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4" r:id="rId1"/>
  </p:sldMasterIdLst>
  <p:notesMasterIdLst>
    <p:notesMasterId r:id="rId36"/>
  </p:notesMasterIdLst>
  <p:sldIdLst>
    <p:sldId id="281" r:id="rId2"/>
    <p:sldId id="283" r:id="rId3"/>
    <p:sldId id="284" r:id="rId4"/>
    <p:sldId id="314" r:id="rId5"/>
    <p:sldId id="315" r:id="rId6"/>
    <p:sldId id="316" r:id="rId7"/>
    <p:sldId id="296" r:id="rId8"/>
    <p:sldId id="297" r:id="rId9"/>
    <p:sldId id="298" r:id="rId10"/>
    <p:sldId id="299" r:id="rId11"/>
    <p:sldId id="312" r:id="rId12"/>
    <p:sldId id="305" r:id="rId13"/>
    <p:sldId id="306" r:id="rId14"/>
    <p:sldId id="308" r:id="rId15"/>
    <p:sldId id="285" r:id="rId16"/>
    <p:sldId id="286" r:id="rId17"/>
    <p:sldId id="287" r:id="rId18"/>
    <p:sldId id="309" r:id="rId19"/>
    <p:sldId id="288" r:id="rId20"/>
    <p:sldId id="289" r:id="rId21"/>
    <p:sldId id="290" r:id="rId22"/>
    <p:sldId id="291" r:id="rId23"/>
    <p:sldId id="300" r:id="rId24"/>
    <p:sldId id="301" r:id="rId25"/>
    <p:sldId id="292" r:id="rId26"/>
    <p:sldId id="293" r:id="rId27"/>
    <p:sldId id="304" r:id="rId28"/>
    <p:sldId id="302" r:id="rId29"/>
    <p:sldId id="303" r:id="rId30"/>
    <p:sldId id="294" r:id="rId31"/>
    <p:sldId id="313" r:id="rId32"/>
    <p:sldId id="307" r:id="rId33"/>
    <p:sldId id="295" r:id="rId34"/>
    <p:sldId id="311"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3803C"/>
    <a:srgbClr val="FF2600"/>
    <a:srgbClr val="FF9300"/>
    <a:srgbClr val="A8B9BB"/>
    <a:srgbClr val="CC66FF"/>
    <a:srgbClr val="FFDB9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89" autoAdjust="0"/>
    <p:restoredTop sz="93746"/>
  </p:normalViewPr>
  <p:slideViewPr>
    <p:cSldViewPr>
      <p:cViewPr varScale="1">
        <p:scale>
          <a:sx n="103" d="100"/>
          <a:sy n="103" d="100"/>
        </p:scale>
        <p:origin x="2250"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y,Benjamin" userId="12accc6f-d5d5-4773-a929-5f4f5530135e" providerId="ADAL" clId="{1C6C3F79-B5BC-4552-B8E2-DF1475E388A8}"/>
    <pc:docChg chg="delSld delMainMaster">
      <pc:chgData name="Say,Benjamin" userId="12accc6f-d5d5-4773-a929-5f4f5530135e" providerId="ADAL" clId="{1C6C3F79-B5BC-4552-B8E2-DF1475E388A8}" dt="2019-01-14T19:47:47.690" v="13" actId="2696"/>
      <pc:docMkLst>
        <pc:docMk/>
      </pc:docMkLst>
      <pc:sldChg chg="del">
        <pc:chgData name="Say,Benjamin" userId="12accc6f-d5d5-4773-a929-5f4f5530135e" providerId="ADAL" clId="{1C6C3F79-B5BC-4552-B8E2-DF1475E388A8}" dt="2019-01-14T19:47:47.690" v="13" actId="2696"/>
        <pc:sldMkLst>
          <pc:docMk/>
          <pc:sldMk cId="757347766" sldId="310"/>
        </pc:sldMkLst>
      </pc:sldChg>
      <pc:sldChg chg="del">
        <pc:chgData name="Say,Benjamin" userId="12accc6f-d5d5-4773-a929-5f4f5530135e" providerId="ADAL" clId="{1C6C3F79-B5BC-4552-B8E2-DF1475E388A8}" dt="2019-01-14T19:47:29.749" v="0" actId="2696"/>
        <pc:sldMkLst>
          <pc:docMk/>
          <pc:sldMk cId="3187887371" sldId="314"/>
        </pc:sldMkLst>
      </pc:sldChg>
      <pc:sldMasterChg chg="del delSldLayout">
        <pc:chgData name="Say,Benjamin" userId="12accc6f-d5d5-4773-a929-5f4f5530135e" providerId="ADAL" clId="{1C6C3F79-B5BC-4552-B8E2-DF1475E388A8}" dt="2019-01-14T19:47:29.777" v="12" actId="2696"/>
        <pc:sldMasterMkLst>
          <pc:docMk/>
          <pc:sldMasterMk cId="94801338" sldId="2147483674"/>
        </pc:sldMasterMkLst>
        <pc:sldLayoutChg chg="del">
          <pc:chgData name="Say,Benjamin" userId="12accc6f-d5d5-4773-a929-5f4f5530135e" providerId="ADAL" clId="{1C6C3F79-B5BC-4552-B8E2-DF1475E388A8}" dt="2019-01-14T19:47:29.749" v="1" actId="2696"/>
          <pc:sldLayoutMkLst>
            <pc:docMk/>
            <pc:sldMasterMk cId="94801338" sldId="2147483674"/>
            <pc:sldLayoutMk cId="663038144" sldId="2147483675"/>
          </pc:sldLayoutMkLst>
        </pc:sldLayoutChg>
        <pc:sldLayoutChg chg="del">
          <pc:chgData name="Say,Benjamin" userId="12accc6f-d5d5-4773-a929-5f4f5530135e" providerId="ADAL" clId="{1C6C3F79-B5BC-4552-B8E2-DF1475E388A8}" dt="2019-01-14T19:47:29.749" v="2" actId="2696"/>
          <pc:sldLayoutMkLst>
            <pc:docMk/>
            <pc:sldMasterMk cId="94801338" sldId="2147483674"/>
            <pc:sldLayoutMk cId="3843549716" sldId="2147483676"/>
          </pc:sldLayoutMkLst>
        </pc:sldLayoutChg>
        <pc:sldLayoutChg chg="del">
          <pc:chgData name="Say,Benjamin" userId="12accc6f-d5d5-4773-a929-5f4f5530135e" providerId="ADAL" clId="{1C6C3F79-B5BC-4552-B8E2-DF1475E388A8}" dt="2019-01-14T19:47:29.749" v="3" actId="2696"/>
          <pc:sldLayoutMkLst>
            <pc:docMk/>
            <pc:sldMasterMk cId="94801338" sldId="2147483674"/>
            <pc:sldLayoutMk cId="1769288821" sldId="2147483677"/>
          </pc:sldLayoutMkLst>
        </pc:sldLayoutChg>
        <pc:sldLayoutChg chg="del">
          <pc:chgData name="Say,Benjamin" userId="12accc6f-d5d5-4773-a929-5f4f5530135e" providerId="ADAL" clId="{1C6C3F79-B5BC-4552-B8E2-DF1475E388A8}" dt="2019-01-14T19:47:29.749" v="4" actId="2696"/>
          <pc:sldLayoutMkLst>
            <pc:docMk/>
            <pc:sldMasterMk cId="94801338" sldId="2147483674"/>
            <pc:sldLayoutMk cId="1071711628" sldId="2147483678"/>
          </pc:sldLayoutMkLst>
        </pc:sldLayoutChg>
        <pc:sldLayoutChg chg="del">
          <pc:chgData name="Say,Benjamin" userId="12accc6f-d5d5-4773-a929-5f4f5530135e" providerId="ADAL" clId="{1C6C3F79-B5BC-4552-B8E2-DF1475E388A8}" dt="2019-01-14T19:47:29.749" v="5" actId="2696"/>
          <pc:sldLayoutMkLst>
            <pc:docMk/>
            <pc:sldMasterMk cId="94801338" sldId="2147483674"/>
            <pc:sldLayoutMk cId="211588294" sldId="2147483679"/>
          </pc:sldLayoutMkLst>
        </pc:sldLayoutChg>
        <pc:sldLayoutChg chg="del">
          <pc:chgData name="Say,Benjamin" userId="12accc6f-d5d5-4773-a929-5f4f5530135e" providerId="ADAL" clId="{1C6C3F79-B5BC-4552-B8E2-DF1475E388A8}" dt="2019-01-14T19:47:29.767" v="6" actId="2696"/>
          <pc:sldLayoutMkLst>
            <pc:docMk/>
            <pc:sldMasterMk cId="94801338" sldId="2147483674"/>
            <pc:sldLayoutMk cId="2260885069" sldId="2147483680"/>
          </pc:sldLayoutMkLst>
        </pc:sldLayoutChg>
        <pc:sldLayoutChg chg="del">
          <pc:chgData name="Say,Benjamin" userId="12accc6f-d5d5-4773-a929-5f4f5530135e" providerId="ADAL" clId="{1C6C3F79-B5BC-4552-B8E2-DF1475E388A8}" dt="2019-01-14T19:47:29.769" v="7" actId="2696"/>
          <pc:sldLayoutMkLst>
            <pc:docMk/>
            <pc:sldMasterMk cId="94801338" sldId="2147483674"/>
            <pc:sldLayoutMk cId="2867625396" sldId="2147483681"/>
          </pc:sldLayoutMkLst>
        </pc:sldLayoutChg>
        <pc:sldLayoutChg chg="del">
          <pc:chgData name="Say,Benjamin" userId="12accc6f-d5d5-4773-a929-5f4f5530135e" providerId="ADAL" clId="{1C6C3F79-B5BC-4552-B8E2-DF1475E388A8}" dt="2019-01-14T19:47:29.771" v="8" actId="2696"/>
          <pc:sldLayoutMkLst>
            <pc:docMk/>
            <pc:sldMasterMk cId="94801338" sldId="2147483674"/>
            <pc:sldLayoutMk cId="3487212037" sldId="2147483682"/>
          </pc:sldLayoutMkLst>
        </pc:sldLayoutChg>
        <pc:sldLayoutChg chg="del">
          <pc:chgData name="Say,Benjamin" userId="12accc6f-d5d5-4773-a929-5f4f5530135e" providerId="ADAL" clId="{1C6C3F79-B5BC-4552-B8E2-DF1475E388A8}" dt="2019-01-14T19:47:29.772" v="9" actId="2696"/>
          <pc:sldLayoutMkLst>
            <pc:docMk/>
            <pc:sldMasterMk cId="94801338" sldId="2147483674"/>
            <pc:sldLayoutMk cId="2287129537" sldId="2147483683"/>
          </pc:sldLayoutMkLst>
        </pc:sldLayoutChg>
        <pc:sldLayoutChg chg="del">
          <pc:chgData name="Say,Benjamin" userId="12accc6f-d5d5-4773-a929-5f4f5530135e" providerId="ADAL" clId="{1C6C3F79-B5BC-4552-B8E2-DF1475E388A8}" dt="2019-01-14T19:47:29.773" v="10" actId="2696"/>
          <pc:sldLayoutMkLst>
            <pc:docMk/>
            <pc:sldMasterMk cId="94801338" sldId="2147483674"/>
            <pc:sldLayoutMk cId="3108971027" sldId="2147483684"/>
          </pc:sldLayoutMkLst>
        </pc:sldLayoutChg>
        <pc:sldLayoutChg chg="del">
          <pc:chgData name="Say,Benjamin" userId="12accc6f-d5d5-4773-a929-5f4f5530135e" providerId="ADAL" clId="{1C6C3F79-B5BC-4552-B8E2-DF1475E388A8}" dt="2019-01-14T19:47:29.775" v="11" actId="2696"/>
          <pc:sldLayoutMkLst>
            <pc:docMk/>
            <pc:sldMasterMk cId="94801338" sldId="2147483674"/>
            <pc:sldLayoutMk cId="2160076557" sldId="2147483685"/>
          </pc:sldLayoutMkLst>
        </pc:sldLayoutChg>
      </pc:sldMasterChg>
    </pc:docChg>
  </pc:docChgLst>
  <pc:docChgLst>
    <pc:chgData name="Say,Benjamin" userId="12accc6f-d5d5-4773-a929-5f4f5530135e" providerId="ADAL" clId="{2B4E7765-516F-4074-A214-BDE84F632F84}"/>
  </pc:docChgLst>
  <pc:docChgLst>
    <pc:chgData name="Say,Benjamin" userId="12accc6f-d5d5-4773-a929-5f4f5530135e" providerId="ADAL" clId="{DC38B065-8620-42BF-BDAB-10B037C40125}"/>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331750B-5A3E-2E42-B310-F4F03C28AB2D}" type="slidenum">
              <a:rPr lang="en-US"/>
              <a:pPr/>
              <a:t>‹#›</a:t>
            </a:fld>
            <a:endParaRPr lang="en-US"/>
          </a:p>
        </p:txBody>
      </p:sp>
    </p:spTree>
    <p:extLst>
      <p:ext uri="{BB962C8B-B14F-4D97-AF65-F5344CB8AC3E}">
        <p14:creationId xmlns:p14="http://schemas.microsoft.com/office/powerpoint/2010/main" val="11646497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Verdana"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Verdana"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Verdana"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Verdana"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37931725" indent="-37474525">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marL="457200" eaLnBrk="0" fontAlgn="base" hangingPunct="0">
              <a:spcBef>
                <a:spcPct val="0"/>
              </a:spcBef>
              <a:spcAft>
                <a:spcPct val="0"/>
              </a:spcAft>
              <a:defRPr sz="2400">
                <a:solidFill>
                  <a:schemeClr val="tx1"/>
                </a:solidFill>
                <a:latin typeface="Verdana" charset="0"/>
                <a:ea typeface="ＭＳ Ｐゴシック" charset="0"/>
              </a:defRPr>
            </a:lvl6pPr>
            <a:lvl7pPr marL="914400" eaLnBrk="0" fontAlgn="base" hangingPunct="0">
              <a:spcBef>
                <a:spcPct val="0"/>
              </a:spcBef>
              <a:spcAft>
                <a:spcPct val="0"/>
              </a:spcAft>
              <a:defRPr sz="2400">
                <a:solidFill>
                  <a:schemeClr val="tx1"/>
                </a:solidFill>
                <a:latin typeface="Verdana" charset="0"/>
                <a:ea typeface="ＭＳ Ｐゴシック" charset="0"/>
              </a:defRPr>
            </a:lvl7pPr>
            <a:lvl8pPr marL="1371600" eaLnBrk="0" fontAlgn="base" hangingPunct="0">
              <a:spcBef>
                <a:spcPct val="0"/>
              </a:spcBef>
              <a:spcAft>
                <a:spcPct val="0"/>
              </a:spcAft>
              <a:defRPr sz="2400">
                <a:solidFill>
                  <a:schemeClr val="tx1"/>
                </a:solidFill>
                <a:latin typeface="Verdana" charset="0"/>
                <a:ea typeface="ＭＳ Ｐゴシック" charset="0"/>
              </a:defRPr>
            </a:lvl8pPr>
            <a:lvl9pPr marL="1828800" eaLnBrk="0" fontAlgn="base" hangingPunct="0">
              <a:spcBef>
                <a:spcPct val="0"/>
              </a:spcBef>
              <a:spcAft>
                <a:spcPct val="0"/>
              </a:spcAft>
              <a:defRPr sz="2400">
                <a:solidFill>
                  <a:schemeClr val="tx1"/>
                </a:solidFill>
                <a:latin typeface="Verdana" charset="0"/>
                <a:ea typeface="ＭＳ Ｐゴシック" charset="0"/>
              </a:defRPr>
            </a:lvl9pPr>
          </a:lstStyle>
          <a:p>
            <a:fld id="{ED43B4F5-CB3E-5A45-9CFE-A9B97FB18E30}" type="slidenum">
              <a:rPr lang="en-US" sz="1200"/>
              <a:pPr/>
              <a:t>1</a:t>
            </a:fld>
            <a:endParaRPr lang="en-US" sz="1200"/>
          </a:p>
        </p:txBody>
      </p:sp>
      <p:sp>
        <p:nvSpPr>
          <p:cNvPr id="16387" name="Rectangle 2"/>
          <p:cNvSpPr>
            <a:spLocks noGrp="1" noRot="1" noChangeAspect="1" noChangeArrowheads="1"/>
          </p:cNvSpPr>
          <p:nvPr>
            <p:ph type="sldImg"/>
          </p:nvPr>
        </p:nvSpPr>
        <p:spPr>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538946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1750B-5A3E-2E42-B310-F4F03C28AB2D}" type="slidenum">
              <a:rPr lang="en-US" smtClean="0"/>
              <a:pPr/>
              <a:t>7</a:t>
            </a:fld>
            <a:endParaRPr lang="en-US"/>
          </a:p>
        </p:txBody>
      </p:sp>
    </p:spTree>
    <p:extLst>
      <p:ext uri="{BB962C8B-B14F-4D97-AF65-F5344CB8AC3E}">
        <p14:creationId xmlns:p14="http://schemas.microsoft.com/office/powerpoint/2010/main" val="2008922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2C1144-1BC8-A445-BA6C-B79AA8E5D31F}" type="slidenum">
              <a:rPr lang="en-US" smtClean="0"/>
              <a:pPr/>
              <a:t>16</a:t>
            </a:fld>
            <a:endParaRPr lang="en-US"/>
          </a:p>
        </p:txBody>
      </p:sp>
    </p:spTree>
    <p:extLst>
      <p:ext uri="{BB962C8B-B14F-4D97-AF65-F5344CB8AC3E}">
        <p14:creationId xmlns:p14="http://schemas.microsoft.com/office/powerpoint/2010/main" val="1640837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4/1/2019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extLst>
      <p:ext uri="{BB962C8B-B14F-4D97-AF65-F5344CB8AC3E}">
        <p14:creationId xmlns:p14="http://schemas.microsoft.com/office/powerpoint/2010/main" val="228249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FF15C-5FDF-9F4B-9F14-ED444F850110}" type="datetime1">
              <a:rPr lang="en-US" smtClean="0"/>
              <a:t>4/1/2019</a:t>
            </a:fld>
            <a:endParaRPr lang="en-US" dirty="0"/>
          </a:p>
        </p:txBody>
      </p:sp>
      <p:sp>
        <p:nvSpPr>
          <p:cNvPr id="6" name="Footer Placeholder 5"/>
          <p:cNvSpPr>
            <a:spLocks noGrp="1"/>
          </p:cNvSpPr>
          <p:nvPr>
            <p:ph type="ftr" sz="quarter" idx="11"/>
          </p:nvPr>
        </p:nvSpPr>
        <p:spPr/>
        <p:txBody>
          <a:bodyPr/>
          <a:lstStyle/>
          <a:p>
            <a:r>
              <a:rPr lang="en-US"/>
              <a:t>CSU CT 310 Web Development ©Ross Beveridge &amp; Jaime Ruiz</a:t>
            </a:r>
            <a:endParaRPr lang="en-US" dirty="0"/>
          </a:p>
        </p:txBody>
      </p:sp>
      <p:sp>
        <p:nvSpPr>
          <p:cNvPr id="7" name="Slide Number Placeholder 6"/>
          <p:cNvSpPr>
            <a:spLocks noGrp="1"/>
          </p:cNvSpPr>
          <p:nvPr>
            <p:ph type="sldNum" sz="quarter" idx="12"/>
          </p:nvPr>
        </p:nvSpPr>
        <p:spPr/>
        <p:txBody>
          <a:bodyPr/>
          <a:lstStyle/>
          <a:p>
            <a:r>
              <a:rPr lang="en-US"/>
              <a:t>Slide </a:t>
            </a:r>
            <a:fld id="{EFDB90E0-109D-6646-851E-B47DF95D977E}" type="slidenum">
              <a:rPr lang="en-US" smtClean="0"/>
              <a:pPr/>
              <a:t>‹#›</a:t>
            </a:fld>
            <a:endParaRPr lang="en-US"/>
          </a:p>
        </p:txBody>
      </p:sp>
    </p:spTree>
    <p:extLst>
      <p:ext uri="{BB962C8B-B14F-4D97-AF65-F5344CB8AC3E}">
        <p14:creationId xmlns:p14="http://schemas.microsoft.com/office/powerpoint/2010/main" val="58375067"/>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FF15C-5FDF-9F4B-9F14-ED444F850110}" type="datetime1">
              <a:rPr lang="en-US" smtClean="0"/>
              <a:t>4/1/2019</a:t>
            </a:fld>
            <a:endParaRPr lang="en-US" dirty="0"/>
          </a:p>
        </p:txBody>
      </p:sp>
      <p:sp>
        <p:nvSpPr>
          <p:cNvPr id="6" name="Footer Placeholder 5"/>
          <p:cNvSpPr>
            <a:spLocks noGrp="1"/>
          </p:cNvSpPr>
          <p:nvPr>
            <p:ph type="ftr" sz="quarter" idx="11"/>
          </p:nvPr>
        </p:nvSpPr>
        <p:spPr/>
        <p:txBody>
          <a:bodyPr/>
          <a:lstStyle/>
          <a:p>
            <a:r>
              <a:rPr lang="en-US"/>
              <a:t>CSU CT 310 Web Development ©Ross Beveridge &amp; Jaime Ruiz</a:t>
            </a:r>
            <a:endParaRPr lang="en-US" dirty="0"/>
          </a:p>
        </p:txBody>
      </p:sp>
      <p:sp>
        <p:nvSpPr>
          <p:cNvPr id="7" name="Slide Number Placeholder 6"/>
          <p:cNvSpPr>
            <a:spLocks noGrp="1"/>
          </p:cNvSpPr>
          <p:nvPr>
            <p:ph type="sldNum" sz="quarter" idx="12"/>
          </p:nvPr>
        </p:nvSpPr>
        <p:spPr/>
        <p:txBody>
          <a:bodyPr/>
          <a:lstStyle/>
          <a:p>
            <a:r>
              <a:rPr lang="en-US"/>
              <a:t>Slide </a:t>
            </a:r>
            <a:fld id="{EFDB90E0-109D-6646-851E-B47DF95D977E}" type="slidenum">
              <a:rPr lang="en-US" smtClean="0"/>
              <a:pPr/>
              <a:t>‹#›</a:t>
            </a:fld>
            <a:endParaRPr lang="en-US"/>
          </a:p>
        </p:txBody>
      </p:sp>
    </p:spTree>
    <p:extLst>
      <p:ext uri="{BB962C8B-B14F-4D97-AF65-F5344CB8AC3E}">
        <p14:creationId xmlns:p14="http://schemas.microsoft.com/office/powerpoint/2010/main" val="175052201"/>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FF15C-5FDF-9F4B-9F14-ED444F850110}" type="datetime1">
              <a:rPr lang="en-US" smtClean="0"/>
              <a:t>4/1/2019</a:t>
            </a:fld>
            <a:endParaRPr lang="en-US" dirty="0"/>
          </a:p>
        </p:txBody>
      </p:sp>
      <p:sp>
        <p:nvSpPr>
          <p:cNvPr id="6" name="Footer Placeholder 5"/>
          <p:cNvSpPr>
            <a:spLocks noGrp="1"/>
          </p:cNvSpPr>
          <p:nvPr>
            <p:ph type="ftr" sz="quarter" idx="11"/>
          </p:nvPr>
        </p:nvSpPr>
        <p:spPr/>
        <p:txBody>
          <a:bodyPr/>
          <a:lstStyle/>
          <a:p>
            <a:r>
              <a:rPr lang="en-US"/>
              <a:t>CSU CT 310 Web Development ©Ross Beveridge &amp; Jaime Ruiz</a:t>
            </a:r>
            <a:endParaRPr lang="en-US" dirty="0"/>
          </a:p>
        </p:txBody>
      </p:sp>
      <p:sp>
        <p:nvSpPr>
          <p:cNvPr id="7" name="Slide Number Placeholder 6"/>
          <p:cNvSpPr>
            <a:spLocks noGrp="1"/>
          </p:cNvSpPr>
          <p:nvPr>
            <p:ph type="sldNum" sz="quarter" idx="12"/>
          </p:nvPr>
        </p:nvSpPr>
        <p:spPr/>
        <p:txBody>
          <a:bodyPr/>
          <a:lstStyle/>
          <a:p>
            <a:r>
              <a:rPr lang="en-US"/>
              <a:t>Slide </a:t>
            </a:r>
            <a:fld id="{EFDB90E0-109D-6646-851E-B47DF95D977E}" type="slidenum">
              <a:rPr lang="en-US" smtClean="0"/>
              <a:pPr/>
              <a:t>‹#›</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75508331"/>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FF15C-5FDF-9F4B-9F14-ED444F850110}" type="datetime1">
              <a:rPr lang="en-US" smtClean="0"/>
              <a:t>4/1/2019</a:t>
            </a:fld>
            <a:endParaRPr lang="en-US" dirty="0"/>
          </a:p>
        </p:txBody>
      </p:sp>
      <p:sp>
        <p:nvSpPr>
          <p:cNvPr id="6" name="Footer Placeholder 5"/>
          <p:cNvSpPr>
            <a:spLocks noGrp="1"/>
          </p:cNvSpPr>
          <p:nvPr>
            <p:ph type="ftr" sz="quarter" idx="11"/>
          </p:nvPr>
        </p:nvSpPr>
        <p:spPr/>
        <p:txBody>
          <a:bodyPr/>
          <a:lstStyle/>
          <a:p>
            <a:r>
              <a:rPr lang="en-US"/>
              <a:t>CSU CT 310 Web Development ©Ross Beveridge &amp; Jaime Ruiz</a:t>
            </a:r>
            <a:endParaRPr lang="en-US" dirty="0"/>
          </a:p>
        </p:txBody>
      </p:sp>
      <p:sp>
        <p:nvSpPr>
          <p:cNvPr id="7" name="Slide Number Placeholder 6"/>
          <p:cNvSpPr>
            <a:spLocks noGrp="1"/>
          </p:cNvSpPr>
          <p:nvPr>
            <p:ph type="sldNum" sz="quarter" idx="12"/>
          </p:nvPr>
        </p:nvSpPr>
        <p:spPr/>
        <p:txBody>
          <a:bodyPr/>
          <a:lstStyle/>
          <a:p>
            <a:r>
              <a:rPr lang="en-US"/>
              <a:t>Slide </a:t>
            </a:r>
            <a:fld id="{EFDB90E0-109D-6646-851E-B47DF95D977E}" type="slidenum">
              <a:rPr lang="en-US" smtClean="0"/>
              <a:pPr/>
              <a:t>‹#›</a:t>
            </a:fld>
            <a:endParaRPr lang="en-US"/>
          </a:p>
        </p:txBody>
      </p:sp>
    </p:spTree>
    <p:extLst>
      <p:ext uri="{BB962C8B-B14F-4D97-AF65-F5344CB8AC3E}">
        <p14:creationId xmlns:p14="http://schemas.microsoft.com/office/powerpoint/2010/main" val="3279306661"/>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B5FF15C-5FDF-9F4B-9F14-ED444F850110}" type="datetime1">
              <a:rPr lang="en-US" smtClean="0"/>
              <a:t>4/1/2019</a:t>
            </a:fld>
            <a:endParaRPr lang="en-US" dirty="0"/>
          </a:p>
        </p:txBody>
      </p:sp>
      <p:sp>
        <p:nvSpPr>
          <p:cNvPr id="4" name="Footer Placeholder 3"/>
          <p:cNvSpPr>
            <a:spLocks noGrp="1"/>
          </p:cNvSpPr>
          <p:nvPr>
            <p:ph type="ftr" sz="quarter" idx="11"/>
          </p:nvPr>
        </p:nvSpPr>
        <p:spPr/>
        <p:txBody>
          <a:bodyPr/>
          <a:lstStyle/>
          <a:p>
            <a:r>
              <a:rPr lang="en-US"/>
              <a:t>CSU CT 310 Web Development ©Ross Beveridge &amp; Jaime Ruiz</a:t>
            </a:r>
            <a:endParaRPr lang="en-US" dirty="0"/>
          </a:p>
        </p:txBody>
      </p:sp>
      <p:sp>
        <p:nvSpPr>
          <p:cNvPr id="5" name="Slide Number Placeholder 4"/>
          <p:cNvSpPr>
            <a:spLocks noGrp="1"/>
          </p:cNvSpPr>
          <p:nvPr>
            <p:ph type="sldNum" sz="quarter" idx="12"/>
          </p:nvPr>
        </p:nvSpPr>
        <p:spPr/>
        <p:txBody>
          <a:bodyPr/>
          <a:lstStyle/>
          <a:p>
            <a:r>
              <a:rPr lang="en-US"/>
              <a:t>Slide </a:t>
            </a:r>
            <a:fld id="{EFDB90E0-109D-6646-851E-B47DF95D977E}" type="slidenum">
              <a:rPr lang="en-US" smtClean="0"/>
              <a:pPr/>
              <a:t>‹#›</a:t>
            </a:fld>
            <a:endParaRPr lang="en-US"/>
          </a:p>
        </p:txBody>
      </p:sp>
    </p:spTree>
    <p:extLst>
      <p:ext uri="{BB962C8B-B14F-4D97-AF65-F5344CB8AC3E}">
        <p14:creationId xmlns:p14="http://schemas.microsoft.com/office/powerpoint/2010/main" val="1818091844"/>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B5FF15C-5FDF-9F4B-9F14-ED444F850110}" type="datetime1">
              <a:rPr lang="en-US" smtClean="0"/>
              <a:t>4/1/2019</a:t>
            </a:fld>
            <a:endParaRPr lang="en-US" dirty="0"/>
          </a:p>
        </p:txBody>
      </p:sp>
      <p:sp>
        <p:nvSpPr>
          <p:cNvPr id="4" name="Footer Placeholder 3"/>
          <p:cNvSpPr>
            <a:spLocks noGrp="1"/>
          </p:cNvSpPr>
          <p:nvPr>
            <p:ph type="ftr" sz="quarter" idx="11"/>
          </p:nvPr>
        </p:nvSpPr>
        <p:spPr/>
        <p:txBody>
          <a:bodyPr/>
          <a:lstStyle/>
          <a:p>
            <a:r>
              <a:rPr lang="en-US"/>
              <a:t>CSU CT 310 Web Development ©Ross Beveridge &amp; Jaime Ruiz</a:t>
            </a:r>
            <a:endParaRPr lang="en-US" dirty="0"/>
          </a:p>
        </p:txBody>
      </p:sp>
      <p:sp>
        <p:nvSpPr>
          <p:cNvPr id="5" name="Slide Number Placeholder 4"/>
          <p:cNvSpPr>
            <a:spLocks noGrp="1"/>
          </p:cNvSpPr>
          <p:nvPr>
            <p:ph type="sldNum" sz="quarter" idx="12"/>
          </p:nvPr>
        </p:nvSpPr>
        <p:spPr/>
        <p:txBody>
          <a:bodyPr/>
          <a:lstStyle/>
          <a:p>
            <a:r>
              <a:rPr lang="en-US"/>
              <a:t>Slide </a:t>
            </a:r>
            <a:fld id="{EFDB90E0-109D-6646-851E-B47DF95D977E}" type="slidenum">
              <a:rPr lang="en-US" smtClean="0"/>
              <a:pPr/>
              <a:t>‹#›</a:t>
            </a:fld>
            <a:endParaRPr lang="en-US"/>
          </a:p>
        </p:txBody>
      </p:sp>
    </p:spTree>
    <p:extLst>
      <p:ext uri="{BB962C8B-B14F-4D97-AF65-F5344CB8AC3E}">
        <p14:creationId xmlns:p14="http://schemas.microsoft.com/office/powerpoint/2010/main" val="2959931674"/>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FF15C-5FDF-9F4B-9F14-ED444F850110}" type="datetime1">
              <a:rPr lang="en-US" smtClean="0"/>
              <a:t>4/1/2019</a:t>
            </a:fld>
            <a:endParaRPr lang="en-US" dirty="0"/>
          </a:p>
        </p:txBody>
      </p:sp>
      <p:sp>
        <p:nvSpPr>
          <p:cNvPr id="5" name="Footer Placeholder 4"/>
          <p:cNvSpPr>
            <a:spLocks noGrp="1"/>
          </p:cNvSpPr>
          <p:nvPr>
            <p:ph type="ftr" sz="quarter" idx="11"/>
          </p:nvPr>
        </p:nvSpPr>
        <p:spPr/>
        <p:txBody>
          <a:bodyPr/>
          <a:lstStyle/>
          <a:p>
            <a:r>
              <a:rPr lang="en-US"/>
              <a:t>CSU CT 310 Web Development ©Ross Beveridge &amp; Jaime Ruiz</a:t>
            </a:r>
            <a:endParaRPr lang="en-US" dirty="0"/>
          </a:p>
        </p:txBody>
      </p:sp>
      <p:sp>
        <p:nvSpPr>
          <p:cNvPr id="6" name="Slide Number Placeholder 5"/>
          <p:cNvSpPr>
            <a:spLocks noGrp="1"/>
          </p:cNvSpPr>
          <p:nvPr>
            <p:ph type="sldNum" sz="quarter" idx="12"/>
          </p:nvPr>
        </p:nvSpPr>
        <p:spPr/>
        <p:txBody>
          <a:bodyPr/>
          <a:lstStyle/>
          <a:p>
            <a:r>
              <a:rPr lang="en-US"/>
              <a:t>Slide </a:t>
            </a:r>
            <a:fld id="{EFDB90E0-109D-6646-851E-B47DF95D977E}" type="slidenum">
              <a:rPr lang="en-US" smtClean="0"/>
              <a:pPr/>
              <a:t>‹#›</a:t>
            </a:fld>
            <a:endParaRPr lang="en-US"/>
          </a:p>
        </p:txBody>
      </p:sp>
    </p:spTree>
    <p:extLst>
      <p:ext uri="{BB962C8B-B14F-4D97-AF65-F5344CB8AC3E}">
        <p14:creationId xmlns:p14="http://schemas.microsoft.com/office/powerpoint/2010/main" val="2857459784"/>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FF15C-5FDF-9F4B-9F14-ED444F850110}" type="datetime1">
              <a:rPr lang="en-US" smtClean="0"/>
              <a:t>4/1/2019</a:t>
            </a:fld>
            <a:endParaRPr lang="en-US" dirty="0"/>
          </a:p>
        </p:txBody>
      </p:sp>
      <p:sp>
        <p:nvSpPr>
          <p:cNvPr id="5" name="Footer Placeholder 4"/>
          <p:cNvSpPr>
            <a:spLocks noGrp="1"/>
          </p:cNvSpPr>
          <p:nvPr>
            <p:ph type="ftr" sz="quarter" idx="11"/>
          </p:nvPr>
        </p:nvSpPr>
        <p:spPr/>
        <p:txBody>
          <a:bodyPr/>
          <a:lstStyle/>
          <a:p>
            <a:r>
              <a:rPr lang="en-US"/>
              <a:t>CSU CT 310 Web Development ©Ross Beveridge &amp; Jaime Ruiz</a:t>
            </a:r>
            <a:endParaRPr lang="en-US" dirty="0"/>
          </a:p>
        </p:txBody>
      </p:sp>
      <p:sp>
        <p:nvSpPr>
          <p:cNvPr id="6" name="Slide Number Placeholder 5"/>
          <p:cNvSpPr>
            <a:spLocks noGrp="1"/>
          </p:cNvSpPr>
          <p:nvPr>
            <p:ph type="sldNum" sz="quarter" idx="12"/>
          </p:nvPr>
        </p:nvSpPr>
        <p:spPr/>
        <p:txBody>
          <a:bodyPr/>
          <a:lstStyle/>
          <a:p>
            <a:r>
              <a:rPr lang="en-US"/>
              <a:t>Slide </a:t>
            </a:r>
            <a:fld id="{EFDB90E0-109D-6646-851E-B47DF95D977E}" type="slidenum">
              <a:rPr lang="en-US" smtClean="0"/>
              <a:pPr/>
              <a:t>‹#›</a:t>
            </a:fld>
            <a:endParaRPr lang="en-US"/>
          </a:p>
        </p:txBody>
      </p:sp>
    </p:spTree>
    <p:extLst>
      <p:ext uri="{BB962C8B-B14F-4D97-AF65-F5344CB8AC3E}">
        <p14:creationId xmlns:p14="http://schemas.microsoft.com/office/powerpoint/2010/main" val="1952627025"/>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69C3D3-1E6B-0C4D-990B-6C47C732F2C6}" type="datetime1">
              <a:rPr lang="en-US" smtClean="0"/>
              <a:t>4/1/2019</a:t>
            </a:fld>
            <a:endParaRPr lang="en-US" dirty="0"/>
          </a:p>
        </p:txBody>
      </p:sp>
      <p:sp>
        <p:nvSpPr>
          <p:cNvPr id="5" name="Footer Placeholder 4"/>
          <p:cNvSpPr>
            <a:spLocks noGrp="1"/>
          </p:cNvSpPr>
          <p:nvPr>
            <p:ph type="ftr" sz="quarter" idx="11"/>
          </p:nvPr>
        </p:nvSpPr>
        <p:spPr/>
        <p:txBody>
          <a:bodyPr/>
          <a:lstStyle/>
          <a:p>
            <a:r>
              <a:rPr lang="en-US"/>
              <a:t>CSU CT 310 Web Development ©Ross Beveridge &amp; Jaime Ruiz</a:t>
            </a:r>
            <a:endParaRPr lang="en-US" dirty="0"/>
          </a:p>
        </p:txBody>
      </p:sp>
      <p:sp>
        <p:nvSpPr>
          <p:cNvPr id="6" name="Slide Number Placeholder 5"/>
          <p:cNvSpPr>
            <a:spLocks noGrp="1"/>
          </p:cNvSpPr>
          <p:nvPr>
            <p:ph type="sldNum" sz="quarter" idx="12"/>
          </p:nvPr>
        </p:nvSpPr>
        <p:spPr/>
        <p:txBody>
          <a:bodyPr/>
          <a:lstStyle/>
          <a:p>
            <a:r>
              <a:rPr lang="en-US"/>
              <a:t>Slide </a:t>
            </a:r>
            <a:fld id="{EFDB90E0-109D-6646-851E-B47DF95D977E}" type="slidenum">
              <a:rPr lang="en-US" smtClean="0"/>
              <a:pPr/>
              <a:t>‹#›</a:t>
            </a:fld>
            <a:endParaRPr lang="en-US"/>
          </a:p>
        </p:txBody>
      </p:sp>
    </p:spTree>
    <p:extLst>
      <p:ext uri="{BB962C8B-B14F-4D97-AF65-F5344CB8AC3E}">
        <p14:creationId xmlns:p14="http://schemas.microsoft.com/office/powerpoint/2010/main" val="3918151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FF15C-5FDF-9F4B-9F14-ED444F850110}" type="datetime1">
              <a:rPr lang="en-US" smtClean="0"/>
              <a:t>4/1/2019</a:t>
            </a:fld>
            <a:endParaRPr lang="en-US" dirty="0"/>
          </a:p>
        </p:txBody>
      </p:sp>
      <p:sp>
        <p:nvSpPr>
          <p:cNvPr id="5" name="Footer Placeholder 4"/>
          <p:cNvSpPr>
            <a:spLocks noGrp="1"/>
          </p:cNvSpPr>
          <p:nvPr>
            <p:ph type="ftr" sz="quarter" idx="11"/>
          </p:nvPr>
        </p:nvSpPr>
        <p:spPr/>
        <p:txBody>
          <a:bodyPr/>
          <a:lstStyle/>
          <a:p>
            <a:r>
              <a:rPr lang="en-US"/>
              <a:t>CSU CT 310 Web Development ©Ross Beveridge &amp; Jaime Ruiz</a:t>
            </a:r>
            <a:endParaRPr lang="en-US" dirty="0"/>
          </a:p>
        </p:txBody>
      </p:sp>
      <p:sp>
        <p:nvSpPr>
          <p:cNvPr id="6" name="Slide Number Placeholder 5"/>
          <p:cNvSpPr>
            <a:spLocks noGrp="1"/>
          </p:cNvSpPr>
          <p:nvPr>
            <p:ph type="sldNum" sz="quarter" idx="12"/>
          </p:nvPr>
        </p:nvSpPr>
        <p:spPr/>
        <p:txBody>
          <a:bodyPr/>
          <a:lstStyle/>
          <a:p>
            <a:r>
              <a:rPr lang="en-US"/>
              <a:t>Slide </a:t>
            </a:r>
            <a:fld id="{EFDB90E0-109D-6646-851E-B47DF95D977E}" type="slidenum">
              <a:rPr lang="en-US" smtClean="0"/>
              <a:pPr/>
              <a:t>‹#›</a:t>
            </a:fld>
            <a:endParaRPr lang="en-US"/>
          </a:p>
        </p:txBody>
      </p:sp>
    </p:spTree>
    <p:extLst>
      <p:ext uri="{BB962C8B-B14F-4D97-AF65-F5344CB8AC3E}">
        <p14:creationId xmlns:p14="http://schemas.microsoft.com/office/powerpoint/2010/main" val="3542558678"/>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FF15C-5FDF-9F4B-9F14-ED444F850110}" type="datetime1">
              <a:rPr lang="en-US" smtClean="0"/>
              <a:t>4/1/2019</a:t>
            </a:fld>
            <a:endParaRPr lang="en-US" dirty="0"/>
          </a:p>
        </p:txBody>
      </p:sp>
      <p:sp>
        <p:nvSpPr>
          <p:cNvPr id="6" name="Footer Placeholder 5"/>
          <p:cNvSpPr>
            <a:spLocks noGrp="1"/>
          </p:cNvSpPr>
          <p:nvPr>
            <p:ph type="ftr" sz="quarter" idx="11"/>
          </p:nvPr>
        </p:nvSpPr>
        <p:spPr/>
        <p:txBody>
          <a:bodyPr/>
          <a:lstStyle/>
          <a:p>
            <a:r>
              <a:rPr lang="en-US"/>
              <a:t>CSU CT 310 Web Development ©Ross Beveridge &amp; Jaime Ruiz</a:t>
            </a:r>
            <a:endParaRPr lang="en-US" dirty="0"/>
          </a:p>
        </p:txBody>
      </p:sp>
      <p:sp>
        <p:nvSpPr>
          <p:cNvPr id="7" name="Slide Number Placeholder 6"/>
          <p:cNvSpPr>
            <a:spLocks noGrp="1"/>
          </p:cNvSpPr>
          <p:nvPr>
            <p:ph type="sldNum" sz="quarter" idx="12"/>
          </p:nvPr>
        </p:nvSpPr>
        <p:spPr/>
        <p:txBody>
          <a:bodyPr/>
          <a:lstStyle/>
          <a:p>
            <a:r>
              <a:rPr lang="en-US"/>
              <a:t>Slide </a:t>
            </a:r>
            <a:fld id="{EFDB90E0-109D-6646-851E-B47DF95D977E}" type="slidenum">
              <a:rPr lang="en-US" smtClean="0"/>
              <a:pPr/>
              <a:t>‹#›</a:t>
            </a:fld>
            <a:endParaRPr lang="en-US"/>
          </a:p>
        </p:txBody>
      </p:sp>
    </p:spTree>
    <p:extLst>
      <p:ext uri="{BB962C8B-B14F-4D97-AF65-F5344CB8AC3E}">
        <p14:creationId xmlns:p14="http://schemas.microsoft.com/office/powerpoint/2010/main" val="3753390766"/>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FF15C-5FDF-9F4B-9F14-ED444F850110}" type="datetime1">
              <a:rPr lang="en-US" smtClean="0"/>
              <a:t>4/1/2019</a:t>
            </a:fld>
            <a:endParaRPr lang="en-US" dirty="0"/>
          </a:p>
        </p:txBody>
      </p:sp>
      <p:sp>
        <p:nvSpPr>
          <p:cNvPr id="8" name="Footer Placeholder 7"/>
          <p:cNvSpPr>
            <a:spLocks noGrp="1"/>
          </p:cNvSpPr>
          <p:nvPr>
            <p:ph type="ftr" sz="quarter" idx="11"/>
          </p:nvPr>
        </p:nvSpPr>
        <p:spPr/>
        <p:txBody>
          <a:bodyPr/>
          <a:lstStyle/>
          <a:p>
            <a:r>
              <a:rPr lang="en-US"/>
              <a:t>CSU CT 310 Web Development ©Ross Beveridge &amp; Jaime Ruiz</a:t>
            </a:r>
            <a:endParaRPr lang="en-US" dirty="0"/>
          </a:p>
        </p:txBody>
      </p:sp>
      <p:sp>
        <p:nvSpPr>
          <p:cNvPr id="9" name="Slide Number Placeholder 8"/>
          <p:cNvSpPr>
            <a:spLocks noGrp="1"/>
          </p:cNvSpPr>
          <p:nvPr>
            <p:ph type="sldNum" sz="quarter" idx="12"/>
          </p:nvPr>
        </p:nvSpPr>
        <p:spPr/>
        <p:txBody>
          <a:bodyPr/>
          <a:lstStyle/>
          <a:p>
            <a:r>
              <a:rPr lang="en-US"/>
              <a:t>Slide </a:t>
            </a:r>
            <a:fld id="{EFDB90E0-109D-6646-851E-B47DF95D977E}" type="slidenum">
              <a:rPr lang="en-US" smtClean="0"/>
              <a:pPr/>
              <a:t>‹#›</a:t>
            </a:fld>
            <a:endParaRPr lang="en-US"/>
          </a:p>
        </p:txBody>
      </p:sp>
    </p:spTree>
    <p:extLst>
      <p:ext uri="{BB962C8B-B14F-4D97-AF65-F5344CB8AC3E}">
        <p14:creationId xmlns:p14="http://schemas.microsoft.com/office/powerpoint/2010/main" val="418070307"/>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2C4A24-A569-8E4F-BCAE-6B2831846000}" type="datetime1">
              <a:rPr lang="en-US" smtClean="0"/>
              <a:t>4/1/2019</a:t>
            </a:fld>
            <a:endParaRPr lang="en-US"/>
          </a:p>
        </p:txBody>
      </p:sp>
      <p:sp>
        <p:nvSpPr>
          <p:cNvPr id="4" name="Footer Placeholder 3"/>
          <p:cNvSpPr>
            <a:spLocks noGrp="1"/>
          </p:cNvSpPr>
          <p:nvPr>
            <p:ph type="ftr" sz="quarter" idx="11"/>
          </p:nvPr>
        </p:nvSpPr>
        <p:spPr/>
        <p:txBody>
          <a:bodyPr/>
          <a:lstStyle/>
          <a:p>
            <a:r>
              <a:rPr lang="en-US"/>
              <a:t>CSU CT 310 Web Development ©Ross Beveridge &amp; Jaime Ruiz</a:t>
            </a:r>
            <a:endParaRPr lang="en-US" dirty="0"/>
          </a:p>
        </p:txBody>
      </p:sp>
      <p:sp>
        <p:nvSpPr>
          <p:cNvPr id="5" name="Slide Number Placeholder 4"/>
          <p:cNvSpPr>
            <a:spLocks noGrp="1"/>
          </p:cNvSpPr>
          <p:nvPr>
            <p:ph type="sldNum" sz="quarter" idx="12"/>
          </p:nvPr>
        </p:nvSpPr>
        <p:spPr/>
        <p:txBody>
          <a:bodyPr/>
          <a:lstStyle/>
          <a:p>
            <a:r>
              <a:rPr lang="en-US"/>
              <a:t>Slide </a:t>
            </a:r>
            <a:fld id="{2A77E989-7BA9-BB42-8ABA-805A613F14AF}" type="slidenum">
              <a:rPr lang="en-US" smtClean="0"/>
              <a:pPr/>
              <a:t>‹#›</a:t>
            </a:fld>
            <a:endParaRPr lang="en-US"/>
          </a:p>
        </p:txBody>
      </p:sp>
      <p:sp>
        <p:nvSpPr>
          <p:cNvPr id="6" name="Rectangle 4">
            <a:extLst>
              <a:ext uri="{FF2B5EF4-FFF2-40B4-BE49-F238E27FC236}">
                <a16:creationId xmlns:a16="http://schemas.microsoft.com/office/drawing/2014/main" id="{3396DE8A-8598-468F-B69A-639E396A0EF1}"/>
              </a:ext>
            </a:extLst>
          </p:cNvPr>
          <p:cNvSpPr txBox="1">
            <a:spLocks noChangeArrowheads="1"/>
          </p:cNvSpPr>
          <p:nvPr userDrawn="1"/>
        </p:nvSpPr>
        <p:spPr bwMode="auto">
          <a:xfrm>
            <a:off x="76200" y="6492874"/>
            <a:ext cx="1066800" cy="365125"/>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b" anchorCtr="0" compatLnSpc="1">
            <a:prstTxWarp prst="textNoShape">
              <a:avLst/>
            </a:prstTxWarp>
          </a:bodyPr>
          <a:lstStyle>
            <a:defPPr>
              <a:defRPr lang="en-US"/>
            </a:defPPr>
            <a:lvl1pPr algn="l" rtl="0" eaLnBrk="0" fontAlgn="base" hangingPunct="0">
              <a:spcBef>
                <a:spcPct val="0"/>
              </a:spcBef>
              <a:spcAft>
                <a:spcPct val="0"/>
              </a:spcAft>
              <a:defRPr sz="1000" kern="1200">
                <a:solidFill>
                  <a:srgbClr val="A8B9BB"/>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5pPr>
            <a:lvl6pPr marL="2286000" algn="l" defTabSz="457200" rtl="0" eaLnBrk="1" latinLnBrk="0" hangingPunct="1">
              <a:defRPr sz="2400" kern="1200">
                <a:solidFill>
                  <a:schemeClr val="tx1"/>
                </a:solidFill>
                <a:latin typeface="Verdana" charset="0"/>
                <a:ea typeface="ＭＳ Ｐゴシック" charset="0"/>
                <a:cs typeface="ＭＳ Ｐゴシック" charset="0"/>
              </a:defRPr>
            </a:lvl6pPr>
            <a:lvl7pPr marL="2743200" algn="l" defTabSz="457200" rtl="0" eaLnBrk="1" latinLnBrk="0" hangingPunct="1">
              <a:defRPr sz="2400" kern="1200">
                <a:solidFill>
                  <a:schemeClr val="tx1"/>
                </a:solidFill>
                <a:latin typeface="Verdana" charset="0"/>
                <a:ea typeface="ＭＳ Ｐゴシック" charset="0"/>
                <a:cs typeface="ＭＳ Ｐゴシック" charset="0"/>
              </a:defRPr>
            </a:lvl7pPr>
            <a:lvl8pPr marL="3200400" algn="l" defTabSz="457200" rtl="0" eaLnBrk="1" latinLnBrk="0" hangingPunct="1">
              <a:defRPr sz="2400" kern="1200">
                <a:solidFill>
                  <a:schemeClr val="tx1"/>
                </a:solidFill>
                <a:latin typeface="Verdana" charset="0"/>
                <a:ea typeface="ＭＳ Ｐゴシック" charset="0"/>
                <a:cs typeface="ＭＳ Ｐゴシック" charset="0"/>
              </a:defRPr>
            </a:lvl8pPr>
            <a:lvl9pPr marL="3657600" algn="l" defTabSz="457200" rtl="0" eaLnBrk="1" latinLnBrk="0" hangingPunct="1">
              <a:defRPr sz="2400" kern="1200">
                <a:solidFill>
                  <a:schemeClr val="tx1"/>
                </a:solidFill>
                <a:latin typeface="Verdana" charset="0"/>
                <a:ea typeface="ＭＳ Ｐゴシック" charset="0"/>
                <a:cs typeface="ＭＳ Ｐゴシック" charset="0"/>
              </a:defRPr>
            </a:lvl9pPr>
          </a:lstStyle>
          <a:p>
            <a:fld id="{BA014ADE-2225-A64F-AAA8-848DD979CD39}" type="datetime1">
              <a:rPr lang="en-US" smtClean="0"/>
              <a:pPr/>
              <a:t>4/1/2019</a:t>
            </a:fld>
            <a:endParaRPr lang="en-US" dirty="0"/>
          </a:p>
        </p:txBody>
      </p:sp>
      <p:sp>
        <p:nvSpPr>
          <p:cNvPr id="7" name="Rectangle 6">
            <a:extLst>
              <a:ext uri="{FF2B5EF4-FFF2-40B4-BE49-F238E27FC236}">
                <a16:creationId xmlns:a16="http://schemas.microsoft.com/office/drawing/2014/main" id="{D04C51F8-1C95-46C8-89DA-5D9C414E48BC}"/>
              </a:ext>
            </a:extLst>
          </p:cNvPr>
          <p:cNvSpPr txBox="1">
            <a:spLocks noChangeArrowheads="1"/>
          </p:cNvSpPr>
          <p:nvPr userDrawn="1"/>
        </p:nvSpPr>
        <p:spPr bwMode="auto">
          <a:xfrm>
            <a:off x="8077200" y="6492874"/>
            <a:ext cx="990600" cy="358776"/>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folHlink"/>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5pPr>
            <a:lvl6pPr marL="2286000" algn="l" defTabSz="457200" rtl="0" eaLnBrk="1" latinLnBrk="0" hangingPunct="1">
              <a:defRPr sz="2400" kern="1200">
                <a:solidFill>
                  <a:schemeClr val="tx1"/>
                </a:solidFill>
                <a:latin typeface="Verdana" charset="0"/>
                <a:ea typeface="ＭＳ Ｐゴシック" charset="0"/>
                <a:cs typeface="ＭＳ Ｐゴシック" charset="0"/>
              </a:defRPr>
            </a:lvl6pPr>
            <a:lvl7pPr marL="2743200" algn="l" defTabSz="457200" rtl="0" eaLnBrk="1" latinLnBrk="0" hangingPunct="1">
              <a:defRPr sz="2400" kern="1200">
                <a:solidFill>
                  <a:schemeClr val="tx1"/>
                </a:solidFill>
                <a:latin typeface="Verdana" charset="0"/>
                <a:ea typeface="ＭＳ Ｐゴシック" charset="0"/>
                <a:cs typeface="ＭＳ Ｐゴシック" charset="0"/>
              </a:defRPr>
            </a:lvl7pPr>
            <a:lvl8pPr marL="3200400" algn="l" defTabSz="457200" rtl="0" eaLnBrk="1" latinLnBrk="0" hangingPunct="1">
              <a:defRPr sz="2400" kern="1200">
                <a:solidFill>
                  <a:schemeClr val="tx1"/>
                </a:solidFill>
                <a:latin typeface="Verdana" charset="0"/>
                <a:ea typeface="ＭＳ Ｐゴシック" charset="0"/>
                <a:cs typeface="ＭＳ Ｐゴシック" charset="0"/>
              </a:defRPr>
            </a:lvl8pPr>
            <a:lvl9pPr marL="3657600" algn="l" defTabSz="457200" rtl="0" eaLnBrk="1" latinLnBrk="0" hangingPunct="1">
              <a:defRPr sz="2400" kern="1200">
                <a:solidFill>
                  <a:schemeClr val="tx1"/>
                </a:solidFill>
                <a:latin typeface="Verdana" charset="0"/>
                <a:ea typeface="ＭＳ Ｐゴシック" charset="0"/>
                <a:cs typeface="ＭＳ Ｐゴシック" charset="0"/>
              </a:defRPr>
            </a:lvl9pPr>
          </a:lstStyle>
          <a:p>
            <a:r>
              <a:rPr lang="en-US"/>
              <a:t>Slide </a:t>
            </a:r>
            <a:fld id="{EFDB90E0-109D-6646-851E-B47DF95D977E}" type="slidenum">
              <a:rPr lang="en-US" smtClean="0"/>
              <a:pPr/>
              <a:t>‹#›</a:t>
            </a:fld>
            <a:endParaRPr lang="en-US"/>
          </a:p>
        </p:txBody>
      </p:sp>
    </p:spTree>
    <p:extLst>
      <p:ext uri="{BB962C8B-B14F-4D97-AF65-F5344CB8AC3E}">
        <p14:creationId xmlns:p14="http://schemas.microsoft.com/office/powerpoint/2010/main" val="1720623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63E58-72FF-C948-8AE5-74FD4AAA4FF2}" type="datetime1">
              <a:rPr lang="en-US" smtClean="0"/>
              <a:t>4/1/2019</a:t>
            </a:fld>
            <a:endParaRPr lang="en-US"/>
          </a:p>
        </p:txBody>
      </p:sp>
      <p:sp>
        <p:nvSpPr>
          <p:cNvPr id="3" name="Footer Placeholder 2"/>
          <p:cNvSpPr>
            <a:spLocks noGrp="1"/>
          </p:cNvSpPr>
          <p:nvPr>
            <p:ph type="ftr" sz="quarter" idx="11"/>
          </p:nvPr>
        </p:nvSpPr>
        <p:spPr/>
        <p:txBody>
          <a:bodyPr/>
          <a:lstStyle/>
          <a:p>
            <a:r>
              <a:rPr lang="en-US"/>
              <a:t>CSU CT 310 Web Development ©Ross Beveridge &amp; Jaime Ruiz</a:t>
            </a:r>
            <a:endParaRPr lang="en-US" dirty="0"/>
          </a:p>
        </p:txBody>
      </p:sp>
      <p:sp>
        <p:nvSpPr>
          <p:cNvPr id="4" name="Slide Number Placeholder 3"/>
          <p:cNvSpPr>
            <a:spLocks noGrp="1"/>
          </p:cNvSpPr>
          <p:nvPr>
            <p:ph type="sldNum" sz="quarter" idx="12"/>
          </p:nvPr>
        </p:nvSpPr>
        <p:spPr/>
        <p:txBody>
          <a:bodyPr/>
          <a:lstStyle/>
          <a:p>
            <a:r>
              <a:rPr lang="en-US"/>
              <a:t>Slide </a:t>
            </a:r>
            <a:fld id="{DDBF3212-ED34-C44D-91F0-7BA9D15B4AA5}" type="slidenum">
              <a:rPr lang="en-US" smtClean="0"/>
              <a:pPr/>
              <a:t>‹#›</a:t>
            </a:fld>
            <a:endParaRPr lang="en-US"/>
          </a:p>
        </p:txBody>
      </p:sp>
      <p:sp>
        <p:nvSpPr>
          <p:cNvPr id="5" name="Rectangle 4">
            <a:extLst>
              <a:ext uri="{FF2B5EF4-FFF2-40B4-BE49-F238E27FC236}">
                <a16:creationId xmlns:a16="http://schemas.microsoft.com/office/drawing/2014/main" id="{D8E3A54F-600D-4EBE-8A72-6FCA9D575D9C}"/>
              </a:ext>
            </a:extLst>
          </p:cNvPr>
          <p:cNvSpPr txBox="1">
            <a:spLocks noChangeArrowheads="1"/>
          </p:cNvSpPr>
          <p:nvPr userDrawn="1"/>
        </p:nvSpPr>
        <p:spPr bwMode="auto">
          <a:xfrm>
            <a:off x="76200" y="6492874"/>
            <a:ext cx="1066800" cy="365125"/>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b" anchorCtr="0" compatLnSpc="1">
            <a:prstTxWarp prst="textNoShape">
              <a:avLst/>
            </a:prstTxWarp>
          </a:bodyPr>
          <a:lstStyle>
            <a:defPPr>
              <a:defRPr lang="en-US"/>
            </a:defPPr>
            <a:lvl1pPr algn="l" rtl="0" eaLnBrk="0" fontAlgn="base" hangingPunct="0">
              <a:spcBef>
                <a:spcPct val="0"/>
              </a:spcBef>
              <a:spcAft>
                <a:spcPct val="0"/>
              </a:spcAft>
              <a:defRPr sz="1000" kern="1200">
                <a:solidFill>
                  <a:srgbClr val="A8B9BB"/>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5pPr>
            <a:lvl6pPr marL="2286000" algn="l" defTabSz="457200" rtl="0" eaLnBrk="1" latinLnBrk="0" hangingPunct="1">
              <a:defRPr sz="2400" kern="1200">
                <a:solidFill>
                  <a:schemeClr val="tx1"/>
                </a:solidFill>
                <a:latin typeface="Verdana" charset="0"/>
                <a:ea typeface="ＭＳ Ｐゴシック" charset="0"/>
                <a:cs typeface="ＭＳ Ｐゴシック" charset="0"/>
              </a:defRPr>
            </a:lvl6pPr>
            <a:lvl7pPr marL="2743200" algn="l" defTabSz="457200" rtl="0" eaLnBrk="1" latinLnBrk="0" hangingPunct="1">
              <a:defRPr sz="2400" kern="1200">
                <a:solidFill>
                  <a:schemeClr val="tx1"/>
                </a:solidFill>
                <a:latin typeface="Verdana" charset="0"/>
                <a:ea typeface="ＭＳ Ｐゴシック" charset="0"/>
                <a:cs typeface="ＭＳ Ｐゴシック" charset="0"/>
              </a:defRPr>
            </a:lvl7pPr>
            <a:lvl8pPr marL="3200400" algn="l" defTabSz="457200" rtl="0" eaLnBrk="1" latinLnBrk="0" hangingPunct="1">
              <a:defRPr sz="2400" kern="1200">
                <a:solidFill>
                  <a:schemeClr val="tx1"/>
                </a:solidFill>
                <a:latin typeface="Verdana" charset="0"/>
                <a:ea typeface="ＭＳ Ｐゴシック" charset="0"/>
                <a:cs typeface="ＭＳ Ｐゴシック" charset="0"/>
              </a:defRPr>
            </a:lvl8pPr>
            <a:lvl9pPr marL="3657600" algn="l" defTabSz="457200" rtl="0" eaLnBrk="1" latinLnBrk="0" hangingPunct="1">
              <a:defRPr sz="2400" kern="1200">
                <a:solidFill>
                  <a:schemeClr val="tx1"/>
                </a:solidFill>
                <a:latin typeface="Verdana" charset="0"/>
                <a:ea typeface="ＭＳ Ｐゴシック" charset="0"/>
                <a:cs typeface="ＭＳ Ｐゴシック" charset="0"/>
              </a:defRPr>
            </a:lvl9pPr>
          </a:lstStyle>
          <a:p>
            <a:fld id="{BA014ADE-2225-A64F-AAA8-848DD979CD39}" type="datetime1">
              <a:rPr lang="en-US" smtClean="0"/>
              <a:pPr/>
              <a:t>4/1/2019</a:t>
            </a:fld>
            <a:endParaRPr lang="en-US" dirty="0"/>
          </a:p>
        </p:txBody>
      </p:sp>
      <p:sp>
        <p:nvSpPr>
          <p:cNvPr id="6" name="Rectangle 6">
            <a:extLst>
              <a:ext uri="{FF2B5EF4-FFF2-40B4-BE49-F238E27FC236}">
                <a16:creationId xmlns:a16="http://schemas.microsoft.com/office/drawing/2014/main" id="{D65C5D27-679E-49D3-8481-4A23C505DC32}"/>
              </a:ext>
            </a:extLst>
          </p:cNvPr>
          <p:cNvSpPr txBox="1">
            <a:spLocks noChangeArrowheads="1"/>
          </p:cNvSpPr>
          <p:nvPr userDrawn="1"/>
        </p:nvSpPr>
        <p:spPr bwMode="auto">
          <a:xfrm>
            <a:off x="8077200" y="6492874"/>
            <a:ext cx="990600" cy="358776"/>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b"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folHlink"/>
                </a:solidFill>
                <a:latin typeface="Verdana"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Verdana" charset="0"/>
                <a:ea typeface="ＭＳ Ｐゴシック" charset="0"/>
                <a:cs typeface="ＭＳ Ｐゴシック" charset="0"/>
              </a:defRPr>
            </a:lvl5pPr>
            <a:lvl6pPr marL="2286000" algn="l" defTabSz="457200" rtl="0" eaLnBrk="1" latinLnBrk="0" hangingPunct="1">
              <a:defRPr sz="2400" kern="1200">
                <a:solidFill>
                  <a:schemeClr val="tx1"/>
                </a:solidFill>
                <a:latin typeface="Verdana" charset="0"/>
                <a:ea typeface="ＭＳ Ｐゴシック" charset="0"/>
                <a:cs typeface="ＭＳ Ｐゴシック" charset="0"/>
              </a:defRPr>
            </a:lvl6pPr>
            <a:lvl7pPr marL="2743200" algn="l" defTabSz="457200" rtl="0" eaLnBrk="1" latinLnBrk="0" hangingPunct="1">
              <a:defRPr sz="2400" kern="1200">
                <a:solidFill>
                  <a:schemeClr val="tx1"/>
                </a:solidFill>
                <a:latin typeface="Verdana" charset="0"/>
                <a:ea typeface="ＭＳ Ｐゴシック" charset="0"/>
                <a:cs typeface="ＭＳ Ｐゴシック" charset="0"/>
              </a:defRPr>
            </a:lvl7pPr>
            <a:lvl8pPr marL="3200400" algn="l" defTabSz="457200" rtl="0" eaLnBrk="1" latinLnBrk="0" hangingPunct="1">
              <a:defRPr sz="2400" kern="1200">
                <a:solidFill>
                  <a:schemeClr val="tx1"/>
                </a:solidFill>
                <a:latin typeface="Verdana" charset="0"/>
                <a:ea typeface="ＭＳ Ｐゴシック" charset="0"/>
                <a:cs typeface="ＭＳ Ｐゴシック" charset="0"/>
              </a:defRPr>
            </a:lvl8pPr>
            <a:lvl9pPr marL="3657600" algn="l" defTabSz="457200" rtl="0" eaLnBrk="1" latinLnBrk="0" hangingPunct="1">
              <a:defRPr sz="2400" kern="1200">
                <a:solidFill>
                  <a:schemeClr val="tx1"/>
                </a:solidFill>
                <a:latin typeface="Verdana" charset="0"/>
                <a:ea typeface="ＭＳ Ｐゴシック" charset="0"/>
                <a:cs typeface="ＭＳ Ｐゴシック" charset="0"/>
              </a:defRPr>
            </a:lvl9pPr>
          </a:lstStyle>
          <a:p>
            <a:r>
              <a:rPr lang="en-US"/>
              <a:t>Slide </a:t>
            </a:r>
            <a:fld id="{EFDB90E0-109D-6646-851E-B47DF95D977E}" type="slidenum">
              <a:rPr lang="en-US" smtClean="0"/>
              <a:pPr/>
              <a:t>‹#›</a:t>
            </a:fld>
            <a:endParaRPr lang="en-US"/>
          </a:p>
        </p:txBody>
      </p:sp>
    </p:spTree>
    <p:extLst>
      <p:ext uri="{BB962C8B-B14F-4D97-AF65-F5344CB8AC3E}">
        <p14:creationId xmlns:p14="http://schemas.microsoft.com/office/powerpoint/2010/main" val="2730668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5FF15C-5FDF-9F4B-9F14-ED444F850110}" type="datetime1">
              <a:rPr lang="en-US" smtClean="0"/>
              <a:t>4/1/2019</a:t>
            </a:fld>
            <a:endParaRPr lang="en-US" dirty="0"/>
          </a:p>
        </p:txBody>
      </p:sp>
      <p:sp>
        <p:nvSpPr>
          <p:cNvPr id="6" name="Footer Placeholder 5"/>
          <p:cNvSpPr>
            <a:spLocks noGrp="1"/>
          </p:cNvSpPr>
          <p:nvPr>
            <p:ph type="ftr" sz="quarter" idx="11"/>
          </p:nvPr>
        </p:nvSpPr>
        <p:spPr/>
        <p:txBody>
          <a:bodyPr/>
          <a:lstStyle/>
          <a:p>
            <a:r>
              <a:rPr lang="en-US"/>
              <a:t>CSU CT 310 Web Development ©Ross Beveridge &amp; Jaime Ruiz</a:t>
            </a:r>
            <a:endParaRPr lang="en-US" dirty="0"/>
          </a:p>
        </p:txBody>
      </p:sp>
      <p:sp>
        <p:nvSpPr>
          <p:cNvPr id="7" name="Slide Number Placeholder 6"/>
          <p:cNvSpPr>
            <a:spLocks noGrp="1"/>
          </p:cNvSpPr>
          <p:nvPr>
            <p:ph type="sldNum" sz="quarter" idx="12"/>
          </p:nvPr>
        </p:nvSpPr>
        <p:spPr/>
        <p:txBody>
          <a:bodyPr/>
          <a:lstStyle/>
          <a:p>
            <a:r>
              <a:rPr lang="en-US"/>
              <a:t>Slide </a:t>
            </a:r>
            <a:fld id="{EFDB90E0-109D-6646-851E-B47DF95D977E}" type="slidenum">
              <a:rPr lang="en-US" smtClean="0"/>
              <a:pPr/>
              <a:t>‹#›</a:t>
            </a:fld>
            <a:endParaRPr lang="en-US"/>
          </a:p>
        </p:txBody>
      </p:sp>
    </p:spTree>
    <p:extLst>
      <p:ext uri="{BB962C8B-B14F-4D97-AF65-F5344CB8AC3E}">
        <p14:creationId xmlns:p14="http://schemas.microsoft.com/office/powerpoint/2010/main" val="2629335489"/>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5FF15C-5FDF-9F4B-9F14-ED444F850110}" type="datetime1">
              <a:rPr lang="en-US" smtClean="0"/>
              <a:t>4/1/2019</a:t>
            </a:fld>
            <a:endParaRPr lang="en-US" dirty="0"/>
          </a:p>
        </p:txBody>
      </p:sp>
      <p:sp>
        <p:nvSpPr>
          <p:cNvPr id="6" name="Footer Placeholder 5"/>
          <p:cNvSpPr>
            <a:spLocks noGrp="1"/>
          </p:cNvSpPr>
          <p:nvPr>
            <p:ph type="ftr" sz="quarter" idx="11"/>
          </p:nvPr>
        </p:nvSpPr>
        <p:spPr/>
        <p:txBody>
          <a:bodyPr/>
          <a:lstStyle/>
          <a:p>
            <a:r>
              <a:rPr lang="en-US"/>
              <a:t>CSU CT 310 Web Development ©Ross Beveridge &amp; Jaime Ruiz</a:t>
            </a:r>
            <a:endParaRPr lang="en-US" dirty="0"/>
          </a:p>
        </p:txBody>
      </p:sp>
      <p:sp>
        <p:nvSpPr>
          <p:cNvPr id="7" name="Slide Number Placeholder 6"/>
          <p:cNvSpPr>
            <a:spLocks noGrp="1"/>
          </p:cNvSpPr>
          <p:nvPr>
            <p:ph type="sldNum" sz="quarter" idx="12"/>
          </p:nvPr>
        </p:nvSpPr>
        <p:spPr/>
        <p:txBody>
          <a:bodyPr/>
          <a:lstStyle/>
          <a:p>
            <a:r>
              <a:rPr lang="en-US"/>
              <a:t>Slide </a:t>
            </a:r>
            <a:fld id="{EFDB90E0-109D-6646-851E-B47DF95D977E}" type="slidenum">
              <a:rPr lang="en-US" smtClean="0"/>
              <a:pPr/>
              <a:t>‹#›</a:t>
            </a:fld>
            <a:endParaRPr lang="en-US"/>
          </a:p>
        </p:txBody>
      </p:sp>
    </p:spTree>
    <p:extLst>
      <p:ext uri="{BB962C8B-B14F-4D97-AF65-F5344CB8AC3E}">
        <p14:creationId xmlns:p14="http://schemas.microsoft.com/office/powerpoint/2010/main" val="700282809"/>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B5FF15C-5FDF-9F4B-9F14-ED444F850110}" type="datetime1">
              <a:rPr lang="en-US" smtClean="0"/>
              <a:t>4/1/2019</a:t>
            </a:fld>
            <a:endParaRPr lang="en-US" dirty="0"/>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CSU CT 310 Web Development ©Ross Beveridge &amp; Jaime Ruiz</a:t>
            </a:r>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r>
              <a:rPr lang="en-US"/>
              <a:t>Slide </a:t>
            </a:r>
            <a:fld id="{EFDB90E0-109D-6646-851E-B47DF95D977E}" type="slidenum">
              <a:rPr lang="en-US" smtClean="0"/>
              <a:pPr/>
              <a:t>‹#›</a:t>
            </a:fld>
            <a:endParaRPr lang="en-US"/>
          </a:p>
        </p:txBody>
      </p:sp>
    </p:spTree>
    <p:extLst>
      <p:ext uri="{BB962C8B-B14F-4D97-AF65-F5344CB8AC3E}">
        <p14:creationId xmlns:p14="http://schemas.microsoft.com/office/powerpoint/2010/main" val="1304986214"/>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hdr="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www.mikewagganer.com/" TargetMode="External"/><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685800" y="2247900"/>
            <a:ext cx="7772400" cy="1143000"/>
          </a:xfrm>
        </p:spPr>
        <p:txBody>
          <a:bodyPr/>
          <a:lstStyle/>
          <a:p>
            <a:r>
              <a:rPr lang="en-US" dirty="0"/>
              <a:t>Authentication</a:t>
            </a:r>
          </a:p>
        </p:txBody>
      </p:sp>
      <p:sp>
        <p:nvSpPr>
          <p:cNvPr id="60422" name="Rectangle 6"/>
          <p:cNvSpPr>
            <a:spLocks noGrp="1" noChangeArrowheads="1"/>
          </p:cNvSpPr>
          <p:nvPr>
            <p:ph type="subTitle" idx="1"/>
          </p:nvPr>
        </p:nvSpPr>
        <p:spPr>
          <a:xfrm>
            <a:off x="1371600" y="3200400"/>
            <a:ext cx="6400800" cy="1752600"/>
          </a:xfrm>
        </p:spPr>
        <p:txBody>
          <a:bodyPr/>
          <a:lstStyle/>
          <a:p>
            <a:r>
              <a:rPr lang="en-US" sz="1600" dirty="0"/>
              <a:t>A Broad Overview</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PAO,  Strategy #3</a:t>
            </a:r>
            <a:br>
              <a:rPr lang="en-US" dirty="0"/>
            </a:br>
            <a:r>
              <a:rPr lang="en-US" sz="2400" dirty="0" err="1"/>
              <a:t>Beyonce</a:t>
            </a:r>
            <a:r>
              <a:rPr lang="en-US" sz="2400" dirty="0"/>
              <a:t> driving a </a:t>
            </a:r>
            <a:r>
              <a:rPr lang="en-US" sz="2400" dirty="0" err="1"/>
              <a:t>Jello</a:t>
            </a:r>
            <a:r>
              <a:rPr lang="en-US" sz="2400" dirty="0"/>
              <a:t> mold at Mount Rushmore</a:t>
            </a:r>
          </a:p>
        </p:txBody>
      </p:sp>
      <p:sp>
        <p:nvSpPr>
          <p:cNvPr id="9" name="Content Placeholder 8"/>
          <p:cNvSpPr>
            <a:spLocks noGrp="1"/>
          </p:cNvSpPr>
          <p:nvPr>
            <p:ph idx="1"/>
          </p:nvPr>
        </p:nvSpPr>
        <p:spPr>
          <a:xfrm>
            <a:off x="260350" y="3352800"/>
            <a:ext cx="8382000" cy="2743200"/>
          </a:xfrm>
        </p:spPr>
        <p:txBody>
          <a:bodyPr/>
          <a:lstStyle/>
          <a:p>
            <a:r>
              <a:rPr lang="en-US" dirty="0"/>
              <a:t>Think of a Person, an Action and an Object.  Put them together in a story.</a:t>
            </a:r>
          </a:p>
          <a:p>
            <a:r>
              <a:rPr lang="en-US" dirty="0"/>
              <a:t>Taps into our innate ability to recall stories, particularly funny or absurd stories. </a:t>
            </a:r>
          </a:p>
        </p:txBody>
      </p:sp>
      <p:sp>
        <p:nvSpPr>
          <p:cNvPr id="4" name="Date Placeholder 3"/>
          <p:cNvSpPr>
            <a:spLocks noGrp="1"/>
          </p:cNvSpPr>
          <p:nvPr>
            <p:ph type="dt" sz="half" idx="10"/>
          </p:nvPr>
        </p:nvSpPr>
        <p:spPr/>
        <p:txBody>
          <a:bodyPr/>
          <a:lstStyle/>
          <a:p>
            <a:fld id="{6A69C3D3-1E6B-0C4D-990B-6C47C732F2C6}" type="datetime1">
              <a:rPr lang="en-US" smtClean="0"/>
              <a:t>4/1/2019</a:t>
            </a:fld>
            <a:endParaRPr lang="en-US" dirty="0"/>
          </a:p>
        </p:txBody>
      </p:sp>
      <p:sp>
        <p:nvSpPr>
          <p:cNvPr id="6" name="Footer Placeholder 5"/>
          <p:cNvSpPr>
            <a:spLocks noGrp="1"/>
          </p:cNvSpPr>
          <p:nvPr>
            <p:ph type="ftr" sz="quarter" idx="11"/>
          </p:nvPr>
        </p:nvSpPr>
        <p:spPr/>
        <p:txBody>
          <a:bodyPr/>
          <a:lstStyle/>
          <a:p>
            <a:r>
              <a:rPr lang="en-US"/>
              <a:t>CSU CT 310 Web Development ©Ross Beveridge &amp; Jaime Ruiz</a:t>
            </a:r>
            <a:endParaRPr lang="en-US" dirty="0"/>
          </a:p>
        </p:txBody>
      </p:sp>
      <p:sp>
        <p:nvSpPr>
          <p:cNvPr id="5" name="Slide Number Placeholder 4"/>
          <p:cNvSpPr>
            <a:spLocks noGrp="1"/>
          </p:cNvSpPr>
          <p:nvPr>
            <p:ph type="sldNum" sz="quarter" idx="12"/>
          </p:nvPr>
        </p:nvSpPr>
        <p:spPr/>
        <p:txBody>
          <a:bodyPr/>
          <a:lstStyle/>
          <a:p>
            <a:r>
              <a:rPr lang="en-US"/>
              <a:t>Slide </a:t>
            </a:r>
            <a:fld id="{EFDB90E0-109D-6646-851E-B47DF95D977E}" type="slidenum">
              <a:rPr lang="en-US" smtClean="0"/>
              <a:pPr/>
              <a:t>10</a:t>
            </a:fld>
            <a:endParaRPr lang="en-US"/>
          </a:p>
        </p:txBody>
      </p:sp>
      <p:sp>
        <p:nvSpPr>
          <p:cNvPr id="7" name="TextBox 6"/>
          <p:cNvSpPr txBox="1"/>
          <p:nvPr/>
        </p:nvSpPr>
        <p:spPr>
          <a:xfrm>
            <a:off x="101600" y="6031209"/>
            <a:ext cx="8883650" cy="461665"/>
          </a:xfrm>
          <a:prstGeom prst="rect">
            <a:avLst/>
          </a:prstGeom>
          <a:noFill/>
        </p:spPr>
        <p:txBody>
          <a:bodyPr wrap="square" rtlCol="0">
            <a:spAutoFit/>
          </a:bodyPr>
          <a:lstStyle/>
          <a:p>
            <a:r>
              <a:rPr lang="en-US" sz="1200" dirty="0"/>
              <a:t>Summary from: </a:t>
            </a:r>
            <a:r>
              <a:rPr lang="en-US" sz="1200" i="1" dirty="0"/>
              <a:t>Four Methods to Create a Secure Password You'll Actually Remember</a:t>
            </a:r>
            <a:r>
              <a:rPr lang="en-US" sz="1200" dirty="0"/>
              <a:t>, by </a:t>
            </a:r>
            <a:r>
              <a:rPr lang="en-US" sz="1200" dirty="0" err="1"/>
              <a:t>Kevan</a:t>
            </a:r>
            <a:r>
              <a:rPr lang="en-US" sz="1200" dirty="0"/>
              <a:t> Lee.</a:t>
            </a:r>
            <a:endParaRPr lang="en-US" sz="1200" i="1" dirty="0"/>
          </a:p>
          <a:p>
            <a:r>
              <a:rPr lang="en-US" sz="1200" dirty="0"/>
              <a:t>Original: </a:t>
            </a:r>
            <a:r>
              <a:rPr lang="en-US" sz="1200" i="1" dirty="0"/>
              <a:t>Memory Trick Increases Password Security</a:t>
            </a:r>
            <a:r>
              <a:rPr lang="en-US" sz="1200" dirty="0"/>
              <a:t>, By Larry </a:t>
            </a:r>
            <a:r>
              <a:rPr lang="en-US" sz="1200" dirty="0" err="1"/>
              <a:t>Greenemeier</a:t>
            </a:r>
            <a:r>
              <a:rPr lang="en-US" sz="1200" dirty="0"/>
              <a:t>, 12/26/2013, Scientific American. </a:t>
            </a:r>
            <a:endParaRPr lang="en-US" sz="1200" i="1"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1403569"/>
            <a:ext cx="8483600" cy="1828800"/>
          </a:xfrm>
          <a:prstGeom prst="rect">
            <a:avLst/>
          </a:prstGeom>
          <a:ln w="127000" cap="sq">
            <a:solidFill>
              <a:schemeClr val="bg1">
                <a:lumMod val="40000"/>
                <a:lumOff val="60000"/>
              </a:schemeClr>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053711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35F84E5-4804-41A1-BDEF-153F9A002E41}"/>
              </a:ext>
            </a:extLst>
          </p:cNvPr>
          <p:cNvSpPr>
            <a:spLocks noGrp="1"/>
          </p:cNvSpPr>
          <p:nvPr>
            <p:ph type="dt" sz="half" idx="10"/>
          </p:nvPr>
        </p:nvSpPr>
        <p:spPr/>
        <p:txBody>
          <a:bodyPr/>
          <a:lstStyle/>
          <a:p>
            <a:fld id="{6A69C3D3-1E6B-0C4D-990B-6C47C732F2C6}" type="datetime1">
              <a:rPr lang="en-US" smtClean="0"/>
              <a:t>4/1/2019</a:t>
            </a:fld>
            <a:endParaRPr lang="en-US" dirty="0"/>
          </a:p>
        </p:txBody>
      </p:sp>
      <p:sp>
        <p:nvSpPr>
          <p:cNvPr id="6" name="Footer Placeholder 5">
            <a:extLst>
              <a:ext uri="{FF2B5EF4-FFF2-40B4-BE49-F238E27FC236}">
                <a16:creationId xmlns:a16="http://schemas.microsoft.com/office/drawing/2014/main" id="{0624F532-AC5D-4C3C-9B75-C879E3AF3507}"/>
              </a:ext>
            </a:extLst>
          </p:cNvPr>
          <p:cNvSpPr>
            <a:spLocks noGrp="1"/>
          </p:cNvSpPr>
          <p:nvPr>
            <p:ph type="ftr" sz="quarter" idx="11"/>
          </p:nvPr>
        </p:nvSpPr>
        <p:spPr/>
        <p:txBody>
          <a:bodyPr/>
          <a:lstStyle/>
          <a:p>
            <a:r>
              <a:rPr lang="en-US"/>
              <a:t>CSU CT 310 Web Development ©Ross Beveridge &amp; Jaime Ruiz</a:t>
            </a:r>
            <a:endParaRPr lang="en-US" dirty="0"/>
          </a:p>
        </p:txBody>
      </p:sp>
      <p:sp>
        <p:nvSpPr>
          <p:cNvPr id="5" name="Slide Number Placeholder 4">
            <a:extLst>
              <a:ext uri="{FF2B5EF4-FFF2-40B4-BE49-F238E27FC236}">
                <a16:creationId xmlns:a16="http://schemas.microsoft.com/office/drawing/2014/main" id="{0915183F-8FC5-4A98-A9A2-C3326CE60A4F}"/>
              </a:ext>
            </a:extLst>
          </p:cNvPr>
          <p:cNvSpPr>
            <a:spLocks noGrp="1"/>
          </p:cNvSpPr>
          <p:nvPr>
            <p:ph type="sldNum" sz="quarter" idx="12"/>
          </p:nvPr>
        </p:nvSpPr>
        <p:spPr/>
        <p:txBody>
          <a:bodyPr/>
          <a:lstStyle/>
          <a:p>
            <a:r>
              <a:rPr lang="en-US"/>
              <a:t>Slide </a:t>
            </a:r>
            <a:fld id="{EFDB90E0-109D-6646-851E-B47DF95D977E}" type="slidenum">
              <a:rPr lang="en-US" smtClean="0"/>
              <a:pPr/>
              <a:t>11</a:t>
            </a:fld>
            <a:endParaRPr lang="en-US"/>
          </a:p>
        </p:txBody>
      </p:sp>
      <p:pic>
        <p:nvPicPr>
          <p:cNvPr id="1026" name="Picture 2" descr="Password Strength">
            <a:extLst>
              <a:ext uri="{FF2B5EF4-FFF2-40B4-BE49-F238E27FC236}">
                <a16:creationId xmlns:a16="http://schemas.microsoft.com/office/drawing/2014/main" id="{195427CC-3183-428F-8B08-AE47F53F5B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0" y="566738"/>
            <a:ext cx="7048500" cy="572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951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225"/>
            <a:ext cx="8382000" cy="1143000"/>
          </a:xfrm>
        </p:spPr>
        <p:txBody>
          <a:bodyPr anchor="ctr"/>
          <a:lstStyle/>
          <a:p>
            <a:pPr algn="l"/>
            <a:r>
              <a:rPr lang="en-US" dirty="0"/>
              <a:t>Another Thing: Pass The Salt</a:t>
            </a:r>
          </a:p>
        </p:txBody>
      </p:sp>
      <p:sp>
        <p:nvSpPr>
          <p:cNvPr id="3" name="Content Placeholder 2"/>
          <p:cNvSpPr>
            <a:spLocks noGrp="1"/>
          </p:cNvSpPr>
          <p:nvPr>
            <p:ph idx="1"/>
          </p:nvPr>
        </p:nvSpPr>
        <p:spPr>
          <a:xfrm>
            <a:off x="533400" y="1098550"/>
            <a:ext cx="5562600" cy="4495800"/>
          </a:xfrm>
        </p:spPr>
        <p:txBody>
          <a:bodyPr/>
          <a:lstStyle/>
          <a:p>
            <a:r>
              <a:rPr lang="en-US" dirty="0"/>
              <a:t>Here is a challenge.</a:t>
            </a:r>
          </a:p>
          <a:p>
            <a:r>
              <a:rPr lang="en-US" dirty="0"/>
              <a:t>Below is the md5 of a salted password.</a:t>
            </a:r>
          </a:p>
          <a:p>
            <a:r>
              <a:rPr lang="en-US" dirty="0"/>
              <a:t>Email the instructor the original password and/or the salt.</a:t>
            </a:r>
          </a:p>
        </p:txBody>
      </p:sp>
      <p:sp>
        <p:nvSpPr>
          <p:cNvPr id="4" name="Date Placeholder 3"/>
          <p:cNvSpPr>
            <a:spLocks noGrp="1"/>
          </p:cNvSpPr>
          <p:nvPr>
            <p:ph type="dt" sz="half" idx="10"/>
          </p:nvPr>
        </p:nvSpPr>
        <p:spPr/>
        <p:txBody>
          <a:bodyPr/>
          <a:lstStyle/>
          <a:p>
            <a:fld id="{6A69C3D3-1E6B-0C4D-990B-6C47C732F2C6}" type="datetime1">
              <a:rPr lang="en-US" smtClean="0"/>
              <a:t>4/1/2019</a:t>
            </a:fld>
            <a:endParaRPr lang="en-US" dirty="0"/>
          </a:p>
        </p:txBody>
      </p:sp>
      <p:sp>
        <p:nvSpPr>
          <p:cNvPr id="6" name="Footer Placeholder 5"/>
          <p:cNvSpPr>
            <a:spLocks noGrp="1"/>
          </p:cNvSpPr>
          <p:nvPr>
            <p:ph type="ftr" sz="quarter" idx="11"/>
          </p:nvPr>
        </p:nvSpPr>
        <p:spPr/>
        <p:txBody>
          <a:bodyPr/>
          <a:lstStyle/>
          <a:p>
            <a:r>
              <a:rPr lang="en-US"/>
              <a:t>CSU CT 310 Web Development ©Ross Beveridge &amp; Jaime Ruiz</a:t>
            </a:r>
            <a:endParaRPr lang="en-US" dirty="0"/>
          </a:p>
        </p:txBody>
      </p:sp>
      <p:sp>
        <p:nvSpPr>
          <p:cNvPr id="5" name="Slide Number Placeholder 4"/>
          <p:cNvSpPr>
            <a:spLocks noGrp="1"/>
          </p:cNvSpPr>
          <p:nvPr>
            <p:ph type="sldNum" sz="quarter" idx="12"/>
          </p:nvPr>
        </p:nvSpPr>
        <p:spPr/>
        <p:txBody>
          <a:bodyPr/>
          <a:lstStyle/>
          <a:p>
            <a:r>
              <a:rPr lang="en-US"/>
              <a:t>Slide </a:t>
            </a:r>
            <a:fld id="{EFDB90E0-109D-6646-851E-B47DF95D977E}" type="slidenum">
              <a:rPr lang="en-US" smtClean="0"/>
              <a:pPr/>
              <a:t>12</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4250" y="990599"/>
            <a:ext cx="2774950" cy="3662933"/>
          </a:xfrm>
          <a:prstGeom prst="rect">
            <a:avLst/>
          </a:prstGeom>
        </p:spPr>
      </p:pic>
      <p:sp>
        <p:nvSpPr>
          <p:cNvPr id="8" name="TextBox 7"/>
          <p:cNvSpPr txBox="1"/>
          <p:nvPr/>
        </p:nvSpPr>
        <p:spPr>
          <a:xfrm>
            <a:off x="609599" y="4742870"/>
            <a:ext cx="8051223" cy="584775"/>
          </a:xfrm>
          <a:prstGeom prst="rect">
            <a:avLst/>
          </a:prstGeom>
          <a:solidFill>
            <a:schemeClr val="tx1">
              <a:lumMod val="20000"/>
              <a:lumOff val="80000"/>
            </a:schemeClr>
          </a:solidFill>
          <a:ln w="76200">
            <a:solidFill>
              <a:schemeClr val="tx1">
                <a:lumMod val="75000"/>
              </a:schemeClr>
            </a:solidFill>
          </a:ln>
        </p:spPr>
        <p:txBody>
          <a:bodyPr wrap="square" rtlCol="0">
            <a:spAutoFit/>
          </a:bodyPr>
          <a:lstStyle/>
          <a:p>
            <a:pPr algn="ctr"/>
            <a:r>
              <a:rPr lang="is-IS" sz="3200" dirty="0">
                <a:solidFill>
                  <a:schemeClr val="bg2"/>
                </a:solidFill>
                <a:latin typeface="Lucida Console" charset="0"/>
                <a:ea typeface="Lucida Console" charset="0"/>
                <a:cs typeface="Lucida Console" charset="0"/>
              </a:rPr>
              <a:t>&lt;salt&gt;:&lt;password&gt;</a:t>
            </a:r>
            <a:endParaRPr lang="en-US" sz="3200" dirty="0">
              <a:solidFill>
                <a:schemeClr val="bg2"/>
              </a:solidFill>
              <a:latin typeface="Lucida Console" charset="0"/>
              <a:ea typeface="Lucida Console" charset="0"/>
              <a:cs typeface="Lucida Console" charset="0"/>
            </a:endParaRPr>
          </a:p>
        </p:txBody>
      </p:sp>
      <p:sp>
        <p:nvSpPr>
          <p:cNvPr id="9" name="TextBox 8"/>
          <p:cNvSpPr txBox="1"/>
          <p:nvPr/>
        </p:nvSpPr>
        <p:spPr>
          <a:xfrm>
            <a:off x="609598" y="5818760"/>
            <a:ext cx="8051223" cy="584775"/>
          </a:xfrm>
          <a:prstGeom prst="rect">
            <a:avLst/>
          </a:prstGeom>
          <a:solidFill>
            <a:schemeClr val="tx1">
              <a:lumMod val="20000"/>
              <a:lumOff val="80000"/>
            </a:schemeClr>
          </a:solidFill>
          <a:ln w="76200">
            <a:solidFill>
              <a:schemeClr val="tx1">
                <a:lumMod val="75000"/>
              </a:schemeClr>
            </a:solidFill>
          </a:ln>
        </p:spPr>
        <p:txBody>
          <a:bodyPr wrap="square" rtlCol="0">
            <a:spAutoFit/>
          </a:bodyPr>
          <a:lstStyle/>
          <a:p>
            <a:pPr algn="ctr"/>
            <a:r>
              <a:rPr lang="is-IS" sz="3200" dirty="0">
                <a:solidFill>
                  <a:schemeClr val="bg2"/>
                </a:solidFill>
                <a:latin typeface="Lucida Console" charset="0"/>
                <a:ea typeface="Lucida Console" charset="0"/>
                <a:cs typeface="Lucida Console" charset="0"/>
              </a:rPr>
              <a:t>33a27522874215779a0ff1704589e892</a:t>
            </a:r>
            <a:endParaRPr lang="en-US" sz="3200" dirty="0">
              <a:solidFill>
                <a:schemeClr val="bg2"/>
              </a:solidFill>
              <a:latin typeface="Lucida Console" charset="0"/>
              <a:ea typeface="Lucida Console" charset="0"/>
              <a:cs typeface="Lucida Console" charset="0"/>
            </a:endParaRPr>
          </a:p>
        </p:txBody>
      </p:sp>
      <p:sp>
        <p:nvSpPr>
          <p:cNvPr id="10" name="Down Arrow 9"/>
          <p:cNvSpPr/>
          <p:nvPr/>
        </p:nvSpPr>
        <p:spPr bwMode="auto">
          <a:xfrm>
            <a:off x="3886200" y="5416983"/>
            <a:ext cx="990600" cy="312439"/>
          </a:xfrm>
          <a:prstGeom prst="downArrow">
            <a:avLst/>
          </a:prstGeom>
          <a:solidFill>
            <a:srgbClr val="FFC000"/>
          </a:solidFill>
          <a:ln w="38100"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endParaRPr>
          </a:p>
        </p:txBody>
      </p:sp>
    </p:spTree>
    <p:extLst>
      <p:ext uri="{BB962C8B-B14F-4D97-AF65-F5344CB8AC3E}">
        <p14:creationId xmlns:p14="http://schemas.microsoft.com/office/powerpoint/2010/main" val="1152488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FYI – This is Harder</a:t>
            </a:r>
          </a:p>
        </p:txBody>
      </p:sp>
      <p:sp>
        <p:nvSpPr>
          <p:cNvPr id="4" name="Date Placeholder 3"/>
          <p:cNvSpPr>
            <a:spLocks noGrp="1"/>
          </p:cNvSpPr>
          <p:nvPr>
            <p:ph type="dt" sz="half" idx="10"/>
          </p:nvPr>
        </p:nvSpPr>
        <p:spPr/>
        <p:txBody>
          <a:bodyPr/>
          <a:lstStyle/>
          <a:p>
            <a:fld id="{6A69C3D3-1E6B-0C4D-990B-6C47C732F2C6}" type="datetime1">
              <a:rPr lang="en-US" smtClean="0"/>
              <a:t>4/1/2019</a:t>
            </a:fld>
            <a:endParaRPr lang="en-US" dirty="0"/>
          </a:p>
        </p:txBody>
      </p:sp>
      <p:sp>
        <p:nvSpPr>
          <p:cNvPr id="6" name="Footer Placeholder 5"/>
          <p:cNvSpPr>
            <a:spLocks noGrp="1"/>
          </p:cNvSpPr>
          <p:nvPr>
            <p:ph type="ftr" sz="quarter" idx="11"/>
          </p:nvPr>
        </p:nvSpPr>
        <p:spPr/>
        <p:txBody>
          <a:bodyPr/>
          <a:lstStyle/>
          <a:p>
            <a:r>
              <a:rPr lang="en-US"/>
              <a:t>CSU CT 310 Web Development ©Ross Beveridge &amp; Jaime Ruiz</a:t>
            </a:r>
            <a:endParaRPr lang="en-US" dirty="0"/>
          </a:p>
        </p:txBody>
      </p:sp>
      <p:sp>
        <p:nvSpPr>
          <p:cNvPr id="5" name="Slide Number Placeholder 4"/>
          <p:cNvSpPr>
            <a:spLocks noGrp="1"/>
          </p:cNvSpPr>
          <p:nvPr>
            <p:ph type="sldNum" sz="quarter" idx="12"/>
          </p:nvPr>
        </p:nvSpPr>
        <p:spPr/>
        <p:txBody>
          <a:bodyPr/>
          <a:lstStyle/>
          <a:p>
            <a:r>
              <a:rPr lang="en-US"/>
              <a:t>Slide </a:t>
            </a:r>
            <a:fld id="{EFDB90E0-109D-6646-851E-B47DF95D977E}" type="slidenum">
              <a:rPr lang="en-US" smtClean="0"/>
              <a:pPr/>
              <a:t>13</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838200"/>
            <a:ext cx="8229600" cy="5701612"/>
          </a:xfrm>
          <a:prstGeom prst="rect">
            <a:avLst/>
          </a:prstGeom>
          <a:ln>
            <a:noFill/>
          </a:ln>
          <a:effectLst>
            <a:outerShdw blurRad="190500" algn="tl" rotWithShape="0">
              <a:srgbClr val="000000">
                <a:alpha val="70000"/>
              </a:srgbClr>
            </a:outerShdw>
          </a:effectLst>
        </p:spPr>
      </p:pic>
      <p:sp>
        <p:nvSpPr>
          <p:cNvPr id="9" name="TextBox 8"/>
          <p:cNvSpPr txBox="1"/>
          <p:nvPr/>
        </p:nvSpPr>
        <p:spPr>
          <a:xfrm>
            <a:off x="152400" y="4114800"/>
            <a:ext cx="3810000" cy="830997"/>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a:solidFill>
                  <a:schemeClr val="bg2"/>
                </a:solidFill>
              </a:rPr>
              <a:t>Consider: What </a:t>
            </a:r>
            <a:r>
              <a:rPr lang="en-US" dirty="0">
                <a:solidFill>
                  <a:schemeClr val="bg2"/>
                </a:solidFill>
              </a:rPr>
              <a:t>if you knew the salt?</a:t>
            </a:r>
          </a:p>
        </p:txBody>
      </p:sp>
    </p:spTree>
    <p:extLst>
      <p:ext uri="{BB962C8B-B14F-4D97-AF65-F5344CB8AC3E}">
        <p14:creationId xmlns:p14="http://schemas.microsoft.com/office/powerpoint/2010/main" val="1915292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339" y="260899"/>
            <a:ext cx="7765322" cy="970450"/>
          </a:xfrm>
        </p:spPr>
        <p:txBody>
          <a:bodyPr/>
          <a:lstStyle/>
          <a:p>
            <a:r>
              <a:rPr lang="en-US" dirty="0"/>
              <a:t>Another Crack at It</a:t>
            </a:r>
          </a:p>
        </p:txBody>
      </p:sp>
      <p:sp>
        <p:nvSpPr>
          <p:cNvPr id="7" name="Content Placeholder 6"/>
          <p:cNvSpPr>
            <a:spLocks noGrp="1"/>
          </p:cNvSpPr>
          <p:nvPr>
            <p:ph idx="1"/>
          </p:nvPr>
        </p:nvSpPr>
        <p:spPr>
          <a:xfrm>
            <a:off x="330200" y="1066800"/>
            <a:ext cx="8382000" cy="4495800"/>
          </a:xfrm>
        </p:spPr>
        <p:txBody>
          <a:bodyPr/>
          <a:lstStyle/>
          <a:p>
            <a:r>
              <a:rPr lang="en-US" dirty="0"/>
              <a:t>FYI – This one also fails (2/26/2017)</a:t>
            </a:r>
          </a:p>
        </p:txBody>
      </p:sp>
      <p:sp>
        <p:nvSpPr>
          <p:cNvPr id="3" name="Date Placeholder 2"/>
          <p:cNvSpPr>
            <a:spLocks noGrp="1"/>
          </p:cNvSpPr>
          <p:nvPr>
            <p:ph type="dt" sz="half" idx="10"/>
          </p:nvPr>
        </p:nvSpPr>
        <p:spPr/>
        <p:txBody>
          <a:bodyPr/>
          <a:lstStyle/>
          <a:p>
            <a:fld id="{252C4A24-A569-8E4F-BCAE-6B2831846000}" type="datetime1">
              <a:rPr lang="en-US" smtClean="0"/>
              <a:t>4/1/2019</a:t>
            </a:fld>
            <a:endParaRPr lang="en-US"/>
          </a:p>
        </p:txBody>
      </p:sp>
      <p:sp>
        <p:nvSpPr>
          <p:cNvPr id="5" name="Footer Placeholder 4"/>
          <p:cNvSpPr>
            <a:spLocks noGrp="1"/>
          </p:cNvSpPr>
          <p:nvPr>
            <p:ph type="ftr" sz="quarter" idx="11"/>
          </p:nvPr>
        </p:nvSpPr>
        <p:spPr/>
        <p:txBody>
          <a:bodyPr/>
          <a:lstStyle/>
          <a:p>
            <a:r>
              <a:rPr lang="en-US"/>
              <a:t>CSU CT 310 Web Development ©Ross Beveridge &amp; Jaime Ruiz</a:t>
            </a:r>
            <a:endParaRPr lang="en-US" dirty="0"/>
          </a:p>
        </p:txBody>
      </p:sp>
      <p:sp>
        <p:nvSpPr>
          <p:cNvPr id="4" name="Slide Number Placeholder 3"/>
          <p:cNvSpPr>
            <a:spLocks noGrp="1"/>
          </p:cNvSpPr>
          <p:nvPr>
            <p:ph type="sldNum" sz="quarter" idx="12"/>
          </p:nvPr>
        </p:nvSpPr>
        <p:spPr/>
        <p:txBody>
          <a:bodyPr/>
          <a:lstStyle/>
          <a:p>
            <a:r>
              <a:rPr lang="en-US"/>
              <a:t>Slide </a:t>
            </a:r>
            <a:fld id="{2A77E989-7BA9-BB42-8ABA-805A613F14AF}" type="slidenum">
              <a:rPr lang="en-US" smtClean="0"/>
              <a:pPr/>
              <a:t>14</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821101"/>
            <a:ext cx="8534400" cy="4684472"/>
          </a:xfrm>
          <a:prstGeom prst="rect">
            <a:avLst/>
          </a:prstGeom>
        </p:spPr>
      </p:pic>
    </p:spTree>
    <p:extLst>
      <p:ext uri="{BB962C8B-B14F-4D97-AF65-F5344CB8AC3E}">
        <p14:creationId xmlns:p14="http://schemas.microsoft.com/office/powerpoint/2010/main" val="11529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Security Questions</a:t>
            </a:r>
            <a:br>
              <a:rPr lang="en-US" dirty="0"/>
            </a:br>
            <a:r>
              <a:rPr lang="en-US" sz="2800" dirty="0"/>
              <a:t>Mothers Maiden Name?</a:t>
            </a:r>
          </a:p>
        </p:txBody>
      </p:sp>
      <p:sp>
        <p:nvSpPr>
          <p:cNvPr id="3" name="Content Placeholder 2"/>
          <p:cNvSpPr>
            <a:spLocks noGrp="1"/>
          </p:cNvSpPr>
          <p:nvPr>
            <p:ph idx="1"/>
          </p:nvPr>
        </p:nvSpPr>
        <p:spPr/>
        <p:txBody>
          <a:bodyPr/>
          <a:lstStyle/>
          <a:p>
            <a:r>
              <a:rPr lang="en-US" dirty="0"/>
              <a:t>Another entire class of information</a:t>
            </a:r>
          </a:p>
          <a:p>
            <a:pPr lvl="1"/>
            <a:r>
              <a:rPr lang="en-US" dirty="0"/>
              <a:t>Things you know without effort, and</a:t>
            </a:r>
          </a:p>
          <a:p>
            <a:pPr lvl="1"/>
            <a:r>
              <a:rPr lang="en-US" dirty="0"/>
              <a:t>presumably an attacker does not.</a:t>
            </a:r>
          </a:p>
          <a:p>
            <a:r>
              <a:rPr lang="en-US" dirty="0"/>
              <a:t>But!</a:t>
            </a:r>
          </a:p>
          <a:p>
            <a:pPr lvl="1"/>
            <a:r>
              <a:rPr lang="en-US" dirty="0"/>
              <a:t>This information leaks</a:t>
            </a:r>
          </a:p>
          <a:p>
            <a:pPr lvl="1"/>
            <a:r>
              <a:rPr lang="en-US" dirty="0"/>
              <a:t>Pervasive use defeats the purpose.</a:t>
            </a:r>
          </a:p>
          <a:p>
            <a:r>
              <a:rPr lang="en-US" dirty="0"/>
              <a:t>Take-home message for CT 310</a:t>
            </a:r>
          </a:p>
          <a:p>
            <a:pPr lvl="1"/>
            <a:r>
              <a:rPr lang="en-US" dirty="0"/>
              <a:t>Don’t create sites reliant on such info.</a:t>
            </a:r>
          </a:p>
          <a:p>
            <a:pPr lvl="1"/>
            <a:endParaRPr lang="en-US" dirty="0"/>
          </a:p>
          <a:p>
            <a:pPr lvl="2"/>
            <a:endParaRPr lang="en-US" dirty="0"/>
          </a:p>
        </p:txBody>
      </p:sp>
      <p:sp>
        <p:nvSpPr>
          <p:cNvPr id="4" name="Date Placeholder 3"/>
          <p:cNvSpPr>
            <a:spLocks noGrp="1"/>
          </p:cNvSpPr>
          <p:nvPr>
            <p:ph type="dt" sz="half" idx="10"/>
          </p:nvPr>
        </p:nvSpPr>
        <p:spPr/>
        <p:txBody>
          <a:bodyPr/>
          <a:lstStyle/>
          <a:p>
            <a:fld id="{E57708C7-8E62-054E-9E6C-C4341417A996}" type="datetime1">
              <a:rPr lang="en-US" smtClean="0"/>
              <a:pPr/>
              <a:t>4/1/2019</a:t>
            </a:fld>
            <a:endParaRPr lang="en-US"/>
          </a:p>
        </p:txBody>
      </p:sp>
      <p:sp>
        <p:nvSpPr>
          <p:cNvPr id="5" name="Footer Placeholder 4"/>
          <p:cNvSpPr>
            <a:spLocks noGrp="1"/>
          </p:cNvSpPr>
          <p:nvPr>
            <p:ph type="ftr" sz="quarter" idx="11"/>
          </p:nvPr>
        </p:nvSpPr>
        <p:spPr/>
        <p:txBody>
          <a:bodyPr/>
          <a:lstStyle/>
          <a:p>
            <a:r>
              <a:rPr lang="en-US"/>
              <a:t>CSU CT 310 Web Development ©Ross Beveridge &amp; Jaime Ruiz</a:t>
            </a:r>
          </a:p>
        </p:txBody>
      </p:sp>
      <p:sp>
        <p:nvSpPr>
          <p:cNvPr id="6" name="Slide Number Placeholder 5"/>
          <p:cNvSpPr>
            <a:spLocks noGrp="1"/>
          </p:cNvSpPr>
          <p:nvPr>
            <p:ph type="sldNum" sz="quarter" idx="12"/>
          </p:nvPr>
        </p:nvSpPr>
        <p:spPr/>
        <p:txBody>
          <a:bodyPr/>
          <a:lstStyle/>
          <a:p>
            <a:r>
              <a:rPr lang="en-US"/>
              <a:t>Slide </a:t>
            </a:r>
            <a:fld id="{DCEB066E-2A32-BA4A-8A59-A550F0D532F8}" type="slidenum">
              <a:rPr lang="en-US" smtClean="0"/>
              <a:pPr/>
              <a:t>15</a:t>
            </a:fld>
            <a:endParaRPr lang="en-US"/>
          </a:p>
        </p:txBody>
      </p:sp>
    </p:spTree>
    <p:extLst>
      <p:ext uri="{BB962C8B-B14F-4D97-AF65-F5344CB8AC3E}">
        <p14:creationId xmlns:p14="http://schemas.microsoft.com/office/powerpoint/2010/main" val="1748208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Something you Have</a:t>
            </a:r>
            <a:endParaRPr lang="en-US" dirty="0"/>
          </a:p>
        </p:txBody>
      </p:sp>
      <p:sp>
        <p:nvSpPr>
          <p:cNvPr id="3" name="Content Placeholder 2"/>
          <p:cNvSpPr>
            <a:spLocks noGrp="1"/>
          </p:cNvSpPr>
          <p:nvPr>
            <p:ph idx="1"/>
          </p:nvPr>
        </p:nvSpPr>
        <p:spPr/>
        <p:txBody>
          <a:bodyPr/>
          <a:lstStyle/>
          <a:p>
            <a:r>
              <a:rPr lang="en-US"/>
              <a:t>This is not such a new idea …</a:t>
            </a:r>
          </a:p>
          <a:p>
            <a:pPr lvl="1"/>
            <a:r>
              <a:rPr lang="en-US"/>
              <a:t>Do you have a key in your pocket?</a:t>
            </a:r>
          </a:p>
          <a:p>
            <a:r>
              <a:rPr lang="en-US"/>
              <a:t>It can take on many forms.</a:t>
            </a:r>
          </a:p>
          <a:p>
            <a:pPr lvl="1"/>
            <a:r>
              <a:rPr lang="en-US"/>
              <a:t>Tokens for example …</a:t>
            </a:r>
          </a:p>
          <a:p>
            <a:endParaRPr lang="en-US" dirty="0"/>
          </a:p>
        </p:txBody>
      </p:sp>
      <p:sp>
        <p:nvSpPr>
          <p:cNvPr id="4" name="Date Placeholder 3"/>
          <p:cNvSpPr>
            <a:spLocks noGrp="1"/>
          </p:cNvSpPr>
          <p:nvPr>
            <p:ph type="dt" sz="half" idx="10"/>
          </p:nvPr>
        </p:nvSpPr>
        <p:spPr/>
        <p:txBody>
          <a:bodyPr/>
          <a:lstStyle/>
          <a:p>
            <a:fld id="{6A52605F-3676-734F-B68F-88D423E07B76}" type="datetime1">
              <a:rPr lang="en-US" smtClean="0"/>
              <a:pPr/>
              <a:t>4/1/2019</a:t>
            </a:fld>
            <a:endParaRPr lang="en-US"/>
          </a:p>
        </p:txBody>
      </p:sp>
      <p:sp>
        <p:nvSpPr>
          <p:cNvPr id="5" name="Footer Placeholder 4"/>
          <p:cNvSpPr>
            <a:spLocks noGrp="1"/>
          </p:cNvSpPr>
          <p:nvPr>
            <p:ph type="ftr" sz="quarter" idx="11"/>
          </p:nvPr>
        </p:nvSpPr>
        <p:spPr/>
        <p:txBody>
          <a:bodyPr/>
          <a:lstStyle/>
          <a:p>
            <a:r>
              <a:rPr lang="en-US"/>
              <a:t>CSU CT 310 Web Development ©Ross Beveridge &amp; Jaime Ruiz</a:t>
            </a:r>
          </a:p>
        </p:txBody>
      </p:sp>
      <p:sp>
        <p:nvSpPr>
          <p:cNvPr id="6" name="Slide Number Placeholder 5"/>
          <p:cNvSpPr>
            <a:spLocks noGrp="1"/>
          </p:cNvSpPr>
          <p:nvPr>
            <p:ph type="sldNum" sz="quarter" idx="12"/>
          </p:nvPr>
        </p:nvSpPr>
        <p:spPr/>
        <p:txBody>
          <a:bodyPr/>
          <a:lstStyle/>
          <a:p>
            <a:r>
              <a:rPr lang="en-US"/>
              <a:t>Slide </a:t>
            </a:r>
            <a:fld id="{DCEB066E-2A32-BA4A-8A59-A550F0D532F8}" type="slidenum">
              <a:rPr lang="en-US" smtClean="0"/>
              <a:pPr/>
              <a:t>16</a:t>
            </a:fld>
            <a:endParaRPr lang="en-US"/>
          </a:p>
        </p:txBody>
      </p:sp>
      <p:pic>
        <p:nvPicPr>
          <p:cNvPr id="7" name="Picture 6" descr="SID700.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733800"/>
            <a:ext cx="4241428" cy="2341268"/>
          </a:xfrm>
          <a:prstGeom prst="rect">
            <a:avLst/>
          </a:prstGeom>
          <a:ln w="38100" cmpd="sng">
            <a:solidFill>
              <a:schemeClr val="tx1"/>
            </a:solidFill>
          </a:ln>
        </p:spPr>
      </p:pic>
      <p:sp>
        <p:nvSpPr>
          <p:cNvPr id="8" name="TextBox 7"/>
          <p:cNvSpPr txBox="1"/>
          <p:nvPr/>
        </p:nvSpPr>
        <p:spPr>
          <a:xfrm>
            <a:off x="5791200" y="4343400"/>
            <a:ext cx="2819400" cy="1200328"/>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dirty="0">
                <a:solidFill>
                  <a:schemeClr val="bg1">
                    <a:lumMod val="50000"/>
                  </a:schemeClr>
                </a:solidFill>
              </a:rPr>
              <a:t>Image from TokenGuard.com website</a:t>
            </a:r>
          </a:p>
        </p:txBody>
      </p:sp>
    </p:spTree>
    <p:extLst>
      <p:ext uri="{BB962C8B-B14F-4D97-AF65-F5344CB8AC3E}">
        <p14:creationId xmlns:p14="http://schemas.microsoft.com/office/powerpoint/2010/main" val="263438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Have a Cell Phone?</a:t>
            </a:r>
            <a:endParaRPr lang="en-US" dirty="0"/>
          </a:p>
        </p:txBody>
      </p:sp>
      <p:sp>
        <p:nvSpPr>
          <p:cNvPr id="3" name="Content Placeholder 2"/>
          <p:cNvSpPr>
            <a:spLocks noGrp="1"/>
          </p:cNvSpPr>
          <p:nvPr>
            <p:ph idx="1"/>
          </p:nvPr>
        </p:nvSpPr>
        <p:spPr>
          <a:xfrm>
            <a:off x="381000" y="1295400"/>
            <a:ext cx="4953000" cy="4495800"/>
          </a:xfrm>
        </p:spPr>
        <p:txBody>
          <a:bodyPr/>
          <a:lstStyle/>
          <a:p>
            <a:r>
              <a:rPr lang="en-US"/>
              <a:t>No extra equipment – just software. </a:t>
            </a:r>
          </a:p>
          <a:p>
            <a:r>
              <a:rPr lang="en-US" dirty="0"/>
              <a:t>Major website use increasing.</a:t>
            </a:r>
          </a:p>
          <a:p>
            <a:r>
              <a:rPr lang="en-US" dirty="0"/>
              <a:t>Example, RSA</a:t>
            </a:r>
          </a:p>
          <a:p>
            <a:r>
              <a:rPr lang="en-US" dirty="0"/>
              <a:t>Example, Google is now using SMS</a:t>
            </a:r>
          </a:p>
        </p:txBody>
      </p:sp>
      <p:sp>
        <p:nvSpPr>
          <p:cNvPr id="4" name="Date Placeholder 3"/>
          <p:cNvSpPr>
            <a:spLocks noGrp="1"/>
          </p:cNvSpPr>
          <p:nvPr>
            <p:ph type="dt" sz="half" idx="10"/>
          </p:nvPr>
        </p:nvSpPr>
        <p:spPr/>
        <p:txBody>
          <a:bodyPr/>
          <a:lstStyle/>
          <a:p>
            <a:fld id="{1F5B0070-2D94-5843-83AE-3C965BA4E4FC}" type="datetime1">
              <a:rPr lang="en-US" smtClean="0"/>
              <a:pPr/>
              <a:t>4/1/2019</a:t>
            </a:fld>
            <a:endParaRPr lang="en-US"/>
          </a:p>
        </p:txBody>
      </p:sp>
      <p:sp>
        <p:nvSpPr>
          <p:cNvPr id="5" name="Footer Placeholder 4"/>
          <p:cNvSpPr>
            <a:spLocks noGrp="1"/>
          </p:cNvSpPr>
          <p:nvPr>
            <p:ph type="ftr" sz="quarter" idx="11"/>
          </p:nvPr>
        </p:nvSpPr>
        <p:spPr/>
        <p:txBody>
          <a:bodyPr/>
          <a:lstStyle/>
          <a:p>
            <a:r>
              <a:rPr lang="en-US"/>
              <a:t>CSU CT 310 Web Development ©Ross Beveridge &amp; Jaime Ruiz</a:t>
            </a:r>
          </a:p>
        </p:txBody>
      </p:sp>
      <p:sp>
        <p:nvSpPr>
          <p:cNvPr id="6" name="Slide Number Placeholder 5"/>
          <p:cNvSpPr>
            <a:spLocks noGrp="1"/>
          </p:cNvSpPr>
          <p:nvPr>
            <p:ph type="sldNum" sz="quarter" idx="12"/>
          </p:nvPr>
        </p:nvSpPr>
        <p:spPr/>
        <p:txBody>
          <a:bodyPr/>
          <a:lstStyle/>
          <a:p>
            <a:r>
              <a:rPr lang="en-US"/>
              <a:t>Slide </a:t>
            </a:r>
            <a:fld id="{DCEB066E-2A32-BA4A-8A59-A550F0D532F8}" type="slidenum">
              <a:rPr lang="en-US" smtClean="0"/>
              <a:pPr/>
              <a:t>17</a:t>
            </a:fld>
            <a:endParaRPr lang="en-US"/>
          </a:p>
        </p:txBody>
      </p:sp>
      <p:pic>
        <p:nvPicPr>
          <p:cNvPr id="8" name="Picture 7" descr="rsa-securid-software-token-for-iphone-devic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3464" y="1477224"/>
            <a:ext cx="2686136" cy="4542576"/>
          </a:xfrm>
          <a:prstGeom prst="rect">
            <a:avLst/>
          </a:prstGeom>
          <a:ln w="38100" cmpd="sng">
            <a:solidFill>
              <a:srgbClr val="FFDB96"/>
            </a:solidFill>
          </a:ln>
        </p:spPr>
      </p:pic>
    </p:spTree>
    <p:extLst>
      <p:ext uri="{BB962C8B-B14F-4D97-AF65-F5344CB8AC3E}">
        <p14:creationId xmlns:p14="http://schemas.microsoft.com/office/powerpoint/2010/main" val="1720637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339" y="210700"/>
            <a:ext cx="7765322" cy="970450"/>
          </a:xfrm>
        </p:spPr>
        <p:txBody>
          <a:bodyPr/>
          <a:lstStyle/>
          <a:p>
            <a:r>
              <a:rPr lang="en-US" dirty="0"/>
              <a:t>Oops, Things Change Fast</a:t>
            </a:r>
          </a:p>
        </p:txBody>
      </p:sp>
      <p:sp>
        <p:nvSpPr>
          <p:cNvPr id="8" name="Content Placeholder 7"/>
          <p:cNvSpPr>
            <a:spLocks noGrp="1"/>
          </p:cNvSpPr>
          <p:nvPr>
            <p:ph idx="1"/>
          </p:nvPr>
        </p:nvSpPr>
        <p:spPr>
          <a:xfrm>
            <a:off x="381000" y="990600"/>
            <a:ext cx="8382000" cy="4495800"/>
          </a:xfrm>
        </p:spPr>
        <p:txBody>
          <a:bodyPr/>
          <a:lstStyle/>
          <a:p>
            <a:r>
              <a:rPr lang="en-US" dirty="0"/>
              <a:t>Vulnerable to interception?</a:t>
            </a:r>
          </a:p>
        </p:txBody>
      </p:sp>
      <p:sp>
        <p:nvSpPr>
          <p:cNvPr id="4" name="Date Placeholder 3"/>
          <p:cNvSpPr>
            <a:spLocks noGrp="1"/>
          </p:cNvSpPr>
          <p:nvPr>
            <p:ph type="dt" sz="half" idx="10"/>
          </p:nvPr>
        </p:nvSpPr>
        <p:spPr/>
        <p:txBody>
          <a:bodyPr/>
          <a:lstStyle/>
          <a:p>
            <a:fld id="{6A69C3D3-1E6B-0C4D-990B-6C47C732F2C6}" type="datetime1">
              <a:rPr lang="en-US" smtClean="0"/>
              <a:t>4/1/2019</a:t>
            </a:fld>
            <a:endParaRPr lang="en-US" dirty="0"/>
          </a:p>
        </p:txBody>
      </p:sp>
      <p:sp>
        <p:nvSpPr>
          <p:cNvPr id="6" name="Footer Placeholder 5"/>
          <p:cNvSpPr>
            <a:spLocks noGrp="1"/>
          </p:cNvSpPr>
          <p:nvPr>
            <p:ph type="ftr" sz="quarter" idx="11"/>
          </p:nvPr>
        </p:nvSpPr>
        <p:spPr/>
        <p:txBody>
          <a:bodyPr/>
          <a:lstStyle/>
          <a:p>
            <a:r>
              <a:rPr lang="en-US"/>
              <a:t>CSU CT 310 Web Development ©Ross Beveridge &amp; Jaime Ruiz</a:t>
            </a:r>
            <a:endParaRPr lang="en-US" dirty="0"/>
          </a:p>
        </p:txBody>
      </p:sp>
      <p:sp>
        <p:nvSpPr>
          <p:cNvPr id="5" name="Slide Number Placeholder 4"/>
          <p:cNvSpPr>
            <a:spLocks noGrp="1"/>
          </p:cNvSpPr>
          <p:nvPr>
            <p:ph type="sldNum" sz="quarter" idx="12"/>
          </p:nvPr>
        </p:nvSpPr>
        <p:spPr/>
        <p:txBody>
          <a:bodyPr/>
          <a:lstStyle/>
          <a:p>
            <a:r>
              <a:rPr lang="en-US"/>
              <a:t>Slide </a:t>
            </a:r>
            <a:fld id="{EFDB90E0-109D-6646-851E-B47DF95D977E}" type="slidenum">
              <a:rPr lang="en-US" smtClean="0"/>
              <a:pPr/>
              <a:t>18</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825" y="1676400"/>
            <a:ext cx="8866350" cy="4866676"/>
          </a:xfrm>
          <a:prstGeom prst="rect">
            <a:avLst/>
          </a:prstGeom>
        </p:spPr>
      </p:pic>
    </p:spTree>
    <p:extLst>
      <p:ext uri="{BB962C8B-B14F-4D97-AF65-F5344CB8AC3E}">
        <p14:creationId xmlns:p14="http://schemas.microsoft.com/office/powerpoint/2010/main" val="1736500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Have Email?</a:t>
            </a:r>
            <a:endParaRPr lang="en-US" dirty="0"/>
          </a:p>
        </p:txBody>
      </p:sp>
      <p:sp>
        <p:nvSpPr>
          <p:cNvPr id="3" name="Content Placeholder 2"/>
          <p:cNvSpPr>
            <a:spLocks noGrp="1"/>
          </p:cNvSpPr>
          <p:nvPr>
            <p:ph idx="1"/>
          </p:nvPr>
        </p:nvSpPr>
        <p:spPr>
          <a:xfrm>
            <a:off x="377007" y="1601821"/>
            <a:ext cx="8382000" cy="4495800"/>
          </a:xfrm>
        </p:spPr>
        <p:txBody>
          <a:bodyPr/>
          <a:lstStyle/>
          <a:p>
            <a:r>
              <a:rPr lang="en-US" dirty="0"/>
              <a:t>Explosion in use of email accounts as ‘Something that you have’.</a:t>
            </a:r>
          </a:p>
          <a:p>
            <a:r>
              <a:rPr lang="en-US" dirty="0"/>
              <a:t>Why is this so common …</a:t>
            </a:r>
          </a:p>
        </p:txBody>
      </p:sp>
      <p:sp>
        <p:nvSpPr>
          <p:cNvPr id="4" name="Date Placeholder 3"/>
          <p:cNvSpPr>
            <a:spLocks noGrp="1"/>
          </p:cNvSpPr>
          <p:nvPr>
            <p:ph type="dt" sz="half" idx="10"/>
          </p:nvPr>
        </p:nvSpPr>
        <p:spPr/>
        <p:txBody>
          <a:bodyPr/>
          <a:lstStyle/>
          <a:p>
            <a:fld id="{386280CF-BE04-7C4F-9DC7-0EB114E96CB7}" type="datetime1">
              <a:rPr lang="en-US" smtClean="0"/>
              <a:pPr/>
              <a:t>4/1/2019</a:t>
            </a:fld>
            <a:endParaRPr lang="en-US"/>
          </a:p>
        </p:txBody>
      </p:sp>
      <p:sp>
        <p:nvSpPr>
          <p:cNvPr id="5" name="Footer Placeholder 4"/>
          <p:cNvSpPr>
            <a:spLocks noGrp="1"/>
          </p:cNvSpPr>
          <p:nvPr>
            <p:ph type="ftr" sz="quarter" idx="11"/>
          </p:nvPr>
        </p:nvSpPr>
        <p:spPr/>
        <p:txBody>
          <a:bodyPr/>
          <a:lstStyle/>
          <a:p>
            <a:r>
              <a:rPr lang="en-US"/>
              <a:t>CSU CT 310 Web Development ©Ross Beveridge &amp; Jaime Ruiz</a:t>
            </a:r>
          </a:p>
        </p:txBody>
      </p:sp>
      <p:sp>
        <p:nvSpPr>
          <p:cNvPr id="6" name="Slide Number Placeholder 5"/>
          <p:cNvSpPr>
            <a:spLocks noGrp="1"/>
          </p:cNvSpPr>
          <p:nvPr>
            <p:ph type="sldNum" sz="quarter" idx="12"/>
          </p:nvPr>
        </p:nvSpPr>
        <p:spPr/>
        <p:txBody>
          <a:bodyPr/>
          <a:lstStyle/>
          <a:p>
            <a:r>
              <a:rPr lang="en-US"/>
              <a:t>Slide </a:t>
            </a:r>
            <a:fld id="{DCEB066E-2A32-BA4A-8A59-A550F0D532F8}" type="slidenum">
              <a:rPr lang="en-US" smtClean="0"/>
              <a:pPr/>
              <a:t>19</a:t>
            </a:fld>
            <a:endParaRPr lang="en-US"/>
          </a:p>
        </p:txBody>
      </p:sp>
      <p:pic>
        <p:nvPicPr>
          <p:cNvPr id="7" name="Picture 6" descr="CMTpassExamp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399" y="3048000"/>
            <a:ext cx="7718807" cy="3352800"/>
          </a:xfrm>
          <a:prstGeom prst="rect">
            <a:avLst/>
          </a:prstGeom>
          <a:ln w="38100" cmpd="sng">
            <a:solidFill>
              <a:srgbClr val="FFDB96"/>
            </a:solidFill>
          </a:ln>
        </p:spPr>
      </p:pic>
    </p:spTree>
    <p:extLst>
      <p:ext uri="{BB962C8B-B14F-4D97-AF65-F5344CB8AC3E}">
        <p14:creationId xmlns:p14="http://schemas.microsoft.com/office/powerpoint/2010/main" val="733369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Essentials of Authenication</a:t>
            </a:r>
            <a:endParaRPr lang="en-US" dirty="0"/>
          </a:p>
        </p:txBody>
      </p:sp>
      <p:sp>
        <p:nvSpPr>
          <p:cNvPr id="3" name="Content Placeholder 2"/>
          <p:cNvSpPr>
            <a:spLocks noGrp="1"/>
          </p:cNvSpPr>
          <p:nvPr>
            <p:ph idx="1"/>
          </p:nvPr>
        </p:nvSpPr>
        <p:spPr/>
        <p:txBody>
          <a:bodyPr/>
          <a:lstStyle/>
          <a:p>
            <a:r>
              <a:rPr lang="en-US"/>
              <a:t>Something you know</a:t>
            </a:r>
          </a:p>
          <a:p>
            <a:pPr lvl="1"/>
            <a:r>
              <a:rPr lang="en-US"/>
              <a:t>Name of high school, …</a:t>
            </a:r>
          </a:p>
          <a:p>
            <a:pPr lvl="1"/>
            <a:r>
              <a:rPr lang="en-US"/>
              <a:t>Password</a:t>
            </a:r>
          </a:p>
          <a:p>
            <a:r>
              <a:rPr lang="en-US"/>
              <a:t>Something you have</a:t>
            </a:r>
          </a:p>
          <a:p>
            <a:pPr lvl="1"/>
            <a:r>
              <a:rPr lang="en-US"/>
              <a:t>Dongle</a:t>
            </a:r>
          </a:p>
          <a:p>
            <a:r>
              <a:rPr lang="en-US"/>
              <a:t>Something your are</a:t>
            </a:r>
          </a:p>
          <a:p>
            <a:pPr lvl="1"/>
            <a:r>
              <a:rPr lang="en-US"/>
              <a:t>Biometrics: Fingerprint, Face, Iris, …</a:t>
            </a:r>
            <a:endParaRPr lang="en-US" dirty="0"/>
          </a:p>
        </p:txBody>
      </p:sp>
      <p:sp>
        <p:nvSpPr>
          <p:cNvPr id="4" name="Date Placeholder 3"/>
          <p:cNvSpPr>
            <a:spLocks noGrp="1"/>
          </p:cNvSpPr>
          <p:nvPr>
            <p:ph type="dt" sz="half" idx="10"/>
          </p:nvPr>
        </p:nvSpPr>
        <p:spPr/>
        <p:txBody>
          <a:bodyPr/>
          <a:lstStyle/>
          <a:p>
            <a:fld id="{2573E11E-F49E-7342-A3CE-5BC809D50DEF}" type="datetime1">
              <a:rPr lang="en-US" smtClean="0"/>
              <a:pPr/>
              <a:t>4/1/2019</a:t>
            </a:fld>
            <a:endParaRPr lang="en-US"/>
          </a:p>
        </p:txBody>
      </p:sp>
      <p:sp>
        <p:nvSpPr>
          <p:cNvPr id="5" name="Footer Placeholder 4"/>
          <p:cNvSpPr>
            <a:spLocks noGrp="1"/>
          </p:cNvSpPr>
          <p:nvPr>
            <p:ph type="ftr" sz="quarter" idx="11"/>
          </p:nvPr>
        </p:nvSpPr>
        <p:spPr/>
        <p:txBody>
          <a:bodyPr/>
          <a:lstStyle/>
          <a:p>
            <a:r>
              <a:rPr lang="en-US"/>
              <a:t>CSU CT 310 Web Development ©Ross Beveridge &amp; Jaime Ruiz</a:t>
            </a:r>
          </a:p>
        </p:txBody>
      </p:sp>
      <p:sp>
        <p:nvSpPr>
          <p:cNvPr id="6" name="Slide Number Placeholder 5"/>
          <p:cNvSpPr>
            <a:spLocks noGrp="1"/>
          </p:cNvSpPr>
          <p:nvPr>
            <p:ph type="sldNum" sz="quarter" idx="12"/>
          </p:nvPr>
        </p:nvSpPr>
        <p:spPr/>
        <p:txBody>
          <a:bodyPr/>
          <a:lstStyle/>
          <a:p>
            <a:r>
              <a:rPr lang="en-US"/>
              <a:t>Slide </a:t>
            </a:r>
            <a:fld id="{DCEB066E-2A32-BA4A-8A59-A550F0D532F8}" type="slidenum">
              <a:rPr lang="en-US" smtClean="0"/>
              <a:pPr/>
              <a:t>2</a:t>
            </a:fld>
            <a:endParaRPr lang="en-US"/>
          </a:p>
        </p:txBody>
      </p:sp>
    </p:spTree>
    <p:extLst>
      <p:ext uri="{BB962C8B-B14F-4D97-AF65-F5344CB8AC3E}">
        <p14:creationId xmlns:p14="http://schemas.microsoft.com/office/powerpoint/2010/main" val="1337525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Something You Are</a:t>
            </a:r>
            <a:endParaRPr lang="en-US" dirty="0"/>
          </a:p>
        </p:txBody>
      </p:sp>
      <p:sp>
        <p:nvSpPr>
          <p:cNvPr id="3" name="Content Placeholder 2"/>
          <p:cNvSpPr>
            <a:spLocks noGrp="1"/>
          </p:cNvSpPr>
          <p:nvPr>
            <p:ph idx="1"/>
          </p:nvPr>
        </p:nvSpPr>
        <p:spPr/>
        <p:txBody>
          <a:bodyPr/>
          <a:lstStyle/>
          <a:p>
            <a:r>
              <a:rPr lang="en-US"/>
              <a:t>Some measurable personal trait.</a:t>
            </a:r>
          </a:p>
          <a:p>
            <a:r>
              <a:rPr lang="en-US"/>
              <a:t>Should be (mostly) unique.</a:t>
            </a:r>
          </a:p>
          <a:p>
            <a:r>
              <a:rPr lang="en-US"/>
              <a:t>Common Examples:</a:t>
            </a:r>
          </a:p>
          <a:p>
            <a:pPr lvl="1"/>
            <a:r>
              <a:rPr lang="en-US"/>
              <a:t>Fingerprints, Voice, Hand Shape, </a:t>
            </a:r>
          </a:p>
          <a:p>
            <a:pPr lvl="1"/>
            <a:r>
              <a:rPr lang="en-US"/>
              <a:t>Iris, Face, Palm Scan, …</a:t>
            </a:r>
          </a:p>
          <a:p>
            <a:r>
              <a:rPr lang="en-US"/>
              <a:t>Good, nothing to loose or forget,</a:t>
            </a:r>
          </a:p>
          <a:p>
            <a:r>
              <a:rPr lang="en-US"/>
              <a:t>But, how reliable!</a:t>
            </a:r>
            <a:endParaRPr lang="en-US" dirty="0"/>
          </a:p>
        </p:txBody>
      </p:sp>
      <p:sp>
        <p:nvSpPr>
          <p:cNvPr id="4" name="Date Placeholder 3"/>
          <p:cNvSpPr>
            <a:spLocks noGrp="1"/>
          </p:cNvSpPr>
          <p:nvPr>
            <p:ph type="dt" sz="half" idx="10"/>
          </p:nvPr>
        </p:nvSpPr>
        <p:spPr/>
        <p:txBody>
          <a:bodyPr/>
          <a:lstStyle/>
          <a:p>
            <a:fld id="{A3006701-A67C-C542-B43A-49F8C3CFD24D}" type="datetime1">
              <a:rPr lang="en-US" smtClean="0"/>
              <a:pPr/>
              <a:t>4/1/2019</a:t>
            </a:fld>
            <a:endParaRPr lang="en-US"/>
          </a:p>
        </p:txBody>
      </p:sp>
      <p:sp>
        <p:nvSpPr>
          <p:cNvPr id="5" name="Footer Placeholder 4"/>
          <p:cNvSpPr>
            <a:spLocks noGrp="1"/>
          </p:cNvSpPr>
          <p:nvPr>
            <p:ph type="ftr" sz="quarter" idx="11"/>
          </p:nvPr>
        </p:nvSpPr>
        <p:spPr/>
        <p:txBody>
          <a:bodyPr/>
          <a:lstStyle/>
          <a:p>
            <a:r>
              <a:rPr lang="en-US"/>
              <a:t>CSU CT 310 Web Development ©Ross Beveridge &amp; Jaime Ruiz</a:t>
            </a:r>
          </a:p>
        </p:txBody>
      </p:sp>
      <p:sp>
        <p:nvSpPr>
          <p:cNvPr id="6" name="Slide Number Placeholder 5"/>
          <p:cNvSpPr>
            <a:spLocks noGrp="1"/>
          </p:cNvSpPr>
          <p:nvPr>
            <p:ph type="sldNum" sz="quarter" idx="12"/>
          </p:nvPr>
        </p:nvSpPr>
        <p:spPr/>
        <p:txBody>
          <a:bodyPr/>
          <a:lstStyle/>
          <a:p>
            <a:r>
              <a:rPr lang="en-US"/>
              <a:t>Slide </a:t>
            </a:r>
            <a:fld id="{DCEB066E-2A32-BA4A-8A59-A550F0D532F8}" type="slidenum">
              <a:rPr lang="en-US" smtClean="0"/>
              <a:pPr/>
              <a:t>20</a:t>
            </a:fld>
            <a:endParaRPr lang="en-US"/>
          </a:p>
        </p:txBody>
      </p:sp>
    </p:spTree>
    <p:extLst>
      <p:ext uri="{BB962C8B-B14F-4D97-AF65-F5344CB8AC3E}">
        <p14:creationId xmlns:p14="http://schemas.microsoft.com/office/powerpoint/2010/main" val="1330401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289711"/>
            <a:ext cx="7765322" cy="970450"/>
          </a:xfrm>
        </p:spPr>
        <p:txBody>
          <a:bodyPr/>
          <a:lstStyle/>
          <a:p>
            <a:r>
              <a:rPr lang="en-US" dirty="0"/>
              <a:t>Iris Recognition</a:t>
            </a:r>
          </a:p>
        </p:txBody>
      </p:sp>
      <p:sp>
        <p:nvSpPr>
          <p:cNvPr id="8" name="Content Placeholder 7"/>
          <p:cNvSpPr>
            <a:spLocks noGrp="1"/>
          </p:cNvSpPr>
          <p:nvPr>
            <p:ph idx="1"/>
          </p:nvPr>
        </p:nvSpPr>
        <p:spPr>
          <a:xfrm>
            <a:off x="613139" y="1358653"/>
            <a:ext cx="7765322" cy="4058751"/>
          </a:xfrm>
        </p:spPr>
        <p:txBody>
          <a:bodyPr/>
          <a:lstStyle/>
          <a:p>
            <a:r>
              <a:rPr lang="en-US" dirty="0"/>
              <a:t>Still fairly intrusive, but very useful.</a:t>
            </a:r>
          </a:p>
        </p:txBody>
      </p:sp>
      <p:sp>
        <p:nvSpPr>
          <p:cNvPr id="4" name="Date Placeholder 3"/>
          <p:cNvSpPr>
            <a:spLocks noGrp="1"/>
          </p:cNvSpPr>
          <p:nvPr>
            <p:ph type="dt" sz="half" idx="10"/>
          </p:nvPr>
        </p:nvSpPr>
        <p:spPr/>
        <p:txBody>
          <a:bodyPr/>
          <a:lstStyle/>
          <a:p>
            <a:fld id="{FE2E361B-9158-4A46-9F1C-D8F57F60CB8E}" type="datetime1">
              <a:rPr lang="en-US" smtClean="0"/>
              <a:pPr/>
              <a:t>4/1/2019</a:t>
            </a:fld>
            <a:endParaRPr lang="en-US"/>
          </a:p>
        </p:txBody>
      </p:sp>
      <p:sp>
        <p:nvSpPr>
          <p:cNvPr id="5" name="Footer Placeholder 4"/>
          <p:cNvSpPr>
            <a:spLocks noGrp="1"/>
          </p:cNvSpPr>
          <p:nvPr>
            <p:ph type="ftr" sz="quarter" idx="11"/>
          </p:nvPr>
        </p:nvSpPr>
        <p:spPr/>
        <p:txBody>
          <a:bodyPr/>
          <a:lstStyle/>
          <a:p>
            <a:r>
              <a:rPr lang="en-US"/>
              <a:t>CSU CT 310 Web Development ©Ross Beveridge &amp; Jaime Ruiz</a:t>
            </a:r>
          </a:p>
        </p:txBody>
      </p:sp>
      <p:sp>
        <p:nvSpPr>
          <p:cNvPr id="6" name="Slide Number Placeholder 5"/>
          <p:cNvSpPr>
            <a:spLocks noGrp="1"/>
          </p:cNvSpPr>
          <p:nvPr>
            <p:ph type="sldNum" sz="quarter" idx="12"/>
          </p:nvPr>
        </p:nvSpPr>
        <p:spPr/>
        <p:txBody>
          <a:bodyPr/>
          <a:lstStyle/>
          <a:p>
            <a:r>
              <a:rPr lang="en-US"/>
              <a:t>Slide </a:t>
            </a:r>
            <a:fld id="{DCEB066E-2A32-BA4A-8A59-A550F0D532F8}" type="slidenum">
              <a:rPr lang="en-US" smtClean="0"/>
              <a:pPr/>
              <a:t>21</a:t>
            </a:fld>
            <a:endParaRPr lang="en-US"/>
          </a:p>
        </p:txBody>
      </p:sp>
      <p:pic>
        <p:nvPicPr>
          <p:cNvPr id="9" name="Picture 8" descr="USMC_iris_examp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981200"/>
            <a:ext cx="6248400" cy="4165600"/>
          </a:xfrm>
          <a:prstGeom prst="rect">
            <a:avLst/>
          </a:prstGeom>
          <a:ln w="38100" cmpd="sng">
            <a:solidFill>
              <a:srgbClr val="FFDB96"/>
            </a:solidFill>
          </a:ln>
        </p:spPr>
      </p:pic>
      <p:sp>
        <p:nvSpPr>
          <p:cNvPr id="10" name="TextBox 9"/>
          <p:cNvSpPr txBox="1"/>
          <p:nvPr/>
        </p:nvSpPr>
        <p:spPr>
          <a:xfrm>
            <a:off x="457200" y="5486400"/>
            <a:ext cx="2590800" cy="83099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1200" dirty="0">
                <a:solidFill>
                  <a:srgbClr val="304830"/>
                </a:solidFill>
              </a:rPr>
              <a:t>Author:</a:t>
            </a:r>
          </a:p>
          <a:p>
            <a:r>
              <a:rPr lang="en-US" sz="1200" dirty="0">
                <a:solidFill>
                  <a:srgbClr val="304830"/>
                </a:solidFill>
              </a:rPr>
              <a:t>Gunnery Sergeant Michael Q. Retana, U.S. Marine Corps</a:t>
            </a:r>
          </a:p>
          <a:p>
            <a:r>
              <a:rPr lang="en-US" sz="1200" dirty="0">
                <a:solidFill>
                  <a:srgbClr val="304830"/>
                </a:solidFill>
              </a:rPr>
              <a:t>Source: Wikimedia</a:t>
            </a:r>
          </a:p>
        </p:txBody>
      </p:sp>
    </p:spTree>
    <p:extLst>
      <p:ext uri="{BB962C8B-B14F-4D97-AF65-F5344CB8AC3E}">
        <p14:creationId xmlns:p14="http://schemas.microsoft.com/office/powerpoint/2010/main" val="464630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6" y="232874"/>
            <a:ext cx="7765322" cy="970450"/>
          </a:xfrm>
        </p:spPr>
        <p:txBody>
          <a:bodyPr/>
          <a:lstStyle/>
          <a:p>
            <a:r>
              <a:rPr lang="en-US" dirty="0"/>
              <a:t>Face Recognition</a:t>
            </a:r>
          </a:p>
        </p:txBody>
      </p:sp>
      <p:sp>
        <p:nvSpPr>
          <p:cNvPr id="3" name="Content Placeholder 2"/>
          <p:cNvSpPr>
            <a:spLocks noGrp="1"/>
          </p:cNvSpPr>
          <p:nvPr>
            <p:ph idx="1"/>
          </p:nvPr>
        </p:nvSpPr>
        <p:spPr>
          <a:xfrm>
            <a:off x="381000" y="1295400"/>
            <a:ext cx="3733800" cy="4495800"/>
          </a:xfrm>
        </p:spPr>
        <p:txBody>
          <a:bodyPr/>
          <a:lstStyle/>
          <a:p>
            <a:r>
              <a:rPr lang="en-US" dirty="0"/>
              <a:t>Our own homegrown example.</a:t>
            </a:r>
          </a:p>
          <a:p>
            <a:r>
              <a:rPr lang="en-US" dirty="0"/>
              <a:t>Demonstration released in 2009</a:t>
            </a:r>
          </a:p>
          <a:p>
            <a:r>
              <a:rPr lang="en-US" dirty="0"/>
              <a:t>Face Recognition is Unobtrusive.</a:t>
            </a:r>
          </a:p>
        </p:txBody>
      </p:sp>
      <p:sp>
        <p:nvSpPr>
          <p:cNvPr id="4" name="Date Placeholder 3"/>
          <p:cNvSpPr>
            <a:spLocks noGrp="1"/>
          </p:cNvSpPr>
          <p:nvPr>
            <p:ph type="dt" sz="half" idx="10"/>
          </p:nvPr>
        </p:nvSpPr>
        <p:spPr/>
        <p:txBody>
          <a:bodyPr/>
          <a:lstStyle/>
          <a:p>
            <a:fld id="{10120294-2213-694E-9F76-9B3238694E55}" type="datetime1">
              <a:rPr lang="en-US" smtClean="0"/>
              <a:pPr/>
              <a:t>4/1/2019</a:t>
            </a:fld>
            <a:endParaRPr lang="en-US"/>
          </a:p>
        </p:txBody>
      </p:sp>
      <p:sp>
        <p:nvSpPr>
          <p:cNvPr id="5" name="Footer Placeholder 4"/>
          <p:cNvSpPr>
            <a:spLocks noGrp="1"/>
          </p:cNvSpPr>
          <p:nvPr>
            <p:ph type="ftr" sz="quarter" idx="11"/>
          </p:nvPr>
        </p:nvSpPr>
        <p:spPr/>
        <p:txBody>
          <a:bodyPr/>
          <a:lstStyle/>
          <a:p>
            <a:r>
              <a:rPr lang="en-US"/>
              <a:t>CSU CT 310 Web Development ©Ross Beveridge &amp; Jaime Ruiz</a:t>
            </a:r>
          </a:p>
        </p:txBody>
      </p:sp>
      <p:sp>
        <p:nvSpPr>
          <p:cNvPr id="6" name="Slide Number Placeholder 5"/>
          <p:cNvSpPr>
            <a:spLocks noGrp="1"/>
          </p:cNvSpPr>
          <p:nvPr>
            <p:ph type="sldNum" sz="quarter" idx="12"/>
          </p:nvPr>
        </p:nvSpPr>
        <p:spPr/>
        <p:txBody>
          <a:bodyPr/>
          <a:lstStyle/>
          <a:p>
            <a:r>
              <a:rPr lang="en-US"/>
              <a:t>Slide </a:t>
            </a:r>
            <a:fld id="{DCEB066E-2A32-BA4A-8A59-A550F0D532F8}" type="slidenum">
              <a:rPr lang="en-US" smtClean="0"/>
              <a:pPr/>
              <a:t>22</a:t>
            </a:fld>
            <a:endParaRPr lang="en-US"/>
          </a:p>
        </p:txBody>
      </p:sp>
      <p:pic>
        <p:nvPicPr>
          <p:cNvPr id="7" name="Picture 6" descr="groupShotFace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0350" y="1447800"/>
            <a:ext cx="4470400" cy="4572000"/>
          </a:xfrm>
          <a:prstGeom prst="rect">
            <a:avLst/>
          </a:prstGeom>
          <a:ln w="38100" cmpd="sng">
            <a:solidFill>
              <a:srgbClr val="FFDB96"/>
            </a:solidFill>
          </a:ln>
        </p:spPr>
      </p:pic>
    </p:spTree>
    <p:extLst>
      <p:ext uri="{BB962C8B-B14F-4D97-AF65-F5344CB8AC3E}">
        <p14:creationId xmlns:p14="http://schemas.microsoft.com/office/powerpoint/2010/main" val="802373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Going to Market</a:t>
            </a:r>
          </a:p>
        </p:txBody>
      </p:sp>
      <p:sp>
        <p:nvSpPr>
          <p:cNvPr id="4" name="Date Placeholder 3"/>
          <p:cNvSpPr>
            <a:spLocks noGrp="1"/>
          </p:cNvSpPr>
          <p:nvPr>
            <p:ph type="dt" sz="half" idx="10"/>
          </p:nvPr>
        </p:nvSpPr>
        <p:spPr/>
        <p:txBody>
          <a:bodyPr/>
          <a:lstStyle/>
          <a:p>
            <a:fld id="{6A69C3D3-1E6B-0C4D-990B-6C47C732F2C6}" type="datetime1">
              <a:rPr lang="en-US" smtClean="0"/>
              <a:t>4/1/2019</a:t>
            </a:fld>
            <a:endParaRPr lang="en-US" dirty="0"/>
          </a:p>
        </p:txBody>
      </p:sp>
      <p:sp>
        <p:nvSpPr>
          <p:cNvPr id="6" name="Footer Placeholder 5"/>
          <p:cNvSpPr>
            <a:spLocks noGrp="1"/>
          </p:cNvSpPr>
          <p:nvPr>
            <p:ph type="ftr" sz="quarter" idx="11"/>
          </p:nvPr>
        </p:nvSpPr>
        <p:spPr/>
        <p:txBody>
          <a:bodyPr/>
          <a:lstStyle/>
          <a:p>
            <a:r>
              <a:rPr lang="en-US"/>
              <a:t>CSU CT 310 Web Development ©Ross Beveridge &amp; Jaime Ruiz</a:t>
            </a:r>
            <a:endParaRPr lang="en-US" dirty="0"/>
          </a:p>
        </p:txBody>
      </p:sp>
      <p:sp>
        <p:nvSpPr>
          <p:cNvPr id="5" name="Slide Number Placeholder 4"/>
          <p:cNvSpPr>
            <a:spLocks noGrp="1"/>
          </p:cNvSpPr>
          <p:nvPr>
            <p:ph type="sldNum" sz="quarter" idx="12"/>
          </p:nvPr>
        </p:nvSpPr>
        <p:spPr/>
        <p:txBody>
          <a:bodyPr/>
          <a:lstStyle/>
          <a:p>
            <a:r>
              <a:rPr lang="en-US"/>
              <a:t>Slide </a:t>
            </a:r>
            <a:fld id="{EFDB90E0-109D-6646-851E-B47DF95D977E}" type="slidenum">
              <a:rPr lang="en-US" smtClean="0"/>
              <a:pPr/>
              <a:t>23</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 y="914400"/>
            <a:ext cx="7772400" cy="5274128"/>
          </a:xfrm>
          <a:prstGeom prst="rect">
            <a:avLst/>
          </a:prstGeom>
          <a:ln>
            <a:noFill/>
          </a:ln>
          <a:effectLst>
            <a:outerShdw blurRad="190500" algn="tl" rotWithShape="0">
              <a:srgbClr val="000000">
                <a:alpha val="70000"/>
              </a:srgbClr>
            </a:outerShdw>
          </a:effectLst>
        </p:spPr>
      </p:pic>
      <p:sp>
        <p:nvSpPr>
          <p:cNvPr id="8" name="TextBox 7"/>
          <p:cNvSpPr txBox="1"/>
          <p:nvPr/>
        </p:nvSpPr>
        <p:spPr>
          <a:xfrm>
            <a:off x="457200" y="4800600"/>
            <a:ext cx="8610600" cy="707886"/>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US" sz="2000" dirty="0"/>
              <a:t>Sponsor: </a:t>
            </a:r>
            <a:r>
              <a:rPr lang="en-US" sz="2000" i="1" dirty="0"/>
              <a:t>The IEEE Seventh International Conference on Biometrics: Theory, Applications and Systems (BTAS 2015)</a:t>
            </a:r>
            <a:endParaRPr lang="en-US" sz="2000" dirty="0"/>
          </a:p>
        </p:txBody>
      </p:sp>
    </p:spTree>
    <p:extLst>
      <p:ext uri="{BB962C8B-B14F-4D97-AF65-F5344CB8AC3E}">
        <p14:creationId xmlns:p14="http://schemas.microsoft.com/office/powerpoint/2010/main" val="1118245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 and of course ...</a:t>
            </a:r>
            <a:endParaRPr lang="en-US" dirty="0"/>
          </a:p>
        </p:txBody>
      </p:sp>
      <p:sp>
        <p:nvSpPr>
          <p:cNvPr id="3" name="Date Placeholder 2"/>
          <p:cNvSpPr>
            <a:spLocks noGrp="1"/>
          </p:cNvSpPr>
          <p:nvPr>
            <p:ph type="dt" sz="half" idx="10"/>
          </p:nvPr>
        </p:nvSpPr>
        <p:spPr/>
        <p:txBody>
          <a:bodyPr/>
          <a:lstStyle/>
          <a:p>
            <a:fld id="{252C4A24-A569-8E4F-BCAE-6B2831846000}" type="datetime1">
              <a:rPr lang="en-US" smtClean="0"/>
              <a:t>4/1/2019</a:t>
            </a:fld>
            <a:endParaRPr lang="en-US"/>
          </a:p>
        </p:txBody>
      </p:sp>
      <p:sp>
        <p:nvSpPr>
          <p:cNvPr id="5" name="Footer Placeholder 4"/>
          <p:cNvSpPr>
            <a:spLocks noGrp="1"/>
          </p:cNvSpPr>
          <p:nvPr>
            <p:ph type="ftr" sz="quarter" idx="11"/>
          </p:nvPr>
        </p:nvSpPr>
        <p:spPr/>
        <p:txBody>
          <a:bodyPr/>
          <a:lstStyle/>
          <a:p>
            <a:r>
              <a:rPr lang="en-US"/>
              <a:t>CSU CT 310 Web Development ©Ross Beveridge &amp; Jaime Ruiz</a:t>
            </a:r>
            <a:endParaRPr lang="en-US" dirty="0"/>
          </a:p>
        </p:txBody>
      </p:sp>
      <p:sp>
        <p:nvSpPr>
          <p:cNvPr id="4" name="Slide Number Placeholder 3"/>
          <p:cNvSpPr>
            <a:spLocks noGrp="1"/>
          </p:cNvSpPr>
          <p:nvPr>
            <p:ph type="sldNum" sz="quarter" idx="12"/>
          </p:nvPr>
        </p:nvSpPr>
        <p:spPr/>
        <p:txBody>
          <a:bodyPr/>
          <a:lstStyle/>
          <a:p>
            <a:r>
              <a:rPr lang="en-US"/>
              <a:t>Slide </a:t>
            </a:r>
            <a:fld id="{2A77E989-7BA9-BB42-8ABA-805A613F14AF}" type="slidenum">
              <a:rPr lang="en-US" smtClean="0"/>
              <a:pPr/>
              <a:t>24</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990600"/>
            <a:ext cx="6502400" cy="4876800"/>
          </a:xfrm>
          <a:prstGeom prst="rect">
            <a:avLst/>
          </a:prstGeom>
          <a:ln w="38100" cap="sq">
            <a:solidFill>
              <a:schemeClr val="tx2">
                <a:lumMod val="50000"/>
              </a:schemeClr>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1066800" y="6012158"/>
            <a:ext cx="6934200" cy="461665"/>
          </a:xfrm>
          <a:prstGeom prst="rect">
            <a:avLst/>
          </a:prstGeom>
          <a:noFill/>
        </p:spPr>
        <p:txBody>
          <a:bodyPr wrap="square" rtlCol="0">
            <a:spAutoFit/>
          </a:bodyPr>
          <a:lstStyle/>
          <a:p>
            <a:r>
              <a:rPr lang="en-US" sz="1200" dirty="0"/>
              <a:t>Image From </a:t>
            </a:r>
            <a:r>
              <a:rPr lang="en-US" sz="1200" i="1" dirty="0"/>
              <a:t>How Touch ID works: Making sense of Apple's fingerprint identity sensor, </a:t>
            </a:r>
            <a:r>
              <a:rPr lang="en-US" sz="1200" dirty="0"/>
              <a:t>Rene Ritchie, </a:t>
            </a:r>
            <a:r>
              <a:rPr lang="en-US" sz="1200" dirty="0" err="1"/>
              <a:t>iMore</a:t>
            </a:r>
            <a:r>
              <a:rPr lang="en-US" sz="1200" dirty="0"/>
              <a:t>, September 14, 2013</a:t>
            </a:r>
          </a:p>
        </p:txBody>
      </p:sp>
    </p:spTree>
    <p:extLst>
      <p:ext uri="{BB962C8B-B14F-4D97-AF65-F5344CB8AC3E}">
        <p14:creationId xmlns:p14="http://schemas.microsoft.com/office/powerpoint/2010/main" val="297722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Multifactor Authentication</a:t>
            </a:r>
            <a:endParaRPr lang="en-US" dirty="0"/>
          </a:p>
        </p:txBody>
      </p:sp>
      <p:sp>
        <p:nvSpPr>
          <p:cNvPr id="3" name="Content Placeholder 2"/>
          <p:cNvSpPr>
            <a:spLocks noGrp="1"/>
          </p:cNvSpPr>
          <p:nvPr>
            <p:ph idx="1"/>
          </p:nvPr>
        </p:nvSpPr>
        <p:spPr/>
        <p:txBody>
          <a:bodyPr/>
          <a:lstStyle/>
          <a:p>
            <a:r>
              <a:rPr lang="en-US" dirty="0"/>
              <a:t>All one’s eggs in one basket:</a:t>
            </a:r>
          </a:p>
          <a:p>
            <a:pPr lvl="1"/>
            <a:r>
              <a:rPr lang="en-US" dirty="0"/>
              <a:t>Passwords can be weak, stolen …</a:t>
            </a:r>
          </a:p>
          <a:p>
            <a:pPr lvl="1"/>
            <a:r>
              <a:rPr lang="en-US" dirty="0"/>
              <a:t>Tokens and keys can be lost, </a:t>
            </a:r>
          </a:p>
          <a:p>
            <a:pPr lvl="1"/>
            <a:r>
              <a:rPr lang="en-US" dirty="0"/>
              <a:t>Not all fingerprints easily read, …</a:t>
            </a:r>
          </a:p>
          <a:p>
            <a:r>
              <a:rPr lang="en-US" dirty="0"/>
              <a:t>Backups are usually a good idea</a:t>
            </a:r>
          </a:p>
          <a:p>
            <a:pPr lvl="1"/>
            <a:r>
              <a:rPr lang="en-US" dirty="0"/>
              <a:t>Two factor authentication is starting to become common on some areas.</a:t>
            </a:r>
          </a:p>
          <a:p>
            <a:r>
              <a:rPr lang="en-US" dirty="0"/>
              <a:t>Already common: Bank card and PIN</a:t>
            </a:r>
          </a:p>
          <a:p>
            <a:pPr lvl="1"/>
            <a:r>
              <a:rPr lang="en-US" dirty="0"/>
              <a:t>Now “Chip and PIN”</a:t>
            </a:r>
          </a:p>
          <a:p>
            <a:endParaRPr lang="en-US" dirty="0"/>
          </a:p>
        </p:txBody>
      </p:sp>
      <p:sp>
        <p:nvSpPr>
          <p:cNvPr id="4" name="Date Placeholder 3"/>
          <p:cNvSpPr>
            <a:spLocks noGrp="1"/>
          </p:cNvSpPr>
          <p:nvPr>
            <p:ph type="dt" sz="half" idx="10"/>
          </p:nvPr>
        </p:nvSpPr>
        <p:spPr/>
        <p:txBody>
          <a:bodyPr/>
          <a:lstStyle/>
          <a:p>
            <a:fld id="{158567A9-FC75-8047-ABB9-CCC619CB7221}" type="datetime1">
              <a:rPr lang="en-US" smtClean="0"/>
              <a:pPr/>
              <a:t>4/1/2019</a:t>
            </a:fld>
            <a:endParaRPr lang="en-US"/>
          </a:p>
        </p:txBody>
      </p:sp>
      <p:sp>
        <p:nvSpPr>
          <p:cNvPr id="5" name="Footer Placeholder 4"/>
          <p:cNvSpPr>
            <a:spLocks noGrp="1"/>
          </p:cNvSpPr>
          <p:nvPr>
            <p:ph type="ftr" sz="quarter" idx="11"/>
          </p:nvPr>
        </p:nvSpPr>
        <p:spPr/>
        <p:txBody>
          <a:bodyPr/>
          <a:lstStyle/>
          <a:p>
            <a:r>
              <a:rPr lang="en-US"/>
              <a:t>CSU CT 310 Web Development ©Ross Beveridge &amp; Jaime Ruiz</a:t>
            </a:r>
          </a:p>
        </p:txBody>
      </p:sp>
      <p:sp>
        <p:nvSpPr>
          <p:cNvPr id="6" name="Slide Number Placeholder 5"/>
          <p:cNvSpPr>
            <a:spLocks noGrp="1"/>
          </p:cNvSpPr>
          <p:nvPr>
            <p:ph type="sldNum" sz="quarter" idx="12"/>
          </p:nvPr>
        </p:nvSpPr>
        <p:spPr/>
        <p:txBody>
          <a:bodyPr/>
          <a:lstStyle/>
          <a:p>
            <a:r>
              <a:rPr lang="en-US"/>
              <a:t>Slide </a:t>
            </a:r>
            <a:fld id="{DCEB066E-2A32-BA4A-8A59-A550F0D532F8}" type="slidenum">
              <a:rPr lang="en-US" smtClean="0"/>
              <a:pPr/>
              <a:t>25</a:t>
            </a:fld>
            <a:endParaRPr lang="en-US"/>
          </a:p>
        </p:txBody>
      </p:sp>
    </p:spTree>
    <p:extLst>
      <p:ext uri="{BB962C8B-B14F-4D97-AF65-F5344CB8AC3E}">
        <p14:creationId xmlns:p14="http://schemas.microsoft.com/office/powerpoint/2010/main" val="1449695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Proceed with Caution</a:t>
            </a:r>
            <a:br>
              <a:rPr lang="en-US"/>
            </a:br>
            <a:r>
              <a:rPr lang="en-US"/>
              <a:t>The Weakest Link</a:t>
            </a:r>
            <a:endParaRPr lang="en-US" dirty="0"/>
          </a:p>
        </p:txBody>
      </p:sp>
      <p:sp>
        <p:nvSpPr>
          <p:cNvPr id="4" name="Date Placeholder 3"/>
          <p:cNvSpPr>
            <a:spLocks noGrp="1"/>
          </p:cNvSpPr>
          <p:nvPr>
            <p:ph type="dt" sz="half" idx="10"/>
          </p:nvPr>
        </p:nvSpPr>
        <p:spPr/>
        <p:txBody>
          <a:bodyPr/>
          <a:lstStyle/>
          <a:p>
            <a:fld id="{844D153A-C272-7E41-99C0-AF23949C6B48}" type="datetime1">
              <a:rPr lang="en-US" smtClean="0"/>
              <a:pPr/>
              <a:t>4/1/2019</a:t>
            </a:fld>
            <a:endParaRPr lang="en-US"/>
          </a:p>
        </p:txBody>
      </p:sp>
      <p:sp>
        <p:nvSpPr>
          <p:cNvPr id="5" name="Footer Placeholder 4"/>
          <p:cNvSpPr>
            <a:spLocks noGrp="1"/>
          </p:cNvSpPr>
          <p:nvPr>
            <p:ph type="ftr" sz="quarter" idx="11"/>
          </p:nvPr>
        </p:nvSpPr>
        <p:spPr/>
        <p:txBody>
          <a:bodyPr/>
          <a:lstStyle/>
          <a:p>
            <a:r>
              <a:rPr lang="en-US"/>
              <a:t>CSU CT 310 Web Development ©Ross Beveridge &amp; Jaime Ruiz</a:t>
            </a:r>
          </a:p>
        </p:txBody>
      </p:sp>
      <p:sp>
        <p:nvSpPr>
          <p:cNvPr id="6" name="Slide Number Placeholder 5"/>
          <p:cNvSpPr>
            <a:spLocks noGrp="1"/>
          </p:cNvSpPr>
          <p:nvPr>
            <p:ph type="sldNum" sz="quarter" idx="12"/>
          </p:nvPr>
        </p:nvSpPr>
        <p:spPr/>
        <p:txBody>
          <a:bodyPr/>
          <a:lstStyle/>
          <a:p>
            <a:r>
              <a:rPr lang="en-US"/>
              <a:t>Slide </a:t>
            </a:r>
            <a:fld id="{DCEB066E-2A32-BA4A-8A59-A550F0D532F8}" type="slidenum">
              <a:rPr lang="en-US" smtClean="0"/>
              <a:pPr/>
              <a:t>26</a:t>
            </a:fld>
            <a:endParaRPr lang="en-US"/>
          </a:p>
        </p:txBody>
      </p:sp>
      <p:sp>
        <p:nvSpPr>
          <p:cNvPr id="7" name="TextBox 6"/>
          <p:cNvSpPr txBox="1"/>
          <p:nvPr/>
        </p:nvSpPr>
        <p:spPr>
          <a:xfrm>
            <a:off x="605607" y="1828800"/>
            <a:ext cx="7924800" cy="4893647"/>
          </a:xfrm>
          <a:prstGeom prst="rect">
            <a:avLst/>
          </a:prstGeom>
          <a:noFill/>
        </p:spPr>
        <p:txBody>
          <a:bodyPr wrap="square" rtlCol="0">
            <a:spAutoFit/>
          </a:bodyPr>
          <a:lstStyle/>
          <a:p>
            <a:r>
              <a:rPr lang="en-US" dirty="0">
                <a:effectLst>
                  <a:outerShdw blurRad="50800" dist="38100" dir="2700000" algn="tl" rotWithShape="0">
                    <a:srgbClr val="000000">
                      <a:alpha val="43000"/>
                    </a:srgbClr>
                  </a:outerShdw>
                </a:effectLst>
              </a:rPr>
              <a:t>Mistakes come in many forms. The following is not to pick on one company, but to highlight how easily security/authentication issues can come off the rails. Quoting Steve Gibson from Security Now 373 on October 10 2012:</a:t>
            </a:r>
          </a:p>
          <a:p>
            <a:endParaRPr lang="en-US" sz="1600" dirty="0">
              <a:effectLst>
                <a:outerShdw blurRad="50800" dist="38100" dir="2700000" algn="tl" rotWithShape="0">
                  <a:srgbClr val="000000">
                    <a:alpha val="43000"/>
                  </a:srgbClr>
                </a:outerShdw>
              </a:effectLst>
              <a:latin typeface="Book Antiqua"/>
              <a:cs typeface="Book Antiqua"/>
            </a:endParaRPr>
          </a:p>
          <a:p>
            <a:pPr marL="274320"/>
            <a:r>
              <a:rPr lang="en-US" sz="1600" dirty="0">
                <a:effectLst>
                  <a:outerShdw blurRad="50800" dist="38100" dir="2700000" algn="tl" rotWithShape="0">
                    <a:srgbClr val="000000">
                      <a:alpha val="43000"/>
                    </a:srgbClr>
                  </a:outerShdw>
                </a:effectLst>
                <a:latin typeface="Book Antiqua"/>
                <a:cs typeface="Book Antiqua"/>
              </a:rPr>
              <a:t>Well, a security company, ElcomSoft, just noted back in August that there was a problem with UPEK's (fingerprint) software because, when you're setting it up and giving it the ability to log you into Windows, you need to give it your credentials.  Now, the assumption is - and unfortunately that turns out to have been all it is - is that they would do something secure with those credentials.  Turns out they're stored in the registry, not very well encrypted.</a:t>
            </a:r>
          </a:p>
          <a:p>
            <a:r>
              <a:rPr lang="en-US" sz="1600" dirty="0">
                <a:effectLst>
                  <a:outerShdw blurRad="50800" dist="38100" dir="2700000" algn="tl" rotWithShape="0">
                    <a:srgbClr val="000000">
                      <a:alpha val="43000"/>
                    </a:srgbClr>
                  </a:outerShdw>
                </a:effectLst>
                <a:latin typeface="Book Antiqua"/>
                <a:cs typeface="Book Antiqua"/>
              </a:rPr>
              <a:t> </a:t>
            </a:r>
          </a:p>
          <a:p>
            <a:r>
              <a:rPr lang="en-US" dirty="0">
                <a:effectLst>
                  <a:outerShdw blurRad="50800" dist="38100" dir="2700000" algn="tl" rotWithShape="0">
                    <a:srgbClr val="000000">
                      <a:alpha val="43000"/>
                    </a:srgbClr>
                  </a:outerShdw>
                </a:effectLst>
              </a:rPr>
              <a:t>Here is the link to the transcript</a:t>
            </a:r>
          </a:p>
          <a:p>
            <a:r>
              <a:rPr lang="en-US" dirty="0">
                <a:effectLst>
                  <a:outerShdw blurRad="50800" dist="38100" dir="2700000" algn="tl" rotWithShape="0">
                    <a:srgbClr val="000000">
                      <a:alpha val="43000"/>
                    </a:srgbClr>
                  </a:outerShdw>
                </a:effectLst>
                <a:latin typeface="Courier New"/>
                <a:cs typeface="Courier New"/>
              </a:rPr>
              <a:t>http://www.grc.com/sn/sn-373.txt</a:t>
            </a:r>
          </a:p>
          <a:p>
            <a:endParaRPr lang="en-US" sz="1600" dirty="0">
              <a:effectLst>
                <a:outerShdw blurRad="50800" dist="38100" dir="2700000" algn="tl" rotWithShape="0">
                  <a:srgbClr val="000000">
                    <a:alpha val="43000"/>
                  </a:srgbClr>
                </a:outerShdw>
              </a:effectLst>
              <a:latin typeface="Book Antiqua"/>
              <a:cs typeface="Book Antiqua"/>
            </a:endParaRPr>
          </a:p>
        </p:txBody>
      </p:sp>
    </p:spTree>
    <p:extLst>
      <p:ext uri="{BB962C8B-B14F-4D97-AF65-F5344CB8AC3E}">
        <p14:creationId xmlns:p14="http://schemas.microsoft.com/office/powerpoint/2010/main" val="1838041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570" y="-76200"/>
            <a:ext cx="7765322" cy="970450"/>
          </a:xfrm>
        </p:spPr>
        <p:txBody>
          <a:bodyPr/>
          <a:lstStyle/>
          <a:p>
            <a:r>
              <a:rPr lang="en-US" dirty="0"/>
              <a:t>Next Issue: Users</a:t>
            </a:r>
          </a:p>
        </p:txBody>
      </p:sp>
      <p:sp>
        <p:nvSpPr>
          <p:cNvPr id="3" name="Date Placeholder 2"/>
          <p:cNvSpPr>
            <a:spLocks noGrp="1"/>
          </p:cNvSpPr>
          <p:nvPr>
            <p:ph type="dt" sz="half" idx="10"/>
          </p:nvPr>
        </p:nvSpPr>
        <p:spPr/>
        <p:txBody>
          <a:bodyPr/>
          <a:lstStyle/>
          <a:p>
            <a:fld id="{252C4A24-A569-8E4F-BCAE-6B2831846000}" type="datetime1">
              <a:rPr lang="en-US" smtClean="0"/>
              <a:t>4/1/2019</a:t>
            </a:fld>
            <a:endParaRPr lang="en-US"/>
          </a:p>
        </p:txBody>
      </p:sp>
      <p:sp>
        <p:nvSpPr>
          <p:cNvPr id="5" name="Footer Placeholder 4"/>
          <p:cNvSpPr>
            <a:spLocks noGrp="1"/>
          </p:cNvSpPr>
          <p:nvPr>
            <p:ph type="ftr" sz="quarter" idx="11"/>
          </p:nvPr>
        </p:nvSpPr>
        <p:spPr/>
        <p:txBody>
          <a:bodyPr/>
          <a:lstStyle/>
          <a:p>
            <a:r>
              <a:rPr lang="en-US"/>
              <a:t>CSU CT 310 Web Development ©Ross Beveridge &amp; Jaime Ruiz</a:t>
            </a:r>
            <a:endParaRPr lang="en-US" dirty="0"/>
          </a:p>
        </p:txBody>
      </p:sp>
      <p:sp>
        <p:nvSpPr>
          <p:cNvPr id="4" name="Slide Number Placeholder 3"/>
          <p:cNvSpPr>
            <a:spLocks noGrp="1"/>
          </p:cNvSpPr>
          <p:nvPr>
            <p:ph type="sldNum" sz="quarter" idx="12"/>
          </p:nvPr>
        </p:nvSpPr>
        <p:spPr/>
        <p:txBody>
          <a:bodyPr/>
          <a:lstStyle/>
          <a:p>
            <a:r>
              <a:rPr lang="en-US"/>
              <a:t>Slide </a:t>
            </a:r>
            <a:fld id="{2A77E989-7BA9-BB42-8ABA-805A613F14AF}" type="slidenum">
              <a:rPr lang="en-US" smtClean="0"/>
              <a:pPr/>
              <a:t>27</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300" y="888758"/>
            <a:ext cx="6629400" cy="5122717"/>
          </a:xfrm>
          <a:prstGeom prst="rect">
            <a:avLst/>
          </a:prstGeom>
          <a:ln w="127000" cap="sq">
            <a:solidFill>
              <a:schemeClr val="bg1">
                <a:lumMod val="40000"/>
                <a:lumOff val="60000"/>
              </a:schemeClr>
            </a:solidFill>
            <a:miter lim="800000"/>
          </a:ln>
          <a:effectLst>
            <a:outerShdw blurRad="57150" dist="50800" dir="2700000" algn="tl" rotWithShape="0">
              <a:srgbClr val="000000">
                <a:alpha val="40000"/>
              </a:srgbClr>
            </a:outerShdw>
          </a:effectLst>
        </p:spPr>
      </p:pic>
      <p:sp>
        <p:nvSpPr>
          <p:cNvPr id="7" name="TextBox 6"/>
          <p:cNvSpPr txBox="1"/>
          <p:nvPr/>
        </p:nvSpPr>
        <p:spPr>
          <a:xfrm>
            <a:off x="1066800" y="6139675"/>
            <a:ext cx="7442200" cy="430887"/>
          </a:xfrm>
          <a:prstGeom prst="rect">
            <a:avLst/>
          </a:prstGeom>
          <a:noFill/>
        </p:spPr>
        <p:txBody>
          <a:bodyPr wrap="square" rtlCol="0">
            <a:spAutoFit/>
          </a:bodyPr>
          <a:lstStyle/>
          <a:p>
            <a:r>
              <a:rPr lang="en-US" sz="1100" dirty="0"/>
              <a:t>Have requested permission on 2/18/16 from Mike </a:t>
            </a:r>
            <a:r>
              <a:rPr lang="en-US" sz="1100" dirty="0" err="1"/>
              <a:t>Wagganer</a:t>
            </a:r>
            <a:r>
              <a:rPr lang="en-US" sz="1100" dirty="0"/>
              <a:t> </a:t>
            </a:r>
            <a:r>
              <a:rPr lang="en-US" sz="1100" dirty="0">
                <a:hlinkClick r:id="rId3"/>
              </a:rPr>
              <a:t>http://www.mikewagganer.com</a:t>
            </a:r>
            <a:endParaRPr lang="en-US" sz="1100" dirty="0"/>
          </a:p>
          <a:p>
            <a:r>
              <a:rPr lang="en-US" sz="1100" i="1" dirty="0"/>
              <a:t>Using according to educational fair use pending reply from artist.</a:t>
            </a:r>
          </a:p>
        </p:txBody>
      </p:sp>
    </p:spTree>
    <p:extLst>
      <p:ext uri="{BB962C8B-B14F-4D97-AF65-F5344CB8AC3E}">
        <p14:creationId xmlns:p14="http://schemas.microsoft.com/office/powerpoint/2010/main" val="776538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52C4A24-A569-8E4F-BCAE-6B2831846000}" type="datetime1">
              <a:rPr lang="en-US" smtClean="0"/>
              <a:t>4/1/2019</a:t>
            </a:fld>
            <a:endParaRPr lang="en-US"/>
          </a:p>
        </p:txBody>
      </p:sp>
      <p:sp>
        <p:nvSpPr>
          <p:cNvPr id="5" name="Footer Placeholder 4"/>
          <p:cNvSpPr>
            <a:spLocks noGrp="1"/>
          </p:cNvSpPr>
          <p:nvPr>
            <p:ph type="ftr" sz="quarter" idx="11"/>
          </p:nvPr>
        </p:nvSpPr>
        <p:spPr/>
        <p:txBody>
          <a:bodyPr/>
          <a:lstStyle/>
          <a:p>
            <a:r>
              <a:rPr lang="en-US"/>
              <a:t>CSU CT 310 Web Development ©Ross Beveridge &amp; Jaime Ruiz</a:t>
            </a:r>
            <a:endParaRPr lang="en-US" dirty="0"/>
          </a:p>
        </p:txBody>
      </p:sp>
      <p:sp>
        <p:nvSpPr>
          <p:cNvPr id="4" name="Slide Number Placeholder 3"/>
          <p:cNvSpPr>
            <a:spLocks noGrp="1"/>
          </p:cNvSpPr>
          <p:nvPr>
            <p:ph type="sldNum" sz="quarter" idx="12"/>
          </p:nvPr>
        </p:nvSpPr>
        <p:spPr/>
        <p:txBody>
          <a:bodyPr/>
          <a:lstStyle/>
          <a:p>
            <a:r>
              <a:rPr lang="en-US"/>
              <a:t>Slide </a:t>
            </a:r>
            <a:fld id="{2A77E989-7BA9-BB42-8ABA-805A613F14AF}" type="slidenum">
              <a:rPr lang="en-US" smtClean="0"/>
              <a:pPr/>
              <a:t>28</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28600"/>
            <a:ext cx="7882451" cy="6140140"/>
          </a:xfrm>
          <a:prstGeom prst="rect">
            <a:avLst/>
          </a:prstGeom>
          <a:ln w="127000" cap="sq">
            <a:solidFill>
              <a:schemeClr val="bg1">
                <a:lumMod val="40000"/>
                <a:lumOff val="60000"/>
              </a:schemeClr>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062305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Who Can Have an Account?</a:t>
            </a:r>
          </a:p>
        </p:txBody>
      </p:sp>
      <p:sp>
        <p:nvSpPr>
          <p:cNvPr id="6" name="Content Placeholder 5"/>
          <p:cNvSpPr>
            <a:spLocks noGrp="1"/>
          </p:cNvSpPr>
          <p:nvPr>
            <p:ph idx="1"/>
          </p:nvPr>
        </p:nvSpPr>
        <p:spPr>
          <a:xfrm>
            <a:off x="300807" y="1769706"/>
            <a:ext cx="8534400" cy="4495800"/>
          </a:xfrm>
        </p:spPr>
        <p:txBody>
          <a:bodyPr/>
          <a:lstStyle/>
          <a:p>
            <a:r>
              <a:rPr lang="en-US" dirty="0"/>
              <a:t>Does your site offer accounts to new users without human-in-the-loop screening?</a:t>
            </a:r>
          </a:p>
          <a:p>
            <a:pPr lvl="1"/>
            <a:r>
              <a:rPr lang="en-US" dirty="0"/>
              <a:t>Yes: your site is size limited.</a:t>
            </a:r>
          </a:p>
          <a:p>
            <a:pPr lvl="1"/>
            <a:r>
              <a:rPr lang="en-US" dirty="0"/>
              <a:t>No: does your site include dogs (bots).</a:t>
            </a:r>
          </a:p>
          <a:p>
            <a:r>
              <a:rPr lang="en-US" dirty="0"/>
              <a:t>You are all therefore familiar with the next technology (</a:t>
            </a:r>
            <a:r>
              <a:rPr lang="en-US" dirty="0" err="1"/>
              <a:t>Gotcha</a:t>
            </a:r>
            <a:r>
              <a:rPr lang="en-US" dirty="0"/>
              <a:t>!)</a:t>
            </a:r>
          </a:p>
        </p:txBody>
      </p:sp>
      <p:sp>
        <p:nvSpPr>
          <p:cNvPr id="2" name="Date Placeholder 1"/>
          <p:cNvSpPr>
            <a:spLocks noGrp="1"/>
          </p:cNvSpPr>
          <p:nvPr>
            <p:ph type="dt" sz="half" idx="10"/>
          </p:nvPr>
        </p:nvSpPr>
        <p:spPr/>
        <p:txBody>
          <a:bodyPr/>
          <a:lstStyle/>
          <a:p>
            <a:fld id="{9C663E58-72FF-C948-8AE5-74FD4AAA4FF2}" type="datetime1">
              <a:rPr lang="en-US" smtClean="0"/>
              <a:t>4/1/2019</a:t>
            </a:fld>
            <a:endParaRPr lang="en-US"/>
          </a:p>
        </p:txBody>
      </p:sp>
      <p:sp>
        <p:nvSpPr>
          <p:cNvPr id="4" name="Footer Placeholder 3"/>
          <p:cNvSpPr>
            <a:spLocks noGrp="1"/>
          </p:cNvSpPr>
          <p:nvPr>
            <p:ph type="ftr" sz="quarter" idx="11"/>
          </p:nvPr>
        </p:nvSpPr>
        <p:spPr/>
        <p:txBody>
          <a:bodyPr/>
          <a:lstStyle/>
          <a:p>
            <a:r>
              <a:rPr lang="en-US"/>
              <a:t>CSU CT 310 Web Development ©Ross Beveridge &amp; Jaime Ruiz</a:t>
            </a:r>
            <a:endParaRPr lang="en-US" dirty="0"/>
          </a:p>
        </p:txBody>
      </p:sp>
      <p:sp>
        <p:nvSpPr>
          <p:cNvPr id="3" name="Slide Number Placeholder 2"/>
          <p:cNvSpPr>
            <a:spLocks noGrp="1"/>
          </p:cNvSpPr>
          <p:nvPr>
            <p:ph type="sldNum" sz="quarter" idx="12"/>
          </p:nvPr>
        </p:nvSpPr>
        <p:spPr/>
        <p:txBody>
          <a:bodyPr/>
          <a:lstStyle/>
          <a:p>
            <a:r>
              <a:rPr lang="en-US"/>
              <a:t>Slide </a:t>
            </a:r>
            <a:fld id="{DDBF3212-ED34-C44D-91F0-7BA9D15B4AA5}" type="slidenum">
              <a:rPr lang="en-US" smtClean="0"/>
              <a:pPr/>
              <a:t>29</a:t>
            </a:fld>
            <a:endParaRPr lang="en-US"/>
          </a:p>
        </p:txBody>
      </p:sp>
    </p:spTree>
    <p:extLst>
      <p:ext uri="{BB962C8B-B14F-4D97-AF65-F5344CB8AC3E}">
        <p14:creationId xmlns:p14="http://schemas.microsoft.com/office/powerpoint/2010/main" val="1454650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Something you Know</a:t>
            </a:r>
            <a:br>
              <a:rPr lang="en-US" dirty="0"/>
            </a:br>
            <a:r>
              <a:rPr lang="en-US" sz="3600" dirty="0"/>
              <a:t>Often a password</a:t>
            </a:r>
          </a:p>
        </p:txBody>
      </p:sp>
      <p:sp>
        <p:nvSpPr>
          <p:cNvPr id="3" name="Content Placeholder 2"/>
          <p:cNvSpPr>
            <a:spLocks noGrp="1"/>
          </p:cNvSpPr>
          <p:nvPr>
            <p:ph idx="1"/>
          </p:nvPr>
        </p:nvSpPr>
        <p:spPr>
          <a:xfrm>
            <a:off x="374650" y="1524000"/>
            <a:ext cx="8382000" cy="4495800"/>
          </a:xfrm>
        </p:spPr>
        <p:txBody>
          <a:bodyPr/>
          <a:lstStyle/>
          <a:p>
            <a:r>
              <a:rPr lang="en-US" dirty="0"/>
              <a:t>We</a:t>
            </a:r>
            <a:r>
              <a:rPr lang="fr-FR" dirty="0"/>
              <a:t>’</a:t>
            </a:r>
            <a:r>
              <a:rPr lang="en-US" dirty="0"/>
              <a:t>re all familiar with passwords</a:t>
            </a:r>
          </a:p>
          <a:p>
            <a:r>
              <a:rPr lang="en-US" dirty="0"/>
              <a:t>Beyond just </a:t>
            </a:r>
            <a:r>
              <a:rPr lang="en-US" dirty="0" err="1"/>
              <a:t>webdev</a:t>
            </a:r>
            <a:r>
              <a:rPr lang="en-US" dirty="0"/>
              <a:t>, consider ..</a:t>
            </a:r>
          </a:p>
          <a:p>
            <a:pPr lvl="2"/>
            <a:r>
              <a:rPr lang="en-US" dirty="0"/>
              <a:t>How do you manage passwords, </a:t>
            </a:r>
          </a:p>
          <a:p>
            <a:pPr lvl="2"/>
            <a:r>
              <a:rPr lang="en-US" dirty="0"/>
              <a:t>How do ‘most people’ handle them. </a:t>
            </a:r>
          </a:p>
          <a:p>
            <a:endParaRPr lang="en-US" dirty="0"/>
          </a:p>
        </p:txBody>
      </p:sp>
      <p:sp>
        <p:nvSpPr>
          <p:cNvPr id="4" name="Date Placeholder 3"/>
          <p:cNvSpPr>
            <a:spLocks noGrp="1"/>
          </p:cNvSpPr>
          <p:nvPr>
            <p:ph type="dt" sz="half" idx="10"/>
          </p:nvPr>
        </p:nvSpPr>
        <p:spPr/>
        <p:txBody>
          <a:bodyPr/>
          <a:lstStyle/>
          <a:p>
            <a:fld id="{2ACD3694-6130-9448-A822-FD07DE7343B9}" type="datetime1">
              <a:rPr lang="en-US" smtClean="0"/>
              <a:t>4/1/2019</a:t>
            </a:fld>
            <a:endParaRPr lang="en-US"/>
          </a:p>
        </p:txBody>
      </p:sp>
      <p:sp>
        <p:nvSpPr>
          <p:cNvPr id="5" name="Footer Placeholder 4"/>
          <p:cNvSpPr>
            <a:spLocks noGrp="1"/>
          </p:cNvSpPr>
          <p:nvPr>
            <p:ph type="ftr" sz="quarter" idx="11"/>
          </p:nvPr>
        </p:nvSpPr>
        <p:spPr/>
        <p:txBody>
          <a:bodyPr/>
          <a:lstStyle/>
          <a:p>
            <a:r>
              <a:rPr lang="en-US"/>
              <a:t>CSU CT 310 Web Development ©Ross Beveridge &amp; Jaime Ruiz</a:t>
            </a:r>
          </a:p>
        </p:txBody>
      </p:sp>
      <p:sp>
        <p:nvSpPr>
          <p:cNvPr id="6" name="Slide Number Placeholder 5"/>
          <p:cNvSpPr>
            <a:spLocks noGrp="1"/>
          </p:cNvSpPr>
          <p:nvPr>
            <p:ph type="sldNum" sz="quarter" idx="12"/>
          </p:nvPr>
        </p:nvSpPr>
        <p:spPr/>
        <p:txBody>
          <a:bodyPr/>
          <a:lstStyle/>
          <a:p>
            <a:r>
              <a:rPr lang="en-US"/>
              <a:t>Slide </a:t>
            </a:r>
            <a:fld id="{DCEB066E-2A32-BA4A-8A59-A550F0D532F8}" type="slidenum">
              <a:rPr lang="en-US" smtClean="0"/>
              <a:pPr/>
              <a:t>3</a:t>
            </a:fld>
            <a:endParaRPr lang="en-US"/>
          </a:p>
        </p:txBody>
      </p:sp>
    </p:spTree>
    <p:extLst>
      <p:ext uri="{BB962C8B-B14F-4D97-AF65-F5344CB8AC3E}">
        <p14:creationId xmlns:p14="http://schemas.microsoft.com/office/powerpoint/2010/main" val="2085745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Related Question</a:t>
            </a:r>
            <a:endParaRPr lang="en-US" dirty="0"/>
          </a:p>
        </p:txBody>
      </p:sp>
      <p:sp>
        <p:nvSpPr>
          <p:cNvPr id="3" name="Content Placeholder 2"/>
          <p:cNvSpPr>
            <a:spLocks noGrp="1"/>
          </p:cNvSpPr>
          <p:nvPr>
            <p:ph idx="1"/>
          </p:nvPr>
        </p:nvSpPr>
        <p:spPr>
          <a:xfrm>
            <a:off x="838200" y="1295400"/>
            <a:ext cx="8382000" cy="4495800"/>
          </a:xfrm>
        </p:spPr>
        <p:txBody>
          <a:bodyPr/>
          <a:lstStyle/>
          <a:p>
            <a:pPr marL="0" indent="0">
              <a:buNone/>
            </a:pPr>
            <a:r>
              <a:rPr lang="en-US"/>
              <a:t>Are you a human being (prove it!)</a:t>
            </a:r>
          </a:p>
          <a:p>
            <a:endParaRPr lang="en-US" dirty="0"/>
          </a:p>
        </p:txBody>
      </p:sp>
      <p:sp>
        <p:nvSpPr>
          <p:cNvPr id="4" name="Date Placeholder 3"/>
          <p:cNvSpPr>
            <a:spLocks noGrp="1"/>
          </p:cNvSpPr>
          <p:nvPr>
            <p:ph type="dt" sz="half" idx="10"/>
          </p:nvPr>
        </p:nvSpPr>
        <p:spPr/>
        <p:txBody>
          <a:bodyPr/>
          <a:lstStyle/>
          <a:p>
            <a:fld id="{56E1043A-6A84-5F4D-B2C4-E166AFF269C0}" type="datetime1">
              <a:rPr lang="en-US" smtClean="0"/>
              <a:pPr/>
              <a:t>4/1/2019</a:t>
            </a:fld>
            <a:endParaRPr lang="en-US"/>
          </a:p>
        </p:txBody>
      </p:sp>
      <p:sp>
        <p:nvSpPr>
          <p:cNvPr id="5" name="Footer Placeholder 4"/>
          <p:cNvSpPr>
            <a:spLocks noGrp="1"/>
          </p:cNvSpPr>
          <p:nvPr>
            <p:ph type="ftr" sz="quarter" idx="11"/>
          </p:nvPr>
        </p:nvSpPr>
        <p:spPr/>
        <p:txBody>
          <a:bodyPr/>
          <a:lstStyle/>
          <a:p>
            <a:r>
              <a:rPr lang="en-US"/>
              <a:t>CSU CT 310 Web Development ©Ross Beveridge &amp; Jaime Ruiz</a:t>
            </a:r>
          </a:p>
        </p:txBody>
      </p:sp>
      <p:sp>
        <p:nvSpPr>
          <p:cNvPr id="6" name="Slide Number Placeholder 5"/>
          <p:cNvSpPr>
            <a:spLocks noGrp="1"/>
          </p:cNvSpPr>
          <p:nvPr>
            <p:ph type="sldNum" sz="quarter" idx="12"/>
          </p:nvPr>
        </p:nvSpPr>
        <p:spPr/>
        <p:txBody>
          <a:bodyPr/>
          <a:lstStyle/>
          <a:p>
            <a:r>
              <a:rPr lang="en-US"/>
              <a:t>Slide </a:t>
            </a:r>
            <a:fld id="{DCEB066E-2A32-BA4A-8A59-A550F0D532F8}" type="slidenum">
              <a:rPr lang="en-US" smtClean="0"/>
              <a:pPr/>
              <a:t>30</a:t>
            </a:fld>
            <a:endParaRPr lang="en-US"/>
          </a:p>
        </p:txBody>
      </p:sp>
      <p:pic>
        <p:nvPicPr>
          <p:cNvPr id="7" name="Picture 6" descr="Captch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057400"/>
            <a:ext cx="7620000" cy="4215696"/>
          </a:xfrm>
          <a:prstGeom prst="rect">
            <a:avLst/>
          </a:prstGeom>
          <a:ln w="38100" cmpd="sng">
            <a:solidFill>
              <a:srgbClr val="FFDB96"/>
            </a:solidFill>
          </a:ln>
        </p:spPr>
      </p:pic>
    </p:spTree>
    <p:extLst>
      <p:ext uri="{BB962C8B-B14F-4D97-AF65-F5344CB8AC3E}">
        <p14:creationId xmlns:p14="http://schemas.microsoft.com/office/powerpoint/2010/main" val="408068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463F5-3529-440E-A1F9-74663DE4BF62}"/>
              </a:ext>
            </a:extLst>
          </p:cNvPr>
          <p:cNvSpPr>
            <a:spLocks noGrp="1"/>
          </p:cNvSpPr>
          <p:nvPr>
            <p:ph type="title"/>
          </p:nvPr>
        </p:nvSpPr>
        <p:spPr>
          <a:xfrm>
            <a:off x="626116" y="49762"/>
            <a:ext cx="7765322" cy="970450"/>
          </a:xfrm>
        </p:spPr>
        <p:txBody>
          <a:bodyPr/>
          <a:lstStyle/>
          <a:p>
            <a:r>
              <a:rPr lang="en-US" dirty="0"/>
              <a:t>And now…</a:t>
            </a:r>
          </a:p>
        </p:txBody>
      </p:sp>
      <p:sp>
        <p:nvSpPr>
          <p:cNvPr id="3" name="Content Placeholder 2">
            <a:extLst>
              <a:ext uri="{FF2B5EF4-FFF2-40B4-BE49-F238E27FC236}">
                <a16:creationId xmlns:a16="http://schemas.microsoft.com/office/drawing/2014/main" id="{552386E6-76E9-45D1-912B-DC96D29AD3FE}"/>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A8B2AE11-1161-4A97-93C6-58491D082EA7}"/>
              </a:ext>
            </a:extLst>
          </p:cNvPr>
          <p:cNvSpPr>
            <a:spLocks noGrp="1"/>
          </p:cNvSpPr>
          <p:nvPr>
            <p:ph type="dt" sz="half" idx="10"/>
          </p:nvPr>
        </p:nvSpPr>
        <p:spPr/>
        <p:txBody>
          <a:bodyPr/>
          <a:lstStyle/>
          <a:p>
            <a:fld id="{6A69C3D3-1E6B-0C4D-990B-6C47C732F2C6}" type="datetime1">
              <a:rPr lang="en-US" smtClean="0"/>
              <a:t>4/1/2019</a:t>
            </a:fld>
            <a:endParaRPr lang="en-US" dirty="0"/>
          </a:p>
        </p:txBody>
      </p:sp>
      <p:sp>
        <p:nvSpPr>
          <p:cNvPr id="6" name="Footer Placeholder 5">
            <a:extLst>
              <a:ext uri="{FF2B5EF4-FFF2-40B4-BE49-F238E27FC236}">
                <a16:creationId xmlns:a16="http://schemas.microsoft.com/office/drawing/2014/main" id="{1E768B3D-EDCF-4E3E-943E-218E59F2A0D3}"/>
              </a:ext>
            </a:extLst>
          </p:cNvPr>
          <p:cNvSpPr>
            <a:spLocks noGrp="1"/>
          </p:cNvSpPr>
          <p:nvPr>
            <p:ph type="ftr" sz="quarter" idx="11"/>
          </p:nvPr>
        </p:nvSpPr>
        <p:spPr/>
        <p:txBody>
          <a:bodyPr/>
          <a:lstStyle/>
          <a:p>
            <a:r>
              <a:rPr lang="en-US"/>
              <a:t>CSU CT 310 Web Development ©Ross Beveridge &amp; Jaime Ruiz</a:t>
            </a:r>
            <a:endParaRPr lang="en-US" dirty="0"/>
          </a:p>
        </p:txBody>
      </p:sp>
      <p:sp>
        <p:nvSpPr>
          <p:cNvPr id="5" name="Slide Number Placeholder 4">
            <a:extLst>
              <a:ext uri="{FF2B5EF4-FFF2-40B4-BE49-F238E27FC236}">
                <a16:creationId xmlns:a16="http://schemas.microsoft.com/office/drawing/2014/main" id="{1F083215-EA90-4D35-92C0-045E99B07118}"/>
              </a:ext>
            </a:extLst>
          </p:cNvPr>
          <p:cNvSpPr>
            <a:spLocks noGrp="1"/>
          </p:cNvSpPr>
          <p:nvPr>
            <p:ph type="sldNum" sz="quarter" idx="12"/>
          </p:nvPr>
        </p:nvSpPr>
        <p:spPr/>
        <p:txBody>
          <a:bodyPr/>
          <a:lstStyle/>
          <a:p>
            <a:r>
              <a:rPr lang="en-US"/>
              <a:t>Slide </a:t>
            </a:r>
            <a:fld id="{EFDB90E0-109D-6646-851E-B47DF95D977E}" type="slidenum">
              <a:rPr lang="en-US" smtClean="0"/>
              <a:pPr/>
              <a:t>31</a:t>
            </a:fld>
            <a:endParaRPr lang="en-US"/>
          </a:p>
        </p:txBody>
      </p:sp>
      <p:pic>
        <p:nvPicPr>
          <p:cNvPr id="2050" name="Picture 2" descr="https://i.imgur.com/WAcy0nJ.jpg">
            <a:extLst>
              <a:ext uri="{FF2B5EF4-FFF2-40B4-BE49-F238E27FC236}">
                <a16:creationId xmlns:a16="http://schemas.microsoft.com/office/drawing/2014/main" id="{A59B554F-8CC4-4EC8-8AE8-EFCE5D9114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849120"/>
            <a:ext cx="3810000" cy="55054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google captcha select all with">
            <a:extLst>
              <a:ext uri="{FF2B5EF4-FFF2-40B4-BE49-F238E27FC236}">
                <a16:creationId xmlns:a16="http://schemas.microsoft.com/office/drawing/2014/main" id="{A7B481B6-C664-415A-B438-569CA2BA09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349" y="871939"/>
            <a:ext cx="3685168" cy="5344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586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Still Relevant</a:t>
            </a:r>
          </a:p>
        </p:txBody>
      </p:sp>
      <p:sp>
        <p:nvSpPr>
          <p:cNvPr id="4" name="Date Placeholder 3"/>
          <p:cNvSpPr>
            <a:spLocks noGrp="1"/>
          </p:cNvSpPr>
          <p:nvPr>
            <p:ph type="dt" sz="half" idx="10"/>
          </p:nvPr>
        </p:nvSpPr>
        <p:spPr/>
        <p:txBody>
          <a:bodyPr/>
          <a:lstStyle/>
          <a:p>
            <a:fld id="{6A69C3D3-1E6B-0C4D-990B-6C47C732F2C6}" type="datetime1">
              <a:rPr lang="en-US" smtClean="0"/>
              <a:t>4/1/2019</a:t>
            </a:fld>
            <a:endParaRPr lang="en-US" dirty="0"/>
          </a:p>
        </p:txBody>
      </p:sp>
      <p:sp>
        <p:nvSpPr>
          <p:cNvPr id="6" name="Footer Placeholder 5"/>
          <p:cNvSpPr>
            <a:spLocks noGrp="1"/>
          </p:cNvSpPr>
          <p:nvPr>
            <p:ph type="ftr" sz="quarter" idx="11"/>
          </p:nvPr>
        </p:nvSpPr>
        <p:spPr/>
        <p:txBody>
          <a:bodyPr/>
          <a:lstStyle/>
          <a:p>
            <a:r>
              <a:rPr lang="en-US"/>
              <a:t>CSU CT 310 Web Development ©Ross Beveridge &amp; Jaime Ruiz</a:t>
            </a:r>
            <a:endParaRPr lang="en-US" dirty="0"/>
          </a:p>
        </p:txBody>
      </p:sp>
      <p:sp>
        <p:nvSpPr>
          <p:cNvPr id="5" name="Slide Number Placeholder 4"/>
          <p:cNvSpPr>
            <a:spLocks noGrp="1"/>
          </p:cNvSpPr>
          <p:nvPr>
            <p:ph type="sldNum" sz="quarter" idx="12"/>
          </p:nvPr>
        </p:nvSpPr>
        <p:spPr/>
        <p:txBody>
          <a:bodyPr/>
          <a:lstStyle/>
          <a:p>
            <a:r>
              <a:rPr lang="en-US"/>
              <a:t>Slide </a:t>
            </a:r>
            <a:fld id="{EFDB90E0-109D-6646-851E-B47DF95D977E}" type="slidenum">
              <a:rPr lang="en-US" smtClean="0"/>
              <a:pPr/>
              <a:t>32</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862093"/>
            <a:ext cx="7620000" cy="5630780"/>
          </a:xfrm>
          <a:prstGeom prst="rect">
            <a:avLst/>
          </a:prstGeom>
        </p:spPr>
      </p:pic>
    </p:spTree>
    <p:extLst>
      <p:ext uri="{BB962C8B-B14F-4D97-AF65-F5344CB8AC3E}">
        <p14:creationId xmlns:p14="http://schemas.microsoft.com/office/powerpoint/2010/main" val="549322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 Idea – Chain of Trust</a:t>
            </a:r>
            <a:endParaRPr lang="en-US" dirty="0"/>
          </a:p>
        </p:txBody>
      </p:sp>
      <p:sp>
        <p:nvSpPr>
          <p:cNvPr id="3" name="Content Placeholder 2"/>
          <p:cNvSpPr>
            <a:spLocks noGrp="1"/>
          </p:cNvSpPr>
          <p:nvPr>
            <p:ph idx="1"/>
          </p:nvPr>
        </p:nvSpPr>
        <p:spPr/>
        <p:txBody>
          <a:bodyPr/>
          <a:lstStyle/>
          <a:p>
            <a:pPr>
              <a:lnSpc>
                <a:spcPct val="150000"/>
              </a:lnSpc>
            </a:pPr>
            <a:r>
              <a:rPr lang="en-US"/>
              <a:t>SSL trust certification authority.</a:t>
            </a:r>
          </a:p>
          <a:p>
            <a:pPr>
              <a:lnSpc>
                <a:spcPct val="150000"/>
              </a:lnSpc>
            </a:pPr>
            <a:r>
              <a:rPr lang="en-US" dirty="0"/>
              <a:t>Trust user controls cell phone.</a:t>
            </a:r>
          </a:p>
          <a:p>
            <a:pPr>
              <a:lnSpc>
                <a:spcPct val="150000"/>
              </a:lnSpc>
            </a:pPr>
            <a:r>
              <a:rPr lang="en-US" dirty="0"/>
              <a:t>Trust user has control of email.</a:t>
            </a:r>
          </a:p>
          <a:p>
            <a:pPr>
              <a:lnSpc>
                <a:spcPct val="150000"/>
              </a:lnSpc>
            </a:pPr>
            <a:r>
              <a:rPr lang="en-US" dirty="0"/>
              <a:t>Trust user from known IP address.</a:t>
            </a:r>
          </a:p>
          <a:p>
            <a:pPr>
              <a:lnSpc>
                <a:spcPct val="150000"/>
              </a:lnSpc>
            </a:pPr>
            <a:r>
              <a:rPr lang="en-US" dirty="0"/>
              <a:t>Trust person A endorses person B.</a:t>
            </a:r>
          </a:p>
          <a:p>
            <a:pPr>
              <a:lnSpc>
                <a:spcPct val="150000"/>
              </a:lnSpc>
            </a:pPr>
            <a:r>
              <a:rPr lang="en-US" dirty="0"/>
              <a:t>…</a:t>
            </a:r>
          </a:p>
          <a:p>
            <a:pPr>
              <a:lnSpc>
                <a:spcPct val="150000"/>
              </a:lnSpc>
            </a:pPr>
            <a:endParaRPr lang="en-US" dirty="0"/>
          </a:p>
        </p:txBody>
      </p:sp>
      <p:sp>
        <p:nvSpPr>
          <p:cNvPr id="4" name="Date Placeholder 3"/>
          <p:cNvSpPr>
            <a:spLocks noGrp="1"/>
          </p:cNvSpPr>
          <p:nvPr>
            <p:ph type="dt" sz="half" idx="10"/>
          </p:nvPr>
        </p:nvSpPr>
        <p:spPr/>
        <p:txBody>
          <a:bodyPr/>
          <a:lstStyle/>
          <a:p>
            <a:fld id="{86C64EBC-A723-014B-979F-276F203FA9AA}" type="datetime1">
              <a:rPr lang="en-US" smtClean="0"/>
              <a:pPr/>
              <a:t>4/1/2019</a:t>
            </a:fld>
            <a:endParaRPr lang="en-US"/>
          </a:p>
        </p:txBody>
      </p:sp>
      <p:sp>
        <p:nvSpPr>
          <p:cNvPr id="5" name="Footer Placeholder 4"/>
          <p:cNvSpPr>
            <a:spLocks noGrp="1"/>
          </p:cNvSpPr>
          <p:nvPr>
            <p:ph type="ftr" sz="quarter" idx="11"/>
          </p:nvPr>
        </p:nvSpPr>
        <p:spPr/>
        <p:txBody>
          <a:bodyPr/>
          <a:lstStyle/>
          <a:p>
            <a:r>
              <a:rPr lang="en-US"/>
              <a:t>CSU CT 310 Web Development ©Ross Beveridge &amp; Jaime Ruiz</a:t>
            </a:r>
          </a:p>
        </p:txBody>
      </p:sp>
      <p:sp>
        <p:nvSpPr>
          <p:cNvPr id="6" name="Slide Number Placeholder 5"/>
          <p:cNvSpPr>
            <a:spLocks noGrp="1"/>
          </p:cNvSpPr>
          <p:nvPr>
            <p:ph type="sldNum" sz="quarter" idx="12"/>
          </p:nvPr>
        </p:nvSpPr>
        <p:spPr/>
        <p:txBody>
          <a:bodyPr/>
          <a:lstStyle/>
          <a:p>
            <a:r>
              <a:rPr lang="en-US"/>
              <a:t>Slide </a:t>
            </a:r>
            <a:fld id="{DCEB066E-2A32-BA4A-8A59-A550F0D532F8}" type="slidenum">
              <a:rPr lang="en-US" smtClean="0"/>
              <a:pPr/>
              <a:t>33</a:t>
            </a:fld>
            <a:endParaRPr lang="en-US"/>
          </a:p>
        </p:txBody>
      </p:sp>
    </p:spTree>
    <p:extLst>
      <p:ext uri="{BB962C8B-B14F-4D97-AF65-F5344CB8AC3E}">
        <p14:creationId xmlns:p14="http://schemas.microsoft.com/office/powerpoint/2010/main" val="1495171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 to Inspect Certs</a:t>
            </a:r>
          </a:p>
        </p:txBody>
      </p:sp>
      <p:sp>
        <p:nvSpPr>
          <p:cNvPr id="4" name="Date Placeholder 3"/>
          <p:cNvSpPr>
            <a:spLocks noGrp="1"/>
          </p:cNvSpPr>
          <p:nvPr>
            <p:ph type="dt" sz="half" idx="10"/>
          </p:nvPr>
        </p:nvSpPr>
        <p:spPr/>
        <p:txBody>
          <a:bodyPr/>
          <a:lstStyle/>
          <a:p>
            <a:fld id="{6A69C3D3-1E6B-0C4D-990B-6C47C732F2C6}" type="datetime1">
              <a:rPr lang="en-US" smtClean="0"/>
              <a:t>4/1/2019</a:t>
            </a:fld>
            <a:endParaRPr lang="en-US" dirty="0"/>
          </a:p>
        </p:txBody>
      </p:sp>
      <p:sp>
        <p:nvSpPr>
          <p:cNvPr id="6" name="Footer Placeholder 5"/>
          <p:cNvSpPr>
            <a:spLocks noGrp="1"/>
          </p:cNvSpPr>
          <p:nvPr>
            <p:ph type="ftr" sz="quarter" idx="11"/>
          </p:nvPr>
        </p:nvSpPr>
        <p:spPr/>
        <p:txBody>
          <a:bodyPr/>
          <a:lstStyle/>
          <a:p>
            <a:r>
              <a:rPr lang="en-US"/>
              <a:t>CSU CT 310 Web Development ©Ross Beveridge &amp; Jaime Ruiz</a:t>
            </a:r>
            <a:endParaRPr lang="en-US" dirty="0"/>
          </a:p>
        </p:txBody>
      </p:sp>
      <p:sp>
        <p:nvSpPr>
          <p:cNvPr id="5" name="Slide Number Placeholder 4"/>
          <p:cNvSpPr>
            <a:spLocks noGrp="1"/>
          </p:cNvSpPr>
          <p:nvPr>
            <p:ph type="sldNum" sz="quarter" idx="12"/>
          </p:nvPr>
        </p:nvSpPr>
        <p:spPr/>
        <p:txBody>
          <a:bodyPr/>
          <a:lstStyle/>
          <a:p>
            <a:r>
              <a:rPr lang="en-US"/>
              <a:t>Slide </a:t>
            </a:r>
            <a:fld id="{EFDB90E0-109D-6646-851E-B47DF95D977E}" type="slidenum">
              <a:rPr lang="en-US" smtClean="0"/>
              <a:pPr/>
              <a:t>34</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979605"/>
            <a:ext cx="8686800" cy="551326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03597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5E134-930B-4C3C-8658-358B1044C136}"/>
              </a:ext>
            </a:extLst>
          </p:cNvPr>
          <p:cNvSpPr>
            <a:spLocks noGrp="1"/>
          </p:cNvSpPr>
          <p:nvPr>
            <p:ph type="title"/>
          </p:nvPr>
        </p:nvSpPr>
        <p:spPr/>
        <p:txBody>
          <a:bodyPr/>
          <a:lstStyle/>
          <a:p>
            <a:r>
              <a:rPr lang="en-US" dirty="0"/>
              <a:t>HTTP is a stateless protocol</a:t>
            </a:r>
          </a:p>
        </p:txBody>
      </p:sp>
      <p:sp>
        <p:nvSpPr>
          <p:cNvPr id="3" name="Content Placeholder 2">
            <a:extLst>
              <a:ext uri="{FF2B5EF4-FFF2-40B4-BE49-F238E27FC236}">
                <a16:creationId xmlns:a16="http://schemas.microsoft.com/office/drawing/2014/main" id="{BCC0BE93-2B6D-4A1D-8745-F7B59B7720B9}"/>
              </a:ext>
            </a:extLst>
          </p:cNvPr>
          <p:cNvSpPr>
            <a:spLocks noGrp="1"/>
          </p:cNvSpPr>
          <p:nvPr>
            <p:ph idx="1"/>
          </p:nvPr>
        </p:nvSpPr>
        <p:spPr/>
        <p:txBody>
          <a:bodyPr/>
          <a:lstStyle/>
          <a:p>
            <a:r>
              <a:rPr lang="en-US" dirty="0"/>
              <a:t>Each request is stand-alone and not related to others</a:t>
            </a:r>
          </a:p>
          <a:p>
            <a:r>
              <a:rPr lang="en-US" dirty="0"/>
              <a:t>No definitive way to authenticate a source</a:t>
            </a:r>
          </a:p>
          <a:p>
            <a:pPr lvl="1"/>
            <a:r>
              <a:rPr lang="en-US" dirty="0"/>
              <a:t>You can put any return address on an envelope</a:t>
            </a:r>
          </a:p>
          <a:p>
            <a:r>
              <a:rPr lang="en-US" dirty="0"/>
              <a:t>How does HTTP remember you?</a:t>
            </a:r>
          </a:p>
        </p:txBody>
      </p:sp>
      <p:sp>
        <p:nvSpPr>
          <p:cNvPr id="4" name="Date Placeholder 3">
            <a:extLst>
              <a:ext uri="{FF2B5EF4-FFF2-40B4-BE49-F238E27FC236}">
                <a16:creationId xmlns:a16="http://schemas.microsoft.com/office/drawing/2014/main" id="{5CEBC7BA-94C3-4C3F-8C4D-7FC3BECDFF30}"/>
              </a:ext>
            </a:extLst>
          </p:cNvPr>
          <p:cNvSpPr>
            <a:spLocks noGrp="1"/>
          </p:cNvSpPr>
          <p:nvPr>
            <p:ph type="dt" sz="half" idx="10"/>
          </p:nvPr>
        </p:nvSpPr>
        <p:spPr/>
        <p:txBody>
          <a:bodyPr/>
          <a:lstStyle/>
          <a:p>
            <a:fld id="{6A69C3D3-1E6B-0C4D-990B-6C47C732F2C6}" type="datetime1">
              <a:rPr lang="en-US" smtClean="0"/>
              <a:t>4/1/2019</a:t>
            </a:fld>
            <a:endParaRPr lang="en-US" dirty="0"/>
          </a:p>
        </p:txBody>
      </p:sp>
      <p:sp>
        <p:nvSpPr>
          <p:cNvPr id="5" name="Footer Placeholder 4">
            <a:extLst>
              <a:ext uri="{FF2B5EF4-FFF2-40B4-BE49-F238E27FC236}">
                <a16:creationId xmlns:a16="http://schemas.microsoft.com/office/drawing/2014/main" id="{20B92009-6D59-4BB6-A632-494E2E435936}"/>
              </a:ext>
            </a:extLst>
          </p:cNvPr>
          <p:cNvSpPr>
            <a:spLocks noGrp="1"/>
          </p:cNvSpPr>
          <p:nvPr>
            <p:ph type="ftr" sz="quarter" idx="11"/>
          </p:nvPr>
        </p:nvSpPr>
        <p:spPr/>
        <p:txBody>
          <a:bodyPr/>
          <a:lstStyle/>
          <a:p>
            <a:r>
              <a:rPr lang="en-US"/>
              <a:t>CSU CT 310 Web Development ©Ross Beveridge &amp; Jaime Ruiz</a:t>
            </a:r>
            <a:endParaRPr lang="en-US" dirty="0"/>
          </a:p>
        </p:txBody>
      </p:sp>
      <p:sp>
        <p:nvSpPr>
          <p:cNvPr id="6" name="Slide Number Placeholder 5">
            <a:extLst>
              <a:ext uri="{FF2B5EF4-FFF2-40B4-BE49-F238E27FC236}">
                <a16:creationId xmlns:a16="http://schemas.microsoft.com/office/drawing/2014/main" id="{1E9FF0E1-C4A8-4DEB-9FE7-598FF0329B0A}"/>
              </a:ext>
            </a:extLst>
          </p:cNvPr>
          <p:cNvSpPr>
            <a:spLocks noGrp="1"/>
          </p:cNvSpPr>
          <p:nvPr>
            <p:ph type="sldNum" sz="quarter" idx="12"/>
          </p:nvPr>
        </p:nvSpPr>
        <p:spPr/>
        <p:txBody>
          <a:bodyPr/>
          <a:lstStyle/>
          <a:p>
            <a:r>
              <a:rPr lang="en-US"/>
              <a:t>Slide </a:t>
            </a:r>
            <a:fld id="{EFDB90E0-109D-6646-851E-B47DF95D977E}" type="slidenum">
              <a:rPr lang="en-US" smtClean="0"/>
              <a:pPr/>
              <a:t>4</a:t>
            </a:fld>
            <a:endParaRPr lang="en-US"/>
          </a:p>
        </p:txBody>
      </p:sp>
    </p:spTree>
    <p:extLst>
      <p:ext uri="{BB962C8B-B14F-4D97-AF65-F5344CB8AC3E}">
        <p14:creationId xmlns:p14="http://schemas.microsoft.com/office/powerpoint/2010/main" val="3038840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03F14-6608-4E1F-BB5C-91D0C0D1F033}"/>
              </a:ext>
            </a:extLst>
          </p:cNvPr>
          <p:cNvSpPr>
            <a:spLocks noGrp="1"/>
          </p:cNvSpPr>
          <p:nvPr>
            <p:ph type="title"/>
          </p:nvPr>
        </p:nvSpPr>
        <p:spPr/>
        <p:txBody>
          <a:bodyPr/>
          <a:lstStyle/>
          <a:p>
            <a:r>
              <a:rPr lang="en-US" dirty="0"/>
              <a:t>Bribe it with Cookies!</a:t>
            </a:r>
          </a:p>
        </p:txBody>
      </p:sp>
      <p:sp>
        <p:nvSpPr>
          <p:cNvPr id="4" name="Date Placeholder 3">
            <a:extLst>
              <a:ext uri="{FF2B5EF4-FFF2-40B4-BE49-F238E27FC236}">
                <a16:creationId xmlns:a16="http://schemas.microsoft.com/office/drawing/2014/main" id="{D107BBE9-CD72-4129-898F-53381D5DC9CF}"/>
              </a:ext>
            </a:extLst>
          </p:cNvPr>
          <p:cNvSpPr>
            <a:spLocks noGrp="1"/>
          </p:cNvSpPr>
          <p:nvPr>
            <p:ph type="dt" sz="half" idx="10"/>
          </p:nvPr>
        </p:nvSpPr>
        <p:spPr/>
        <p:txBody>
          <a:bodyPr/>
          <a:lstStyle/>
          <a:p>
            <a:fld id="{6A69C3D3-1E6B-0C4D-990B-6C47C732F2C6}" type="datetime1">
              <a:rPr lang="en-US" smtClean="0"/>
              <a:t>4/1/2019</a:t>
            </a:fld>
            <a:endParaRPr lang="en-US" dirty="0"/>
          </a:p>
        </p:txBody>
      </p:sp>
      <p:sp>
        <p:nvSpPr>
          <p:cNvPr id="5" name="Footer Placeholder 4">
            <a:extLst>
              <a:ext uri="{FF2B5EF4-FFF2-40B4-BE49-F238E27FC236}">
                <a16:creationId xmlns:a16="http://schemas.microsoft.com/office/drawing/2014/main" id="{B839E07A-7BBB-4AA2-B8AB-7CDF14A9BBCB}"/>
              </a:ext>
            </a:extLst>
          </p:cNvPr>
          <p:cNvSpPr>
            <a:spLocks noGrp="1"/>
          </p:cNvSpPr>
          <p:nvPr>
            <p:ph type="ftr" sz="quarter" idx="11"/>
          </p:nvPr>
        </p:nvSpPr>
        <p:spPr/>
        <p:txBody>
          <a:bodyPr/>
          <a:lstStyle/>
          <a:p>
            <a:r>
              <a:rPr lang="en-US"/>
              <a:t>CSU CT 310 Web Development ©Ross Beveridge &amp; Jaime Ruiz</a:t>
            </a:r>
            <a:endParaRPr lang="en-US" dirty="0"/>
          </a:p>
        </p:txBody>
      </p:sp>
      <p:sp>
        <p:nvSpPr>
          <p:cNvPr id="6" name="Slide Number Placeholder 5">
            <a:extLst>
              <a:ext uri="{FF2B5EF4-FFF2-40B4-BE49-F238E27FC236}">
                <a16:creationId xmlns:a16="http://schemas.microsoft.com/office/drawing/2014/main" id="{0F49DE81-8793-4856-B678-8561F404FFF5}"/>
              </a:ext>
            </a:extLst>
          </p:cNvPr>
          <p:cNvSpPr>
            <a:spLocks noGrp="1"/>
          </p:cNvSpPr>
          <p:nvPr>
            <p:ph type="sldNum" sz="quarter" idx="12"/>
          </p:nvPr>
        </p:nvSpPr>
        <p:spPr/>
        <p:txBody>
          <a:bodyPr/>
          <a:lstStyle/>
          <a:p>
            <a:r>
              <a:rPr lang="en-US"/>
              <a:t>Slide </a:t>
            </a:r>
            <a:fld id="{EFDB90E0-109D-6646-851E-B47DF95D977E}" type="slidenum">
              <a:rPr lang="en-US" smtClean="0"/>
              <a:pPr/>
              <a:t>5</a:t>
            </a:fld>
            <a:endParaRPr lang="en-US"/>
          </a:p>
        </p:txBody>
      </p:sp>
      <p:pic>
        <p:nvPicPr>
          <p:cNvPr id="1028" name="Picture 4" descr="Image result for oreo">
            <a:extLst>
              <a:ext uri="{FF2B5EF4-FFF2-40B4-BE49-F238E27FC236}">
                <a16:creationId xmlns:a16="http://schemas.microsoft.com/office/drawing/2014/main" id="{3B06C968-FC0E-4CD8-B318-1961D818E3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601522">
            <a:off x="785209" y="2212858"/>
            <a:ext cx="3288426" cy="32884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cookie monster">
            <a:extLst>
              <a:ext uri="{FF2B5EF4-FFF2-40B4-BE49-F238E27FC236}">
                <a16:creationId xmlns:a16="http://schemas.microsoft.com/office/drawing/2014/main" id="{F1CAEDD8-023E-412F-875E-9B54BD9C08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622038"/>
            <a:ext cx="47625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297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DB39E-DB09-41BC-A757-F5F69035F533}"/>
              </a:ext>
            </a:extLst>
          </p:cNvPr>
          <p:cNvSpPr>
            <a:spLocks noGrp="1"/>
          </p:cNvSpPr>
          <p:nvPr>
            <p:ph type="title"/>
          </p:nvPr>
        </p:nvSpPr>
        <p:spPr/>
        <p:txBody>
          <a:bodyPr/>
          <a:lstStyle/>
          <a:p>
            <a:r>
              <a:rPr lang="en-US" dirty="0"/>
              <a:t>No joking here</a:t>
            </a:r>
          </a:p>
        </p:txBody>
      </p:sp>
      <p:sp>
        <p:nvSpPr>
          <p:cNvPr id="3" name="Content Placeholder 2">
            <a:extLst>
              <a:ext uri="{FF2B5EF4-FFF2-40B4-BE49-F238E27FC236}">
                <a16:creationId xmlns:a16="http://schemas.microsoft.com/office/drawing/2014/main" id="{AA55061A-430A-4F5B-8DC7-01D664DF6B15}"/>
              </a:ext>
            </a:extLst>
          </p:cNvPr>
          <p:cNvSpPr>
            <a:spLocks noGrp="1"/>
          </p:cNvSpPr>
          <p:nvPr>
            <p:ph idx="1"/>
          </p:nvPr>
        </p:nvSpPr>
        <p:spPr/>
        <p:txBody>
          <a:bodyPr/>
          <a:lstStyle/>
          <a:p>
            <a:r>
              <a:rPr lang="en-US" dirty="0"/>
              <a:t>The server requests the browser to store a specific “cookie”</a:t>
            </a:r>
          </a:p>
          <a:p>
            <a:pPr lvl="1"/>
            <a:r>
              <a:rPr lang="en-US" dirty="0"/>
              <a:t>Just a plain text piece of information</a:t>
            </a:r>
          </a:p>
          <a:p>
            <a:r>
              <a:rPr lang="en-US" dirty="0"/>
              <a:t>The browser sends it on subsequent requests</a:t>
            </a:r>
          </a:p>
          <a:p>
            <a:r>
              <a:rPr lang="en-US" dirty="0"/>
              <a:t>Think like this…</a:t>
            </a:r>
          </a:p>
          <a:p>
            <a:pPr lvl="1"/>
            <a:r>
              <a:rPr lang="en-US" dirty="0"/>
              <a:t>I give you a token</a:t>
            </a:r>
          </a:p>
          <a:p>
            <a:pPr lvl="1"/>
            <a:r>
              <a:rPr lang="en-US" dirty="0"/>
              <a:t>You show it to me later</a:t>
            </a:r>
          </a:p>
          <a:p>
            <a:pPr lvl="1"/>
            <a:r>
              <a:rPr lang="en-US" dirty="0"/>
              <a:t>I know it is you (or someone you trust)</a:t>
            </a:r>
          </a:p>
          <a:p>
            <a:r>
              <a:rPr lang="en-US" dirty="0"/>
              <a:t>Challenge Coins</a:t>
            </a:r>
          </a:p>
        </p:txBody>
      </p:sp>
      <p:sp>
        <p:nvSpPr>
          <p:cNvPr id="4" name="Date Placeholder 3">
            <a:extLst>
              <a:ext uri="{FF2B5EF4-FFF2-40B4-BE49-F238E27FC236}">
                <a16:creationId xmlns:a16="http://schemas.microsoft.com/office/drawing/2014/main" id="{F0579AAF-3EA7-4319-9FD9-E0BBDE5B7A78}"/>
              </a:ext>
            </a:extLst>
          </p:cNvPr>
          <p:cNvSpPr>
            <a:spLocks noGrp="1"/>
          </p:cNvSpPr>
          <p:nvPr>
            <p:ph type="dt" sz="half" idx="10"/>
          </p:nvPr>
        </p:nvSpPr>
        <p:spPr/>
        <p:txBody>
          <a:bodyPr/>
          <a:lstStyle/>
          <a:p>
            <a:fld id="{6A69C3D3-1E6B-0C4D-990B-6C47C732F2C6}" type="datetime1">
              <a:rPr lang="en-US" smtClean="0"/>
              <a:t>4/1/2019</a:t>
            </a:fld>
            <a:endParaRPr lang="en-US" dirty="0"/>
          </a:p>
        </p:txBody>
      </p:sp>
      <p:sp>
        <p:nvSpPr>
          <p:cNvPr id="5" name="Footer Placeholder 4">
            <a:extLst>
              <a:ext uri="{FF2B5EF4-FFF2-40B4-BE49-F238E27FC236}">
                <a16:creationId xmlns:a16="http://schemas.microsoft.com/office/drawing/2014/main" id="{BEBEFC6C-395F-4687-946C-0A8261EF8675}"/>
              </a:ext>
            </a:extLst>
          </p:cNvPr>
          <p:cNvSpPr>
            <a:spLocks noGrp="1"/>
          </p:cNvSpPr>
          <p:nvPr>
            <p:ph type="ftr" sz="quarter" idx="11"/>
          </p:nvPr>
        </p:nvSpPr>
        <p:spPr/>
        <p:txBody>
          <a:bodyPr/>
          <a:lstStyle/>
          <a:p>
            <a:r>
              <a:rPr lang="en-US"/>
              <a:t>CSU CT 310 Web Development ©Ross Beveridge &amp; Jaime Ruiz</a:t>
            </a:r>
            <a:endParaRPr lang="en-US" dirty="0"/>
          </a:p>
        </p:txBody>
      </p:sp>
      <p:sp>
        <p:nvSpPr>
          <p:cNvPr id="6" name="Slide Number Placeholder 5">
            <a:extLst>
              <a:ext uri="{FF2B5EF4-FFF2-40B4-BE49-F238E27FC236}">
                <a16:creationId xmlns:a16="http://schemas.microsoft.com/office/drawing/2014/main" id="{CD0A4368-342F-464A-9F5E-6C95680DA042}"/>
              </a:ext>
            </a:extLst>
          </p:cNvPr>
          <p:cNvSpPr>
            <a:spLocks noGrp="1"/>
          </p:cNvSpPr>
          <p:nvPr>
            <p:ph type="sldNum" sz="quarter" idx="12"/>
          </p:nvPr>
        </p:nvSpPr>
        <p:spPr/>
        <p:txBody>
          <a:bodyPr/>
          <a:lstStyle/>
          <a:p>
            <a:r>
              <a:rPr lang="en-US"/>
              <a:t>Slide </a:t>
            </a:r>
            <a:fld id="{EFDB90E0-109D-6646-851E-B47DF95D977E}" type="slidenum">
              <a:rPr lang="en-US" smtClean="0"/>
              <a:pPr/>
              <a:t>6</a:t>
            </a:fld>
            <a:endParaRPr lang="en-US"/>
          </a:p>
        </p:txBody>
      </p:sp>
    </p:spTree>
    <p:extLst>
      <p:ext uri="{BB962C8B-B14F-4D97-AF65-F5344CB8AC3E}">
        <p14:creationId xmlns:p14="http://schemas.microsoft.com/office/powerpoint/2010/main" val="1697761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Popular Passwords</a:t>
            </a:r>
          </a:p>
        </p:txBody>
      </p:sp>
      <p:sp>
        <p:nvSpPr>
          <p:cNvPr id="4" name="Date Placeholder 3"/>
          <p:cNvSpPr>
            <a:spLocks noGrp="1"/>
          </p:cNvSpPr>
          <p:nvPr>
            <p:ph type="dt" sz="half" idx="10"/>
          </p:nvPr>
        </p:nvSpPr>
        <p:spPr/>
        <p:txBody>
          <a:bodyPr/>
          <a:lstStyle/>
          <a:p>
            <a:fld id="{6A69C3D3-1E6B-0C4D-990B-6C47C732F2C6}" type="datetime1">
              <a:rPr lang="en-US" smtClean="0"/>
              <a:t>4/1/2019</a:t>
            </a:fld>
            <a:endParaRPr lang="en-US" dirty="0"/>
          </a:p>
        </p:txBody>
      </p:sp>
      <p:sp>
        <p:nvSpPr>
          <p:cNvPr id="6" name="Footer Placeholder 5"/>
          <p:cNvSpPr>
            <a:spLocks noGrp="1"/>
          </p:cNvSpPr>
          <p:nvPr>
            <p:ph type="ftr" sz="quarter" idx="11"/>
          </p:nvPr>
        </p:nvSpPr>
        <p:spPr/>
        <p:txBody>
          <a:bodyPr/>
          <a:lstStyle/>
          <a:p>
            <a:r>
              <a:rPr lang="en-US"/>
              <a:t>CSU CT 310 Web Development ©Ross Beveridge &amp; Jaime Ruiz</a:t>
            </a:r>
            <a:endParaRPr lang="en-US" dirty="0"/>
          </a:p>
        </p:txBody>
      </p:sp>
      <p:sp>
        <p:nvSpPr>
          <p:cNvPr id="5" name="Slide Number Placeholder 4"/>
          <p:cNvSpPr>
            <a:spLocks noGrp="1"/>
          </p:cNvSpPr>
          <p:nvPr>
            <p:ph type="sldNum" sz="quarter" idx="12"/>
          </p:nvPr>
        </p:nvSpPr>
        <p:spPr/>
        <p:txBody>
          <a:bodyPr/>
          <a:lstStyle/>
          <a:p>
            <a:r>
              <a:rPr lang="en-US"/>
              <a:t>Slide </a:t>
            </a:r>
            <a:fld id="{EFDB90E0-109D-6646-851E-B47DF95D977E}" type="slidenum">
              <a:rPr lang="en-US" smtClean="0"/>
              <a:pPr/>
              <a:t>7</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295400"/>
            <a:ext cx="5928334" cy="5181600"/>
          </a:xfrm>
          <a:prstGeom prst="rect">
            <a:avLst/>
          </a:prstGeom>
          <a:ln>
            <a:noFill/>
          </a:ln>
          <a:effectLst>
            <a:outerShdw blurRad="190500" algn="tl" rotWithShape="0">
              <a:srgbClr val="000000">
                <a:alpha val="70000"/>
              </a:srgbClr>
            </a:outerShdw>
          </a:effectLst>
        </p:spPr>
      </p:pic>
      <p:sp>
        <p:nvSpPr>
          <p:cNvPr id="8" name="TextBox 7"/>
          <p:cNvSpPr txBox="1"/>
          <p:nvPr/>
        </p:nvSpPr>
        <p:spPr>
          <a:xfrm>
            <a:off x="152400" y="920191"/>
            <a:ext cx="8915400" cy="98488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err="1"/>
              <a:t>Arstechnica</a:t>
            </a:r>
            <a:r>
              <a:rPr lang="en-US" dirty="0"/>
              <a:t> Story: </a:t>
            </a:r>
          </a:p>
          <a:p>
            <a:r>
              <a:rPr lang="en-US" sz="1800" b="1" dirty="0"/>
              <a:t>Internet users ditch “password” as password, upgrade to “123456</a:t>
            </a:r>
          </a:p>
          <a:p>
            <a:r>
              <a:rPr lang="en-US" sz="1600" dirty="0">
                <a:solidFill>
                  <a:schemeClr val="bg2"/>
                </a:solidFill>
              </a:rPr>
              <a:t>B</a:t>
            </a:r>
            <a:r>
              <a:rPr lang="pl-PL" sz="1600" dirty="0">
                <a:solidFill>
                  <a:schemeClr val="bg2"/>
                </a:solidFill>
              </a:rPr>
              <a:t>y Jon </a:t>
            </a:r>
            <a:r>
              <a:rPr lang="pl-PL" sz="1600" dirty="0" err="1">
                <a:solidFill>
                  <a:schemeClr val="bg2"/>
                </a:solidFill>
              </a:rPr>
              <a:t>Brodkin</a:t>
            </a:r>
            <a:r>
              <a:rPr lang="pl-PL" sz="1600" dirty="0">
                <a:solidFill>
                  <a:schemeClr val="bg2"/>
                </a:solidFill>
              </a:rPr>
              <a:t> - Jan 20, 2014</a:t>
            </a:r>
            <a:endParaRPr lang="en-US" sz="1600" dirty="0">
              <a:solidFill>
                <a:schemeClr val="bg2"/>
              </a:solidFill>
            </a:endParaRPr>
          </a:p>
        </p:txBody>
      </p:sp>
      <p:sp>
        <p:nvSpPr>
          <p:cNvPr id="9" name="Line Callout 1 8"/>
          <p:cNvSpPr/>
          <p:nvPr/>
        </p:nvSpPr>
        <p:spPr bwMode="auto">
          <a:xfrm>
            <a:off x="158750" y="5045470"/>
            <a:ext cx="1828800" cy="954354"/>
          </a:xfrm>
          <a:prstGeom prst="borderCallout1">
            <a:avLst>
              <a:gd name="adj1" fmla="val 55345"/>
              <a:gd name="adj2" fmla="val 102431"/>
              <a:gd name="adj3" fmla="val 125142"/>
              <a:gd name="adj4" fmla="val 126945"/>
            </a:avLst>
          </a:prstGeom>
          <a:solidFill>
            <a:schemeClr val="accent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Verdana" charset="0"/>
                <a:ea typeface="ＭＳ Ｐゴシック" charset="-128"/>
                <a:cs typeface="ＭＳ Ｐゴシック" charset="-128"/>
              </a:rPr>
              <a:t>Really! Monkey?</a:t>
            </a:r>
          </a:p>
        </p:txBody>
      </p:sp>
    </p:spTree>
    <p:extLst>
      <p:ext uri="{BB962C8B-B14F-4D97-AF65-F5344CB8AC3E}">
        <p14:creationId xmlns:p14="http://schemas.microsoft.com/office/powerpoint/2010/main" val="1958064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989" y="153668"/>
            <a:ext cx="7765322" cy="970450"/>
          </a:xfrm>
        </p:spPr>
        <p:txBody>
          <a:bodyPr/>
          <a:lstStyle/>
          <a:p>
            <a:r>
              <a:rPr lang="en-US" dirty="0"/>
              <a:t>Strategy #1: Entropy</a:t>
            </a:r>
          </a:p>
        </p:txBody>
      </p:sp>
      <p:sp>
        <p:nvSpPr>
          <p:cNvPr id="3" name="Date Placeholder 2"/>
          <p:cNvSpPr>
            <a:spLocks noGrp="1"/>
          </p:cNvSpPr>
          <p:nvPr>
            <p:ph type="dt" sz="half" idx="10"/>
          </p:nvPr>
        </p:nvSpPr>
        <p:spPr/>
        <p:txBody>
          <a:bodyPr/>
          <a:lstStyle/>
          <a:p>
            <a:fld id="{252C4A24-A569-8E4F-BCAE-6B2831846000}" type="datetime1">
              <a:rPr lang="en-US" smtClean="0"/>
              <a:t>4/1/2019</a:t>
            </a:fld>
            <a:endParaRPr lang="en-US"/>
          </a:p>
        </p:txBody>
      </p:sp>
      <p:sp>
        <p:nvSpPr>
          <p:cNvPr id="5" name="Footer Placeholder 4"/>
          <p:cNvSpPr>
            <a:spLocks noGrp="1"/>
          </p:cNvSpPr>
          <p:nvPr>
            <p:ph type="ftr" sz="quarter" idx="11"/>
          </p:nvPr>
        </p:nvSpPr>
        <p:spPr/>
        <p:txBody>
          <a:bodyPr/>
          <a:lstStyle/>
          <a:p>
            <a:r>
              <a:rPr lang="en-US"/>
              <a:t>CSU CT 310 Web Development ©Ross Beveridge &amp; Jaime Ruiz</a:t>
            </a:r>
            <a:endParaRPr lang="en-US" dirty="0"/>
          </a:p>
        </p:txBody>
      </p:sp>
      <p:sp>
        <p:nvSpPr>
          <p:cNvPr id="4" name="Slide Number Placeholder 3"/>
          <p:cNvSpPr>
            <a:spLocks noGrp="1"/>
          </p:cNvSpPr>
          <p:nvPr>
            <p:ph type="sldNum" sz="quarter" idx="12"/>
          </p:nvPr>
        </p:nvSpPr>
        <p:spPr/>
        <p:txBody>
          <a:bodyPr/>
          <a:lstStyle/>
          <a:p>
            <a:r>
              <a:rPr lang="en-US"/>
              <a:t>Slide </a:t>
            </a:r>
            <a:fld id="{2A77E989-7BA9-BB42-8ABA-805A613F14AF}" type="slidenum">
              <a:rPr lang="en-US" smtClean="0"/>
              <a:pPr/>
              <a:t>8</a:t>
            </a:fld>
            <a:endParaRPr lang="en-US"/>
          </a:p>
        </p:txBody>
      </p:sp>
      <p:sp>
        <p:nvSpPr>
          <p:cNvPr id="6" name="Content Placeholder 5"/>
          <p:cNvSpPr>
            <a:spLocks noGrp="1"/>
          </p:cNvSpPr>
          <p:nvPr>
            <p:ph idx="4294967295"/>
          </p:nvPr>
        </p:nvSpPr>
        <p:spPr>
          <a:xfrm>
            <a:off x="0" y="952500"/>
            <a:ext cx="8382000" cy="698500"/>
          </a:xfrm>
        </p:spPr>
        <p:txBody>
          <a:bodyPr/>
          <a:lstStyle/>
          <a:p>
            <a:pPr marL="0" indent="0">
              <a:buNone/>
            </a:pPr>
            <a:r>
              <a:rPr lang="en-US" dirty="0"/>
              <a:t>Truly minimize the ‘Odds of guessing’.</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00" y="1621336"/>
            <a:ext cx="8394700" cy="3788864"/>
          </a:xfrm>
          <a:prstGeom prst="rect">
            <a:avLst/>
          </a:prstGeom>
          <a:ln>
            <a:noFill/>
          </a:ln>
          <a:effectLst>
            <a:outerShdw blurRad="190500" algn="tl" rotWithShape="0">
              <a:srgbClr val="000000">
                <a:alpha val="70000"/>
              </a:srgbClr>
            </a:outerShdw>
          </a:effectLst>
        </p:spPr>
      </p:pic>
      <p:sp>
        <p:nvSpPr>
          <p:cNvPr id="9" name="TextBox 8"/>
          <p:cNvSpPr txBox="1"/>
          <p:nvPr/>
        </p:nvSpPr>
        <p:spPr>
          <a:xfrm>
            <a:off x="222250" y="5477726"/>
            <a:ext cx="8686800"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a:t>But there is a big problem! No human will remember such a password and so it MUST be recorded. </a:t>
            </a:r>
          </a:p>
        </p:txBody>
      </p:sp>
    </p:spTree>
    <p:extLst>
      <p:ext uri="{BB962C8B-B14F-4D97-AF65-F5344CB8AC3E}">
        <p14:creationId xmlns:p14="http://schemas.microsoft.com/office/powerpoint/2010/main" val="213379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1143000"/>
          </a:xfrm>
        </p:spPr>
        <p:txBody>
          <a:bodyPr/>
          <a:lstStyle/>
          <a:p>
            <a:r>
              <a:rPr lang="en-US" dirty="0"/>
              <a:t>Use a Sentence: Strategy #2</a:t>
            </a:r>
          </a:p>
        </p:txBody>
      </p:sp>
      <p:sp>
        <p:nvSpPr>
          <p:cNvPr id="8" name="Content Placeholder 7"/>
          <p:cNvSpPr>
            <a:spLocks noGrp="1"/>
          </p:cNvSpPr>
          <p:nvPr>
            <p:ph idx="1"/>
          </p:nvPr>
        </p:nvSpPr>
        <p:spPr>
          <a:xfrm>
            <a:off x="393700" y="3048000"/>
            <a:ext cx="8382000" cy="2438400"/>
          </a:xfrm>
        </p:spPr>
        <p:txBody>
          <a:bodyPr/>
          <a:lstStyle/>
          <a:p>
            <a:r>
              <a:rPr lang="en-US" dirty="0"/>
              <a:t>Provided your sentence is not “See Spot Sit” odds are in your favor that others have not gone down the same path. </a:t>
            </a:r>
          </a:p>
        </p:txBody>
      </p:sp>
      <p:sp>
        <p:nvSpPr>
          <p:cNvPr id="3" name="Date Placeholder 2"/>
          <p:cNvSpPr>
            <a:spLocks noGrp="1"/>
          </p:cNvSpPr>
          <p:nvPr>
            <p:ph type="dt" sz="half" idx="10"/>
          </p:nvPr>
        </p:nvSpPr>
        <p:spPr/>
        <p:txBody>
          <a:bodyPr/>
          <a:lstStyle/>
          <a:p>
            <a:fld id="{252C4A24-A569-8E4F-BCAE-6B2831846000}" type="datetime1">
              <a:rPr lang="en-US" smtClean="0"/>
              <a:t>4/1/2019</a:t>
            </a:fld>
            <a:endParaRPr lang="en-US"/>
          </a:p>
        </p:txBody>
      </p:sp>
      <p:sp>
        <p:nvSpPr>
          <p:cNvPr id="5" name="Footer Placeholder 4"/>
          <p:cNvSpPr>
            <a:spLocks noGrp="1"/>
          </p:cNvSpPr>
          <p:nvPr>
            <p:ph type="ftr" sz="quarter" idx="11"/>
          </p:nvPr>
        </p:nvSpPr>
        <p:spPr/>
        <p:txBody>
          <a:bodyPr/>
          <a:lstStyle/>
          <a:p>
            <a:r>
              <a:rPr lang="en-US"/>
              <a:t>CSU CT 310 Web Development ©Ross Beveridge &amp; Jaime Ruiz</a:t>
            </a:r>
            <a:endParaRPr lang="en-US" dirty="0"/>
          </a:p>
        </p:txBody>
      </p:sp>
      <p:sp>
        <p:nvSpPr>
          <p:cNvPr id="4" name="Slide Number Placeholder 3"/>
          <p:cNvSpPr>
            <a:spLocks noGrp="1"/>
          </p:cNvSpPr>
          <p:nvPr>
            <p:ph type="sldNum" sz="quarter" idx="12"/>
          </p:nvPr>
        </p:nvSpPr>
        <p:spPr/>
        <p:txBody>
          <a:bodyPr/>
          <a:lstStyle/>
          <a:p>
            <a:r>
              <a:rPr lang="en-US"/>
              <a:t>Slide </a:t>
            </a:r>
            <a:fld id="{2A77E989-7BA9-BB42-8ABA-805A613F14AF}" type="slidenum">
              <a:rPr lang="en-US" smtClean="0"/>
              <a:pPr/>
              <a:t>9</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143000"/>
            <a:ext cx="6464300" cy="1628337"/>
          </a:xfrm>
          <a:prstGeom prst="rect">
            <a:avLst/>
          </a:prstGeom>
          <a:ln w="127000" cap="sq">
            <a:solidFill>
              <a:schemeClr val="bg1">
                <a:lumMod val="40000"/>
                <a:lumOff val="60000"/>
              </a:schemeClr>
            </a:solidFill>
            <a:miter lim="800000"/>
          </a:ln>
          <a:effectLst>
            <a:outerShdw blurRad="57150" dist="50800" dir="2700000" algn="tl" rotWithShape="0">
              <a:srgbClr val="000000">
                <a:alpha val="40000"/>
              </a:srgbClr>
            </a:outerShdw>
          </a:effectLst>
        </p:spPr>
      </p:pic>
      <p:sp>
        <p:nvSpPr>
          <p:cNvPr id="7" name="TextBox 6"/>
          <p:cNvSpPr txBox="1"/>
          <p:nvPr/>
        </p:nvSpPr>
        <p:spPr>
          <a:xfrm>
            <a:off x="215900" y="6031208"/>
            <a:ext cx="8686800" cy="461665"/>
          </a:xfrm>
          <a:prstGeom prst="rect">
            <a:avLst/>
          </a:prstGeom>
          <a:noFill/>
        </p:spPr>
        <p:txBody>
          <a:bodyPr wrap="square" rtlCol="0">
            <a:spAutoFit/>
          </a:bodyPr>
          <a:lstStyle/>
          <a:p>
            <a:r>
              <a:rPr lang="en-US" sz="1200" dirty="0"/>
              <a:t>Summary from: </a:t>
            </a:r>
            <a:r>
              <a:rPr lang="en-US" sz="1200" i="1" dirty="0"/>
              <a:t>Four Methods to Create a Secure Password You'll Actually Remember</a:t>
            </a:r>
            <a:r>
              <a:rPr lang="en-US" sz="1200" dirty="0"/>
              <a:t>, by </a:t>
            </a:r>
            <a:r>
              <a:rPr lang="en-US" sz="1200" dirty="0" err="1"/>
              <a:t>Kevan</a:t>
            </a:r>
            <a:r>
              <a:rPr lang="en-US" sz="1200" dirty="0"/>
              <a:t> Lee.</a:t>
            </a:r>
          </a:p>
          <a:p>
            <a:r>
              <a:rPr lang="en-US" sz="1200" dirty="0"/>
              <a:t>Original post by Bruce </a:t>
            </a:r>
            <a:r>
              <a:rPr lang="en-US" sz="1200" dirty="0" err="1"/>
              <a:t>Schneier</a:t>
            </a:r>
            <a:r>
              <a:rPr lang="en-US" sz="1200" dirty="0"/>
              <a:t> on </a:t>
            </a:r>
            <a:r>
              <a:rPr lang="en-US" sz="1200" dirty="0" err="1"/>
              <a:t>BoingBoing</a:t>
            </a:r>
            <a:r>
              <a:rPr lang="en-US" sz="1200" dirty="0"/>
              <a:t>: </a:t>
            </a:r>
            <a:r>
              <a:rPr lang="en-US" sz="1200" i="1" dirty="0"/>
              <a:t>Choosing a Secure Password</a:t>
            </a:r>
          </a:p>
        </p:txBody>
      </p:sp>
    </p:spTree>
    <p:extLst>
      <p:ext uri="{BB962C8B-B14F-4D97-AF65-F5344CB8AC3E}">
        <p14:creationId xmlns:p14="http://schemas.microsoft.com/office/powerpoint/2010/main" val="13695256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Slate</Template>
  <TotalTime>314</TotalTime>
  <Words>1530</Words>
  <Application>Microsoft Office PowerPoint</Application>
  <PresentationFormat>On-screen Show (4:3)</PresentationFormat>
  <Paragraphs>241</Paragraphs>
  <Slides>34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Book Antiqua</vt:lpstr>
      <vt:lpstr>Calibri</vt:lpstr>
      <vt:lpstr>Calisto MT</vt:lpstr>
      <vt:lpstr>Courier New</vt:lpstr>
      <vt:lpstr>Lucida Console</vt:lpstr>
      <vt:lpstr>Verdana</vt:lpstr>
      <vt:lpstr>Wingdings 2</vt:lpstr>
      <vt:lpstr>Slate</vt:lpstr>
      <vt:lpstr>Authentication</vt:lpstr>
      <vt:lpstr>Essentials of Authenication</vt:lpstr>
      <vt:lpstr>Something you Know Often a password</vt:lpstr>
      <vt:lpstr>HTTP is a stateless protocol</vt:lpstr>
      <vt:lpstr>Bribe it with Cookies!</vt:lpstr>
      <vt:lpstr>No joking here</vt:lpstr>
      <vt:lpstr>Most Popular Passwords</vt:lpstr>
      <vt:lpstr>Strategy #1: Entropy</vt:lpstr>
      <vt:lpstr>Use a Sentence: Strategy #2</vt:lpstr>
      <vt:lpstr>PAO,  Strategy #3 Beyonce driving a Jello mold at Mount Rushmore</vt:lpstr>
      <vt:lpstr>PowerPoint Presentation</vt:lpstr>
      <vt:lpstr>Another Thing: Pass The Salt</vt:lpstr>
      <vt:lpstr>FYI – This is Harder</vt:lpstr>
      <vt:lpstr>Another Crack at It</vt:lpstr>
      <vt:lpstr>Security Questions Mothers Maiden Name?</vt:lpstr>
      <vt:lpstr>Something you Have</vt:lpstr>
      <vt:lpstr>Have a Cell Phone?</vt:lpstr>
      <vt:lpstr>Oops, Things Change Fast</vt:lpstr>
      <vt:lpstr>Have Email?</vt:lpstr>
      <vt:lpstr>Something You Are</vt:lpstr>
      <vt:lpstr>Iris Recognition</vt:lpstr>
      <vt:lpstr>Face Recognition</vt:lpstr>
      <vt:lpstr>Going to Market</vt:lpstr>
      <vt:lpstr>… and of course ...</vt:lpstr>
      <vt:lpstr>Multifactor Authentication</vt:lpstr>
      <vt:lpstr>Proceed with Caution The Weakest Link</vt:lpstr>
      <vt:lpstr>Next Issue: Users</vt:lpstr>
      <vt:lpstr>PowerPoint Presentation</vt:lpstr>
      <vt:lpstr>Who Can Have an Account?</vt:lpstr>
      <vt:lpstr>Related Question</vt:lpstr>
      <vt:lpstr>And now…</vt:lpstr>
      <vt:lpstr>Still Relevant</vt:lpstr>
      <vt:lpstr>Key Idea – Chain of Trust</vt:lpstr>
      <vt:lpstr>Learn to Inspect Certs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14</dc:title>
  <dc:subject/>
  <dc:creator>Microsoft Office User</dc:creator>
  <cp:keywords/>
  <dc:description/>
  <cp:lastModifiedBy>Say,Benjamin</cp:lastModifiedBy>
  <cp:revision>43</cp:revision>
  <cp:lastPrinted>2017-02-20T00:22:38Z</cp:lastPrinted>
  <dcterms:created xsi:type="dcterms:W3CDTF">2016-02-18T18:01:34Z</dcterms:created>
  <dcterms:modified xsi:type="dcterms:W3CDTF">2019-04-01T18:34:58Z</dcterms:modified>
  <cp:category/>
</cp:coreProperties>
</file>