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8" r:id="rId12"/>
    <p:sldId id="292" r:id="rId13"/>
    <p:sldId id="293" r:id="rId14"/>
    <p:sldId id="294" r:id="rId15"/>
    <p:sldId id="295" r:id="rId16"/>
    <p:sldId id="296" r:id="rId17"/>
    <p:sldId id="297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803C"/>
    <a:srgbClr val="FF2600"/>
    <a:srgbClr val="FF9300"/>
    <a:srgbClr val="000000"/>
    <a:srgbClr val="A8B9BB"/>
    <a:srgbClr val="CC66FF"/>
    <a:srgbClr val="FFDB9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43" autoAdjust="0"/>
    <p:restoredTop sz="94593"/>
  </p:normalViewPr>
  <p:slideViewPr>
    <p:cSldViewPr>
      <p:cViewPr>
        <p:scale>
          <a:sx n="200" d="100"/>
          <a:sy n="200" d="100"/>
        </p:scale>
        <p:origin x="2520" y="968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331750B-5A3E-2E42-B310-F4F03C28AB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49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ED43B4F5-CB3E-5A45-9CFE-A9B97FB18E30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946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1750B-5A3E-2E42-B310-F4F03C28AB2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30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effectLst>
            <a:outerShdw blurRad="38100" dist="38099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>
            <a:outerShdw blurRad="38100" dist="38099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>
            <a:lvl1pPr marL="0" indent="0" algn="ctr">
              <a:buFont typeface="Wingdings" charset="2"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0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492874"/>
            <a:ext cx="1066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A8B9BB"/>
                </a:solidFill>
              </a:defRPr>
            </a:lvl1pPr>
          </a:lstStyle>
          <a:p>
            <a:fld id="{BEA37DDB-36AC-FD46-A2B5-050248392219}" type="datetime1">
              <a:rPr lang="en-US" smtClean="0"/>
              <a:t>4/12/17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92874"/>
            <a:ext cx="990600" cy="3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folHlink"/>
                </a:solidFill>
              </a:defRPr>
            </a:lvl1pPr>
          </a:lstStyle>
          <a:p>
            <a:r>
              <a:rPr lang="en-US" smtClean="0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rgbClr val="A8B9BB"/>
                </a:solidFill>
              </a:defRPr>
            </a:lvl1pPr>
          </a:lstStyle>
          <a:p>
            <a:r>
              <a:rPr lang="en-US" smtClean="0"/>
              <a:t>CSU CT 310 Web Development ©Ross Beveridge &amp; Jamie Ruiz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61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BE6AC-66CB-B94B-B201-03AC6BDCBE80}" type="datetime1">
              <a:rPr lang="en-US" smtClean="0"/>
              <a:t>4/12/17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2A77E989-7BA9-BB42-8ABA-805A613F14A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4"/>
          <p:cNvSpPr txBox="1">
            <a:spLocks noChangeArrowheads="1"/>
          </p:cNvSpPr>
          <p:nvPr userDrawn="1"/>
        </p:nvSpPr>
        <p:spPr bwMode="auto">
          <a:xfrm>
            <a:off x="76200" y="6492874"/>
            <a:ext cx="1066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A8B9BB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fld id="{BA014ADE-2225-A64F-AAA8-848DD979CD39}" type="datetime1">
              <a:rPr lang="en-US" smtClean="0"/>
              <a:pPr/>
              <a:t>4/12/17</a:t>
            </a:fld>
            <a:endParaRPr lang="en-US" dirty="0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8077200" y="6492874"/>
            <a:ext cx="990600" cy="3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folHlink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mtClean="0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rgbClr val="A8B9BB"/>
                </a:solidFill>
              </a:defRPr>
            </a:lvl1pPr>
          </a:lstStyle>
          <a:p>
            <a:r>
              <a:rPr lang="en-US" smtClean="0"/>
              <a:t>CSU CT 310 Web Development ©Ross Beveridge &amp; Jamie Ruiz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68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B98773-BDE9-C844-A926-649D37042A90}" type="datetime1">
              <a:rPr lang="en-US" smtClean="0"/>
              <a:t>4/12/17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DDBF3212-ED34-C44D-91F0-7BA9D15B4AA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 userDrawn="1"/>
        </p:nvSpPr>
        <p:spPr bwMode="auto">
          <a:xfrm>
            <a:off x="76200" y="6492874"/>
            <a:ext cx="1066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A8B9BB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fld id="{BA014ADE-2225-A64F-AAA8-848DD979CD39}" type="datetime1">
              <a:rPr lang="en-US" smtClean="0"/>
              <a:pPr/>
              <a:t>4/12/17</a:t>
            </a:fld>
            <a:endParaRPr lang="en-US" dirty="0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 bwMode="auto">
          <a:xfrm>
            <a:off x="8077200" y="6492874"/>
            <a:ext cx="990600" cy="3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folHlink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mtClean="0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rgbClr val="A8B9BB"/>
                </a:solidFill>
              </a:defRPr>
            </a:lvl1pPr>
          </a:lstStyle>
          <a:p>
            <a:r>
              <a:rPr lang="en-US" smtClean="0"/>
              <a:t>CSU CT 310 Web Development ©Ross Beveridge &amp; Jamie Ruiz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971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492874"/>
            <a:ext cx="1066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A8B9BB"/>
                </a:solidFill>
              </a:defRPr>
            </a:lvl1pPr>
          </a:lstStyle>
          <a:p>
            <a:fld id="{A5F0D83E-C6D7-1B46-A374-21421A13FBDF}" type="datetime1">
              <a:rPr lang="en-US" smtClean="0"/>
              <a:t>4/12/17</a:t>
            </a:fld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92874"/>
            <a:ext cx="990600" cy="3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folHlink"/>
                </a:solidFill>
              </a:defRPr>
            </a:lvl1pPr>
          </a:lstStyle>
          <a:p>
            <a:r>
              <a:rPr lang="en-US" smtClean="0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rgbClr val="A8B9BB"/>
                </a:solidFill>
              </a:defRPr>
            </a:lvl1pPr>
          </a:lstStyle>
          <a:p>
            <a:r>
              <a:rPr lang="en-US" smtClean="0"/>
              <a:t>CSU CT 310 Web Development ©Ross Beveridge &amp; Jamie Ruiz</a:t>
            </a:r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6" r:id="rId3"/>
    <p:sldLayoutId id="2147483667" r:id="rId4"/>
  </p:sldLayoutIdLst>
  <p:hf hdr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0"/>
        <a:buChar char="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0"/>
        <a:buChar char="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0"/>
        <a:buChar char="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0"/>
        <a:buChar char="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0"/>
        <a:buChar char="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morguefile.com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Lecture 23</a:t>
            </a:r>
            <a:endParaRPr lang="en-US" dirty="0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/>
          <a:p>
            <a:r>
              <a:rPr lang="en-US" sz="1600" dirty="0" smtClean="0"/>
              <a:t>HTML5 Drawing Canvas and Video</a:t>
            </a:r>
            <a:endParaRPr lang="en-US" sz="1600" dirty="0"/>
          </a:p>
        </p:txBody>
      </p:sp>
      <p:sp>
        <p:nvSpPr>
          <p:cNvPr id="15366" name="Text Box 4"/>
          <p:cNvSpPr txBox="1">
            <a:spLocks noChangeArrowheads="1"/>
          </p:cNvSpPr>
          <p:nvPr/>
        </p:nvSpPr>
        <p:spPr bwMode="auto">
          <a:xfrm>
            <a:off x="1752600" y="1371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800040"/>
                </a:solidFill>
                <a:latin typeface="Arial" charset="0"/>
              </a:rPr>
              <a:t>*</a:t>
            </a:r>
          </a:p>
        </p:txBody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609600" y="57150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800040"/>
                </a:solidFill>
                <a:latin typeface="Arial" charset="0"/>
              </a:rPr>
              <a:t>*</a:t>
            </a:r>
            <a:r>
              <a:rPr lang="en-US">
                <a:latin typeface="Arial" charset="0"/>
              </a:rPr>
              <a:t> </a:t>
            </a:r>
            <a:r>
              <a:rPr lang="en-US" sz="1200">
                <a:latin typeface="Arial" charset="0"/>
              </a:rPr>
              <a:t>Course logo spider web photograph from </a:t>
            </a:r>
            <a:r>
              <a:rPr lang="en-US" sz="1200">
                <a:latin typeface="Arial" charset="0"/>
                <a:hlinkClick r:id="rId3"/>
              </a:rPr>
              <a:t>Morguefile</a:t>
            </a:r>
            <a:r>
              <a:rPr lang="en-US" sz="1200">
                <a:latin typeface="Arial" charset="0"/>
              </a:rPr>
              <a:t> openstock photograph by Gabor Karpati, Hungary.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on HTML5 Drawing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04E2-72D6-C540-88A3-6FD2787668C0}" type="datetime1">
              <a:rPr lang="en-US" smtClean="0"/>
              <a:pPr/>
              <a:t>4/12/17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8A74A915-1474-834B-BC6F-531A8791BC5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310, Web Development, ©Ross Beveridge</a:t>
            </a:r>
            <a:endParaRPr lang="en-US"/>
          </a:p>
        </p:txBody>
      </p:sp>
      <p:pic>
        <p:nvPicPr>
          <p:cNvPr id="6" name="Picture 5" descr="HTML5canvasTutorial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3000"/>
            <a:ext cx="7162800" cy="5091630"/>
          </a:xfrm>
          <a:prstGeom prst="rect">
            <a:avLst/>
          </a:prstGeom>
          <a:ln w="38100" cmpd="sng">
            <a:solidFill>
              <a:srgbClr val="FFDB96"/>
            </a:solidFill>
          </a:ln>
        </p:spPr>
      </p:pic>
    </p:spTree>
    <p:extLst>
      <p:ext uri="{BB962C8B-B14F-4D97-AF65-F5344CB8AC3E}">
        <p14:creationId xmlns:p14="http://schemas.microsoft.com/office/powerpoint/2010/main" val="213867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Change of Topic: Video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1066800" cy="365125"/>
          </a:xfrm>
        </p:spPr>
        <p:txBody>
          <a:bodyPr/>
          <a:lstStyle/>
          <a:p>
            <a:fld id="{D68BE6AC-66CB-B94B-B201-03AC6BDCBE80}" type="datetime1">
              <a:rPr lang="en-US" smtClean="0"/>
              <a:t>4/12/17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492875"/>
            <a:ext cx="990600" cy="358775"/>
          </a:xfrm>
        </p:spPr>
        <p:txBody>
          <a:bodyPr/>
          <a:lstStyle/>
          <a:p>
            <a:r>
              <a:rPr lang="en-US" smtClean="0"/>
              <a:t>Slide </a:t>
            </a:r>
            <a:fld id="{2A77E989-7BA9-BB42-8ABA-805A613F14A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6858000" cy="365125"/>
          </a:xfrm>
        </p:spPr>
        <p:txBody>
          <a:bodyPr/>
          <a:lstStyle/>
          <a:p>
            <a:r>
              <a:rPr lang="en-US" smtClean="0"/>
              <a:t>CSU CT 310 Web Development ©Ross Beveridge &amp; Jamie Ruiz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000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 Video – Ancient History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04E2-72D6-C540-88A3-6FD2787668C0}" type="datetime1">
              <a:rPr lang="en-US" smtClean="0"/>
              <a:pPr/>
              <a:t>4/12/17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8A74A915-1474-834B-BC6F-531A8791BC5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310, Web Development, ©Ross Beveridge</a:t>
            </a:r>
            <a:endParaRPr lang="en-US"/>
          </a:p>
        </p:txBody>
      </p:sp>
      <p:pic>
        <p:nvPicPr>
          <p:cNvPr id="7" name="Picture 6" descr="YouTube20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7772400" cy="5165974"/>
          </a:xfrm>
          <a:prstGeom prst="rect">
            <a:avLst/>
          </a:prstGeom>
          <a:ln w="38100" cmpd="sng">
            <a:solidFill>
              <a:srgbClr val="FFDB96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343400" y="3962400"/>
            <a:ext cx="4572000" cy="156966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May 2005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Managing video formats was nightmarishly complex, often leading to Flash!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012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HTML5 Video – Better!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04E2-72D6-C540-88A3-6FD2787668C0}" type="datetime1">
              <a:rPr lang="en-US" smtClean="0"/>
              <a:pPr/>
              <a:t>4/12/17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8A74A915-1474-834B-BC6F-531A8791BC5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310, Web Development, ©Ross Beveridge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8686800" cy="5501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4444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Two Formats Emerging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Webm</a:t>
            </a:r>
          </a:p>
          <a:p>
            <a:pPr lvl="1"/>
            <a:r>
              <a:rPr lang="en-US" smtClean="0"/>
              <a:t>Unencumbered by I.P. claims, hence</a:t>
            </a:r>
          </a:p>
          <a:p>
            <a:pPr lvl="1"/>
            <a:r>
              <a:rPr lang="en-US" smtClean="0"/>
              <a:t>OpenSource Compatible</a:t>
            </a:r>
          </a:p>
          <a:p>
            <a:pPr lvl="1"/>
            <a:r>
              <a:rPr lang="en-US" smtClean="0"/>
              <a:t>Backed by Google</a:t>
            </a:r>
          </a:p>
          <a:p>
            <a:r>
              <a:rPr lang="en-US" smtClean="0"/>
              <a:t>H2.64 (MPEG4)</a:t>
            </a:r>
          </a:p>
          <a:p>
            <a:pPr lvl="1"/>
            <a:r>
              <a:rPr lang="en-US" smtClean="0"/>
              <a:t>Good quality, well supported, but …</a:t>
            </a:r>
          </a:p>
          <a:p>
            <a:pPr lvl="1"/>
            <a:r>
              <a:rPr lang="en-US" smtClean="0"/>
              <a:t>Users are expected to pay license/royalty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8DF7824-A0CB-0C4B-953A-452406221ED6}" type="datetime1">
              <a:rPr lang="en-US" smtClean="0"/>
              <a:pPr/>
              <a:t>4/12/17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3D0CDED5-2B58-004E-9378-344D3CCA151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310, Web Development, ©Ross Beveridge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19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So, encode with both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7824-A0CB-0C4B-953A-452406221ED6}" type="datetime1">
              <a:rPr lang="en-US" smtClean="0"/>
              <a:pPr/>
              <a:t>4/12/17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3D0CDED5-2B58-004E-9378-344D3CCA151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310, Web Development, ©Ross Beveridge</a:t>
            </a:r>
            <a:endParaRPr lang="en-US"/>
          </a:p>
        </p:txBody>
      </p:sp>
      <p:pic>
        <p:nvPicPr>
          <p:cNvPr id="9" name="Picture 8" descr="MiroVideoConvertCompos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95400"/>
            <a:ext cx="7162800" cy="479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5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Plays on Firefox, Safari,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DF7824-A0CB-0C4B-953A-452406221ED6}" type="datetime1">
              <a:rPr lang="en-US" smtClean="0"/>
              <a:pPr>
                <a:defRPr/>
              </a:pPr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14600" y="6248400"/>
            <a:ext cx="41148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CSU CT 310, Web Development, ©Ross Beveridge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D0CDED5-2B58-004E-9378-344D3CCA151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8" name="Picture 7" descr="HTM5LvideoFirefoxSafari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29240"/>
            <a:ext cx="8839200" cy="4919160"/>
          </a:xfrm>
          <a:prstGeom prst="rect">
            <a:avLst/>
          </a:prstGeom>
          <a:ln w="38100" cmpd="sng">
            <a:solidFill>
              <a:srgbClr val="FFDB96"/>
            </a:solidFill>
          </a:ln>
        </p:spPr>
      </p:pic>
    </p:spTree>
    <p:extLst>
      <p:ext uri="{BB962C8B-B14F-4D97-AF65-F5344CB8AC3E}">
        <p14:creationId xmlns:p14="http://schemas.microsoft.com/office/powerpoint/2010/main" val="108300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HTML (5) Code.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7824-A0CB-0C4B-953A-452406221ED6}" type="datetime1">
              <a:rPr lang="en-US" smtClean="0"/>
              <a:pPr/>
              <a:t>4/12/17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3D0CDED5-2B58-004E-9378-344D3CCA151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310, Web Development, ©Ross Beveridge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4885223"/>
            <a:ext cx="70104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Think about a list of options and then the browser moves down the list until it finds a suitable option.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02385"/>
            <a:ext cx="8686800" cy="3056466"/>
          </a:xfrm>
          <a:prstGeom prst="rect">
            <a:avLst/>
          </a:prstGeom>
          <a:ln w="38100" cap="sq">
            <a:solidFill>
              <a:schemeClr val="bg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4577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Canvas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general purpose drawing canvas</a:t>
            </a:r>
          </a:p>
          <a:p>
            <a:r>
              <a:rPr lang="en-US" dirty="0" smtClean="0"/>
              <a:t>Many of the standard capabilities:</a:t>
            </a:r>
          </a:p>
          <a:p>
            <a:pPr lvl="1"/>
            <a:r>
              <a:rPr lang="en-US" dirty="0" smtClean="0"/>
              <a:t>Curves, filled solids, text, effects, …</a:t>
            </a:r>
          </a:p>
          <a:p>
            <a:r>
              <a:rPr lang="en-US" dirty="0" smtClean="0"/>
              <a:t>Learning curve probably depends,</a:t>
            </a:r>
          </a:p>
          <a:p>
            <a:pPr lvl="1"/>
            <a:r>
              <a:rPr lang="en-US" dirty="0" smtClean="0"/>
              <a:t>Conventions look standard to one familiar with multiple graphic APIs.</a:t>
            </a:r>
          </a:p>
          <a:p>
            <a:r>
              <a:rPr lang="en-US" dirty="0" smtClean="0"/>
              <a:t>Brief introduction here through an animated </a:t>
            </a:r>
            <a:r>
              <a:rPr lang="en-US" dirty="0" err="1" smtClean="0"/>
              <a:t>spinny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8DF7824-A0CB-0C4B-953A-452406221ED6}" type="datetime1">
              <a:rPr lang="en-US" smtClean="0"/>
              <a:pPr/>
              <a:t>4/12/17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3D0CDED5-2B58-004E-9378-344D3CCA151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310, Web Development, ©Ross Beveridge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41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7824-A0CB-0C4B-953A-452406221ED6}" type="datetime1">
              <a:rPr lang="en-US" smtClean="0"/>
              <a:pPr/>
              <a:t>4/12/17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3D0CDED5-2B58-004E-9378-344D3CCA151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310, Web Development, ©Ross Beveridge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81" y="282573"/>
            <a:ext cx="7330638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441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PHP/HTML Code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03327"/>
            <a:ext cx="8382000" cy="4495800"/>
          </a:xfrm>
        </p:spPr>
        <p:txBody>
          <a:bodyPr/>
          <a:lstStyle/>
          <a:p>
            <a:r>
              <a:rPr lang="en-US" smtClean="0"/>
              <a:t>Not much happening here …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AAC04E2-72D6-C540-88A3-6FD2787668C0}" type="datetime1">
              <a:rPr lang="en-US" smtClean="0"/>
              <a:pPr/>
              <a:t>4/12/17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8A74A915-1474-834B-BC6F-531A8791BC5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310, Web Development, ©Ross Beveridge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05001"/>
            <a:ext cx="8686800" cy="3483962"/>
          </a:xfrm>
          <a:prstGeom prst="rect">
            <a:avLst/>
          </a:prstGeom>
          <a:ln w="38100" cap="sq">
            <a:solidFill>
              <a:schemeClr val="bg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Left Arrow 8"/>
          <p:cNvSpPr/>
          <p:nvPr/>
        </p:nvSpPr>
        <p:spPr bwMode="auto">
          <a:xfrm>
            <a:off x="6096000" y="4556127"/>
            <a:ext cx="990600" cy="533400"/>
          </a:xfrm>
          <a:prstGeom prst="leftArrow">
            <a:avLst>
              <a:gd name="adj1" fmla="val 36894"/>
              <a:gd name="adj2" fmla="val 50000"/>
            </a:avLst>
          </a:prstGeom>
          <a:solidFill>
            <a:schemeClr val="tx1">
              <a:lumMod val="7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CC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" y="5569803"/>
            <a:ext cx="81534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Here is a blank </a:t>
            </a:r>
            <a:r>
              <a:rPr lang="is-IS" dirty="0" smtClean="0"/>
              <a:t>…</a:t>
            </a:r>
            <a:r>
              <a:rPr lang="en-US" dirty="0" smtClean="0"/>
              <a:t> (what </a:t>
            </a:r>
            <a:r>
              <a:rPr lang="en-US" dirty="0" smtClean="0"/>
              <a:t>shall we </a:t>
            </a:r>
            <a:r>
              <a:rPr lang="en-US" dirty="0" smtClean="0"/>
              <a:t>call it? :-) where drawing will later take place.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810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27100" y="5191036"/>
            <a:ext cx="73914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 case we never discussed it before, placing an image into a part of a page using CSS is very different from using an HTML </a:t>
            </a:r>
            <a:r>
              <a:rPr lang="en-US" dirty="0" err="1" smtClean="0"/>
              <a:t>img</a:t>
            </a:r>
            <a:r>
              <a:rPr lang="en-US" dirty="0" smtClean="0"/>
              <a:t> tag.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738437"/>
            <a:ext cx="7264400" cy="2311400"/>
          </a:xfrm>
          <a:prstGeom prst="rect">
            <a:avLst/>
          </a:prstGeom>
          <a:ln w="38100" cap="sq">
            <a:solidFill>
              <a:schemeClr val="bg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CSS Code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Not much here either</a:t>
            </a:r>
          </a:p>
          <a:p>
            <a:r>
              <a:rPr lang="en-US" smtClean="0"/>
              <a:t> but see background …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AAC04E2-72D6-C540-88A3-6FD2787668C0}" type="datetime1">
              <a:rPr lang="en-US" smtClean="0"/>
              <a:pPr/>
              <a:t>4/12/17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8A74A915-1474-834B-BC6F-531A8791BC5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310, Web Development, ©Ross Beveridge</a:t>
            </a:r>
            <a:endParaRPr lang="en-US"/>
          </a:p>
        </p:txBody>
      </p:sp>
      <p:sp>
        <p:nvSpPr>
          <p:cNvPr id="9" name="Left Arrow 8"/>
          <p:cNvSpPr/>
          <p:nvPr/>
        </p:nvSpPr>
        <p:spPr bwMode="auto">
          <a:xfrm rot="5400000">
            <a:off x="5747542" y="4299745"/>
            <a:ext cx="1382715" cy="533400"/>
          </a:xfrm>
          <a:prstGeom prst="leftArrow">
            <a:avLst>
              <a:gd name="adj1" fmla="val 36894"/>
              <a:gd name="adj2" fmla="val 50000"/>
            </a:avLst>
          </a:prstGeom>
          <a:solidFill>
            <a:schemeClr val="tx1">
              <a:lumMod val="7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CC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0510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Spinny.js – Setup/Globals.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DF7824-A0CB-0C4B-953A-452406221ED6}" type="datetime1">
              <a:rPr lang="en-US" smtClean="0"/>
              <a:pPr>
                <a:defRPr/>
              </a:pPr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14600" y="6248400"/>
            <a:ext cx="41148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CSU CT 310, Web Development, ©Ross Beveridge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D0CDED5-2B58-004E-9378-344D3CCA151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" y="1066800"/>
            <a:ext cx="7188200" cy="251752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479800"/>
            <a:ext cx="2795136" cy="2768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81000" y="4079270"/>
            <a:ext cx="54864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Note the use of the Math library.</a:t>
            </a:r>
          </a:p>
          <a:p>
            <a:endParaRPr lang="en-US" dirty="0"/>
          </a:p>
          <a:p>
            <a:r>
              <a:rPr lang="en-US" dirty="0" smtClean="0"/>
              <a:t>Also think about how theta will be made to vary with time.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634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Spinny.js – Initialization.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animation is set in motion using a JavaScript initialization function.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8DF7824-A0CB-0C4B-953A-452406221ED6}" type="datetime1">
              <a:rPr lang="en-US" smtClean="0"/>
              <a:pPr/>
              <a:t>4/12/17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3D0CDED5-2B58-004E-9378-344D3CCA151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310, Web Development, ©Ross Beveridge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3158966"/>
            <a:ext cx="8001000" cy="270843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38100" cmpd="sng">
            <a:solidFill>
              <a:srgbClr val="FFDB96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931968"/>
                </a:solidFill>
                <a:latin typeface="Monaco"/>
                <a:ea typeface="Monaco"/>
                <a:cs typeface="Monaco"/>
              </a:rPr>
              <a:t>function</a:t>
            </a:r>
            <a:r>
              <a:rPr lang="en-US" sz="2000" dirty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init() {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	stones = document.getElementById(</a:t>
            </a:r>
            <a:r>
              <a:rPr lang="en-US" sz="2000" dirty="0">
                <a:solidFill>
                  <a:srgbClr val="3933FF"/>
                </a:solidFill>
                <a:latin typeface="Monaco"/>
                <a:ea typeface="Monaco"/>
                <a:cs typeface="Monaco"/>
              </a:rPr>
              <a:t>"stones"</a:t>
            </a:r>
            <a:r>
              <a:rPr lang="en-US" sz="2000" dirty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);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	contxt = stones.getContext(</a:t>
            </a:r>
            <a:r>
              <a:rPr lang="en-US" sz="2000" dirty="0">
                <a:solidFill>
                  <a:srgbClr val="3933FF"/>
                </a:solidFill>
                <a:latin typeface="Monaco"/>
                <a:ea typeface="Monaco"/>
                <a:cs typeface="Monaco"/>
              </a:rPr>
              <a:t>'2d'</a:t>
            </a:r>
            <a:r>
              <a:rPr lang="en-US" sz="2000" dirty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);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	placeDots();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	setTimeout(doStep, 100);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}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54236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Spinny.js – Place Dots.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ten dots.</a:t>
            </a:r>
          </a:p>
          <a:p>
            <a:r>
              <a:rPr lang="en-US" dirty="0" smtClean="0"/>
              <a:t>Each drawn by the </a:t>
            </a:r>
            <a:r>
              <a:rPr lang="en-US" dirty="0" err="1" smtClean="0"/>
              <a:t>drawDot</a:t>
            </a:r>
            <a:r>
              <a:rPr lang="en-US" dirty="0" smtClean="0"/>
              <a:t> function.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8DF7824-A0CB-0C4B-953A-452406221ED6}" type="datetime1">
              <a:rPr lang="en-US" smtClean="0"/>
              <a:pPr/>
              <a:t>4/12/17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3D0CDED5-2B58-004E-9378-344D3CCA151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310, Web Development, ©Ross Beveridge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6700" y="2743200"/>
            <a:ext cx="8610600" cy="327782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38100" cmpd="sng">
            <a:solidFill>
              <a:srgbClr val="FFDB96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rgbClr val="931968"/>
                </a:solidFill>
                <a:latin typeface="Monaco"/>
                <a:ea typeface="Monaco"/>
                <a:cs typeface="Monaco"/>
              </a:rPr>
              <a:t>function</a:t>
            </a:r>
            <a:r>
              <a:rPr lang="en-US" sz="1800" dirty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placeDots() {</a:t>
            </a:r>
          </a:p>
          <a:p>
            <a:pPr algn="l"/>
            <a:r>
              <a:rPr lang="en-US" sz="18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 contxt.clearRect</a:t>
            </a:r>
            <a:r>
              <a:rPr lang="en-US" sz="1800" dirty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(0, 0, stones.width, stones.height);</a:t>
            </a:r>
          </a:p>
          <a:p>
            <a:pPr algn="l"/>
            <a:r>
              <a:rPr lang="en-US" sz="18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 </a:t>
            </a:r>
            <a:r>
              <a:rPr lang="en-US" sz="1800" dirty="0" smtClean="0">
                <a:solidFill>
                  <a:srgbClr val="931968"/>
                </a:solidFill>
                <a:latin typeface="Monaco"/>
                <a:ea typeface="Monaco"/>
                <a:cs typeface="Monaco"/>
              </a:rPr>
              <a:t>for</a:t>
            </a:r>
            <a:r>
              <a:rPr lang="en-US" sz="18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(i = 0; i &lt; 10; i++) {</a:t>
            </a:r>
          </a:p>
          <a:p>
            <a:pPr algn="l"/>
            <a:r>
              <a:rPr lang="en-US" sz="18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    row </a:t>
            </a:r>
            <a:r>
              <a:rPr lang="en-US" sz="1800" dirty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= voff + (radius * Math.cos(theta + (i * delta)));</a:t>
            </a:r>
          </a:p>
          <a:p>
            <a:pPr algn="l"/>
            <a:r>
              <a:rPr lang="en-US" sz="18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    col </a:t>
            </a:r>
            <a:r>
              <a:rPr lang="en-US" sz="1800" dirty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= hoff + (radius * Math.sin(theta + (i * delta)));</a:t>
            </a:r>
          </a:p>
          <a:p>
            <a:pPr algn="l"/>
            <a:r>
              <a:rPr lang="en-US" sz="18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    drawDot</a:t>
            </a:r>
            <a:r>
              <a:rPr lang="en-US" sz="1800" dirty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(row, col, (1.0 - i/10));</a:t>
            </a:r>
          </a:p>
          <a:p>
            <a:pPr algn="l"/>
            <a:r>
              <a:rPr lang="en-US" sz="1800" dirty="0" smtClean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  }</a:t>
            </a:r>
            <a:endParaRPr lang="en-US" sz="1800" dirty="0">
              <a:solidFill>
                <a:srgbClr val="000000"/>
              </a:solidFill>
              <a:latin typeface="Monaco"/>
              <a:ea typeface="Monaco"/>
              <a:cs typeface="Monaco"/>
            </a:endParaRPr>
          </a:p>
          <a:p>
            <a:pPr algn="l"/>
            <a:r>
              <a:rPr lang="en-US" sz="1800" dirty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}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27458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Spinny.js – Draw Dot.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HTML5 we see a true 2D API.</a:t>
            </a:r>
          </a:p>
          <a:p>
            <a:r>
              <a:rPr lang="en-US" dirty="0" smtClean="0"/>
              <a:t>Drawing contexts.</a:t>
            </a:r>
          </a:p>
          <a:p>
            <a:r>
              <a:rPr lang="en-US" dirty="0"/>
              <a:t>P</a:t>
            </a:r>
            <a:r>
              <a:rPr lang="en-US" dirty="0" smtClean="0"/>
              <a:t>aths, arcs, fills &amp; strokes.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8DF7824-A0CB-0C4B-953A-452406221ED6}" type="datetime1">
              <a:rPr lang="en-US" smtClean="0"/>
              <a:pPr/>
              <a:t>4/12/17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3D0CDED5-2B58-004E-9378-344D3CCA151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310, Web Development, ©Ross Beveridge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6700" y="3429000"/>
            <a:ext cx="8610600" cy="286232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38100" cmpd="sng">
            <a:solidFill>
              <a:srgbClr val="FFDB96"/>
            </a:solidFill>
          </a:ln>
        </p:spPr>
        <p:txBody>
          <a:bodyPr wrap="square" rtlCol="0" anchor="ctr" anchorCtr="0">
            <a:spAutoFit/>
          </a:bodyPr>
          <a:lstStyle/>
          <a:p>
            <a:pPr algn="l"/>
            <a:r>
              <a:rPr lang="en-US" sz="1800" dirty="0">
                <a:solidFill>
                  <a:srgbClr val="931968"/>
                </a:solidFill>
                <a:latin typeface="Monaco"/>
                <a:ea typeface="Monaco"/>
                <a:cs typeface="Monaco"/>
              </a:rPr>
              <a:t>function</a:t>
            </a:r>
            <a:r>
              <a:rPr lang="en-US" sz="1800" dirty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 drawDot(xpos, ypos, alpha) {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	contxt.beginPath();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	contxt.globalAlpha = alpha;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	contxt.arc(xpos, ypos, dotr, 0, 2 * Math.PI, </a:t>
            </a:r>
            <a:r>
              <a:rPr lang="en-US" sz="1800" dirty="0">
                <a:solidFill>
                  <a:srgbClr val="931968"/>
                </a:solidFill>
                <a:latin typeface="Monaco"/>
                <a:ea typeface="Monaco"/>
                <a:cs typeface="Monaco"/>
              </a:rPr>
              <a:t>false</a:t>
            </a:r>
            <a:r>
              <a:rPr lang="en-US" sz="1800" dirty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);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	contxt.fillStyle = </a:t>
            </a:r>
            <a:r>
              <a:rPr lang="en-US" sz="1800" dirty="0">
                <a:solidFill>
                  <a:srgbClr val="3933FF"/>
                </a:solidFill>
                <a:latin typeface="Monaco"/>
                <a:ea typeface="Monaco"/>
                <a:cs typeface="Monaco"/>
              </a:rPr>
              <a:t>'#ff3f04'</a:t>
            </a:r>
            <a:r>
              <a:rPr lang="en-US" sz="1800" dirty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;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	contxt.fill();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	contxt.strokeStyle = </a:t>
            </a:r>
            <a:r>
              <a:rPr lang="en-US" sz="1800" dirty="0">
                <a:solidFill>
                  <a:srgbClr val="3933FF"/>
                </a:solidFill>
                <a:latin typeface="Monaco"/>
                <a:ea typeface="Monaco"/>
                <a:cs typeface="Monaco"/>
              </a:rPr>
              <a:t>'</a:t>
            </a:r>
            <a:r>
              <a:rPr lang="en-US" sz="1800" dirty="0" smtClean="0">
                <a:solidFill>
                  <a:srgbClr val="3933FF"/>
                </a:solidFill>
                <a:latin typeface="Monaco"/>
                <a:ea typeface="Monaco"/>
                <a:cs typeface="Monaco"/>
              </a:rPr>
              <a:t>#000000'</a:t>
            </a:r>
            <a:r>
              <a:rPr lang="en-US" sz="1800" dirty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;;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	contxt.lineWidth = 2;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	contxt.stroke();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Monaco"/>
                <a:ea typeface="Monaco"/>
                <a:cs typeface="Monaco"/>
              </a:rPr>
              <a:t>}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80869550"/>
      </p:ext>
    </p:extLst>
  </p:cSld>
  <p:clrMapOvr>
    <a:masterClrMapping/>
  </p:clrMapOvr>
</p:sld>
</file>

<file path=ppt/theme/theme1.xml><?xml version="1.0" encoding="utf-8"?>
<a:theme xmlns:a="http://schemas.openxmlformats.org/drawingml/2006/main" name="ct310slidesTemplate">
  <a:themeElements>
    <a:clrScheme name="">
      <a:dk1>
        <a:srgbClr val="2D2015"/>
      </a:dk1>
      <a:lt1>
        <a:srgbClr val="FFDB96"/>
      </a:lt1>
      <a:dk2>
        <a:srgbClr val="609060"/>
      </a:dk2>
      <a:lt2>
        <a:srgbClr val="FFDB96"/>
      </a:lt2>
      <a:accent1>
        <a:srgbClr val="8C7B70"/>
      </a:accent1>
      <a:accent2>
        <a:srgbClr val="AC6020"/>
      </a:accent2>
      <a:accent3>
        <a:srgbClr val="B6C6B6"/>
      </a:accent3>
      <a:accent4>
        <a:srgbClr val="DABB7F"/>
      </a:accent4>
      <a:accent5>
        <a:srgbClr val="C5BFBB"/>
      </a:accent5>
      <a:accent6>
        <a:srgbClr val="9B561C"/>
      </a:accent6>
      <a:hlink>
        <a:srgbClr val="E7CE37"/>
      </a:hlink>
      <a:folHlink>
        <a:srgbClr val="A8B9BB"/>
      </a:folHlink>
    </a:clrScheme>
    <a:fontScheme name="ct310slidesTemplate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t310slidesTemplate 1">
        <a:dk1>
          <a:srgbClr val="2D2015"/>
        </a:dk1>
        <a:lt1>
          <a:srgbClr val="FFDB96"/>
        </a:lt1>
        <a:dk2>
          <a:srgbClr val="609060"/>
        </a:dk2>
        <a:lt2>
          <a:srgbClr val="FFDB96"/>
        </a:lt2>
        <a:accent1>
          <a:srgbClr val="8C7B70"/>
        </a:accent1>
        <a:accent2>
          <a:srgbClr val="8F5F2F"/>
        </a:accent2>
        <a:accent3>
          <a:srgbClr val="B6C6B6"/>
        </a:accent3>
        <a:accent4>
          <a:srgbClr val="DABB7F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" id="{651E2502-4539-5B4B-8FB1-4AC9F5D32A86}" vid="{37538EC0-D294-234D-8248-EE84B24FEAB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ct310template</Template>
  <TotalTime>139</TotalTime>
  <Words>622</Words>
  <Application>Microsoft Macintosh PowerPoint</Application>
  <PresentationFormat>On-screen Show (4:3)</PresentationFormat>
  <Paragraphs>123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Monaco</vt:lpstr>
      <vt:lpstr>ＭＳ Ｐゴシック</vt:lpstr>
      <vt:lpstr>Verdana</vt:lpstr>
      <vt:lpstr>Wingdings</vt:lpstr>
      <vt:lpstr>Arial</vt:lpstr>
      <vt:lpstr>ct310slidesTemplate</vt:lpstr>
      <vt:lpstr>Lecture 23</vt:lpstr>
      <vt:lpstr>The Canvas</vt:lpstr>
      <vt:lpstr>PowerPoint Presentation</vt:lpstr>
      <vt:lpstr>PHP/HTML Code</vt:lpstr>
      <vt:lpstr>CSS Code</vt:lpstr>
      <vt:lpstr>Spinny.js – Setup/Globals.</vt:lpstr>
      <vt:lpstr>Spinny.js – Initialization.</vt:lpstr>
      <vt:lpstr>Spinny.js – Place Dots.</vt:lpstr>
      <vt:lpstr>Spinny.js – Draw Dot.</vt:lpstr>
      <vt:lpstr>More on HTML5 Drawing</vt:lpstr>
      <vt:lpstr>Change of Topic: Video</vt:lpstr>
      <vt:lpstr>Web Video – Ancient History</vt:lpstr>
      <vt:lpstr>HTML5 Video – Better!</vt:lpstr>
      <vt:lpstr>Two Formats Emerging</vt:lpstr>
      <vt:lpstr>So, encode with both …</vt:lpstr>
      <vt:lpstr>Plays on Firefox, Safari, …</vt:lpstr>
      <vt:lpstr>The HTML (5) Code.</vt:lpstr>
    </vt:vector>
  </TitlesOfParts>
  <Manager/>
  <Company/>
  <LinksUpToDate>false</LinksUpToDate>
  <SharedDoc>false</SharedDoc>
  <HyperlinkBase/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?</dc:title>
  <dc:subject/>
  <dc:creator>Microsoft Office User</dc:creator>
  <cp:keywords/>
  <dc:description/>
  <cp:lastModifiedBy>Ross Beveridge</cp:lastModifiedBy>
  <cp:revision>30</cp:revision>
  <cp:lastPrinted>2016-04-06T01:18:19Z</cp:lastPrinted>
  <dcterms:created xsi:type="dcterms:W3CDTF">2016-04-03T21:05:09Z</dcterms:created>
  <dcterms:modified xsi:type="dcterms:W3CDTF">2017-04-12T14:02:07Z</dcterms:modified>
  <cp:category/>
</cp:coreProperties>
</file>