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1"/>
  </p:sldMasterIdLst>
  <p:notesMasterIdLst>
    <p:notesMasterId r:id="rId19"/>
  </p:notesMasterIdLst>
  <p:sldIdLst>
    <p:sldId id="281" r:id="rId2"/>
    <p:sldId id="325" r:id="rId3"/>
    <p:sldId id="306" r:id="rId4"/>
    <p:sldId id="307" r:id="rId5"/>
    <p:sldId id="308" r:id="rId6"/>
    <p:sldId id="309" r:id="rId7"/>
    <p:sldId id="312" r:id="rId8"/>
    <p:sldId id="317" r:id="rId9"/>
    <p:sldId id="293" r:id="rId10"/>
    <p:sldId id="316" r:id="rId11"/>
    <p:sldId id="318" r:id="rId12"/>
    <p:sldId id="319" r:id="rId13"/>
    <p:sldId id="314" r:id="rId14"/>
    <p:sldId id="320" r:id="rId15"/>
    <p:sldId id="321" r:id="rId16"/>
    <p:sldId id="295" r:id="rId17"/>
    <p:sldId id="32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803C"/>
    <a:srgbClr val="FF2600"/>
    <a:srgbClr val="FF9300"/>
    <a:srgbClr val="000000"/>
    <a:srgbClr val="A8B9BB"/>
    <a:srgbClr val="CC66FF"/>
    <a:srgbClr val="FFDB9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43" autoAdjust="0"/>
    <p:restoredTop sz="94593"/>
  </p:normalViewPr>
  <p:slideViewPr>
    <p:cSldViewPr>
      <p:cViewPr varScale="1">
        <p:scale>
          <a:sx n="100" d="100"/>
          <a:sy n="100" d="100"/>
        </p:scale>
        <p:origin x="738" y="72"/>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y,Benjamin" userId="12accc6f-d5d5-4773-a929-5f4f5530135e" providerId="ADAL" clId="{6BD4B783-D224-45DB-AD13-2F53B857FE90}"/>
    <pc:docChg chg="custSel delSld modSld">
      <pc:chgData name="Say,Benjamin" userId="12accc6f-d5d5-4773-a929-5f4f5530135e" providerId="ADAL" clId="{6BD4B783-D224-45DB-AD13-2F53B857FE90}" dt="2018-01-19T13:55:56.403" v="89" actId="5793"/>
      <pc:docMkLst>
        <pc:docMk/>
      </pc:docMkLst>
      <pc:sldChg chg="modSp">
        <pc:chgData name="Say,Benjamin" userId="12accc6f-d5d5-4773-a929-5f4f5530135e" providerId="ADAL" clId="{6BD4B783-D224-45DB-AD13-2F53B857FE90}" dt="2018-01-16T15:20:57.827" v="11" actId="20577"/>
        <pc:sldMkLst>
          <pc:docMk/>
          <pc:sldMk cId="213179404" sldId="309"/>
        </pc:sldMkLst>
        <pc:spChg chg="mod">
          <ac:chgData name="Say,Benjamin" userId="12accc6f-d5d5-4773-a929-5f4f5530135e" providerId="ADAL" clId="{6BD4B783-D224-45DB-AD13-2F53B857FE90}" dt="2018-01-16T15:20:57.827" v="11" actId="20577"/>
          <ac:spMkLst>
            <pc:docMk/>
            <pc:sldMk cId="213179404" sldId="309"/>
            <ac:spMk id="3" creationId="{00000000-0000-0000-0000-000000000000}"/>
          </ac:spMkLst>
        </pc:spChg>
      </pc:sldChg>
      <pc:sldChg chg="del">
        <pc:chgData name="Say,Benjamin" userId="12accc6f-d5d5-4773-a929-5f4f5530135e" providerId="ADAL" clId="{6BD4B783-D224-45DB-AD13-2F53B857FE90}" dt="2018-01-19T13:54:27.358" v="12" actId="2696"/>
        <pc:sldMkLst>
          <pc:docMk/>
          <pc:sldMk cId="433950205" sldId="310"/>
        </pc:sldMkLst>
      </pc:sldChg>
      <pc:sldChg chg="modSp">
        <pc:chgData name="Say,Benjamin" userId="12accc6f-d5d5-4773-a929-5f4f5530135e" providerId="ADAL" clId="{6BD4B783-D224-45DB-AD13-2F53B857FE90}" dt="2018-01-19T13:55:56.403" v="89" actId="5793"/>
        <pc:sldMkLst>
          <pc:docMk/>
          <pc:sldMk cId="814759729" sldId="312"/>
        </pc:sldMkLst>
        <pc:spChg chg="mod">
          <ac:chgData name="Say,Benjamin" userId="12accc6f-d5d5-4773-a929-5f4f5530135e" providerId="ADAL" clId="{6BD4B783-D224-45DB-AD13-2F53B857FE90}" dt="2018-01-19T13:55:56.403" v="89" actId="5793"/>
          <ac:spMkLst>
            <pc:docMk/>
            <pc:sldMk cId="814759729" sldId="312"/>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12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434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12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12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331750B-5A3E-2E42-B310-F4F03C28AB2D}" type="slidenum">
              <a:rPr lang="en-US"/>
              <a:pPr/>
              <a:t>‹#›</a:t>
            </a:fld>
            <a:endParaRPr lang="en-US"/>
          </a:p>
        </p:txBody>
      </p:sp>
    </p:spTree>
    <p:extLst>
      <p:ext uri="{BB962C8B-B14F-4D97-AF65-F5344CB8AC3E}">
        <p14:creationId xmlns:p14="http://schemas.microsoft.com/office/powerpoint/2010/main" val="11646497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Verdana"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Verdana"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Verdana"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Verdana"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37931725" indent="-37474525">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marL="457200" eaLnBrk="0" fontAlgn="base" hangingPunct="0">
              <a:spcBef>
                <a:spcPct val="0"/>
              </a:spcBef>
              <a:spcAft>
                <a:spcPct val="0"/>
              </a:spcAft>
              <a:defRPr sz="2400">
                <a:solidFill>
                  <a:schemeClr val="tx1"/>
                </a:solidFill>
                <a:latin typeface="Verdana" charset="0"/>
                <a:ea typeface="ＭＳ Ｐゴシック" charset="0"/>
              </a:defRPr>
            </a:lvl6pPr>
            <a:lvl7pPr marL="914400" eaLnBrk="0" fontAlgn="base" hangingPunct="0">
              <a:spcBef>
                <a:spcPct val="0"/>
              </a:spcBef>
              <a:spcAft>
                <a:spcPct val="0"/>
              </a:spcAft>
              <a:defRPr sz="2400">
                <a:solidFill>
                  <a:schemeClr val="tx1"/>
                </a:solidFill>
                <a:latin typeface="Verdana" charset="0"/>
                <a:ea typeface="ＭＳ Ｐゴシック" charset="0"/>
              </a:defRPr>
            </a:lvl7pPr>
            <a:lvl8pPr marL="1371600" eaLnBrk="0" fontAlgn="base" hangingPunct="0">
              <a:spcBef>
                <a:spcPct val="0"/>
              </a:spcBef>
              <a:spcAft>
                <a:spcPct val="0"/>
              </a:spcAft>
              <a:defRPr sz="2400">
                <a:solidFill>
                  <a:schemeClr val="tx1"/>
                </a:solidFill>
                <a:latin typeface="Verdana" charset="0"/>
                <a:ea typeface="ＭＳ Ｐゴシック" charset="0"/>
              </a:defRPr>
            </a:lvl8pPr>
            <a:lvl9pPr marL="1828800" eaLnBrk="0" fontAlgn="base" hangingPunct="0">
              <a:spcBef>
                <a:spcPct val="0"/>
              </a:spcBef>
              <a:spcAft>
                <a:spcPct val="0"/>
              </a:spcAft>
              <a:defRPr sz="2400">
                <a:solidFill>
                  <a:schemeClr val="tx1"/>
                </a:solidFill>
                <a:latin typeface="Verdana" charset="0"/>
                <a:ea typeface="ＭＳ Ｐゴシック" charset="0"/>
              </a:defRPr>
            </a:lvl9pPr>
          </a:lstStyle>
          <a:p>
            <a:fld id="{ED43B4F5-CB3E-5A45-9CFE-A9B97FB18E30}" type="slidenum">
              <a:rPr lang="en-US" sz="1200"/>
              <a:pPr/>
              <a:t>1</a:t>
            </a:fld>
            <a:endParaRPr lang="en-US" sz="1200"/>
          </a:p>
        </p:txBody>
      </p:sp>
      <p:sp>
        <p:nvSpPr>
          <p:cNvPr id="16387" name="Rectangle 2"/>
          <p:cNvSpPr>
            <a:spLocks noGrp="1" noRot="1" noChangeAspect="1" noChangeArrowheads="1"/>
          </p:cNvSpPr>
          <p:nvPr>
            <p:ph type="sldImg"/>
          </p:nvPr>
        </p:nvSpPr>
        <p:spPr>
          <a:xfrm>
            <a:off x="381000" y="685800"/>
            <a:ext cx="6096000" cy="3429000"/>
          </a:xfrm>
          <a:solidFill>
            <a:srgbClr val="FFFFFF"/>
          </a:solidFill>
          <a:ln/>
        </p:spPr>
      </p:sp>
      <p:sp>
        <p:nvSpPr>
          <p:cNvPr id="1638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538946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1750B-5A3E-2E42-B310-F4F03C28AB2D}" type="slidenum">
              <a:rPr lang="en-US" smtClean="0"/>
              <a:pPr/>
              <a:t>4</a:t>
            </a:fld>
            <a:endParaRPr lang="en-US"/>
          </a:p>
        </p:txBody>
      </p:sp>
    </p:spTree>
    <p:extLst>
      <p:ext uri="{BB962C8B-B14F-4D97-AF65-F5344CB8AC3E}">
        <p14:creationId xmlns:p14="http://schemas.microsoft.com/office/powerpoint/2010/main" val="841748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37931725" indent="-37474525">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marL="457200" eaLnBrk="0" fontAlgn="base" hangingPunct="0">
              <a:spcBef>
                <a:spcPct val="0"/>
              </a:spcBef>
              <a:spcAft>
                <a:spcPct val="0"/>
              </a:spcAft>
              <a:defRPr sz="2400">
                <a:solidFill>
                  <a:schemeClr val="tx1"/>
                </a:solidFill>
                <a:latin typeface="Verdana" charset="0"/>
                <a:ea typeface="ＭＳ Ｐゴシック" charset="0"/>
              </a:defRPr>
            </a:lvl6pPr>
            <a:lvl7pPr marL="914400" eaLnBrk="0" fontAlgn="base" hangingPunct="0">
              <a:spcBef>
                <a:spcPct val="0"/>
              </a:spcBef>
              <a:spcAft>
                <a:spcPct val="0"/>
              </a:spcAft>
              <a:defRPr sz="2400">
                <a:solidFill>
                  <a:schemeClr val="tx1"/>
                </a:solidFill>
                <a:latin typeface="Verdana" charset="0"/>
                <a:ea typeface="ＭＳ Ｐゴシック" charset="0"/>
              </a:defRPr>
            </a:lvl7pPr>
            <a:lvl8pPr marL="1371600" eaLnBrk="0" fontAlgn="base" hangingPunct="0">
              <a:spcBef>
                <a:spcPct val="0"/>
              </a:spcBef>
              <a:spcAft>
                <a:spcPct val="0"/>
              </a:spcAft>
              <a:defRPr sz="2400">
                <a:solidFill>
                  <a:schemeClr val="tx1"/>
                </a:solidFill>
                <a:latin typeface="Verdana" charset="0"/>
                <a:ea typeface="ＭＳ Ｐゴシック" charset="0"/>
              </a:defRPr>
            </a:lvl8pPr>
            <a:lvl9pPr marL="1828800" eaLnBrk="0" fontAlgn="base" hangingPunct="0">
              <a:spcBef>
                <a:spcPct val="0"/>
              </a:spcBef>
              <a:spcAft>
                <a:spcPct val="0"/>
              </a:spcAft>
              <a:defRPr sz="2400">
                <a:solidFill>
                  <a:schemeClr val="tx1"/>
                </a:solidFill>
                <a:latin typeface="Verdana" charset="0"/>
                <a:ea typeface="ＭＳ Ｐゴシック" charset="0"/>
              </a:defRPr>
            </a:lvl9pPr>
          </a:lstStyle>
          <a:p>
            <a:fld id="{493C2F0B-13ED-C74F-8CB8-861954DFEFCE}" type="slidenum">
              <a:rPr lang="en-US" sz="1200"/>
              <a:pPr/>
              <a:t>16</a:t>
            </a:fld>
            <a:endParaRPr lang="en-US" sz="1200"/>
          </a:p>
        </p:txBody>
      </p:sp>
      <p:sp>
        <p:nvSpPr>
          <p:cNvPr id="19459" name="Rectangle 2"/>
          <p:cNvSpPr>
            <a:spLocks noGrp="1" noRot="1" noChangeAspect="1" noChangeArrowheads="1" noTextEdit="1"/>
          </p:cNvSpPr>
          <p:nvPr>
            <p:ph type="sldImg"/>
          </p:nvPr>
        </p:nvSpPr>
        <p:spPr>
          <a:xfrm>
            <a:off x="381000" y="685800"/>
            <a:ext cx="6096000" cy="3429000"/>
          </a:xfrm>
          <a:ln/>
        </p:spPr>
      </p:sp>
      <p:sp>
        <p:nvSpPr>
          <p:cNvPr id="1946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&lt;meta name=</a:t>
            </a:r>
            <a:r>
              <a:rPr lang="ja-JP" altLang="en-US">
                <a:ea typeface="ＭＳ Ｐゴシック" charset="0"/>
                <a:cs typeface="ＭＳ Ｐゴシック" charset="0"/>
              </a:rPr>
              <a:t>“</a:t>
            </a:r>
            <a:r>
              <a:rPr lang="en-US">
                <a:ea typeface="ＭＳ Ｐゴシック" charset="0"/>
                <a:cs typeface="ＭＳ Ｐゴシック" charset="0"/>
              </a:rPr>
              <a:t>robots</a:t>
            </a:r>
            <a:r>
              <a:rPr lang="ja-JP" altLang="en-US">
                <a:ea typeface="ＭＳ Ｐゴシック" charset="0"/>
                <a:cs typeface="ＭＳ Ｐゴシック" charset="0"/>
              </a:rPr>
              <a:t>”</a:t>
            </a:r>
            <a:r>
              <a:rPr lang="en-US">
                <a:ea typeface="ＭＳ Ｐゴシック" charset="0"/>
                <a:cs typeface="ＭＳ Ｐゴシック" charset="0"/>
              </a:rPr>
              <a:t> content=</a:t>
            </a:r>
            <a:r>
              <a:rPr lang="ja-JP" altLang="en-US">
                <a:ea typeface="ＭＳ Ｐゴシック" charset="0"/>
                <a:cs typeface="ＭＳ Ｐゴシック" charset="0"/>
              </a:rPr>
              <a:t>“</a:t>
            </a:r>
            <a:r>
              <a:rPr lang="en-US">
                <a:ea typeface="ＭＳ Ｐゴシック" charset="0"/>
                <a:cs typeface="ＭＳ Ｐゴシック" charset="0"/>
              </a:rPr>
              <a:t>noindex</a:t>
            </a:r>
            <a:r>
              <a:rPr lang="ja-JP" altLang="en-US">
                <a:ea typeface="ＭＳ Ｐゴシック" charset="0"/>
                <a:cs typeface="ＭＳ Ｐゴシック" charset="0"/>
              </a:rPr>
              <a:t>”</a:t>
            </a:r>
            <a:r>
              <a:rPr lang="en-US">
                <a:ea typeface="ＭＳ Ｐゴシック" charset="0"/>
                <a:cs typeface="ＭＳ Ｐゴシック" charset="0"/>
              </a:rPr>
              <a:t>/&gt; &lt;meta andmore/&gt; - used for things like semantics Keywords useless according to google</a:t>
            </a:r>
          </a:p>
          <a:p>
            <a:pPr eaLnBrk="1" hangingPunct="1"/>
            <a:r>
              <a:rPr lang="en-US">
                <a:ea typeface="ＭＳ Ｐゴシック" charset="0"/>
                <a:cs typeface="ＭＳ Ｐゴシック" charset="0"/>
              </a:rPr>
              <a:t>Alt tags and external and internal referral links seem to be the most important</a:t>
            </a:r>
          </a:p>
        </p:txBody>
      </p:sp>
    </p:spTree>
    <p:extLst>
      <p:ext uri="{BB962C8B-B14F-4D97-AF65-F5344CB8AC3E}">
        <p14:creationId xmlns:p14="http://schemas.microsoft.com/office/powerpoint/2010/main" val="2134193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195941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F0D83E-C6D7-1B46-A374-21421A13FBDF}" type="datetime1">
              <a:rPr lang="en-US" smtClean="0"/>
              <a:t>1/25/2019</a:t>
            </a:fld>
            <a:endParaRPr lang="en-US" dirty="0"/>
          </a:p>
        </p:txBody>
      </p:sp>
      <p:sp>
        <p:nvSpPr>
          <p:cNvPr id="6" name="Footer Placeholder 5"/>
          <p:cNvSpPr>
            <a:spLocks noGrp="1"/>
          </p:cNvSpPr>
          <p:nvPr>
            <p:ph type="ftr" sz="quarter" idx="11"/>
          </p:nvPr>
        </p:nvSpPr>
        <p:spPr/>
        <p:txBody>
          <a:bodyPr/>
          <a:lstStyle/>
          <a:p>
            <a:r>
              <a:rPr lang="en-US"/>
              <a:t>CSU CT 310 Web Development ©Ross Beveridge &amp; Jamie Ruiz</a:t>
            </a:r>
            <a:endParaRPr lang="en-US" dirty="0"/>
          </a:p>
        </p:txBody>
      </p:sp>
      <p:sp>
        <p:nvSpPr>
          <p:cNvPr id="7" name="Slide Number Placeholder 6"/>
          <p:cNvSpPr>
            <a:spLocks noGrp="1"/>
          </p:cNvSpPr>
          <p:nvPr>
            <p:ph type="sldNum" sz="quarter" idx="12"/>
          </p:nvPr>
        </p:nvSpPr>
        <p:spPr/>
        <p:txBody>
          <a:bodyPr/>
          <a:lstStyle/>
          <a:p>
            <a:r>
              <a:rPr lang="en-US"/>
              <a:t>Slide </a:t>
            </a:r>
            <a:fld id="{EFDB90E0-109D-6646-851E-B47DF95D977E}" type="slidenum">
              <a:rPr lang="en-US" smtClean="0"/>
              <a:pPr/>
              <a:t>‹#›</a:t>
            </a:fld>
            <a:endParaRPr lang="en-US"/>
          </a:p>
        </p:txBody>
      </p:sp>
    </p:spTree>
    <p:extLst>
      <p:ext uri="{BB962C8B-B14F-4D97-AF65-F5344CB8AC3E}">
        <p14:creationId xmlns:p14="http://schemas.microsoft.com/office/powerpoint/2010/main" val="3310767983"/>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F0D83E-C6D7-1B46-A374-21421A13FBDF}" type="datetime1">
              <a:rPr lang="en-US" smtClean="0"/>
              <a:t>1/25/2019</a:t>
            </a:fld>
            <a:endParaRPr lang="en-US" dirty="0"/>
          </a:p>
        </p:txBody>
      </p:sp>
      <p:sp>
        <p:nvSpPr>
          <p:cNvPr id="6" name="Footer Placeholder 5"/>
          <p:cNvSpPr>
            <a:spLocks noGrp="1"/>
          </p:cNvSpPr>
          <p:nvPr>
            <p:ph type="ftr" sz="quarter" idx="11"/>
          </p:nvPr>
        </p:nvSpPr>
        <p:spPr/>
        <p:txBody>
          <a:bodyPr/>
          <a:lstStyle/>
          <a:p>
            <a:r>
              <a:rPr lang="en-US"/>
              <a:t>CSU CT 310 Web Development ©Ross Beveridge &amp; Jamie Ruiz</a:t>
            </a:r>
            <a:endParaRPr lang="en-US" dirty="0"/>
          </a:p>
        </p:txBody>
      </p:sp>
      <p:sp>
        <p:nvSpPr>
          <p:cNvPr id="7" name="Slide Number Placeholder 6"/>
          <p:cNvSpPr>
            <a:spLocks noGrp="1"/>
          </p:cNvSpPr>
          <p:nvPr>
            <p:ph type="sldNum" sz="quarter" idx="12"/>
          </p:nvPr>
        </p:nvSpPr>
        <p:spPr/>
        <p:txBody>
          <a:bodyPr/>
          <a:lstStyle/>
          <a:p>
            <a:r>
              <a:rPr lang="en-US"/>
              <a:t>Slide </a:t>
            </a:r>
            <a:fld id="{EFDB90E0-109D-6646-851E-B47DF95D977E}" type="slidenum">
              <a:rPr lang="en-US" smtClean="0"/>
              <a:pPr/>
              <a:t>‹#›</a:t>
            </a:fld>
            <a:endParaRPr lang="en-US"/>
          </a:p>
        </p:txBody>
      </p:sp>
    </p:spTree>
    <p:extLst>
      <p:ext uri="{BB962C8B-B14F-4D97-AF65-F5344CB8AC3E}">
        <p14:creationId xmlns:p14="http://schemas.microsoft.com/office/powerpoint/2010/main" val="1911272811"/>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F0D83E-C6D7-1B46-A374-21421A13FBDF}" type="datetime1">
              <a:rPr lang="en-US" smtClean="0"/>
              <a:t>1/25/2019</a:t>
            </a:fld>
            <a:endParaRPr lang="en-US" dirty="0"/>
          </a:p>
        </p:txBody>
      </p:sp>
      <p:sp>
        <p:nvSpPr>
          <p:cNvPr id="6" name="Footer Placeholder 5"/>
          <p:cNvSpPr>
            <a:spLocks noGrp="1"/>
          </p:cNvSpPr>
          <p:nvPr>
            <p:ph type="ftr" sz="quarter" idx="11"/>
          </p:nvPr>
        </p:nvSpPr>
        <p:spPr/>
        <p:txBody>
          <a:bodyPr/>
          <a:lstStyle/>
          <a:p>
            <a:r>
              <a:rPr lang="en-US"/>
              <a:t>CSU CT 310 Web Development ©Ross Beveridge &amp; Jamie Ruiz</a:t>
            </a:r>
            <a:endParaRPr lang="en-US" dirty="0"/>
          </a:p>
        </p:txBody>
      </p:sp>
      <p:sp>
        <p:nvSpPr>
          <p:cNvPr id="7" name="Slide Number Placeholder 6"/>
          <p:cNvSpPr>
            <a:spLocks noGrp="1"/>
          </p:cNvSpPr>
          <p:nvPr>
            <p:ph type="sldNum" sz="quarter" idx="12"/>
          </p:nvPr>
        </p:nvSpPr>
        <p:spPr/>
        <p:txBody>
          <a:bodyPr/>
          <a:lstStyle/>
          <a:p>
            <a:r>
              <a:rPr lang="en-US"/>
              <a:t>Slide </a:t>
            </a:r>
            <a:fld id="{EFDB90E0-109D-6646-851E-B47DF95D977E}"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74277179"/>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F0D83E-C6D7-1B46-A374-21421A13FBDF}" type="datetime1">
              <a:rPr lang="en-US" smtClean="0"/>
              <a:t>1/25/2019</a:t>
            </a:fld>
            <a:endParaRPr lang="en-US" dirty="0"/>
          </a:p>
        </p:txBody>
      </p:sp>
      <p:sp>
        <p:nvSpPr>
          <p:cNvPr id="6" name="Footer Placeholder 5"/>
          <p:cNvSpPr>
            <a:spLocks noGrp="1"/>
          </p:cNvSpPr>
          <p:nvPr>
            <p:ph type="ftr" sz="quarter" idx="11"/>
          </p:nvPr>
        </p:nvSpPr>
        <p:spPr/>
        <p:txBody>
          <a:bodyPr/>
          <a:lstStyle/>
          <a:p>
            <a:r>
              <a:rPr lang="en-US"/>
              <a:t>CSU CT 310 Web Development ©Ross Beveridge &amp; Jamie Ruiz</a:t>
            </a:r>
            <a:endParaRPr lang="en-US" dirty="0"/>
          </a:p>
        </p:txBody>
      </p:sp>
      <p:sp>
        <p:nvSpPr>
          <p:cNvPr id="7" name="Slide Number Placeholder 6"/>
          <p:cNvSpPr>
            <a:spLocks noGrp="1"/>
          </p:cNvSpPr>
          <p:nvPr>
            <p:ph type="sldNum" sz="quarter" idx="12"/>
          </p:nvPr>
        </p:nvSpPr>
        <p:spPr/>
        <p:txBody>
          <a:bodyPr/>
          <a:lstStyle/>
          <a:p>
            <a:r>
              <a:rPr lang="en-US"/>
              <a:t>Slide </a:t>
            </a:r>
            <a:fld id="{EFDB90E0-109D-6646-851E-B47DF95D977E}" type="slidenum">
              <a:rPr lang="en-US" smtClean="0"/>
              <a:pPr/>
              <a:t>‹#›</a:t>
            </a:fld>
            <a:endParaRPr lang="en-US"/>
          </a:p>
        </p:txBody>
      </p:sp>
    </p:spTree>
    <p:extLst>
      <p:ext uri="{BB962C8B-B14F-4D97-AF65-F5344CB8AC3E}">
        <p14:creationId xmlns:p14="http://schemas.microsoft.com/office/powerpoint/2010/main" val="3396420753"/>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5F0D83E-C6D7-1B46-A374-21421A13FBDF}" type="datetime1">
              <a:rPr lang="en-US" smtClean="0"/>
              <a:t>1/25/2019</a:t>
            </a:fld>
            <a:endParaRPr lang="en-US" dirty="0"/>
          </a:p>
        </p:txBody>
      </p:sp>
      <p:sp>
        <p:nvSpPr>
          <p:cNvPr id="4" name="Footer Placeholder 3"/>
          <p:cNvSpPr>
            <a:spLocks noGrp="1"/>
          </p:cNvSpPr>
          <p:nvPr>
            <p:ph type="ftr" sz="quarter" idx="11"/>
          </p:nvPr>
        </p:nvSpPr>
        <p:spPr/>
        <p:txBody>
          <a:bodyPr/>
          <a:lstStyle/>
          <a:p>
            <a:r>
              <a:rPr lang="en-US"/>
              <a:t>CSU CT 310 Web Development ©Ross Beveridge &amp; Jamie Ruiz</a:t>
            </a:r>
            <a:endParaRPr lang="en-US" dirty="0"/>
          </a:p>
        </p:txBody>
      </p:sp>
      <p:sp>
        <p:nvSpPr>
          <p:cNvPr id="5" name="Slide Number Placeholder 4"/>
          <p:cNvSpPr>
            <a:spLocks noGrp="1"/>
          </p:cNvSpPr>
          <p:nvPr>
            <p:ph type="sldNum" sz="quarter" idx="12"/>
          </p:nvPr>
        </p:nvSpPr>
        <p:spPr/>
        <p:txBody>
          <a:bodyPr/>
          <a:lstStyle/>
          <a:p>
            <a:r>
              <a:rPr lang="en-US"/>
              <a:t>Slide </a:t>
            </a:r>
            <a:fld id="{EFDB90E0-109D-6646-851E-B47DF95D977E}" type="slidenum">
              <a:rPr lang="en-US" smtClean="0"/>
              <a:pPr/>
              <a:t>‹#›</a:t>
            </a:fld>
            <a:endParaRPr lang="en-US"/>
          </a:p>
        </p:txBody>
      </p:sp>
    </p:spTree>
    <p:extLst>
      <p:ext uri="{BB962C8B-B14F-4D97-AF65-F5344CB8AC3E}">
        <p14:creationId xmlns:p14="http://schemas.microsoft.com/office/powerpoint/2010/main" val="2554552547"/>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5F0D83E-C6D7-1B46-A374-21421A13FBDF}" type="datetime1">
              <a:rPr lang="en-US" smtClean="0"/>
              <a:t>1/25/2019</a:t>
            </a:fld>
            <a:endParaRPr lang="en-US" dirty="0"/>
          </a:p>
        </p:txBody>
      </p:sp>
      <p:sp>
        <p:nvSpPr>
          <p:cNvPr id="4" name="Footer Placeholder 3"/>
          <p:cNvSpPr>
            <a:spLocks noGrp="1"/>
          </p:cNvSpPr>
          <p:nvPr>
            <p:ph type="ftr" sz="quarter" idx="11"/>
          </p:nvPr>
        </p:nvSpPr>
        <p:spPr/>
        <p:txBody>
          <a:bodyPr/>
          <a:lstStyle/>
          <a:p>
            <a:r>
              <a:rPr lang="en-US"/>
              <a:t>CSU CT 310 Web Development ©Ross Beveridge &amp; Jamie Ruiz</a:t>
            </a:r>
            <a:endParaRPr lang="en-US" dirty="0"/>
          </a:p>
        </p:txBody>
      </p:sp>
      <p:sp>
        <p:nvSpPr>
          <p:cNvPr id="5" name="Slide Number Placeholder 4"/>
          <p:cNvSpPr>
            <a:spLocks noGrp="1"/>
          </p:cNvSpPr>
          <p:nvPr>
            <p:ph type="sldNum" sz="quarter" idx="12"/>
          </p:nvPr>
        </p:nvSpPr>
        <p:spPr/>
        <p:txBody>
          <a:bodyPr/>
          <a:lstStyle/>
          <a:p>
            <a:r>
              <a:rPr lang="en-US"/>
              <a:t>Slide </a:t>
            </a:r>
            <a:fld id="{EFDB90E0-109D-6646-851E-B47DF95D977E}" type="slidenum">
              <a:rPr lang="en-US" smtClean="0"/>
              <a:pPr/>
              <a:t>‹#›</a:t>
            </a:fld>
            <a:endParaRPr lang="en-US"/>
          </a:p>
        </p:txBody>
      </p:sp>
    </p:spTree>
    <p:extLst>
      <p:ext uri="{BB962C8B-B14F-4D97-AF65-F5344CB8AC3E}">
        <p14:creationId xmlns:p14="http://schemas.microsoft.com/office/powerpoint/2010/main" val="3502623828"/>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F0D83E-C6D7-1B46-A374-21421A13FBDF}" type="datetime1">
              <a:rPr lang="en-US" smtClean="0"/>
              <a:t>1/25/2019</a:t>
            </a:fld>
            <a:endParaRPr lang="en-US" dirty="0"/>
          </a:p>
        </p:txBody>
      </p:sp>
      <p:sp>
        <p:nvSpPr>
          <p:cNvPr id="5" name="Footer Placeholder 4"/>
          <p:cNvSpPr>
            <a:spLocks noGrp="1"/>
          </p:cNvSpPr>
          <p:nvPr>
            <p:ph type="ftr" sz="quarter" idx="11"/>
          </p:nvPr>
        </p:nvSpPr>
        <p:spPr/>
        <p:txBody>
          <a:bodyPr/>
          <a:lstStyle/>
          <a:p>
            <a:r>
              <a:rPr lang="en-US"/>
              <a:t>CSU CT 310 Web Development ©Ross Beveridge &amp; Jamie Ruiz</a:t>
            </a:r>
            <a:endParaRPr lang="en-US" dirty="0"/>
          </a:p>
        </p:txBody>
      </p:sp>
      <p:sp>
        <p:nvSpPr>
          <p:cNvPr id="6" name="Slide Number Placeholder 5"/>
          <p:cNvSpPr>
            <a:spLocks noGrp="1"/>
          </p:cNvSpPr>
          <p:nvPr>
            <p:ph type="sldNum" sz="quarter" idx="12"/>
          </p:nvPr>
        </p:nvSpPr>
        <p:spPr/>
        <p:txBody>
          <a:bodyPr/>
          <a:lstStyle/>
          <a:p>
            <a:r>
              <a:rPr lang="en-US"/>
              <a:t>Slide </a:t>
            </a:r>
            <a:fld id="{EFDB90E0-109D-6646-851E-B47DF95D977E}" type="slidenum">
              <a:rPr lang="en-US" smtClean="0"/>
              <a:pPr/>
              <a:t>‹#›</a:t>
            </a:fld>
            <a:endParaRPr lang="en-US"/>
          </a:p>
        </p:txBody>
      </p:sp>
    </p:spTree>
    <p:extLst>
      <p:ext uri="{BB962C8B-B14F-4D97-AF65-F5344CB8AC3E}">
        <p14:creationId xmlns:p14="http://schemas.microsoft.com/office/powerpoint/2010/main" val="1374153376"/>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F0D83E-C6D7-1B46-A374-21421A13FBDF}" type="datetime1">
              <a:rPr lang="en-US" smtClean="0"/>
              <a:t>1/25/2019</a:t>
            </a:fld>
            <a:endParaRPr lang="en-US" dirty="0"/>
          </a:p>
        </p:txBody>
      </p:sp>
      <p:sp>
        <p:nvSpPr>
          <p:cNvPr id="5" name="Footer Placeholder 4"/>
          <p:cNvSpPr>
            <a:spLocks noGrp="1"/>
          </p:cNvSpPr>
          <p:nvPr>
            <p:ph type="ftr" sz="quarter" idx="11"/>
          </p:nvPr>
        </p:nvSpPr>
        <p:spPr/>
        <p:txBody>
          <a:bodyPr/>
          <a:lstStyle/>
          <a:p>
            <a:r>
              <a:rPr lang="en-US"/>
              <a:t>CSU CT 310 Web Development ©Ross Beveridge &amp; Jamie Ruiz</a:t>
            </a:r>
            <a:endParaRPr lang="en-US" dirty="0"/>
          </a:p>
        </p:txBody>
      </p:sp>
      <p:sp>
        <p:nvSpPr>
          <p:cNvPr id="6" name="Slide Number Placeholder 5"/>
          <p:cNvSpPr>
            <a:spLocks noGrp="1"/>
          </p:cNvSpPr>
          <p:nvPr>
            <p:ph type="sldNum" sz="quarter" idx="12"/>
          </p:nvPr>
        </p:nvSpPr>
        <p:spPr/>
        <p:txBody>
          <a:bodyPr/>
          <a:lstStyle/>
          <a:p>
            <a:r>
              <a:rPr lang="en-US"/>
              <a:t>Slide </a:t>
            </a:r>
            <a:fld id="{EFDB90E0-109D-6646-851E-B47DF95D977E}" type="slidenum">
              <a:rPr lang="en-US" smtClean="0"/>
              <a:pPr/>
              <a:t>‹#›</a:t>
            </a:fld>
            <a:endParaRPr lang="en-US"/>
          </a:p>
        </p:txBody>
      </p:sp>
    </p:spTree>
    <p:extLst>
      <p:ext uri="{BB962C8B-B14F-4D97-AF65-F5344CB8AC3E}">
        <p14:creationId xmlns:p14="http://schemas.microsoft.com/office/powerpoint/2010/main" val="148778696"/>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A37DDB-36AC-FD46-A2B5-050248392219}" type="datetime1">
              <a:rPr lang="en-US" smtClean="0"/>
              <a:t>1/25/2019</a:t>
            </a:fld>
            <a:endParaRPr lang="en-US" dirty="0"/>
          </a:p>
        </p:txBody>
      </p:sp>
      <p:sp>
        <p:nvSpPr>
          <p:cNvPr id="5" name="Footer Placeholder 4"/>
          <p:cNvSpPr>
            <a:spLocks noGrp="1"/>
          </p:cNvSpPr>
          <p:nvPr>
            <p:ph type="ftr" sz="quarter" idx="11"/>
          </p:nvPr>
        </p:nvSpPr>
        <p:spPr/>
        <p:txBody>
          <a:bodyPr/>
          <a:lstStyle/>
          <a:p>
            <a:r>
              <a:rPr lang="en-US"/>
              <a:t>CSU CT 310 Web Development ©Ross Beveridge &amp; Jamie Ruiz</a:t>
            </a:r>
            <a:endParaRPr lang="en-US" dirty="0"/>
          </a:p>
        </p:txBody>
      </p:sp>
      <p:sp>
        <p:nvSpPr>
          <p:cNvPr id="6" name="Slide Number Placeholder 5"/>
          <p:cNvSpPr>
            <a:spLocks noGrp="1"/>
          </p:cNvSpPr>
          <p:nvPr>
            <p:ph type="sldNum" sz="quarter" idx="12"/>
          </p:nvPr>
        </p:nvSpPr>
        <p:spPr/>
        <p:txBody>
          <a:bodyPr/>
          <a:lstStyle/>
          <a:p>
            <a:r>
              <a:rPr lang="en-US"/>
              <a:t>Slide </a:t>
            </a:r>
            <a:fld id="{EFDB90E0-109D-6646-851E-B47DF95D977E}" type="slidenum">
              <a:rPr lang="en-US" smtClean="0"/>
              <a:pPr/>
              <a:t>‹#›</a:t>
            </a:fld>
            <a:endParaRPr lang="en-US"/>
          </a:p>
        </p:txBody>
      </p:sp>
    </p:spTree>
    <p:extLst>
      <p:ext uri="{BB962C8B-B14F-4D97-AF65-F5344CB8AC3E}">
        <p14:creationId xmlns:p14="http://schemas.microsoft.com/office/powerpoint/2010/main" val="191738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5F0D83E-C6D7-1B46-A374-21421A13FBDF}" type="datetime1">
              <a:rPr lang="en-US" smtClean="0"/>
              <a:t>1/25/2019</a:t>
            </a:fld>
            <a:endParaRPr lang="en-US" dirty="0"/>
          </a:p>
        </p:txBody>
      </p:sp>
      <p:sp>
        <p:nvSpPr>
          <p:cNvPr id="5" name="Footer Placeholder 4"/>
          <p:cNvSpPr>
            <a:spLocks noGrp="1"/>
          </p:cNvSpPr>
          <p:nvPr>
            <p:ph type="ftr" sz="quarter" idx="11"/>
          </p:nvPr>
        </p:nvSpPr>
        <p:spPr/>
        <p:txBody>
          <a:bodyPr/>
          <a:lstStyle/>
          <a:p>
            <a:r>
              <a:rPr lang="en-US"/>
              <a:t>CSU CT 310 Web Development ©Ross Beveridge &amp; Jamie Ruiz</a:t>
            </a:r>
            <a:endParaRPr lang="en-US" dirty="0"/>
          </a:p>
        </p:txBody>
      </p:sp>
      <p:sp>
        <p:nvSpPr>
          <p:cNvPr id="6" name="Slide Number Placeholder 5"/>
          <p:cNvSpPr>
            <a:spLocks noGrp="1"/>
          </p:cNvSpPr>
          <p:nvPr>
            <p:ph type="sldNum" sz="quarter" idx="12"/>
          </p:nvPr>
        </p:nvSpPr>
        <p:spPr/>
        <p:txBody>
          <a:bodyPr/>
          <a:lstStyle/>
          <a:p>
            <a:r>
              <a:rPr lang="en-US"/>
              <a:t>Slide </a:t>
            </a:r>
            <a:fld id="{EFDB90E0-109D-6646-851E-B47DF95D977E}" type="slidenum">
              <a:rPr lang="en-US" smtClean="0"/>
              <a:pPr/>
              <a:t>‹#›</a:t>
            </a:fld>
            <a:endParaRPr lang="en-US"/>
          </a:p>
        </p:txBody>
      </p:sp>
    </p:spTree>
    <p:extLst>
      <p:ext uri="{BB962C8B-B14F-4D97-AF65-F5344CB8AC3E}">
        <p14:creationId xmlns:p14="http://schemas.microsoft.com/office/powerpoint/2010/main" val="2042678837"/>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F0D83E-C6D7-1B46-A374-21421A13FBDF}" type="datetime1">
              <a:rPr lang="en-US" smtClean="0"/>
              <a:t>1/25/2019</a:t>
            </a:fld>
            <a:endParaRPr lang="en-US" dirty="0"/>
          </a:p>
        </p:txBody>
      </p:sp>
      <p:sp>
        <p:nvSpPr>
          <p:cNvPr id="6" name="Footer Placeholder 5"/>
          <p:cNvSpPr>
            <a:spLocks noGrp="1"/>
          </p:cNvSpPr>
          <p:nvPr>
            <p:ph type="ftr" sz="quarter" idx="11"/>
          </p:nvPr>
        </p:nvSpPr>
        <p:spPr/>
        <p:txBody>
          <a:bodyPr/>
          <a:lstStyle/>
          <a:p>
            <a:r>
              <a:rPr lang="en-US"/>
              <a:t>CSU CT 310 Web Development ©Ross Beveridge &amp; Jamie Ruiz</a:t>
            </a:r>
            <a:endParaRPr lang="en-US" dirty="0"/>
          </a:p>
        </p:txBody>
      </p:sp>
      <p:sp>
        <p:nvSpPr>
          <p:cNvPr id="7" name="Slide Number Placeholder 6"/>
          <p:cNvSpPr>
            <a:spLocks noGrp="1"/>
          </p:cNvSpPr>
          <p:nvPr>
            <p:ph type="sldNum" sz="quarter" idx="12"/>
          </p:nvPr>
        </p:nvSpPr>
        <p:spPr/>
        <p:txBody>
          <a:bodyPr/>
          <a:lstStyle/>
          <a:p>
            <a:r>
              <a:rPr lang="en-US"/>
              <a:t>Slide </a:t>
            </a:r>
            <a:fld id="{EFDB90E0-109D-6646-851E-B47DF95D977E}" type="slidenum">
              <a:rPr lang="en-US" smtClean="0"/>
              <a:pPr/>
              <a:t>‹#›</a:t>
            </a:fld>
            <a:endParaRPr lang="en-US"/>
          </a:p>
        </p:txBody>
      </p:sp>
    </p:spTree>
    <p:extLst>
      <p:ext uri="{BB962C8B-B14F-4D97-AF65-F5344CB8AC3E}">
        <p14:creationId xmlns:p14="http://schemas.microsoft.com/office/powerpoint/2010/main" val="2340411185"/>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F0D83E-C6D7-1B46-A374-21421A13FBDF}" type="datetime1">
              <a:rPr lang="en-US" smtClean="0"/>
              <a:t>1/25/2019</a:t>
            </a:fld>
            <a:endParaRPr lang="en-US" dirty="0"/>
          </a:p>
        </p:txBody>
      </p:sp>
      <p:sp>
        <p:nvSpPr>
          <p:cNvPr id="8" name="Footer Placeholder 7"/>
          <p:cNvSpPr>
            <a:spLocks noGrp="1"/>
          </p:cNvSpPr>
          <p:nvPr>
            <p:ph type="ftr" sz="quarter" idx="11"/>
          </p:nvPr>
        </p:nvSpPr>
        <p:spPr/>
        <p:txBody>
          <a:bodyPr/>
          <a:lstStyle/>
          <a:p>
            <a:r>
              <a:rPr lang="en-US"/>
              <a:t>CSU CT 310 Web Development ©Ross Beveridge &amp; Jamie Ruiz</a:t>
            </a:r>
            <a:endParaRPr lang="en-US" dirty="0"/>
          </a:p>
        </p:txBody>
      </p:sp>
      <p:sp>
        <p:nvSpPr>
          <p:cNvPr id="9" name="Slide Number Placeholder 8"/>
          <p:cNvSpPr>
            <a:spLocks noGrp="1"/>
          </p:cNvSpPr>
          <p:nvPr>
            <p:ph type="sldNum" sz="quarter" idx="12"/>
          </p:nvPr>
        </p:nvSpPr>
        <p:spPr/>
        <p:txBody>
          <a:bodyPr/>
          <a:lstStyle/>
          <a:p>
            <a:r>
              <a:rPr lang="en-US"/>
              <a:t>Slide </a:t>
            </a:r>
            <a:fld id="{EFDB90E0-109D-6646-851E-B47DF95D977E}" type="slidenum">
              <a:rPr lang="en-US" smtClean="0"/>
              <a:pPr/>
              <a:t>‹#›</a:t>
            </a:fld>
            <a:endParaRPr lang="en-US"/>
          </a:p>
        </p:txBody>
      </p:sp>
    </p:spTree>
    <p:extLst>
      <p:ext uri="{BB962C8B-B14F-4D97-AF65-F5344CB8AC3E}">
        <p14:creationId xmlns:p14="http://schemas.microsoft.com/office/powerpoint/2010/main" val="1183788237"/>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8BE6AC-66CB-B94B-B201-03AC6BDCBE80}" type="datetime1">
              <a:rPr lang="en-US" smtClean="0"/>
              <a:t>1/25/2019</a:t>
            </a:fld>
            <a:endParaRPr lang="en-US"/>
          </a:p>
        </p:txBody>
      </p:sp>
      <p:sp>
        <p:nvSpPr>
          <p:cNvPr id="4" name="Footer Placeholder 3"/>
          <p:cNvSpPr>
            <a:spLocks noGrp="1"/>
          </p:cNvSpPr>
          <p:nvPr>
            <p:ph type="ftr" sz="quarter" idx="11"/>
          </p:nvPr>
        </p:nvSpPr>
        <p:spPr/>
        <p:txBody>
          <a:bodyPr/>
          <a:lstStyle/>
          <a:p>
            <a:r>
              <a:rPr lang="en-US"/>
              <a:t>CSU CT 310 Web Development ©Ross Beveridge &amp; Jamie Ruiz</a:t>
            </a:r>
            <a:endParaRPr lang="en-US" dirty="0"/>
          </a:p>
        </p:txBody>
      </p:sp>
      <p:sp>
        <p:nvSpPr>
          <p:cNvPr id="5" name="Slide Number Placeholder 4"/>
          <p:cNvSpPr>
            <a:spLocks noGrp="1"/>
          </p:cNvSpPr>
          <p:nvPr>
            <p:ph type="sldNum" sz="quarter" idx="12"/>
          </p:nvPr>
        </p:nvSpPr>
        <p:spPr/>
        <p:txBody>
          <a:bodyPr/>
          <a:lstStyle/>
          <a:p>
            <a:r>
              <a:rPr lang="en-US"/>
              <a:t>Slide </a:t>
            </a:r>
            <a:fld id="{2A77E989-7BA9-BB42-8ABA-805A613F14AF}" type="slidenum">
              <a:rPr lang="en-US" smtClean="0"/>
              <a:pPr/>
              <a:t>‹#›</a:t>
            </a:fld>
            <a:endParaRPr lang="en-US"/>
          </a:p>
        </p:txBody>
      </p:sp>
      <p:sp>
        <p:nvSpPr>
          <p:cNvPr id="6" name="Rectangle 4">
            <a:extLst>
              <a:ext uri="{FF2B5EF4-FFF2-40B4-BE49-F238E27FC236}">
                <a16:creationId xmlns:a16="http://schemas.microsoft.com/office/drawing/2014/main" id="{BAC6B708-3AB7-4FAC-BAEC-094A64B96918}"/>
              </a:ext>
            </a:extLst>
          </p:cNvPr>
          <p:cNvSpPr txBox="1">
            <a:spLocks noChangeArrowheads="1"/>
          </p:cNvSpPr>
          <p:nvPr userDrawn="1"/>
        </p:nvSpPr>
        <p:spPr bwMode="auto">
          <a:xfrm>
            <a:off x="101600" y="6492875"/>
            <a:ext cx="1422400" cy="365125"/>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b" anchorCtr="0" compatLnSpc="1">
            <a:prstTxWarp prst="textNoShape">
              <a:avLst/>
            </a:prstTxWarp>
          </a:bodyPr>
          <a:lstStyle>
            <a:defPPr>
              <a:defRPr lang="en-US"/>
            </a:defPPr>
            <a:lvl1pPr algn="l" rtl="0" eaLnBrk="0" fontAlgn="base" hangingPunct="0">
              <a:spcBef>
                <a:spcPct val="0"/>
              </a:spcBef>
              <a:spcAft>
                <a:spcPct val="0"/>
              </a:spcAft>
              <a:defRPr sz="1000" kern="1200">
                <a:solidFill>
                  <a:srgbClr val="A8B9BB"/>
                </a:solidFill>
                <a:latin typeface="Verdana"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5pPr>
            <a:lvl6pPr marL="2286000" algn="l" defTabSz="457200" rtl="0" eaLnBrk="1" latinLnBrk="0" hangingPunct="1">
              <a:defRPr sz="2400" kern="1200">
                <a:solidFill>
                  <a:schemeClr val="tx1"/>
                </a:solidFill>
                <a:latin typeface="Verdana" charset="0"/>
                <a:ea typeface="ＭＳ Ｐゴシック" charset="0"/>
                <a:cs typeface="ＭＳ Ｐゴシック" charset="0"/>
              </a:defRPr>
            </a:lvl6pPr>
            <a:lvl7pPr marL="2743200" algn="l" defTabSz="457200" rtl="0" eaLnBrk="1" latinLnBrk="0" hangingPunct="1">
              <a:defRPr sz="2400" kern="1200">
                <a:solidFill>
                  <a:schemeClr val="tx1"/>
                </a:solidFill>
                <a:latin typeface="Verdana" charset="0"/>
                <a:ea typeface="ＭＳ Ｐゴシック" charset="0"/>
                <a:cs typeface="ＭＳ Ｐゴシック" charset="0"/>
              </a:defRPr>
            </a:lvl7pPr>
            <a:lvl8pPr marL="3200400" algn="l" defTabSz="457200" rtl="0" eaLnBrk="1" latinLnBrk="0" hangingPunct="1">
              <a:defRPr sz="2400" kern="1200">
                <a:solidFill>
                  <a:schemeClr val="tx1"/>
                </a:solidFill>
                <a:latin typeface="Verdana" charset="0"/>
                <a:ea typeface="ＭＳ Ｐゴシック" charset="0"/>
                <a:cs typeface="ＭＳ Ｐゴシック" charset="0"/>
              </a:defRPr>
            </a:lvl8pPr>
            <a:lvl9pPr marL="3657600" algn="l" defTabSz="457200" rtl="0" eaLnBrk="1" latinLnBrk="0" hangingPunct="1">
              <a:defRPr sz="2400" kern="1200">
                <a:solidFill>
                  <a:schemeClr val="tx1"/>
                </a:solidFill>
                <a:latin typeface="Verdana" charset="0"/>
                <a:ea typeface="ＭＳ Ｐゴシック" charset="0"/>
                <a:cs typeface="ＭＳ Ｐゴシック" charset="0"/>
              </a:defRPr>
            </a:lvl9pPr>
          </a:lstStyle>
          <a:p>
            <a:fld id="{BA014ADE-2225-A64F-AAA8-848DD979CD39}" type="datetime1">
              <a:rPr lang="en-US" sz="1000" smtClean="0"/>
              <a:pPr/>
              <a:t>1/25/2019</a:t>
            </a:fld>
            <a:endParaRPr lang="en-US" sz="1000" dirty="0"/>
          </a:p>
        </p:txBody>
      </p:sp>
      <p:sp>
        <p:nvSpPr>
          <p:cNvPr id="7" name="Rectangle 6">
            <a:extLst>
              <a:ext uri="{FF2B5EF4-FFF2-40B4-BE49-F238E27FC236}">
                <a16:creationId xmlns:a16="http://schemas.microsoft.com/office/drawing/2014/main" id="{CE3DABEE-C459-499C-9D60-58525B185762}"/>
              </a:ext>
            </a:extLst>
          </p:cNvPr>
          <p:cNvSpPr txBox="1">
            <a:spLocks noChangeArrowheads="1"/>
          </p:cNvSpPr>
          <p:nvPr userDrawn="1"/>
        </p:nvSpPr>
        <p:spPr bwMode="auto">
          <a:xfrm>
            <a:off x="10769600" y="6492874"/>
            <a:ext cx="1320800" cy="358776"/>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000" kern="1200">
                <a:solidFill>
                  <a:schemeClr val="folHlink"/>
                </a:solidFill>
                <a:latin typeface="Verdana"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5pPr>
            <a:lvl6pPr marL="2286000" algn="l" defTabSz="457200" rtl="0" eaLnBrk="1" latinLnBrk="0" hangingPunct="1">
              <a:defRPr sz="2400" kern="1200">
                <a:solidFill>
                  <a:schemeClr val="tx1"/>
                </a:solidFill>
                <a:latin typeface="Verdana" charset="0"/>
                <a:ea typeface="ＭＳ Ｐゴシック" charset="0"/>
                <a:cs typeface="ＭＳ Ｐゴシック" charset="0"/>
              </a:defRPr>
            </a:lvl6pPr>
            <a:lvl7pPr marL="2743200" algn="l" defTabSz="457200" rtl="0" eaLnBrk="1" latinLnBrk="0" hangingPunct="1">
              <a:defRPr sz="2400" kern="1200">
                <a:solidFill>
                  <a:schemeClr val="tx1"/>
                </a:solidFill>
                <a:latin typeface="Verdana" charset="0"/>
                <a:ea typeface="ＭＳ Ｐゴシック" charset="0"/>
                <a:cs typeface="ＭＳ Ｐゴシック" charset="0"/>
              </a:defRPr>
            </a:lvl7pPr>
            <a:lvl8pPr marL="3200400" algn="l" defTabSz="457200" rtl="0" eaLnBrk="1" latinLnBrk="0" hangingPunct="1">
              <a:defRPr sz="2400" kern="1200">
                <a:solidFill>
                  <a:schemeClr val="tx1"/>
                </a:solidFill>
                <a:latin typeface="Verdana" charset="0"/>
                <a:ea typeface="ＭＳ Ｐゴシック" charset="0"/>
                <a:cs typeface="ＭＳ Ｐゴシック" charset="0"/>
              </a:defRPr>
            </a:lvl8pPr>
            <a:lvl9pPr marL="3657600" algn="l" defTabSz="457200" rtl="0" eaLnBrk="1" latinLnBrk="0" hangingPunct="1">
              <a:defRPr sz="2400" kern="1200">
                <a:solidFill>
                  <a:schemeClr val="tx1"/>
                </a:solidFill>
                <a:latin typeface="Verdana" charset="0"/>
                <a:ea typeface="ＭＳ Ｐゴシック" charset="0"/>
                <a:cs typeface="ＭＳ Ｐゴシック" charset="0"/>
              </a:defRPr>
            </a:lvl9pPr>
          </a:lstStyle>
          <a:p>
            <a:r>
              <a:rPr lang="en-US" sz="1000"/>
              <a:t>Slide </a:t>
            </a:r>
            <a:fld id="{EFDB90E0-109D-6646-851E-B47DF95D977E}" type="slidenum">
              <a:rPr lang="en-US" sz="1000" smtClean="0"/>
              <a:pPr/>
              <a:t>‹#›</a:t>
            </a:fld>
            <a:endParaRPr lang="en-US" sz="1000"/>
          </a:p>
        </p:txBody>
      </p:sp>
    </p:spTree>
    <p:extLst>
      <p:ext uri="{BB962C8B-B14F-4D97-AF65-F5344CB8AC3E}">
        <p14:creationId xmlns:p14="http://schemas.microsoft.com/office/powerpoint/2010/main" val="533729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B98773-BDE9-C844-A926-649D37042A90}" type="datetime1">
              <a:rPr lang="en-US" smtClean="0"/>
              <a:t>1/25/2019</a:t>
            </a:fld>
            <a:endParaRPr lang="en-US"/>
          </a:p>
        </p:txBody>
      </p:sp>
      <p:sp>
        <p:nvSpPr>
          <p:cNvPr id="3" name="Footer Placeholder 2"/>
          <p:cNvSpPr>
            <a:spLocks noGrp="1"/>
          </p:cNvSpPr>
          <p:nvPr>
            <p:ph type="ftr" sz="quarter" idx="11"/>
          </p:nvPr>
        </p:nvSpPr>
        <p:spPr/>
        <p:txBody>
          <a:bodyPr/>
          <a:lstStyle/>
          <a:p>
            <a:r>
              <a:rPr lang="en-US"/>
              <a:t>CSU CT 310 Web Development ©Ross Beveridge &amp; Jamie Ruiz</a:t>
            </a:r>
            <a:endParaRPr lang="en-US" dirty="0"/>
          </a:p>
        </p:txBody>
      </p:sp>
      <p:sp>
        <p:nvSpPr>
          <p:cNvPr id="4" name="Slide Number Placeholder 3"/>
          <p:cNvSpPr>
            <a:spLocks noGrp="1"/>
          </p:cNvSpPr>
          <p:nvPr>
            <p:ph type="sldNum" sz="quarter" idx="12"/>
          </p:nvPr>
        </p:nvSpPr>
        <p:spPr/>
        <p:txBody>
          <a:bodyPr/>
          <a:lstStyle/>
          <a:p>
            <a:r>
              <a:rPr lang="en-US"/>
              <a:t>Slide </a:t>
            </a:r>
            <a:fld id="{DDBF3212-ED34-C44D-91F0-7BA9D15B4AA5}" type="slidenum">
              <a:rPr lang="en-US" smtClean="0"/>
              <a:pPr/>
              <a:t>‹#›</a:t>
            </a:fld>
            <a:endParaRPr lang="en-US"/>
          </a:p>
        </p:txBody>
      </p:sp>
      <p:sp>
        <p:nvSpPr>
          <p:cNvPr id="5" name="Rectangle 4">
            <a:extLst>
              <a:ext uri="{FF2B5EF4-FFF2-40B4-BE49-F238E27FC236}">
                <a16:creationId xmlns:a16="http://schemas.microsoft.com/office/drawing/2014/main" id="{57256782-F1DF-4A4D-86E1-193DCFD69CB0}"/>
              </a:ext>
            </a:extLst>
          </p:cNvPr>
          <p:cNvSpPr txBox="1">
            <a:spLocks noChangeArrowheads="1"/>
          </p:cNvSpPr>
          <p:nvPr userDrawn="1"/>
        </p:nvSpPr>
        <p:spPr bwMode="auto">
          <a:xfrm>
            <a:off x="101600" y="6492875"/>
            <a:ext cx="1422400" cy="365125"/>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b" anchorCtr="0" compatLnSpc="1">
            <a:prstTxWarp prst="textNoShape">
              <a:avLst/>
            </a:prstTxWarp>
          </a:bodyPr>
          <a:lstStyle>
            <a:defPPr>
              <a:defRPr lang="en-US"/>
            </a:defPPr>
            <a:lvl1pPr algn="l" rtl="0" eaLnBrk="0" fontAlgn="base" hangingPunct="0">
              <a:spcBef>
                <a:spcPct val="0"/>
              </a:spcBef>
              <a:spcAft>
                <a:spcPct val="0"/>
              </a:spcAft>
              <a:defRPr sz="1000" kern="1200">
                <a:solidFill>
                  <a:srgbClr val="A8B9BB"/>
                </a:solidFill>
                <a:latin typeface="Verdana"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5pPr>
            <a:lvl6pPr marL="2286000" algn="l" defTabSz="457200" rtl="0" eaLnBrk="1" latinLnBrk="0" hangingPunct="1">
              <a:defRPr sz="2400" kern="1200">
                <a:solidFill>
                  <a:schemeClr val="tx1"/>
                </a:solidFill>
                <a:latin typeface="Verdana" charset="0"/>
                <a:ea typeface="ＭＳ Ｐゴシック" charset="0"/>
                <a:cs typeface="ＭＳ Ｐゴシック" charset="0"/>
              </a:defRPr>
            </a:lvl6pPr>
            <a:lvl7pPr marL="2743200" algn="l" defTabSz="457200" rtl="0" eaLnBrk="1" latinLnBrk="0" hangingPunct="1">
              <a:defRPr sz="2400" kern="1200">
                <a:solidFill>
                  <a:schemeClr val="tx1"/>
                </a:solidFill>
                <a:latin typeface="Verdana" charset="0"/>
                <a:ea typeface="ＭＳ Ｐゴシック" charset="0"/>
                <a:cs typeface="ＭＳ Ｐゴシック" charset="0"/>
              </a:defRPr>
            </a:lvl7pPr>
            <a:lvl8pPr marL="3200400" algn="l" defTabSz="457200" rtl="0" eaLnBrk="1" latinLnBrk="0" hangingPunct="1">
              <a:defRPr sz="2400" kern="1200">
                <a:solidFill>
                  <a:schemeClr val="tx1"/>
                </a:solidFill>
                <a:latin typeface="Verdana" charset="0"/>
                <a:ea typeface="ＭＳ Ｐゴシック" charset="0"/>
                <a:cs typeface="ＭＳ Ｐゴシック" charset="0"/>
              </a:defRPr>
            </a:lvl8pPr>
            <a:lvl9pPr marL="3657600" algn="l" defTabSz="457200" rtl="0" eaLnBrk="1" latinLnBrk="0" hangingPunct="1">
              <a:defRPr sz="2400" kern="1200">
                <a:solidFill>
                  <a:schemeClr val="tx1"/>
                </a:solidFill>
                <a:latin typeface="Verdana" charset="0"/>
                <a:ea typeface="ＭＳ Ｐゴシック" charset="0"/>
                <a:cs typeface="ＭＳ Ｐゴシック" charset="0"/>
              </a:defRPr>
            </a:lvl9pPr>
          </a:lstStyle>
          <a:p>
            <a:fld id="{BA014ADE-2225-A64F-AAA8-848DD979CD39}" type="datetime1">
              <a:rPr lang="en-US" sz="1000" smtClean="0"/>
              <a:pPr/>
              <a:t>1/25/2019</a:t>
            </a:fld>
            <a:endParaRPr lang="en-US" sz="1000" dirty="0"/>
          </a:p>
        </p:txBody>
      </p:sp>
      <p:sp>
        <p:nvSpPr>
          <p:cNvPr id="6" name="Rectangle 6">
            <a:extLst>
              <a:ext uri="{FF2B5EF4-FFF2-40B4-BE49-F238E27FC236}">
                <a16:creationId xmlns:a16="http://schemas.microsoft.com/office/drawing/2014/main" id="{2083973D-8DB3-4B90-8358-DDE48DF2EAA3}"/>
              </a:ext>
            </a:extLst>
          </p:cNvPr>
          <p:cNvSpPr txBox="1">
            <a:spLocks noChangeArrowheads="1"/>
          </p:cNvSpPr>
          <p:nvPr userDrawn="1"/>
        </p:nvSpPr>
        <p:spPr bwMode="auto">
          <a:xfrm>
            <a:off x="10769600" y="6492874"/>
            <a:ext cx="1320800" cy="358776"/>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000" kern="1200">
                <a:solidFill>
                  <a:schemeClr val="folHlink"/>
                </a:solidFill>
                <a:latin typeface="Verdana"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5pPr>
            <a:lvl6pPr marL="2286000" algn="l" defTabSz="457200" rtl="0" eaLnBrk="1" latinLnBrk="0" hangingPunct="1">
              <a:defRPr sz="2400" kern="1200">
                <a:solidFill>
                  <a:schemeClr val="tx1"/>
                </a:solidFill>
                <a:latin typeface="Verdana" charset="0"/>
                <a:ea typeface="ＭＳ Ｐゴシック" charset="0"/>
                <a:cs typeface="ＭＳ Ｐゴシック" charset="0"/>
              </a:defRPr>
            </a:lvl6pPr>
            <a:lvl7pPr marL="2743200" algn="l" defTabSz="457200" rtl="0" eaLnBrk="1" latinLnBrk="0" hangingPunct="1">
              <a:defRPr sz="2400" kern="1200">
                <a:solidFill>
                  <a:schemeClr val="tx1"/>
                </a:solidFill>
                <a:latin typeface="Verdana" charset="0"/>
                <a:ea typeface="ＭＳ Ｐゴシック" charset="0"/>
                <a:cs typeface="ＭＳ Ｐゴシック" charset="0"/>
              </a:defRPr>
            </a:lvl7pPr>
            <a:lvl8pPr marL="3200400" algn="l" defTabSz="457200" rtl="0" eaLnBrk="1" latinLnBrk="0" hangingPunct="1">
              <a:defRPr sz="2400" kern="1200">
                <a:solidFill>
                  <a:schemeClr val="tx1"/>
                </a:solidFill>
                <a:latin typeface="Verdana" charset="0"/>
                <a:ea typeface="ＭＳ Ｐゴシック" charset="0"/>
                <a:cs typeface="ＭＳ Ｐゴシック" charset="0"/>
              </a:defRPr>
            </a:lvl8pPr>
            <a:lvl9pPr marL="3657600" algn="l" defTabSz="457200" rtl="0" eaLnBrk="1" latinLnBrk="0" hangingPunct="1">
              <a:defRPr sz="2400" kern="1200">
                <a:solidFill>
                  <a:schemeClr val="tx1"/>
                </a:solidFill>
                <a:latin typeface="Verdana" charset="0"/>
                <a:ea typeface="ＭＳ Ｐゴシック" charset="0"/>
                <a:cs typeface="ＭＳ Ｐゴシック" charset="0"/>
              </a:defRPr>
            </a:lvl9pPr>
          </a:lstStyle>
          <a:p>
            <a:r>
              <a:rPr lang="en-US" sz="1000"/>
              <a:t>Slide </a:t>
            </a:r>
            <a:fld id="{EFDB90E0-109D-6646-851E-B47DF95D977E}" type="slidenum">
              <a:rPr lang="en-US" sz="1000" smtClean="0"/>
              <a:pPr/>
              <a:t>‹#›</a:t>
            </a:fld>
            <a:endParaRPr lang="en-US" sz="1000"/>
          </a:p>
        </p:txBody>
      </p:sp>
    </p:spTree>
    <p:extLst>
      <p:ext uri="{BB962C8B-B14F-4D97-AF65-F5344CB8AC3E}">
        <p14:creationId xmlns:p14="http://schemas.microsoft.com/office/powerpoint/2010/main" val="1881637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5F0D83E-C6D7-1B46-A374-21421A13FBDF}" type="datetime1">
              <a:rPr lang="en-US" smtClean="0"/>
              <a:t>1/25/2019</a:t>
            </a:fld>
            <a:endParaRPr lang="en-US" dirty="0"/>
          </a:p>
        </p:txBody>
      </p:sp>
      <p:sp>
        <p:nvSpPr>
          <p:cNvPr id="6" name="Footer Placeholder 5"/>
          <p:cNvSpPr>
            <a:spLocks noGrp="1"/>
          </p:cNvSpPr>
          <p:nvPr>
            <p:ph type="ftr" sz="quarter" idx="11"/>
          </p:nvPr>
        </p:nvSpPr>
        <p:spPr/>
        <p:txBody>
          <a:bodyPr/>
          <a:lstStyle/>
          <a:p>
            <a:r>
              <a:rPr lang="en-US"/>
              <a:t>CSU CT 310 Web Development ©Ross Beveridge &amp; Jamie Ruiz</a:t>
            </a:r>
            <a:endParaRPr lang="en-US" dirty="0"/>
          </a:p>
        </p:txBody>
      </p:sp>
      <p:sp>
        <p:nvSpPr>
          <p:cNvPr id="7" name="Slide Number Placeholder 6"/>
          <p:cNvSpPr>
            <a:spLocks noGrp="1"/>
          </p:cNvSpPr>
          <p:nvPr>
            <p:ph type="sldNum" sz="quarter" idx="12"/>
          </p:nvPr>
        </p:nvSpPr>
        <p:spPr/>
        <p:txBody>
          <a:bodyPr/>
          <a:lstStyle/>
          <a:p>
            <a:r>
              <a:rPr lang="en-US"/>
              <a:t>Slide </a:t>
            </a:r>
            <a:fld id="{EFDB90E0-109D-6646-851E-B47DF95D977E}" type="slidenum">
              <a:rPr lang="en-US" smtClean="0"/>
              <a:pPr/>
              <a:t>‹#›</a:t>
            </a:fld>
            <a:endParaRPr lang="en-US"/>
          </a:p>
        </p:txBody>
      </p:sp>
    </p:spTree>
    <p:extLst>
      <p:ext uri="{BB962C8B-B14F-4D97-AF65-F5344CB8AC3E}">
        <p14:creationId xmlns:p14="http://schemas.microsoft.com/office/powerpoint/2010/main" val="3189559810"/>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5F0D83E-C6D7-1B46-A374-21421A13FBDF}" type="datetime1">
              <a:rPr lang="en-US" smtClean="0"/>
              <a:t>1/25/2019</a:t>
            </a:fld>
            <a:endParaRPr lang="en-US" dirty="0"/>
          </a:p>
        </p:txBody>
      </p:sp>
      <p:sp>
        <p:nvSpPr>
          <p:cNvPr id="6" name="Footer Placeholder 5"/>
          <p:cNvSpPr>
            <a:spLocks noGrp="1"/>
          </p:cNvSpPr>
          <p:nvPr>
            <p:ph type="ftr" sz="quarter" idx="11"/>
          </p:nvPr>
        </p:nvSpPr>
        <p:spPr/>
        <p:txBody>
          <a:bodyPr/>
          <a:lstStyle/>
          <a:p>
            <a:r>
              <a:rPr lang="en-US"/>
              <a:t>CSU CT 310 Web Development ©Ross Beveridge &amp; Jamie Ruiz</a:t>
            </a:r>
            <a:endParaRPr lang="en-US" dirty="0"/>
          </a:p>
        </p:txBody>
      </p:sp>
      <p:sp>
        <p:nvSpPr>
          <p:cNvPr id="7" name="Slide Number Placeholder 6"/>
          <p:cNvSpPr>
            <a:spLocks noGrp="1"/>
          </p:cNvSpPr>
          <p:nvPr>
            <p:ph type="sldNum" sz="quarter" idx="12"/>
          </p:nvPr>
        </p:nvSpPr>
        <p:spPr/>
        <p:txBody>
          <a:bodyPr/>
          <a:lstStyle/>
          <a:p>
            <a:r>
              <a:rPr lang="en-US"/>
              <a:t>Slide </a:t>
            </a:r>
            <a:fld id="{EFDB90E0-109D-6646-851E-B47DF95D977E}" type="slidenum">
              <a:rPr lang="en-US" smtClean="0"/>
              <a:pPr/>
              <a:t>‹#›</a:t>
            </a:fld>
            <a:endParaRPr lang="en-US"/>
          </a:p>
        </p:txBody>
      </p:sp>
    </p:spTree>
    <p:extLst>
      <p:ext uri="{BB962C8B-B14F-4D97-AF65-F5344CB8AC3E}">
        <p14:creationId xmlns:p14="http://schemas.microsoft.com/office/powerpoint/2010/main" val="2761030332"/>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A5F0D83E-C6D7-1B46-A374-21421A13FBDF}" type="datetime1">
              <a:rPr lang="en-US" smtClean="0"/>
              <a:t>1/25/2019</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CSU CT 310 Web Development ©Ross Beveridge &amp; Jamie Ruiz</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r>
              <a:rPr lang="en-US"/>
              <a:t>Slide </a:t>
            </a:r>
            <a:fld id="{EFDB90E0-109D-6646-851E-B47DF95D977E}" type="slidenum">
              <a:rPr lang="en-US" smtClean="0"/>
              <a:pPr/>
              <a:t>‹#›</a:t>
            </a:fld>
            <a:endParaRPr lang="en-US"/>
          </a:p>
        </p:txBody>
      </p:sp>
    </p:spTree>
    <p:extLst>
      <p:ext uri="{BB962C8B-B14F-4D97-AF65-F5344CB8AC3E}">
        <p14:creationId xmlns:p14="http://schemas.microsoft.com/office/powerpoint/2010/main" val="851178356"/>
      </p:ext>
    </p:extLst>
  </p:cSld>
  <p:clrMap bg1="dk1" tx1="lt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Lst>
  <p:hf hdr="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w3.org/TR/2014/REC-html5-20141028/syntax.html" TargetMode="External"/><Relationship Id="rId2" Type="http://schemas.openxmlformats.org/officeDocument/2006/relationships/hyperlink" Target="http://dev.w3.org/html5/html-author/"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xmlfiles.com/dtd/"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www.seoconsultants.com/meta-tag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code.google.com/webstats/2005-12/metadata.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validator.w3.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1375983" y="1066800"/>
            <a:ext cx="9440034" cy="1828801"/>
          </a:xfrm>
        </p:spPr>
        <p:txBody>
          <a:bodyPr/>
          <a:lstStyle/>
          <a:p>
            <a:r>
              <a:rPr lang="en-US" dirty="0"/>
              <a:t>HTML</a:t>
            </a:r>
          </a:p>
        </p:txBody>
      </p:sp>
      <p:sp>
        <p:nvSpPr>
          <p:cNvPr id="60422" name="Rectangle 6"/>
          <p:cNvSpPr>
            <a:spLocks noGrp="1" noChangeArrowheads="1"/>
          </p:cNvSpPr>
          <p:nvPr>
            <p:ph type="subTitle" idx="1"/>
          </p:nvPr>
        </p:nvSpPr>
        <p:spPr>
          <a:xfrm>
            <a:off x="2895600" y="3200400"/>
            <a:ext cx="6400800" cy="1752600"/>
          </a:xfrm>
        </p:spPr>
        <p:txBody>
          <a:bodyPr/>
          <a:lstStyle/>
          <a:p>
            <a:r>
              <a:rPr lang="en-US" dirty="0"/>
              <a:t>HTML Basics &amp; Context &amp;</a:t>
            </a:r>
          </a:p>
          <a:p>
            <a:r>
              <a:rPr lang="en-US" sz="2400" dirty="0"/>
              <a:t>IDEs &amp; </a:t>
            </a:r>
            <a:r>
              <a:rPr lang="en-US" dirty="0"/>
              <a:t>Server Basics &amp; </a:t>
            </a:r>
            <a:r>
              <a:rPr lang="en-US" sz="1600" dirty="0"/>
              <a:t>Online Notes </a:t>
            </a:r>
          </a:p>
        </p:txBody>
      </p:sp>
      <p:sp>
        <p:nvSpPr>
          <p:cNvPr id="15366" name="Text Box 4"/>
          <p:cNvSpPr txBox="1">
            <a:spLocks noChangeArrowheads="1"/>
          </p:cNvSpPr>
          <p:nvPr/>
        </p:nvSpPr>
        <p:spPr bwMode="auto">
          <a:xfrm>
            <a:off x="3276600" y="1371600"/>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37931725" indent="-37474525">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marL="457200" eaLnBrk="0" fontAlgn="base" hangingPunct="0">
              <a:spcBef>
                <a:spcPct val="0"/>
              </a:spcBef>
              <a:spcAft>
                <a:spcPct val="0"/>
              </a:spcAft>
              <a:defRPr sz="2400">
                <a:solidFill>
                  <a:schemeClr val="tx1"/>
                </a:solidFill>
                <a:latin typeface="Verdana" charset="0"/>
                <a:ea typeface="ＭＳ Ｐゴシック" charset="0"/>
              </a:defRPr>
            </a:lvl6pPr>
            <a:lvl7pPr marL="914400" eaLnBrk="0" fontAlgn="base" hangingPunct="0">
              <a:spcBef>
                <a:spcPct val="0"/>
              </a:spcBef>
              <a:spcAft>
                <a:spcPct val="0"/>
              </a:spcAft>
              <a:defRPr sz="2400">
                <a:solidFill>
                  <a:schemeClr val="tx1"/>
                </a:solidFill>
                <a:latin typeface="Verdana" charset="0"/>
                <a:ea typeface="ＭＳ Ｐゴシック" charset="0"/>
              </a:defRPr>
            </a:lvl7pPr>
            <a:lvl8pPr marL="1371600" eaLnBrk="0" fontAlgn="base" hangingPunct="0">
              <a:spcBef>
                <a:spcPct val="0"/>
              </a:spcBef>
              <a:spcAft>
                <a:spcPct val="0"/>
              </a:spcAft>
              <a:defRPr sz="2400">
                <a:solidFill>
                  <a:schemeClr val="tx1"/>
                </a:solidFill>
                <a:latin typeface="Verdana" charset="0"/>
                <a:ea typeface="ＭＳ Ｐゴシック" charset="0"/>
              </a:defRPr>
            </a:lvl8pPr>
            <a:lvl9pPr marL="1828800" eaLnBrk="0" fontAlgn="base" hangingPunct="0">
              <a:spcBef>
                <a:spcPct val="0"/>
              </a:spcBef>
              <a:spcAft>
                <a:spcPct val="0"/>
              </a:spcAft>
              <a:defRPr sz="2400">
                <a:solidFill>
                  <a:schemeClr val="tx1"/>
                </a:solidFill>
                <a:latin typeface="Verdana" charset="0"/>
                <a:ea typeface="ＭＳ Ｐゴシック" charset="0"/>
              </a:defRPr>
            </a:lvl9pPr>
          </a:lstStyle>
          <a:p>
            <a:pPr>
              <a:spcBef>
                <a:spcPct val="50000"/>
              </a:spcBef>
            </a:pPr>
            <a:r>
              <a:rPr lang="en-US">
                <a:solidFill>
                  <a:srgbClr val="800040"/>
                </a:solidFill>
                <a:latin typeface="Arial" charset="0"/>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 Specification</a:t>
            </a:r>
          </a:p>
        </p:txBody>
      </p:sp>
      <p:sp>
        <p:nvSpPr>
          <p:cNvPr id="3" name="Content Placeholder 2"/>
          <p:cNvSpPr>
            <a:spLocks noGrp="1"/>
          </p:cNvSpPr>
          <p:nvPr>
            <p:ph idx="1"/>
          </p:nvPr>
        </p:nvSpPr>
        <p:spPr/>
        <p:txBody>
          <a:bodyPr/>
          <a:lstStyle/>
          <a:p>
            <a:r>
              <a:rPr lang="en-US" sz="2800" dirty="0"/>
              <a:t>Learn More</a:t>
            </a:r>
            <a:br>
              <a:rPr lang="en-US" sz="2800" dirty="0"/>
            </a:br>
            <a:r>
              <a:rPr lang="en-US" sz="2800" dirty="0">
                <a:hlinkClick r:id="rId2"/>
              </a:rPr>
              <a:t>http://dev.w3.org/html5/html-author/</a:t>
            </a:r>
            <a:br>
              <a:rPr lang="en-US" sz="2800" dirty="0"/>
            </a:br>
            <a:r>
              <a:rPr lang="en-US" sz="2800" dirty="0"/>
              <a:t>and</a:t>
            </a:r>
            <a:br>
              <a:rPr lang="en-US" sz="2800" dirty="0"/>
            </a:br>
            <a:r>
              <a:rPr lang="en-US" sz="2800" dirty="0">
                <a:hlinkClick r:id="rId3"/>
              </a:rPr>
              <a:t>http://www.w3.org/TR/2014/REC-html5-20141028/syntax.html</a:t>
            </a:r>
            <a:endParaRPr lang="en-US" sz="2800" dirty="0"/>
          </a:p>
          <a:p>
            <a:endParaRPr lang="en-US" sz="2800" dirty="0"/>
          </a:p>
        </p:txBody>
      </p:sp>
      <p:sp>
        <p:nvSpPr>
          <p:cNvPr id="4" name="Date Placeholder 3"/>
          <p:cNvSpPr>
            <a:spLocks noGrp="1"/>
          </p:cNvSpPr>
          <p:nvPr>
            <p:ph type="dt" sz="half" idx="10"/>
          </p:nvPr>
        </p:nvSpPr>
        <p:spPr>
          <a:xfrm>
            <a:off x="1905000" y="6324600"/>
            <a:ext cx="1066800" cy="457200"/>
          </a:xfrm>
        </p:spPr>
        <p:txBody>
          <a:bodyPr/>
          <a:lstStyle/>
          <a:p>
            <a:fld id="{64E6F4FE-793B-8846-A27D-5B11F9FC0CD0}" type="datetime1">
              <a:rPr lang="en-US" smtClean="0"/>
              <a:t>1/25/2019</a:t>
            </a:fld>
            <a:endParaRPr lang="en-US"/>
          </a:p>
        </p:txBody>
      </p:sp>
      <p:sp>
        <p:nvSpPr>
          <p:cNvPr id="5" name="Footer Placeholder 4"/>
          <p:cNvSpPr>
            <a:spLocks noGrp="1"/>
          </p:cNvSpPr>
          <p:nvPr>
            <p:ph type="ftr" sz="quarter" idx="11"/>
          </p:nvPr>
        </p:nvSpPr>
        <p:spPr/>
        <p:txBody>
          <a:bodyPr/>
          <a:lstStyle/>
          <a:p>
            <a:r>
              <a:rPr lang="en-US"/>
              <a:t>CSU CT 310 Web Development ©Ross Beveridge &amp; Jamie Ruiz</a:t>
            </a:r>
            <a:endParaRPr lang="en-US" dirty="0"/>
          </a:p>
        </p:txBody>
      </p:sp>
      <p:sp>
        <p:nvSpPr>
          <p:cNvPr id="6" name="Slide Number Placeholder 5"/>
          <p:cNvSpPr>
            <a:spLocks noGrp="1"/>
          </p:cNvSpPr>
          <p:nvPr>
            <p:ph type="sldNum" sz="quarter" idx="12"/>
          </p:nvPr>
        </p:nvSpPr>
        <p:spPr>
          <a:xfrm>
            <a:off x="9220200" y="6324600"/>
            <a:ext cx="990600" cy="457200"/>
          </a:xfrm>
        </p:spPr>
        <p:txBody>
          <a:bodyPr/>
          <a:lstStyle/>
          <a:p>
            <a:r>
              <a:rPr lang="en-US"/>
              <a:t>Slide </a:t>
            </a:r>
            <a:fld id="{F9A72CF8-5567-AB49-93BD-487DAF21E1BE}" type="slidenum">
              <a:rPr lang="en-US" smtClean="0"/>
              <a:pPr/>
              <a:t>10</a:t>
            </a:fld>
            <a:endParaRPr lang="en-US"/>
          </a:p>
        </p:txBody>
      </p:sp>
    </p:spTree>
    <p:extLst>
      <p:ext uri="{BB962C8B-B14F-4D97-AF65-F5344CB8AC3E}">
        <p14:creationId xmlns:p14="http://schemas.microsoft.com/office/powerpoint/2010/main" val="2022466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3803C"/>
                </a:solidFill>
              </a:rPr>
              <a:t>HISTORY: </a:t>
            </a:r>
            <a:r>
              <a:rPr lang="en-US" dirty="0"/>
              <a:t>HTML -&gt;XHTML</a:t>
            </a:r>
          </a:p>
        </p:txBody>
      </p:sp>
      <p:sp>
        <p:nvSpPr>
          <p:cNvPr id="3" name="Content Placeholder 2"/>
          <p:cNvSpPr>
            <a:spLocks noGrp="1"/>
          </p:cNvSpPr>
          <p:nvPr>
            <p:ph idx="1"/>
          </p:nvPr>
        </p:nvSpPr>
        <p:spPr>
          <a:xfrm>
            <a:off x="1887536" y="1828800"/>
            <a:ext cx="8534400" cy="4495800"/>
          </a:xfrm>
        </p:spPr>
        <p:txBody>
          <a:bodyPr/>
          <a:lstStyle/>
          <a:p>
            <a:r>
              <a:rPr lang="en-US" dirty="0"/>
              <a:t>HTML, while great, runs into problems</a:t>
            </a:r>
          </a:p>
          <a:p>
            <a:pPr lvl="1"/>
            <a:r>
              <a:rPr lang="en-US" dirty="0"/>
              <a:t>Very loose and incomplete definitions</a:t>
            </a:r>
          </a:p>
          <a:p>
            <a:pPr lvl="2"/>
            <a:r>
              <a:rPr lang="ja-JP" altLang="en-US" dirty="0"/>
              <a:t>“</a:t>
            </a:r>
            <a:r>
              <a:rPr lang="en-US" dirty="0"/>
              <a:t>Ignore unintelligible bits</a:t>
            </a:r>
            <a:r>
              <a:rPr lang="ja-JP" altLang="en-US" dirty="0"/>
              <a:t>”</a:t>
            </a:r>
            <a:r>
              <a:rPr lang="en-US" dirty="0"/>
              <a:t> - A. Browser.</a:t>
            </a:r>
          </a:p>
          <a:p>
            <a:pPr lvl="2"/>
            <a:r>
              <a:rPr lang="en-US" dirty="0"/>
              <a:t>Intended for text and graphics on still pages.</a:t>
            </a:r>
          </a:p>
          <a:p>
            <a:r>
              <a:rPr lang="en-US" dirty="0"/>
              <a:t>XHTML, based upon XML</a:t>
            </a:r>
          </a:p>
          <a:p>
            <a:pPr lvl="1"/>
            <a:r>
              <a:rPr lang="en-US" dirty="0"/>
              <a:t>Much tighter syntactic constraints</a:t>
            </a:r>
          </a:p>
          <a:p>
            <a:pPr lvl="2"/>
            <a:r>
              <a:rPr lang="en-US" dirty="0"/>
              <a:t>Promises more uniformity</a:t>
            </a:r>
          </a:p>
          <a:p>
            <a:pPr lvl="1"/>
            <a:r>
              <a:rPr lang="en-US" dirty="0"/>
              <a:t>Room to grow the specification</a:t>
            </a:r>
          </a:p>
        </p:txBody>
      </p:sp>
      <p:sp>
        <p:nvSpPr>
          <p:cNvPr id="12" name="TextBox 11"/>
          <p:cNvSpPr txBox="1"/>
          <p:nvPr/>
        </p:nvSpPr>
        <p:spPr>
          <a:xfrm>
            <a:off x="1930400" y="5574139"/>
            <a:ext cx="83058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dirty="0">
                <a:solidFill>
                  <a:srgbClr val="000000"/>
                </a:solidFill>
              </a:rPr>
              <a:t>Warning: XHTML was an important stage in the web and you should be aware of it! But </a:t>
            </a:r>
            <a:r>
              <a:rPr lang="is-IS" dirty="0">
                <a:solidFill>
                  <a:srgbClr val="000000"/>
                </a:solidFill>
              </a:rPr>
              <a:t>… HTML5!</a:t>
            </a:r>
            <a:endParaRPr lang="en-US" dirty="0">
              <a:solidFill>
                <a:srgbClr val="000000"/>
              </a:solidFill>
            </a:endParaRPr>
          </a:p>
        </p:txBody>
      </p:sp>
    </p:spTree>
    <p:extLst>
      <p:ext uri="{BB962C8B-B14F-4D97-AF65-F5344CB8AC3E}">
        <p14:creationId xmlns:p14="http://schemas.microsoft.com/office/powerpoint/2010/main" val="1385055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3803C"/>
                </a:solidFill>
              </a:rPr>
              <a:t>HISTORY:</a:t>
            </a:r>
            <a:r>
              <a:rPr lang="en-US" dirty="0">
                <a:solidFill>
                  <a:srgbClr val="C00000"/>
                </a:solidFill>
              </a:rPr>
              <a:t> </a:t>
            </a:r>
            <a:r>
              <a:rPr lang="en-US" dirty="0"/>
              <a:t>HTML -&gt;XHTML</a:t>
            </a:r>
          </a:p>
        </p:txBody>
      </p:sp>
      <p:sp>
        <p:nvSpPr>
          <p:cNvPr id="3" name="Content Placeholder 2"/>
          <p:cNvSpPr>
            <a:spLocks noGrp="1"/>
          </p:cNvSpPr>
          <p:nvPr>
            <p:ph idx="1"/>
          </p:nvPr>
        </p:nvSpPr>
        <p:spPr>
          <a:xfrm>
            <a:off x="1887536" y="1724670"/>
            <a:ext cx="8534400" cy="4495800"/>
          </a:xfrm>
        </p:spPr>
        <p:txBody>
          <a:bodyPr/>
          <a:lstStyle/>
          <a:p>
            <a:pPr eaLnBrk="1" hangingPunct="1"/>
            <a:r>
              <a:rPr lang="en-US" sz="2400" dirty="0">
                <a:latin typeface="Verdana" charset="0"/>
                <a:ea typeface="ＭＳ Ｐゴシック" charset="0"/>
                <a:cs typeface="ＭＳ Ｐゴシック" charset="0"/>
              </a:rPr>
              <a:t>XHTML intentionally similar on the surface.</a:t>
            </a:r>
          </a:p>
          <a:p>
            <a:pPr eaLnBrk="1" hangingPunct="1"/>
            <a:r>
              <a:rPr lang="en-US" sz="2400" dirty="0">
                <a:latin typeface="Verdana" charset="0"/>
                <a:ea typeface="ＭＳ Ｐゴシック" charset="0"/>
                <a:cs typeface="ＭＳ Ｐゴシック" charset="0"/>
              </a:rPr>
              <a:t>But, xml must be well formed </a:t>
            </a:r>
          </a:p>
          <a:p>
            <a:pPr lvl="1" eaLnBrk="1" hangingPunct="1"/>
            <a:r>
              <a:rPr lang="en-US" sz="2000" dirty="0">
                <a:latin typeface="Verdana" charset="0"/>
                <a:ea typeface="ＭＳ Ｐゴシック" charset="0"/>
              </a:rPr>
              <a:t>based on </a:t>
            </a:r>
            <a:r>
              <a:rPr lang="en-US" sz="2000" dirty="0">
                <a:latin typeface="Verdana" charset="0"/>
                <a:ea typeface="ＭＳ Ｐゴシック" charset="0"/>
                <a:hlinkClick r:id="rId2"/>
              </a:rPr>
              <a:t>document type definition </a:t>
            </a:r>
            <a:r>
              <a:rPr lang="en-US" sz="2000" dirty="0">
                <a:latin typeface="Verdana" charset="0"/>
                <a:ea typeface="ＭＳ Ｐゴシック" charset="0"/>
              </a:rPr>
              <a:t>(DTD)</a:t>
            </a:r>
          </a:p>
          <a:p>
            <a:pPr lvl="1" eaLnBrk="1" hangingPunct="1"/>
            <a:r>
              <a:rPr lang="en-US" sz="2000" dirty="0">
                <a:latin typeface="Verdana" charset="0"/>
                <a:ea typeface="ＭＳ Ｐゴシック" charset="0"/>
              </a:rPr>
              <a:t>tags almost always come in pairs</a:t>
            </a:r>
          </a:p>
          <a:p>
            <a:pPr lvl="1" eaLnBrk="1" hangingPunct="1"/>
            <a:r>
              <a:rPr lang="en-US" sz="2000" dirty="0">
                <a:latin typeface="Verdana" charset="0"/>
                <a:ea typeface="ＭＳ Ｐゴシック" charset="0"/>
              </a:rPr>
              <a:t>many tags must not be empty</a:t>
            </a:r>
          </a:p>
          <a:p>
            <a:pPr eaLnBrk="1" hangingPunct="1"/>
            <a:r>
              <a:rPr lang="en-US" sz="2400" dirty="0">
                <a:latin typeface="Verdana" charset="0"/>
                <a:ea typeface="ＭＳ Ｐゴシック" charset="0"/>
                <a:cs typeface="ＭＳ Ｐゴシック" charset="0"/>
              </a:rPr>
              <a:t>XML documents always begin with a directive.</a:t>
            </a:r>
          </a:p>
        </p:txBody>
      </p:sp>
      <p:sp>
        <p:nvSpPr>
          <p:cNvPr id="7" name="TextBox 6"/>
          <p:cNvSpPr txBox="1"/>
          <p:nvPr/>
        </p:nvSpPr>
        <p:spPr>
          <a:xfrm>
            <a:off x="1943100" y="5574139"/>
            <a:ext cx="83058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dirty="0">
                <a:solidFill>
                  <a:srgbClr val="000000"/>
                </a:solidFill>
              </a:rPr>
              <a:t>Warning: XHTML was an important stage in the web and you should be aware of it! But </a:t>
            </a:r>
            <a:r>
              <a:rPr lang="is-IS" dirty="0">
                <a:solidFill>
                  <a:srgbClr val="000000"/>
                </a:solidFill>
              </a:rPr>
              <a:t>… HTML5!</a:t>
            </a:r>
            <a:endParaRPr lang="en-US" dirty="0">
              <a:solidFill>
                <a:srgbClr val="000000"/>
              </a:solidFill>
            </a:endParaRPr>
          </a:p>
        </p:txBody>
      </p:sp>
    </p:spTree>
    <p:extLst>
      <p:ext uri="{BB962C8B-B14F-4D97-AF65-F5344CB8AC3E}">
        <p14:creationId xmlns:p14="http://schemas.microsoft.com/office/powerpoint/2010/main" val="783591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HTML5 – Hurray!</a:t>
            </a:r>
          </a:p>
        </p:txBody>
      </p:sp>
      <p:sp>
        <p:nvSpPr>
          <p:cNvPr id="3" name="Content Placeholder 2"/>
          <p:cNvSpPr>
            <a:spLocks noGrp="1"/>
          </p:cNvSpPr>
          <p:nvPr>
            <p:ph idx="1"/>
          </p:nvPr>
        </p:nvSpPr>
        <p:spPr>
          <a:xfrm>
            <a:off x="1905000" y="1828800"/>
            <a:ext cx="8382000" cy="4495800"/>
          </a:xfrm>
        </p:spPr>
        <p:txBody>
          <a:bodyPr/>
          <a:lstStyle/>
          <a:p>
            <a:r>
              <a:rPr lang="en-US" dirty="0"/>
              <a:t>Moves to simplify HTML but takes notes from XHTML</a:t>
            </a:r>
          </a:p>
          <a:p>
            <a:r>
              <a:rPr lang="en-US" dirty="0"/>
              <a:t>Adds semantic tags</a:t>
            </a:r>
          </a:p>
          <a:p>
            <a:r>
              <a:rPr lang="en-US" dirty="0"/>
              <a:t>Enforces more separation of content and display</a:t>
            </a:r>
          </a:p>
          <a:p>
            <a:pPr lvl="1"/>
            <a:r>
              <a:rPr lang="en-US" dirty="0"/>
              <a:t>More about this when we talk about CSS</a:t>
            </a:r>
          </a:p>
          <a:p>
            <a:r>
              <a:rPr lang="en-US" dirty="0"/>
              <a:t>Enough with plugins – Native functionality for video/animation/etc.</a:t>
            </a:r>
          </a:p>
        </p:txBody>
      </p:sp>
      <p:sp>
        <p:nvSpPr>
          <p:cNvPr id="7" name="TextBox 6"/>
          <p:cNvSpPr txBox="1"/>
          <p:nvPr/>
        </p:nvSpPr>
        <p:spPr>
          <a:xfrm>
            <a:off x="1943100" y="5574139"/>
            <a:ext cx="83058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dirty="0">
                <a:solidFill>
                  <a:srgbClr val="000000"/>
                </a:solidFill>
              </a:rPr>
              <a:t>We, like essentially everyone else have moved to HTML5, and this is largely a great improvement. </a:t>
            </a:r>
          </a:p>
        </p:txBody>
      </p:sp>
    </p:spTree>
    <p:extLst>
      <p:ext uri="{BB962C8B-B14F-4D97-AF65-F5344CB8AC3E}">
        <p14:creationId xmlns:p14="http://schemas.microsoft.com/office/powerpoint/2010/main" val="161024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Telling Which is Which</a:t>
            </a:r>
          </a:p>
        </p:txBody>
      </p:sp>
      <p:sp>
        <p:nvSpPr>
          <p:cNvPr id="4" name="Date Placeholder 3"/>
          <p:cNvSpPr>
            <a:spLocks noGrp="1"/>
          </p:cNvSpPr>
          <p:nvPr>
            <p:ph type="dt" sz="half" idx="10"/>
          </p:nvPr>
        </p:nvSpPr>
        <p:spPr/>
        <p:txBody>
          <a:bodyPr/>
          <a:lstStyle/>
          <a:p>
            <a:fld id="{BEA37DDB-36AC-FD46-A2B5-050248392219}" type="datetime1">
              <a:rPr lang="en-US" smtClean="0"/>
              <a:t>1/25/2019</a:t>
            </a:fld>
            <a:endParaRPr lang="en-US" dirty="0"/>
          </a:p>
        </p:txBody>
      </p:sp>
      <p:sp>
        <p:nvSpPr>
          <p:cNvPr id="6" name="Footer Placeholder 5"/>
          <p:cNvSpPr>
            <a:spLocks noGrp="1"/>
          </p:cNvSpPr>
          <p:nvPr>
            <p:ph type="ftr" sz="quarter" idx="11"/>
          </p:nvPr>
        </p:nvSpPr>
        <p:spPr/>
        <p:txBody>
          <a:bodyPr/>
          <a:lstStyle/>
          <a:p>
            <a:r>
              <a:rPr lang="en-US"/>
              <a:t>CSU CT 310 Web Development ©Ross Beveridge &amp; Jamie Ruiz</a:t>
            </a:r>
            <a:endParaRPr lang="en-US" dirty="0"/>
          </a:p>
        </p:txBody>
      </p:sp>
      <p:sp>
        <p:nvSpPr>
          <p:cNvPr id="5" name="Slide Number Placeholder 4"/>
          <p:cNvSpPr>
            <a:spLocks noGrp="1"/>
          </p:cNvSpPr>
          <p:nvPr>
            <p:ph type="sldNum" sz="quarter" idx="12"/>
          </p:nvPr>
        </p:nvSpPr>
        <p:spPr/>
        <p:txBody>
          <a:bodyPr/>
          <a:lstStyle/>
          <a:p>
            <a:r>
              <a:rPr lang="en-US"/>
              <a:t>Slide </a:t>
            </a:r>
            <a:fld id="{EFDB90E0-109D-6646-851E-B47DF95D977E}" type="slidenum">
              <a:rPr lang="en-US" smtClean="0"/>
              <a:pPr/>
              <a:t>14</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3250" y="914400"/>
            <a:ext cx="6051550" cy="5602542"/>
          </a:xfrm>
          <a:prstGeom prst="rect">
            <a:avLst/>
          </a:prstGeom>
          <a:ln>
            <a:noFill/>
          </a:ln>
          <a:effectLst>
            <a:outerShdw blurRad="190500" algn="tl" rotWithShape="0">
              <a:srgbClr val="000000">
                <a:alpha val="70000"/>
              </a:srgbClr>
            </a:outerShdw>
          </a:effectLst>
        </p:spPr>
      </p:pic>
      <p:sp>
        <p:nvSpPr>
          <p:cNvPr id="8" name="Rectangular Callout 7"/>
          <p:cNvSpPr/>
          <p:nvPr/>
        </p:nvSpPr>
        <p:spPr bwMode="auto">
          <a:xfrm>
            <a:off x="6248400" y="1524001"/>
            <a:ext cx="4114800" cy="461665"/>
          </a:xfrm>
          <a:prstGeom prst="wedgeRectCallout">
            <a:avLst>
              <a:gd name="adj1" fmla="val -109228"/>
              <a:gd name="adj2" fmla="val 224700"/>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defTabSz="914400" eaLnBrk="0" fontAlgn="base" hangingPunct="0">
              <a:spcBef>
                <a:spcPct val="0"/>
              </a:spcBef>
              <a:spcAft>
                <a:spcPct val="0"/>
              </a:spcAft>
            </a:pPr>
            <a:r>
              <a:rPr lang="en-US" sz="2400">
                <a:solidFill>
                  <a:schemeClr val="bg2"/>
                </a:solidFill>
                <a:latin typeface="Verdana" charset="0"/>
                <a:ea typeface="ＭＳ Ｐゴシック" charset="-128"/>
                <a:cs typeface="ＭＳ Ｐゴシック" charset="-128"/>
              </a:rPr>
              <a:t>&lt;!DOCTYPE html&gt;</a:t>
            </a:r>
          </a:p>
        </p:txBody>
      </p:sp>
      <p:sp>
        <p:nvSpPr>
          <p:cNvPr id="9" name="Rectangular Callout 8"/>
          <p:cNvSpPr/>
          <p:nvPr/>
        </p:nvSpPr>
        <p:spPr bwMode="auto">
          <a:xfrm>
            <a:off x="6203950" y="3886201"/>
            <a:ext cx="4114800" cy="461665"/>
          </a:xfrm>
          <a:prstGeom prst="wedgeRectCallout">
            <a:avLst>
              <a:gd name="adj1" fmla="val -86851"/>
              <a:gd name="adj2" fmla="val 402134"/>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defTabSz="914400" eaLnBrk="0" fontAlgn="base" hangingPunct="0">
              <a:spcBef>
                <a:spcPct val="0"/>
              </a:spcBef>
              <a:spcAft>
                <a:spcPct val="0"/>
              </a:spcAft>
            </a:pPr>
            <a:r>
              <a:rPr lang="en-US" sz="2400" dirty="0">
                <a:solidFill>
                  <a:schemeClr val="bg2"/>
                </a:solidFill>
                <a:latin typeface="Verdana" charset="0"/>
                <a:ea typeface="ＭＳ Ｐゴシック" charset="-128"/>
                <a:cs typeface="ＭＳ Ｐゴシック" charset="-128"/>
              </a:rPr>
              <a:t>&lt;?xml version=“1.0” </a:t>
            </a:r>
            <a:r>
              <a:rPr lang="is-IS" sz="2400" dirty="0">
                <a:solidFill>
                  <a:schemeClr val="bg2"/>
                </a:solidFill>
                <a:latin typeface="Verdana" charset="0"/>
                <a:ea typeface="ＭＳ Ｐゴシック" charset="-128"/>
                <a:cs typeface="ＭＳ Ｐゴシック" charset="-128"/>
              </a:rPr>
              <a:t>…</a:t>
            </a:r>
            <a:endParaRPr lang="en-US" sz="2400" dirty="0">
              <a:solidFill>
                <a:schemeClr val="bg2"/>
              </a:solidFill>
              <a:latin typeface="Verdana" charset="0"/>
              <a:ea typeface="ＭＳ Ｐゴシック" charset="-128"/>
              <a:cs typeface="ＭＳ Ｐゴシック" charset="-128"/>
            </a:endParaRPr>
          </a:p>
        </p:txBody>
      </p:sp>
    </p:spTree>
    <p:extLst>
      <p:ext uri="{BB962C8B-B14F-4D97-AF65-F5344CB8AC3E}">
        <p14:creationId xmlns:p14="http://schemas.microsoft.com/office/powerpoint/2010/main" val="1919331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Into The Deep End Fast</a:t>
            </a:r>
          </a:p>
        </p:txBody>
      </p:sp>
      <p:sp>
        <p:nvSpPr>
          <p:cNvPr id="3" name="Date Placeholder 2"/>
          <p:cNvSpPr>
            <a:spLocks noGrp="1"/>
          </p:cNvSpPr>
          <p:nvPr>
            <p:ph type="dt" sz="half" idx="10"/>
          </p:nvPr>
        </p:nvSpPr>
        <p:spPr/>
        <p:txBody>
          <a:bodyPr/>
          <a:lstStyle/>
          <a:p>
            <a:fld id="{D68BE6AC-66CB-B94B-B201-03AC6BDCBE80}" type="datetime1">
              <a:rPr lang="en-US" smtClean="0"/>
              <a:t>1/25/2019</a:t>
            </a:fld>
            <a:endParaRPr lang="en-US"/>
          </a:p>
        </p:txBody>
      </p:sp>
      <p:sp>
        <p:nvSpPr>
          <p:cNvPr id="5" name="Footer Placeholder 4"/>
          <p:cNvSpPr>
            <a:spLocks noGrp="1"/>
          </p:cNvSpPr>
          <p:nvPr>
            <p:ph type="ftr" sz="quarter" idx="11"/>
          </p:nvPr>
        </p:nvSpPr>
        <p:spPr/>
        <p:txBody>
          <a:bodyPr/>
          <a:lstStyle/>
          <a:p>
            <a:r>
              <a:rPr lang="en-US"/>
              <a:t>CSU CT 310 Web Development ©Ross Beveridge &amp; Jamie Ruiz</a:t>
            </a:r>
            <a:endParaRPr lang="en-US" dirty="0"/>
          </a:p>
        </p:txBody>
      </p:sp>
      <p:sp>
        <p:nvSpPr>
          <p:cNvPr id="4" name="Slide Number Placeholder 3"/>
          <p:cNvSpPr>
            <a:spLocks noGrp="1"/>
          </p:cNvSpPr>
          <p:nvPr>
            <p:ph type="sldNum" sz="quarter" idx="12"/>
          </p:nvPr>
        </p:nvSpPr>
        <p:spPr/>
        <p:txBody>
          <a:bodyPr/>
          <a:lstStyle/>
          <a:p>
            <a:r>
              <a:rPr lang="en-US"/>
              <a:t>Slide </a:t>
            </a:r>
            <a:fld id="{2A77E989-7BA9-BB42-8ABA-805A613F14AF}" type="slidenum">
              <a:rPr lang="en-US" smtClean="0"/>
              <a:pPr/>
              <a:t>15</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7602" y="990600"/>
            <a:ext cx="8277948" cy="4370032"/>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250" y="3657600"/>
            <a:ext cx="8839200" cy="2628136"/>
          </a:xfrm>
          <a:prstGeom prst="rect">
            <a:avLst/>
          </a:prstGeom>
          <a:ln w="38100" cap="sq">
            <a:solidFill>
              <a:schemeClr val="tx1">
                <a:lumMod val="60000"/>
                <a:lumOff val="4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9274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nchor="t"/>
          <a:lstStyle/>
          <a:p>
            <a:pPr eaLnBrk="1" hangingPunct="1"/>
            <a:r>
              <a:rPr lang="en-US" dirty="0">
                <a:latin typeface="Verdana" charset="0"/>
                <a:ea typeface="ＭＳ Ｐゴシック" charset="0"/>
                <a:cs typeface="ＭＳ Ｐゴシック" charset="0"/>
              </a:rPr>
              <a:t>On the Importance of Meta</a:t>
            </a:r>
          </a:p>
        </p:txBody>
      </p:sp>
      <p:sp>
        <p:nvSpPr>
          <p:cNvPr id="8" name="Content Placeholder 7"/>
          <p:cNvSpPr>
            <a:spLocks noGrp="1"/>
          </p:cNvSpPr>
          <p:nvPr>
            <p:ph idx="1"/>
          </p:nvPr>
        </p:nvSpPr>
        <p:spPr>
          <a:xfrm>
            <a:off x="1905000" y="1656250"/>
            <a:ext cx="8610600" cy="4495800"/>
          </a:xfrm>
        </p:spPr>
        <p:txBody>
          <a:bodyPr>
            <a:normAutofit fontScale="92500" lnSpcReduction="20000"/>
          </a:bodyPr>
          <a:lstStyle/>
          <a:p>
            <a:pPr eaLnBrk="1" hangingPunct="1"/>
            <a:r>
              <a:rPr lang="en-US" dirty="0" err="1">
                <a:latin typeface="Verdana" charset="0"/>
                <a:ea typeface="ＭＳ Ｐゴシック" charset="0"/>
                <a:cs typeface="ＭＳ Ｐゴシック" charset="0"/>
              </a:rPr>
              <a:t>Metatags</a:t>
            </a:r>
            <a:r>
              <a:rPr lang="en-US" dirty="0">
                <a:latin typeface="Verdana" charset="0"/>
                <a:ea typeface="ＭＳ Ｐゴシック" charset="0"/>
                <a:cs typeface="ＭＳ Ｐゴシック" charset="0"/>
              </a:rPr>
              <a:t> - information to crawlers</a:t>
            </a:r>
          </a:p>
          <a:p>
            <a:pPr lvl="1" eaLnBrk="1" hangingPunct="1"/>
            <a:r>
              <a:rPr lang="en-US" sz="2400" dirty="0">
                <a:latin typeface="Verdana" charset="0"/>
                <a:ea typeface="ＭＳ Ｐゴシック" charset="0"/>
              </a:rPr>
              <a:t>Http-</a:t>
            </a:r>
            <a:r>
              <a:rPr lang="en-US" sz="2400" dirty="0" err="1">
                <a:latin typeface="Verdana" charset="0"/>
                <a:ea typeface="ＭＳ Ｐゴシック" charset="0"/>
              </a:rPr>
              <a:t>equiv</a:t>
            </a:r>
            <a:r>
              <a:rPr lang="en-US" sz="2400" dirty="0">
                <a:latin typeface="Verdana" charset="0"/>
                <a:ea typeface="ＭＳ Ｐゴシック" charset="0"/>
              </a:rPr>
              <a:t> and name</a:t>
            </a:r>
          </a:p>
          <a:p>
            <a:pPr lvl="1" eaLnBrk="1" hangingPunct="1"/>
            <a:r>
              <a:rPr lang="en-US" sz="2400" dirty="0">
                <a:latin typeface="Verdana" charset="0"/>
                <a:ea typeface="ＭＳ Ｐゴシック" charset="0"/>
              </a:rPr>
              <a:t>Description</a:t>
            </a:r>
          </a:p>
          <a:p>
            <a:pPr lvl="1" eaLnBrk="1" hangingPunct="1"/>
            <a:r>
              <a:rPr lang="en-US" sz="2400" dirty="0">
                <a:latin typeface="Verdana" charset="0"/>
                <a:ea typeface="ＭＳ Ｐゴシック" charset="0"/>
              </a:rPr>
              <a:t>Keywords</a:t>
            </a:r>
          </a:p>
          <a:p>
            <a:pPr lvl="1" eaLnBrk="1" hangingPunct="1"/>
            <a:r>
              <a:rPr lang="en-US" sz="2400" dirty="0">
                <a:latin typeface="Verdana" charset="0"/>
                <a:ea typeface="ＭＳ Ｐゴシック" charset="0"/>
              </a:rPr>
              <a:t>Author</a:t>
            </a:r>
          </a:p>
          <a:p>
            <a:pPr lvl="1" eaLnBrk="1" hangingPunct="1"/>
            <a:r>
              <a:rPr lang="en-US" sz="2400" dirty="0">
                <a:latin typeface="Verdana" charset="0"/>
                <a:ea typeface="ＭＳ Ｐゴシック" charset="0"/>
              </a:rPr>
              <a:t>Language</a:t>
            </a:r>
          </a:p>
          <a:p>
            <a:pPr lvl="1" eaLnBrk="1" hangingPunct="1"/>
            <a:r>
              <a:rPr lang="en-US" sz="2400" dirty="0">
                <a:latin typeface="Verdana" charset="0"/>
                <a:ea typeface="ＭＳ Ｐゴシック" charset="0"/>
              </a:rPr>
              <a:t>Start</a:t>
            </a:r>
          </a:p>
          <a:p>
            <a:pPr lvl="1" eaLnBrk="1" hangingPunct="1"/>
            <a:r>
              <a:rPr lang="en-US" sz="2400" dirty="0">
                <a:latin typeface="Verdana" charset="0"/>
                <a:ea typeface="ＭＳ Ｐゴシック" charset="0"/>
              </a:rPr>
              <a:t>Robots</a:t>
            </a:r>
          </a:p>
          <a:p>
            <a:pPr eaLnBrk="1" hangingPunct="1"/>
            <a:r>
              <a:rPr lang="en-US" dirty="0">
                <a:latin typeface="Verdana" charset="0"/>
                <a:ea typeface="ＭＳ Ｐゴシック" charset="0"/>
                <a:cs typeface="ＭＳ Ｐゴシック" charset="0"/>
              </a:rPr>
              <a:t>For more information</a:t>
            </a:r>
          </a:p>
          <a:p>
            <a:pPr lvl="1" eaLnBrk="1" hangingPunct="1"/>
            <a:r>
              <a:rPr lang="en-US" dirty="0">
                <a:latin typeface="Verdana" charset="0"/>
                <a:ea typeface="ＭＳ Ｐゴシック" charset="0"/>
                <a:hlinkClick r:id="rId3"/>
              </a:rPr>
              <a:t>http://www.seoconsultants.com/meta-tags/</a:t>
            </a:r>
            <a:endParaRPr lang="en-US" dirty="0">
              <a:latin typeface="Verdana" charset="0"/>
              <a:ea typeface="ＭＳ Ｐゴシック" charset="0"/>
            </a:endParaRPr>
          </a:p>
          <a:p>
            <a:pPr lvl="1" eaLnBrk="1" hangingPunct="1"/>
            <a:r>
              <a:rPr lang="en-US" dirty="0">
                <a:latin typeface="Verdana" charset="0"/>
                <a:ea typeface="ＭＳ Ｐゴシック" charset="0"/>
                <a:hlinkClick r:id="rId4"/>
              </a:rPr>
              <a:t>http://code.google.com/webstats/2005-12/metadata.ht/ml/</a:t>
            </a:r>
            <a:endParaRPr lang="en-US" dirty="0">
              <a:latin typeface="Verdana" charset="0"/>
              <a:ea typeface="ＭＳ Ｐゴシック" charset="0"/>
            </a:endParaRPr>
          </a:p>
          <a:p>
            <a:pPr eaLnBrk="1" hangingPunct="1"/>
            <a:endParaRPr lang="en-US" dirty="0">
              <a:latin typeface="Verdana" charset="0"/>
              <a:ea typeface="ＭＳ Ｐゴシック" charset="0"/>
              <a:cs typeface="ＭＳ Ｐゴシック" charset="0"/>
            </a:endParaRPr>
          </a:p>
        </p:txBody>
      </p:sp>
      <p:sp>
        <p:nvSpPr>
          <p:cNvPr id="67587" name="Rectangle 3"/>
          <p:cNvSpPr>
            <a:spLocks noChangeArrowheads="1"/>
          </p:cNvSpPr>
          <p:nvPr/>
        </p:nvSpPr>
        <p:spPr bwMode="auto">
          <a:xfrm>
            <a:off x="1905000" y="1447800"/>
            <a:ext cx="8382000" cy="4495800"/>
          </a:xfrm>
          <a:prstGeom prst="rect">
            <a:avLst/>
          </a:prstGeom>
          <a:noFill/>
          <a:ln w="9525">
            <a:noFill/>
            <a:miter lim="800000"/>
            <a:headEnd/>
            <a:tailEnd/>
          </a:ln>
          <a:effectLst>
            <a:outerShdw blurRad="38100" dist="38099" dir="2700000" algn="ctr" rotWithShape="0">
              <a:schemeClr val="bg2">
                <a:alpha val="99962"/>
              </a:schemeClr>
            </a:outerShdw>
          </a:effectLst>
        </p:spPr>
        <p:txBody>
          <a:bodyPr/>
          <a:lstStyle/>
          <a:p>
            <a:pPr marL="342900" indent="-342900">
              <a:lnSpc>
                <a:spcPct val="90000"/>
              </a:lnSpc>
              <a:spcBef>
                <a:spcPct val="30000"/>
              </a:spcBef>
              <a:buSzPct val="90000"/>
              <a:buFont typeface="Wingdings" charset="0"/>
              <a:buChar char=""/>
            </a:pPr>
            <a:endParaRPr lang="en-US" sz="2800"/>
          </a:p>
        </p:txBody>
      </p:sp>
    </p:spTree>
    <p:extLst>
      <p:ext uri="{BB962C8B-B14F-4D97-AF65-F5344CB8AC3E}">
        <p14:creationId xmlns:p14="http://schemas.microsoft.com/office/powerpoint/2010/main" val="2027043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96375"/>
            <a:ext cx="10353762" cy="970450"/>
          </a:xfrm>
        </p:spPr>
        <p:txBody>
          <a:bodyPr/>
          <a:lstStyle/>
          <a:p>
            <a:r>
              <a:rPr lang="en-US" dirty="0"/>
              <a:t>Now Into the Shallow End</a:t>
            </a:r>
          </a:p>
        </p:txBody>
      </p:sp>
      <p:sp>
        <p:nvSpPr>
          <p:cNvPr id="11" name="Content Placeholder 10"/>
          <p:cNvSpPr>
            <a:spLocks noGrp="1"/>
          </p:cNvSpPr>
          <p:nvPr>
            <p:ph idx="1"/>
          </p:nvPr>
        </p:nvSpPr>
        <p:spPr>
          <a:xfrm>
            <a:off x="1905000" y="1143000"/>
            <a:ext cx="8382000" cy="4495800"/>
          </a:xfrm>
        </p:spPr>
        <p:txBody>
          <a:bodyPr/>
          <a:lstStyle/>
          <a:p>
            <a:r>
              <a:rPr lang="en-US" dirty="0"/>
              <a:t>Start to Step Through Basic Examples</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997074"/>
            <a:ext cx="8534400" cy="3077162"/>
          </a:xfrm>
          <a:prstGeom prst="rect">
            <a:avLst/>
          </a:prstGeom>
          <a:ln>
            <a:noFill/>
          </a:ln>
          <a:effectLst>
            <a:outerShdw blurRad="190500" algn="tl" rotWithShape="0">
              <a:srgbClr val="000000">
                <a:alpha val="70000"/>
              </a:srgbClr>
            </a:outerShdw>
          </a:effectLst>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2974682"/>
            <a:ext cx="5257800" cy="29464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4166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6047764" y="1070852"/>
            <a:ext cx="3886200" cy="463899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Verdana" charset="0"/>
              <a:ea typeface="ＭＳ Ｐゴシック" charset="-128"/>
              <a:cs typeface="ＭＳ Ｐゴシック" charset="-128"/>
            </a:endParaRPr>
          </a:p>
        </p:txBody>
      </p:sp>
      <p:sp>
        <p:nvSpPr>
          <p:cNvPr id="11" name="Rectangle 10"/>
          <p:cNvSpPr/>
          <p:nvPr/>
        </p:nvSpPr>
        <p:spPr bwMode="auto">
          <a:xfrm>
            <a:off x="1943100" y="1038935"/>
            <a:ext cx="3886200" cy="463899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Verdana" charset="0"/>
              <a:ea typeface="ＭＳ Ｐゴシック" charset="-128"/>
              <a:cs typeface="ＭＳ Ｐゴシック" charset="-128"/>
            </a:endParaRPr>
          </a:p>
        </p:txBody>
      </p:sp>
      <p:sp>
        <p:nvSpPr>
          <p:cNvPr id="2" name="Title 1"/>
          <p:cNvSpPr>
            <a:spLocks noGrp="1"/>
          </p:cNvSpPr>
          <p:nvPr>
            <p:ph type="title"/>
          </p:nvPr>
        </p:nvSpPr>
        <p:spPr>
          <a:xfrm>
            <a:off x="870883" y="112807"/>
            <a:ext cx="10353762" cy="970450"/>
          </a:xfrm>
        </p:spPr>
        <p:txBody>
          <a:bodyPr/>
          <a:lstStyle/>
          <a:p>
            <a:r>
              <a:rPr lang="en-US" dirty="0"/>
              <a:t>Metaphor: Learning HTML</a:t>
            </a:r>
          </a:p>
        </p:txBody>
      </p:sp>
      <p:sp>
        <p:nvSpPr>
          <p:cNvPr id="7" name="TextBox 6"/>
          <p:cNvSpPr txBox="1"/>
          <p:nvPr/>
        </p:nvSpPr>
        <p:spPr>
          <a:xfrm>
            <a:off x="1981200" y="1093762"/>
            <a:ext cx="3581400" cy="369332"/>
          </a:xfrm>
          <a:prstGeom prst="rect">
            <a:avLst/>
          </a:prstGeom>
          <a:noFill/>
        </p:spPr>
        <p:txBody>
          <a:bodyPr wrap="square" rtlCol="0">
            <a:spAutoFit/>
          </a:bodyPr>
          <a:lstStyle/>
          <a:p>
            <a:r>
              <a:rPr lang="en-US" dirty="0"/>
              <a:t>Start naming tools: </a:t>
            </a:r>
          </a:p>
        </p:txBody>
      </p:sp>
      <p:sp>
        <p:nvSpPr>
          <p:cNvPr id="8" name="TextBox 7"/>
          <p:cNvSpPr txBox="1"/>
          <p:nvPr/>
        </p:nvSpPr>
        <p:spPr>
          <a:xfrm>
            <a:off x="6096000" y="1093762"/>
            <a:ext cx="3886200" cy="369332"/>
          </a:xfrm>
          <a:prstGeom prst="rect">
            <a:avLst/>
          </a:prstGeom>
          <a:noFill/>
        </p:spPr>
        <p:txBody>
          <a:bodyPr wrap="square" rtlCol="0">
            <a:spAutoFit/>
          </a:bodyPr>
          <a:lstStyle/>
          <a:p>
            <a:r>
              <a:rPr lang="en-US" dirty="0"/>
              <a:t>Start building a house: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9950" y="1673869"/>
            <a:ext cx="3124200" cy="2343150"/>
          </a:xfrm>
          <a:prstGeom prst="rect">
            <a:avLst/>
          </a:prstGeom>
          <a:ln>
            <a:noFill/>
          </a:ln>
          <a:effectLst>
            <a:outerShdw blurRad="190500" algn="tl" rotWithShape="0">
              <a:srgbClr val="000000">
                <a:alpha val="70000"/>
              </a:srgbClr>
            </a:outerShdw>
          </a:effec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1673869"/>
            <a:ext cx="3332528" cy="3510262"/>
          </a:xfrm>
          <a:prstGeom prst="rect">
            <a:avLst/>
          </a:prstGeom>
          <a:ln>
            <a:noFill/>
          </a:ln>
          <a:effectLst>
            <a:outerShdw blurRad="190500" algn="tl" rotWithShape="0">
              <a:srgbClr val="000000">
                <a:alpha val="70000"/>
              </a:srgbClr>
            </a:outerShdw>
          </a:effectLst>
        </p:spPr>
      </p:pic>
      <p:sp>
        <p:nvSpPr>
          <p:cNvPr id="13" name="TextBox 12"/>
          <p:cNvSpPr txBox="1"/>
          <p:nvPr/>
        </p:nvSpPr>
        <p:spPr>
          <a:xfrm>
            <a:off x="2209800" y="4191001"/>
            <a:ext cx="3048000" cy="646331"/>
          </a:xfrm>
          <a:prstGeom prst="rect">
            <a:avLst/>
          </a:prstGeom>
          <a:noFill/>
        </p:spPr>
        <p:txBody>
          <a:bodyPr wrap="square" rtlCol="0">
            <a:spAutoFit/>
          </a:bodyPr>
          <a:lstStyle/>
          <a:p>
            <a:r>
              <a:rPr lang="en-US" dirty="0">
                <a:solidFill>
                  <a:schemeClr val="accent6">
                    <a:lumMod val="50000"/>
                  </a:schemeClr>
                </a:solidFill>
              </a:rPr>
              <a:t>Today we will review a few houses and name a few tools.</a:t>
            </a:r>
          </a:p>
        </p:txBody>
      </p:sp>
    </p:spTree>
    <p:extLst>
      <p:ext uri="{BB962C8B-B14F-4D97-AF65-F5344CB8AC3E}">
        <p14:creationId xmlns:p14="http://schemas.microsoft.com/office/powerpoint/2010/main" val="823914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Basics: Where is a Site?</a:t>
            </a:r>
            <a:endParaRPr lang="en-US" dirty="0"/>
          </a:p>
        </p:txBody>
      </p:sp>
      <p:sp>
        <p:nvSpPr>
          <p:cNvPr id="3" name="Content Placeholder 2"/>
          <p:cNvSpPr>
            <a:spLocks noGrp="1"/>
          </p:cNvSpPr>
          <p:nvPr>
            <p:ph idx="1"/>
          </p:nvPr>
        </p:nvSpPr>
        <p:spPr/>
        <p:txBody>
          <a:bodyPr/>
          <a:lstStyle/>
          <a:p>
            <a:r>
              <a:rPr lang="en-US"/>
              <a:t>Client view</a:t>
            </a:r>
          </a:p>
          <a:p>
            <a:pPr lvl="1"/>
            <a:r>
              <a:rPr lang="en-US"/>
              <a:t>At the other end of a URL</a:t>
            </a:r>
          </a:p>
          <a:p>
            <a:r>
              <a:rPr lang="en-US"/>
              <a:t>Server view</a:t>
            </a:r>
          </a:p>
          <a:p>
            <a:pPr lvl="1"/>
            <a:r>
              <a:rPr lang="en-US"/>
              <a:t>At a designated root directory</a:t>
            </a:r>
          </a:p>
          <a:p>
            <a:r>
              <a:rPr lang="en-US"/>
              <a:t>Whose server?</a:t>
            </a:r>
          </a:p>
          <a:p>
            <a:pPr lvl="1"/>
            <a:r>
              <a:rPr lang="en-US"/>
              <a:t>CS Department</a:t>
            </a:r>
          </a:p>
          <a:p>
            <a:pPr lvl="1"/>
            <a:r>
              <a:rPr lang="en-US"/>
              <a:t>Your laptop</a:t>
            </a:r>
            <a:endParaRPr lang="en-US" dirty="0"/>
          </a:p>
        </p:txBody>
      </p:sp>
    </p:spTree>
    <p:extLst>
      <p:ext uri="{BB962C8B-B14F-4D97-AF65-F5344CB8AC3E}">
        <p14:creationId xmlns:p14="http://schemas.microsoft.com/office/powerpoint/2010/main" val="888697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Development / Published</a:t>
            </a:r>
            <a:endParaRPr lang="en-US" dirty="0"/>
          </a:p>
        </p:txBody>
      </p:sp>
      <p:pic>
        <p:nvPicPr>
          <p:cNvPr id="7" name="Picture 6" descr="This picture shows 2 screenshots. The top one is the course website being served by &quot;local host&quot; - meaning it is being served by the Apache server running local to this Apple laptop. The bottom one appears identical except that the URL indicates that it is being served by the Apache server in the computer science department. This illustrates a very critical issue when looking at webpages and thinking about development. Generally, development is done on a development server that is separate from the public server where sites are published." title="Locahost and CS Dept Versions of Course Homep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1068244"/>
            <a:ext cx="7772400" cy="5103956"/>
          </a:xfrm>
          <a:prstGeom prst="rect">
            <a:avLst/>
          </a:prstGeom>
          <a:ln w="38100" cmpd="sng">
            <a:solidFill>
              <a:schemeClr val="tx1"/>
            </a:solidFill>
          </a:ln>
        </p:spPr>
      </p:pic>
    </p:spTree>
    <p:extLst>
      <p:ext uri="{BB962C8B-B14F-4D97-AF65-F5344CB8AC3E}">
        <p14:creationId xmlns:p14="http://schemas.microsoft.com/office/powerpoint/2010/main" val="462936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 CT 310 – CS Dept. Hosts</a:t>
            </a:r>
            <a:endParaRPr lang="en-US" dirty="0"/>
          </a:p>
        </p:txBody>
      </p:sp>
      <p:sp>
        <p:nvSpPr>
          <p:cNvPr id="6" name="Content Placeholder 5"/>
          <p:cNvSpPr>
            <a:spLocks noGrp="1"/>
          </p:cNvSpPr>
          <p:nvPr>
            <p:ph idx="1"/>
          </p:nvPr>
        </p:nvSpPr>
        <p:spPr/>
        <p:txBody>
          <a:bodyPr/>
          <a:lstStyle/>
          <a:p>
            <a:r>
              <a:rPr lang="en-US" dirty="0"/>
              <a:t>Publish sites built for CT 310 under your account in CS department.</a:t>
            </a:r>
          </a:p>
          <a:p>
            <a:pPr lvl="1"/>
            <a:r>
              <a:rPr lang="en-US" dirty="0"/>
              <a:t>Develop in place, or</a:t>
            </a:r>
          </a:p>
          <a:p>
            <a:pPr lvl="1"/>
            <a:r>
              <a:rPr lang="en-US" dirty="0"/>
              <a:t>develop on your own platform</a:t>
            </a:r>
          </a:p>
          <a:p>
            <a:r>
              <a:rPr lang="en-US" dirty="0"/>
              <a:t>CSB 120 Machines for instance, or</a:t>
            </a:r>
          </a:p>
          <a:p>
            <a:pPr marL="457200" lvl="1" indent="0">
              <a:buNone/>
            </a:pPr>
            <a:r>
              <a:rPr lang="en-US" dirty="0"/>
              <a:t>remote login with X11, or</a:t>
            </a:r>
          </a:p>
          <a:p>
            <a:r>
              <a:rPr lang="en-US" dirty="0"/>
              <a:t>Test locally then deploy</a:t>
            </a:r>
          </a:p>
          <a:p>
            <a:pPr lvl="1"/>
            <a:r>
              <a:rPr lang="en-US" dirty="0"/>
              <a:t>… if you do this, test what you move!</a:t>
            </a:r>
          </a:p>
          <a:p>
            <a:r>
              <a:rPr lang="en-US" dirty="0"/>
              <a:t>We are using </a:t>
            </a:r>
            <a:r>
              <a:rPr lang="en-US" dirty="0" err="1"/>
              <a:t>local_html</a:t>
            </a:r>
            <a:r>
              <a:rPr lang="en-US" dirty="0"/>
              <a:t> for this course</a:t>
            </a:r>
          </a:p>
          <a:p>
            <a:pPr lvl="1"/>
            <a:r>
              <a:rPr lang="en-US" dirty="0"/>
              <a:t>Nothing on </a:t>
            </a:r>
            <a:r>
              <a:rPr lang="en-US" dirty="0" err="1"/>
              <a:t>public_html</a:t>
            </a:r>
            <a:r>
              <a:rPr lang="en-US" dirty="0"/>
              <a:t> will be graded!</a:t>
            </a:r>
          </a:p>
        </p:txBody>
      </p:sp>
    </p:spTree>
    <p:extLst>
      <p:ext uri="{BB962C8B-B14F-4D97-AF65-F5344CB8AC3E}">
        <p14:creationId xmlns:p14="http://schemas.microsoft.com/office/powerpoint/2010/main" val="2901262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Tools for Writing Pages</a:t>
            </a:r>
            <a:endParaRPr lang="en-US" dirty="0"/>
          </a:p>
        </p:txBody>
      </p:sp>
      <p:sp>
        <p:nvSpPr>
          <p:cNvPr id="3" name="Content Placeholder 2"/>
          <p:cNvSpPr>
            <a:spLocks noGrp="1"/>
          </p:cNvSpPr>
          <p:nvPr>
            <p:ph idx="1"/>
          </p:nvPr>
        </p:nvSpPr>
        <p:spPr/>
        <p:txBody>
          <a:bodyPr/>
          <a:lstStyle/>
          <a:p>
            <a:r>
              <a:rPr lang="en-US" dirty="0"/>
              <a:t>There are many choices</a:t>
            </a:r>
          </a:p>
          <a:p>
            <a:pPr lvl="1"/>
            <a:r>
              <a:rPr lang="en-US" dirty="0"/>
              <a:t>Editors: emacs, vi, notepad, </a:t>
            </a:r>
            <a:r>
              <a:rPr lang="en-US" dirty="0" err="1"/>
              <a:t>gedit</a:t>
            </a:r>
            <a:r>
              <a:rPr lang="en-US" dirty="0"/>
              <a:t>, bluefish, atom, </a:t>
            </a:r>
            <a:r>
              <a:rPr lang="en-US" dirty="0" err="1"/>
              <a:t>notpad</a:t>
            </a:r>
            <a:r>
              <a:rPr lang="en-US" dirty="0"/>
              <a:t>++ …  </a:t>
            </a:r>
          </a:p>
          <a:p>
            <a:pPr lvl="1"/>
            <a:r>
              <a:rPr lang="en-US" dirty="0"/>
              <a:t>Dreamweaver, </a:t>
            </a:r>
          </a:p>
          <a:p>
            <a:pPr lvl="1"/>
            <a:r>
              <a:rPr lang="en-US" dirty="0"/>
              <a:t>NetBeans,</a:t>
            </a:r>
          </a:p>
          <a:p>
            <a:pPr lvl="1"/>
            <a:r>
              <a:rPr lang="en-US" dirty="0"/>
              <a:t>Eclipse</a:t>
            </a:r>
          </a:p>
          <a:p>
            <a:pPr lvl="1"/>
            <a:r>
              <a:rPr lang="en-US" dirty="0"/>
              <a:t>Komodo Edit</a:t>
            </a:r>
          </a:p>
          <a:p>
            <a:r>
              <a:rPr lang="en-US" dirty="0"/>
              <a:t>Cloud based tools coming on fast</a:t>
            </a:r>
          </a:p>
          <a:p>
            <a:pPr lvl="1"/>
            <a:endParaRPr lang="en-US" dirty="0"/>
          </a:p>
        </p:txBody>
      </p:sp>
    </p:spTree>
    <p:extLst>
      <p:ext uri="{BB962C8B-B14F-4D97-AF65-F5344CB8AC3E}">
        <p14:creationId xmlns:p14="http://schemas.microsoft.com/office/powerpoint/2010/main" val="213179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Tools for Writing Pages</a:t>
            </a:r>
            <a:endParaRPr lang="en-US" dirty="0"/>
          </a:p>
        </p:txBody>
      </p:sp>
      <p:sp>
        <p:nvSpPr>
          <p:cNvPr id="3" name="Content Placeholder 2"/>
          <p:cNvSpPr>
            <a:spLocks noGrp="1"/>
          </p:cNvSpPr>
          <p:nvPr>
            <p:ph idx="1"/>
          </p:nvPr>
        </p:nvSpPr>
        <p:spPr/>
        <p:txBody>
          <a:bodyPr/>
          <a:lstStyle/>
          <a:p>
            <a:r>
              <a:rPr lang="en-US" dirty="0"/>
              <a:t>We will use Komodo Edit in lecture</a:t>
            </a:r>
          </a:p>
          <a:p>
            <a:pPr lvl="1"/>
            <a:r>
              <a:rPr lang="en-US" dirty="0"/>
              <a:t>Light weight</a:t>
            </a:r>
          </a:p>
          <a:p>
            <a:pPr lvl="1"/>
            <a:r>
              <a:rPr lang="en-US" dirty="0"/>
              <a:t>Code Completion</a:t>
            </a:r>
          </a:p>
          <a:p>
            <a:pPr lvl="1"/>
            <a:r>
              <a:rPr lang="en-US" dirty="0"/>
              <a:t>Test on the browser anyways…</a:t>
            </a:r>
          </a:p>
          <a:p>
            <a:r>
              <a:rPr lang="en-US" dirty="0"/>
              <a:t>Developer tools are also very useful</a:t>
            </a:r>
          </a:p>
          <a:p>
            <a:pPr lvl="1"/>
            <a:r>
              <a:rPr lang="en-US" dirty="0"/>
              <a:t>Firebug, Chrome, IE, etc.</a:t>
            </a:r>
          </a:p>
        </p:txBody>
      </p:sp>
      <p:sp>
        <p:nvSpPr>
          <p:cNvPr id="4" name="Date Placeholder 3"/>
          <p:cNvSpPr>
            <a:spLocks noGrp="1"/>
          </p:cNvSpPr>
          <p:nvPr>
            <p:ph type="dt" sz="half" idx="10"/>
          </p:nvPr>
        </p:nvSpPr>
        <p:spPr/>
        <p:txBody>
          <a:bodyPr/>
          <a:lstStyle/>
          <a:p>
            <a:fld id="{77AE48EA-5A24-DC40-97B8-DC5AAE878818}" type="datetime1">
              <a:rPr lang="en-US" smtClean="0"/>
              <a:pPr/>
              <a:t>1/25/2019</a:t>
            </a:fld>
            <a:endParaRPr lang="en-US"/>
          </a:p>
        </p:txBody>
      </p:sp>
      <p:sp>
        <p:nvSpPr>
          <p:cNvPr id="5" name="Footer Placeholder 4"/>
          <p:cNvSpPr>
            <a:spLocks noGrp="1"/>
          </p:cNvSpPr>
          <p:nvPr>
            <p:ph type="ftr" sz="quarter" idx="11"/>
          </p:nvPr>
        </p:nvSpPr>
        <p:spPr/>
        <p:txBody>
          <a:bodyPr/>
          <a:lstStyle/>
          <a:p>
            <a:r>
              <a:rPr lang="en-US"/>
              <a:t>CSU CT 310 Web Development ©Ross Beveridge &amp; Jamie Ruiz</a:t>
            </a:r>
            <a:endParaRPr lang="en-US" dirty="0"/>
          </a:p>
        </p:txBody>
      </p:sp>
      <p:sp>
        <p:nvSpPr>
          <p:cNvPr id="6" name="Slide Number Placeholder 5"/>
          <p:cNvSpPr>
            <a:spLocks noGrp="1"/>
          </p:cNvSpPr>
          <p:nvPr>
            <p:ph type="sldNum" sz="quarter" idx="12"/>
          </p:nvPr>
        </p:nvSpPr>
        <p:spPr/>
        <p:txBody>
          <a:bodyPr/>
          <a:lstStyle/>
          <a:p>
            <a:r>
              <a:rPr lang="en-US"/>
              <a:t>Slide </a:t>
            </a:r>
            <a:fld id="{F9A72CF8-5567-AB49-93BD-487DAF21E1BE}" type="slidenum">
              <a:rPr lang="en-US" smtClean="0"/>
              <a:pPr/>
              <a:t>7</a:t>
            </a:fld>
            <a:endParaRPr lang="en-US"/>
          </a:p>
        </p:txBody>
      </p:sp>
    </p:spTree>
    <p:extLst>
      <p:ext uri="{BB962C8B-B14F-4D97-AF65-F5344CB8AC3E}">
        <p14:creationId xmlns:p14="http://schemas.microsoft.com/office/powerpoint/2010/main" val="814759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 Standards</a:t>
            </a:r>
          </a:p>
        </p:txBody>
      </p:sp>
      <p:sp>
        <p:nvSpPr>
          <p:cNvPr id="3" name="Content Placeholder 2"/>
          <p:cNvSpPr>
            <a:spLocks noGrp="1"/>
          </p:cNvSpPr>
          <p:nvPr>
            <p:ph idx="1"/>
          </p:nvPr>
        </p:nvSpPr>
        <p:spPr/>
        <p:txBody>
          <a:bodyPr/>
          <a:lstStyle/>
          <a:p>
            <a:r>
              <a:rPr lang="en-US" dirty="0"/>
              <a:t>Ongoing Issue </a:t>
            </a:r>
          </a:p>
          <a:p>
            <a:pPr lvl="1"/>
            <a:r>
              <a:rPr lang="en-US" dirty="0"/>
              <a:t>Browser Compatibility.</a:t>
            </a:r>
          </a:p>
          <a:p>
            <a:r>
              <a:rPr lang="en-US" dirty="0"/>
              <a:t>The World Wide Web Consortium </a:t>
            </a:r>
          </a:p>
          <a:p>
            <a:pPr lvl="1"/>
            <a:r>
              <a:rPr lang="en-US" dirty="0"/>
              <a:t>(W3C) drafts public standards.</a:t>
            </a:r>
          </a:p>
          <a:p>
            <a:r>
              <a:rPr lang="en-US" dirty="0"/>
              <a:t>There is a </a:t>
            </a:r>
            <a:r>
              <a:rPr lang="en-US" dirty="0">
                <a:hlinkClick r:id="rId2"/>
              </a:rPr>
              <a:t>W3C validation </a:t>
            </a:r>
            <a:r>
              <a:rPr lang="en-US" dirty="0"/>
              <a:t>site. </a:t>
            </a:r>
          </a:p>
          <a:p>
            <a:r>
              <a:rPr lang="en-US" dirty="0"/>
              <a:t>Good news, compatibility is improving.</a:t>
            </a:r>
          </a:p>
          <a:p>
            <a:r>
              <a:rPr lang="en-US" dirty="0"/>
              <a:t>But, problems do still arise …</a:t>
            </a:r>
          </a:p>
        </p:txBody>
      </p:sp>
      <p:sp>
        <p:nvSpPr>
          <p:cNvPr id="4" name="Date Placeholder 3"/>
          <p:cNvSpPr>
            <a:spLocks noGrp="1"/>
          </p:cNvSpPr>
          <p:nvPr>
            <p:ph type="dt" sz="half" idx="10"/>
          </p:nvPr>
        </p:nvSpPr>
        <p:spPr/>
        <p:txBody>
          <a:bodyPr/>
          <a:lstStyle/>
          <a:p>
            <a:fld id="{BEA37DDB-36AC-FD46-A2B5-050248392219}" type="datetime1">
              <a:rPr lang="en-US" smtClean="0"/>
              <a:t>1/25/2019</a:t>
            </a:fld>
            <a:endParaRPr lang="en-US" dirty="0"/>
          </a:p>
        </p:txBody>
      </p:sp>
      <p:sp>
        <p:nvSpPr>
          <p:cNvPr id="6" name="Footer Placeholder 5"/>
          <p:cNvSpPr>
            <a:spLocks noGrp="1"/>
          </p:cNvSpPr>
          <p:nvPr>
            <p:ph type="ftr" sz="quarter" idx="11"/>
          </p:nvPr>
        </p:nvSpPr>
        <p:spPr/>
        <p:txBody>
          <a:bodyPr/>
          <a:lstStyle/>
          <a:p>
            <a:r>
              <a:rPr lang="en-US"/>
              <a:t>CSU CT 310 Web Development ©Ross Beveridge &amp; Jamie Ruiz</a:t>
            </a:r>
            <a:endParaRPr lang="en-US" dirty="0"/>
          </a:p>
        </p:txBody>
      </p:sp>
      <p:sp>
        <p:nvSpPr>
          <p:cNvPr id="5" name="Slide Number Placeholder 4"/>
          <p:cNvSpPr>
            <a:spLocks noGrp="1"/>
          </p:cNvSpPr>
          <p:nvPr>
            <p:ph type="sldNum" sz="quarter" idx="12"/>
          </p:nvPr>
        </p:nvSpPr>
        <p:spPr/>
        <p:txBody>
          <a:bodyPr/>
          <a:lstStyle/>
          <a:p>
            <a:r>
              <a:rPr lang="en-US"/>
              <a:t>Slide </a:t>
            </a:r>
            <a:fld id="{EFDB90E0-109D-6646-851E-B47DF95D977E}" type="slidenum">
              <a:rPr lang="en-US" smtClean="0"/>
              <a:pPr/>
              <a:t>8</a:t>
            </a:fld>
            <a:endParaRPr lang="en-US"/>
          </a:p>
        </p:txBody>
      </p:sp>
    </p:spTree>
    <p:extLst>
      <p:ext uri="{BB962C8B-B14F-4D97-AF65-F5344CB8AC3E}">
        <p14:creationId xmlns:p14="http://schemas.microsoft.com/office/powerpoint/2010/main" val="3198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1723639"/>
            <a:ext cx="6096000" cy="4016047"/>
          </a:xfrm>
          <a:prstGeom prst="rect">
            <a:avLst/>
          </a:prstGeom>
          <a:ln>
            <a:noFill/>
          </a:ln>
          <a:effectLst>
            <a:outerShdw blurRad="190500" algn="tl" rotWithShape="0">
              <a:srgbClr val="000000">
                <a:alpha val="70000"/>
              </a:srgbClr>
            </a:outerShdw>
          </a:effectLst>
        </p:spPr>
      </p:pic>
      <p:sp>
        <p:nvSpPr>
          <p:cNvPr id="76802" name="Rectangle 2"/>
          <p:cNvSpPr>
            <a:spLocks noGrp="1" noChangeArrowheads="1"/>
          </p:cNvSpPr>
          <p:nvPr>
            <p:ph type="title"/>
          </p:nvPr>
        </p:nvSpPr>
        <p:spPr/>
        <p:txBody>
          <a:bodyPr/>
          <a:lstStyle/>
          <a:p>
            <a:pPr eaLnBrk="1" hangingPunct="1"/>
            <a:r>
              <a:rPr lang="en-US">
                <a:latin typeface="Verdana" charset="0"/>
                <a:ea typeface="ＭＳ Ｐゴシック" charset="0"/>
                <a:cs typeface="ＭＳ Ｐゴシック" charset="0"/>
              </a:rPr>
              <a:t>W3C Validation</a:t>
            </a:r>
          </a:p>
        </p:txBody>
      </p:sp>
      <p:sp>
        <p:nvSpPr>
          <p:cNvPr id="2" name="Footer Placeholder 1"/>
          <p:cNvSpPr>
            <a:spLocks noGrp="1"/>
          </p:cNvSpPr>
          <p:nvPr>
            <p:ph type="ftr" sz="quarter" idx="11"/>
          </p:nvPr>
        </p:nvSpPr>
        <p:spPr/>
        <p:txBody>
          <a:bodyPr/>
          <a:lstStyle/>
          <a:p>
            <a:r>
              <a:rPr lang="en-US"/>
              <a:t>CSU CT 310 Web Development ©Ross Beveridge &amp; Jamie Ruiz</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Slate</Template>
  <TotalTime>2270</TotalTime>
  <Words>686</Words>
  <Application>Microsoft Office PowerPoint</Application>
  <PresentationFormat>Widescreen</PresentationFormat>
  <Paragraphs>117</Paragraphs>
  <Slides>17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Calisto MT</vt:lpstr>
      <vt:lpstr>Verdana</vt:lpstr>
      <vt:lpstr>Wingdings</vt:lpstr>
      <vt:lpstr>Wingdings 2</vt:lpstr>
      <vt:lpstr>Slate</vt:lpstr>
      <vt:lpstr>HTML</vt:lpstr>
      <vt:lpstr>Metaphor: Learning HTML</vt:lpstr>
      <vt:lpstr>Basics: Where is a Site?</vt:lpstr>
      <vt:lpstr>Development / Published</vt:lpstr>
      <vt:lpstr>In CT 310 – CS Dept. Hosts</vt:lpstr>
      <vt:lpstr> Tools for Writing Pages</vt:lpstr>
      <vt:lpstr> Tools for Writing Pages</vt:lpstr>
      <vt:lpstr>HTML Standards</vt:lpstr>
      <vt:lpstr>W3C Validation</vt:lpstr>
      <vt:lpstr>HTML Specification</vt:lpstr>
      <vt:lpstr>HISTORY: HTML -&gt;XHTML</vt:lpstr>
      <vt:lpstr>HISTORY: HTML -&gt;XHTML</vt:lpstr>
      <vt:lpstr>HTML5 – Hurray!</vt:lpstr>
      <vt:lpstr>Telling Which is Which</vt:lpstr>
      <vt:lpstr>Into The Deep End Fast</vt:lpstr>
      <vt:lpstr>On the Importance of Meta</vt:lpstr>
      <vt:lpstr>Now Into the Shallow End</vt:lpstr>
    </vt:vector>
  </TitlesOfParts>
  <Manager/>
  <Company>Ross Beveridge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dc:title>
  <dc:subject/>
  <dc:creator>Ross Beveridge</dc:creator>
  <cp:keywords/>
  <dc:description/>
  <cp:lastModifiedBy>Say,Benjamin</cp:lastModifiedBy>
  <cp:revision>63</cp:revision>
  <cp:lastPrinted>2016-01-22T15:29:38Z</cp:lastPrinted>
  <dcterms:created xsi:type="dcterms:W3CDTF">2009-01-22T16:01:31Z</dcterms:created>
  <dcterms:modified xsi:type="dcterms:W3CDTF">2019-01-25T22:02:09Z</dcterms:modified>
  <cp:category/>
</cp:coreProperties>
</file>