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81" r:id="rId4"/>
    <p:sldId id="258" r:id="rId5"/>
    <p:sldId id="282" r:id="rId6"/>
    <p:sldId id="259" r:id="rId7"/>
    <p:sldId id="260" r:id="rId8"/>
    <p:sldId id="283" r:id="rId9"/>
    <p:sldId id="261" r:id="rId10"/>
    <p:sldId id="284" r:id="rId11"/>
    <p:sldId id="262" r:id="rId12"/>
    <p:sldId id="263" r:id="rId13"/>
    <p:sldId id="264" r:id="rId14"/>
    <p:sldId id="285" r:id="rId15"/>
    <p:sldId id="286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6"/>
  </p:normalViewPr>
  <p:slideViewPr>
    <p:cSldViewPr snapToObjects="1">
      <p:cViewPr varScale="1">
        <p:scale>
          <a:sx n="88" d="100"/>
          <a:sy n="88" d="100"/>
        </p:scale>
        <p:origin x="168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27B4-F149-3341-B599-A82EB10E8C2F}" type="datetimeFigureOut">
              <a:rPr lang="en-US" smtClean="0"/>
              <a:pPr/>
              <a:t>10/23/18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70F4B-2D83-2F43-A9AC-E812A22BEA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467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5979-981C-AE49-9086-402C69DD42F7}" type="datetimeFigureOut">
              <a:rPr lang="en-US" smtClean="0"/>
              <a:t>10/23/18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C6A29-04B0-B342-8CAA-C2EF22447B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19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flipV="1">
            <a:off x="460375" y="1524000"/>
            <a:ext cx="8683625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 flipV="1">
            <a:off x="1219200" y="303213"/>
            <a:ext cx="1588" cy="14509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85" descr="filecabine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3213"/>
            <a:ext cx="798513" cy="106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776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776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7813"/>
            <a:ext cx="7239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4188"/>
            <a:ext cx="82296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r>
              <a:rPr lang="en-US"/>
              <a:t>10/16/12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charset="0"/>
              </a:defRPr>
            </a:lvl1pPr>
          </a:lstStyle>
          <a:p>
            <a:r>
              <a:rPr lang="en-US"/>
              <a:t>CS 160, Fall Semester 2012 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fld id="{4CDC948B-61DC-B842-A640-5D23223D9A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flipV="1">
            <a:off x="460375" y="1524000"/>
            <a:ext cx="8683625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 userDrawn="1"/>
        </p:nvSpPr>
        <p:spPr bwMode="auto">
          <a:xfrm flipV="1">
            <a:off x="1219200" y="303213"/>
            <a:ext cx="1588" cy="1450975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85" descr="filecabine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304800" y="303213"/>
            <a:ext cx="798513" cy="1066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2004391"/>
            <a:ext cx="7239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File Input and Output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38400" y="3505200"/>
            <a:ext cx="2823507" cy="26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TOPICS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charset="0"/>
              </a:rPr>
              <a:t> 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File Input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Exception Handling</a:t>
            </a:r>
          </a:p>
          <a:p>
            <a:pPr>
              <a:buFont typeface="Times New Roman" charset="0"/>
              <a:buChar char="•"/>
            </a:pPr>
            <a:r>
              <a:rPr lang="en-US" dirty="0">
                <a:solidFill>
                  <a:srgbClr val="000000"/>
                </a:solidFill>
                <a:latin typeface="Times New Roman" charset="0"/>
              </a:rPr>
              <a:t> File Output</a:t>
            </a:r>
          </a:p>
          <a:p>
            <a:pPr>
              <a:buFont typeface="Times New Roman" charset="0"/>
              <a:buChar char="•"/>
            </a:pPr>
            <a:endParaRPr lang="en-US" dirty="0">
              <a:solidFill>
                <a:srgbClr val="000000"/>
              </a:solidFill>
              <a:latin typeface="Times New Roman" charset="0"/>
            </a:endParaRPr>
          </a:p>
          <a:p>
            <a:pPr>
              <a:buFont typeface="Times New Roman" charset="0"/>
              <a:buChar char="•"/>
            </a:pPr>
            <a:endParaRPr lang="en-US" dirty="0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error with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114800"/>
          </a:xfrm>
        </p:spPr>
        <p:txBody>
          <a:bodyPr/>
          <a:lstStyle/>
          <a:p>
            <a:r>
              <a:rPr lang="en-US" sz="2400" dirty="0"/>
              <a:t>Here is the compilation error that is produced:</a:t>
            </a:r>
          </a:p>
          <a:p>
            <a:endParaRPr lang="en-US" sz="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ReadFile.java:6: unreported exception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 err="1">
                <a:latin typeface="Courier New" charset="0"/>
              </a:rPr>
              <a:t>java.io.FileNotFoundException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	must be caught or declared to be thrown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scan = new Scanner(new File("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data.txt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"));</a:t>
            </a:r>
          </a:p>
          <a:p>
            <a:pPr lvl="1">
              <a:lnSpc>
                <a:spcPct val="90000"/>
              </a:lnSpc>
              <a:buNone/>
            </a:pPr>
            <a:endParaRPr lang="en-US" sz="4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The problem has to do with error reporting.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What to do when a file cannot be opened?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File may not exist, or may be protected.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Options: exit program, return error, or throw exception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333333"/>
                </a:solidFill>
              </a:rPr>
              <a:t>Exceptions are the normal error mechanism in Java.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4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4530725"/>
          </a:xfrm>
        </p:spPr>
        <p:txBody>
          <a:bodyPr/>
          <a:lstStyle/>
          <a:p>
            <a:r>
              <a:rPr lang="en-US" sz="2800" b="1" dirty="0"/>
              <a:t>exception</a:t>
            </a:r>
            <a:r>
              <a:rPr lang="en-US" sz="2800" dirty="0"/>
              <a:t>: An object that represents a program error.</a:t>
            </a:r>
          </a:p>
          <a:p>
            <a:pPr lvl="1"/>
            <a:r>
              <a:rPr lang="en-US" sz="2400" dirty="0"/>
              <a:t>Programs with invalid logic will cause exceptions.</a:t>
            </a:r>
          </a:p>
          <a:p>
            <a:pPr lvl="1"/>
            <a:r>
              <a:rPr lang="en-US" sz="2400" dirty="0"/>
              <a:t>Examples:</a:t>
            </a:r>
          </a:p>
          <a:p>
            <a:pPr lvl="2"/>
            <a:r>
              <a:rPr lang="en-US" sz="2000" dirty="0"/>
              <a:t>dividing by zero</a:t>
            </a:r>
          </a:p>
          <a:p>
            <a:pPr lvl="2"/>
            <a:r>
              <a:rPr lang="en-US" sz="2000" dirty="0"/>
              <a:t>calling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charAt</a:t>
            </a:r>
            <a:r>
              <a:rPr lang="en-US" sz="2000" dirty="0">
                <a:solidFill>
                  <a:schemeClr val="accent6"/>
                </a:solidFill>
              </a:rPr>
              <a:t> </a:t>
            </a:r>
            <a:r>
              <a:rPr lang="en-US" sz="2000" dirty="0"/>
              <a:t>on a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String</a:t>
            </a:r>
            <a:r>
              <a:rPr lang="en-US" sz="2000" dirty="0">
                <a:solidFill>
                  <a:srgbClr val="B92D00"/>
                </a:solidFill>
              </a:rPr>
              <a:t> </a:t>
            </a:r>
            <a:r>
              <a:rPr lang="en-US" sz="2000" dirty="0"/>
              <a:t>with an out of range index</a:t>
            </a:r>
          </a:p>
          <a:p>
            <a:pPr lvl="2">
              <a:spcAft>
                <a:spcPts val="1200"/>
              </a:spcAft>
            </a:pPr>
            <a:r>
              <a:rPr lang="en-US" sz="2000" dirty="0"/>
              <a:t>trying to read a file that does not exist</a:t>
            </a:r>
            <a:endParaRPr lang="en-US" sz="2400" b="1" dirty="0"/>
          </a:p>
          <a:p>
            <a:pPr lvl="1"/>
            <a:r>
              <a:rPr lang="en-US" sz="2400" dirty="0"/>
              <a:t>We say that a logical error results in an exception being </a:t>
            </a:r>
            <a:r>
              <a:rPr lang="en-US" sz="2400" i="1" dirty="0"/>
              <a:t>thrown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It is also possible to </a:t>
            </a:r>
            <a:r>
              <a:rPr lang="en-US" sz="2400" i="1" dirty="0"/>
              <a:t>catch</a:t>
            </a:r>
            <a:r>
              <a:rPr lang="en-US" sz="2400" dirty="0"/>
              <a:t> (handle) an exception.</a:t>
            </a:r>
          </a:p>
          <a:p>
            <a:endParaRPr 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287338"/>
            <a:ext cx="12192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Checked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196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 dirty="0"/>
              <a:t>checked exception</a:t>
            </a:r>
            <a:r>
              <a:rPr lang="en-US" sz="2800" dirty="0"/>
              <a:t>: An error that must be handled by our program (otherwise it will not compile).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We must specify what our program will do to handle any potential file I/O failures.</a:t>
            </a:r>
          </a:p>
          <a:p>
            <a:pPr lvl="1">
              <a:lnSpc>
                <a:spcPct val="110000"/>
              </a:lnSpc>
            </a:pPr>
            <a:endParaRPr lang="en-US" sz="7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We must either: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declare that our program will handle ("</a:t>
            </a:r>
            <a:r>
              <a:rPr lang="en-US" sz="2000" i="1" dirty="0"/>
              <a:t>catch</a:t>
            </a:r>
            <a:r>
              <a:rPr lang="en-US" sz="2000" dirty="0"/>
              <a:t>") the exception, or</a:t>
            </a:r>
          </a:p>
          <a:p>
            <a:pPr lvl="2">
              <a:lnSpc>
                <a:spcPct val="110000"/>
              </a:lnSpc>
            </a:pPr>
            <a:r>
              <a:rPr lang="en-US" sz="2000" dirty="0"/>
              <a:t>state that we choose not to handle the exception</a:t>
            </a:r>
            <a:br>
              <a:rPr lang="en-US" sz="2000" dirty="0"/>
            </a:br>
            <a:r>
              <a:rPr lang="en-US" sz="2000" dirty="0"/>
              <a:t>(and we accept that the program will crash if an exception occurs)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073525"/>
          </a:xfrm>
        </p:spPr>
        <p:txBody>
          <a:bodyPr/>
          <a:lstStyle/>
          <a:p>
            <a:r>
              <a:rPr lang="en-US" sz="2400" b="1" dirty="0">
                <a:latin typeface="Courier New" charset="0"/>
              </a:rPr>
              <a:t>throws</a:t>
            </a:r>
            <a:r>
              <a:rPr lang="en-US" sz="2400" b="1" dirty="0"/>
              <a:t> clause</a:t>
            </a:r>
            <a:r>
              <a:rPr lang="en-US" sz="2400" dirty="0"/>
              <a:t>: Keywords placed on a method's header to state that it may generate an exception.</a:t>
            </a:r>
          </a:p>
          <a:p>
            <a:r>
              <a:rPr lang="en-US" sz="2400" dirty="0"/>
              <a:t>It's like a waiver of liability:</a:t>
            </a:r>
          </a:p>
          <a:p>
            <a:pPr lvl="1"/>
            <a:r>
              <a:rPr lang="en-US" sz="2000" i="1" dirty="0"/>
              <a:t>"I hereby agree that this method might throw an exception, and I accept the consequences (crashing) if this happens.”</a:t>
            </a:r>
          </a:p>
          <a:p>
            <a:pPr lvl="1"/>
            <a:r>
              <a:rPr lang="en-US" sz="2000" dirty="0"/>
              <a:t>General syntax:</a:t>
            </a:r>
          </a:p>
          <a:p>
            <a:pPr lvl="1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public static </a:t>
            </a:r>
            <a:r>
              <a:rPr lang="en-US" sz="2000" b="1" i="1" dirty="0"/>
              <a:t>&lt;type&gt;</a:t>
            </a:r>
            <a:r>
              <a:rPr lang="en-US" sz="2000" dirty="0"/>
              <a:t> </a:t>
            </a:r>
            <a:r>
              <a:rPr lang="en-US" sz="2000" b="1" i="1" dirty="0"/>
              <a:t>&lt;name&gt;</a:t>
            </a:r>
            <a:r>
              <a:rPr lang="en-US" sz="2000" dirty="0">
                <a:latin typeface="Courier New" charset="0"/>
              </a:rPr>
              <a:t>(</a:t>
            </a:r>
            <a:r>
              <a:rPr lang="en-US" sz="2000" b="1" i="1" dirty="0"/>
              <a:t>&lt;</a:t>
            </a:r>
            <a:r>
              <a:rPr lang="en-US" sz="2000" b="1" i="1" dirty="0" err="1"/>
              <a:t>params</a:t>
            </a:r>
            <a:r>
              <a:rPr lang="en-US" sz="2000" b="1" i="1" dirty="0"/>
              <a:t>&gt;</a:t>
            </a:r>
            <a:r>
              <a:rPr lang="en-US" sz="2000" dirty="0">
                <a:latin typeface="Courier New" charset="0"/>
              </a:rPr>
              <a:t>)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>
                <a:solidFill>
                  <a:srgbClr val="336699"/>
                </a:solidFill>
                <a:latin typeface="Courier New" charset="0"/>
              </a:rPr>
              <a:t>throws </a:t>
            </a:r>
            <a:r>
              <a:rPr lang="en-US" sz="2000" b="1" i="1" dirty="0">
                <a:solidFill>
                  <a:srgbClr val="336699"/>
                </a:solidFill>
              </a:rPr>
              <a:t>&lt;type&gt;</a:t>
            </a:r>
            <a:endParaRPr lang="en-US" sz="2000" dirty="0">
              <a:latin typeface="Courier New" charset="0"/>
            </a:endParaRP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{ … }</a:t>
            </a:r>
          </a:p>
          <a:p>
            <a:pPr lvl="1"/>
            <a:r>
              <a:rPr lang="en-US" sz="2000" dirty="0"/>
              <a:t>When doing file open, we throw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IOException</a:t>
            </a:r>
            <a:r>
              <a:rPr lang="en-US" sz="2000" dirty="0"/>
              <a:t>.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1600" dirty="0">
                <a:latin typeface="Courier New" charset="0"/>
              </a:rPr>
              <a:t>	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public static void main(String[] </a:t>
            </a:r>
            <a:r>
              <a:rPr lang="en-US" sz="1600" b="1" dirty="0" err="1">
                <a:solidFill>
                  <a:srgbClr val="B92D00"/>
                </a:solidFill>
                <a:latin typeface="Courier New" charset="0"/>
              </a:rPr>
              <a:t>args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)</a:t>
            </a:r>
          </a:p>
          <a:p>
            <a:pPr lvl="1">
              <a:buNone/>
            </a:pP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	        throws </a:t>
            </a:r>
            <a:r>
              <a:rPr lang="en-US" sz="1600" b="1" dirty="0" err="1">
                <a:solidFill>
                  <a:srgbClr val="B92D00"/>
                </a:solidFill>
                <a:latin typeface="Courier New" charset="0"/>
              </a:rPr>
              <a:t>IOException</a:t>
            </a:r>
            <a:r>
              <a:rPr lang="en-US" sz="1600" b="1" dirty="0">
                <a:solidFill>
                  <a:srgbClr val="B92D00"/>
                </a:solidFill>
                <a:latin typeface="Courier New" charset="0"/>
              </a:rPr>
              <a:t> {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When doing file I/O, we use </a:t>
            </a:r>
            <a:r>
              <a:rPr lang="en-US" sz="2400" b="1" dirty="0" err="1">
                <a:latin typeface="Courier New" charset="0"/>
              </a:rPr>
              <a:t>IOException</a:t>
            </a:r>
            <a:r>
              <a:rPr lang="en-US" sz="2400" dirty="0"/>
              <a:t>.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buNone/>
            </a:pPr>
            <a:endParaRPr lang="en-US" sz="400" b="1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	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try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  File file = new File(“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Scanner scan = new Scanner(file);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String </a:t>
            </a:r>
            <a:r>
              <a:rPr lang="en-US" sz="2000" b="1" dirty="0" err="1">
                <a:latin typeface="Courier New" charset="0"/>
              </a:rPr>
              <a:t>firstLine</a:t>
            </a:r>
            <a:r>
              <a:rPr lang="en-US" sz="2000" b="1" dirty="0">
                <a:latin typeface="Courier New" charset="0"/>
              </a:rPr>
              <a:t> = </a:t>
            </a:r>
            <a:r>
              <a:rPr lang="en-US" sz="2000" b="1" dirty="0" err="1">
                <a:latin typeface="Courier New" charset="0"/>
              </a:rPr>
              <a:t>scan.nextLine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...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} catch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IOException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e) {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(“Unable to open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System.exit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(-1);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}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4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compiler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182246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Throwing an exception or handling the exception both resolve the compiler error.</a:t>
            </a:r>
          </a:p>
          <a:p>
            <a:r>
              <a:rPr lang="en-US" sz="2400" dirty="0"/>
              <a:t>Throwing Exceptions: User will see program terminate with exception, that’s not very friendly.</a:t>
            </a:r>
          </a:p>
          <a:p>
            <a:r>
              <a:rPr lang="en-US" sz="2400" dirty="0"/>
              <a:t>Handling Exceptions: User gets a clear indication of problem with error message, that’s much better.</a:t>
            </a:r>
          </a:p>
          <a:p>
            <a:r>
              <a:rPr lang="en-US" sz="2400" dirty="0"/>
              <a:t>We will handle exceptions when reading and writing files in programming assignments.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25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Scanner to read file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30725"/>
          </a:xfrm>
        </p:spPr>
        <p:txBody>
          <a:bodyPr/>
          <a:lstStyle/>
          <a:p>
            <a:r>
              <a:rPr lang="en-US" dirty="0"/>
              <a:t>Consider a file </a:t>
            </a:r>
            <a:r>
              <a:rPr lang="en-US" b="1" dirty="0" err="1">
                <a:latin typeface="Courier New" charset="0"/>
              </a:rPr>
              <a:t>numbers.txt</a:t>
            </a:r>
            <a:r>
              <a:rPr lang="en-US" dirty="0"/>
              <a:t> that contains this text: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308.2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  14.9 7.4  2.8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3.9 4.7    -15.4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    2.8</a:t>
            </a:r>
          </a:p>
          <a:p>
            <a:pPr lvl="1">
              <a:lnSpc>
                <a:spcPct val="90000"/>
              </a:lnSpc>
              <a:buNone/>
            </a:pPr>
            <a:endParaRPr lang="en-US" sz="900" dirty="0"/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accent6"/>
                </a:solidFill>
                <a:latin typeface="Courier New" charset="0"/>
              </a:rPr>
              <a:t>Scanner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views all input as a stream of characters:</a:t>
            </a:r>
          </a:p>
          <a:p>
            <a:pPr lvl="1"/>
            <a:r>
              <a:rPr lang="en-US" sz="2000" dirty="0">
                <a:latin typeface="Courier New" charset="0"/>
              </a:rPr>
              <a:t>308.2\n   14.9 7.4  2.8\n\n\n3.9 4.7 -15.4\n2.8\n</a:t>
            </a:r>
          </a:p>
          <a:p>
            <a:pPr lvl="1">
              <a:buNone/>
            </a:pPr>
            <a:r>
              <a:rPr lang="en-US" b="1" dirty="0">
                <a:latin typeface="Courier New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Consuming 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4530725"/>
          </a:xfrm>
        </p:spPr>
        <p:txBody>
          <a:bodyPr/>
          <a:lstStyle/>
          <a:p>
            <a:r>
              <a:rPr lang="en-US" sz="2400" dirty="0"/>
              <a:t>Each call to </a:t>
            </a:r>
            <a:r>
              <a:rPr lang="en-US" sz="2400" dirty="0">
                <a:latin typeface="Courier New" charset="0"/>
              </a:rPr>
              <a:t>next</a:t>
            </a:r>
            <a:r>
              <a:rPr lang="en-US" sz="2400" dirty="0"/>
              <a:t>, </a:t>
            </a:r>
            <a:r>
              <a:rPr lang="en-US" sz="2400" dirty="0" err="1">
                <a:latin typeface="Courier New" charset="0"/>
              </a:rPr>
              <a:t>nextInt</a:t>
            </a:r>
            <a:r>
              <a:rPr lang="en-US" sz="2400" dirty="0">
                <a:latin typeface="Courier New" charset="0"/>
              </a:rPr>
              <a:t>, </a:t>
            </a:r>
            <a:r>
              <a:rPr lang="en-US" sz="2400" dirty="0" err="1">
                <a:latin typeface="Courier New" charset="0"/>
              </a:rPr>
              <a:t>nextDouble</a:t>
            </a:r>
            <a:r>
              <a:rPr lang="en-US" sz="2400" dirty="0"/>
              <a:t>, etc. advances the position of the scanner to the end of the current token, skipping over any whitespace:</a:t>
            </a:r>
          </a:p>
          <a:p>
            <a:pPr>
              <a:buNone/>
            </a:pPr>
            <a:r>
              <a:rPr lang="en-US" sz="2000" dirty="0">
                <a:latin typeface="Courier New" charset="0"/>
              </a:rPr>
              <a:t>	308.2\n   14.9 7.4  2.8\n\n\n3.9 4.7 -15.4\n2.8\n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	^</a:t>
            </a:r>
            <a:endParaRPr lang="en-US" sz="2000" dirty="0">
              <a:latin typeface="Courier New" charset="0"/>
            </a:endParaRPr>
          </a:p>
          <a:p>
            <a:pPr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scan.nextDouble</a:t>
            </a:r>
            <a:r>
              <a:rPr lang="en-US" sz="2000" i="1" dirty="0">
                <a:latin typeface="Courier New" charset="0"/>
              </a:rPr>
              <a:t>();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	308.2</a:t>
            </a:r>
            <a:r>
              <a:rPr lang="en-US" sz="2000" dirty="0">
                <a:latin typeface="Courier New" charset="0"/>
              </a:rPr>
              <a:t>\n   14.9 7.4  2.8\n\n\n3.9 4.7 -15.4\n2.8\n</a:t>
            </a:r>
          </a:p>
          <a:p>
            <a:pPr>
              <a:buNone/>
            </a:pPr>
            <a:r>
              <a:rPr lang="en-US" sz="2000" b="1" dirty="0">
                <a:latin typeface="Courier New" charset="0"/>
              </a:rPr>
              <a:t>       ^</a:t>
            </a:r>
          </a:p>
          <a:p>
            <a:pPr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scan.nextDouble</a:t>
            </a:r>
            <a:r>
              <a:rPr lang="en-US" sz="2000" i="1" dirty="0">
                <a:latin typeface="Courier New" charset="0"/>
              </a:rPr>
              <a:t>();</a:t>
            </a:r>
          </a:p>
          <a:p>
            <a:pPr>
              <a:buNone/>
            </a:pPr>
            <a:r>
              <a:rPr lang="en-US" sz="2000" dirty="0">
                <a:latin typeface="Courier New" charset="0"/>
              </a:rPr>
              <a:t>	308.2\n   </a:t>
            </a:r>
            <a:r>
              <a:rPr lang="en-US" sz="2000" b="1" dirty="0">
                <a:latin typeface="Courier New" charset="0"/>
              </a:rPr>
              <a:t>14.9</a:t>
            </a:r>
            <a:r>
              <a:rPr lang="en-US" sz="2000" dirty="0">
                <a:latin typeface="Courier New" charset="0"/>
              </a:rPr>
              <a:t> 7.4  2.8\n\n\n3.9 4.7 -15.4\n2.8\n</a:t>
            </a:r>
            <a:endParaRPr lang="en-US" sz="2400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          ^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r>
              <a:rPr lang="en-US" dirty="0"/>
              <a:t>Write code that reads the first 5 </a:t>
            </a:r>
            <a:r>
              <a:rPr lang="en-US" b="1" dirty="0">
                <a:solidFill>
                  <a:schemeClr val="accent6"/>
                </a:solidFill>
                <a:latin typeface="Courier New"/>
                <a:cs typeface="Courier New"/>
              </a:rPr>
              <a:t>double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/>
              <a:t>values from a file and prints.</a:t>
            </a:r>
            <a:endParaRPr lang="en-US" sz="2000" u="sng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974" y="1717675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try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File file = new File(“input.txt”);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Scanner scan = new Scanner(file);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	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for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0;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&lt;= 4;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++)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  double next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("number = " + next);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	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open 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b="1" dirty="0">
              <a:solidFill>
                <a:srgbClr val="B92D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class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Programmers refer to input/output as "I/O".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class represents files as objects.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class is defined in the </a:t>
            </a:r>
            <a:r>
              <a:rPr lang="en-US" sz="2400" b="1" dirty="0" err="1">
                <a:solidFill>
                  <a:srgbClr val="B92D00"/>
                </a:solidFill>
                <a:latin typeface="Courier New" charset="0"/>
              </a:rPr>
              <a:t>java.io</a:t>
            </a:r>
            <a:r>
              <a:rPr lang="en-US" sz="2400" b="1" dirty="0"/>
              <a:t> </a:t>
            </a:r>
            <a:r>
              <a:rPr lang="en-US" sz="2400" dirty="0"/>
              <a:t>package.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Creating a </a:t>
            </a:r>
            <a:r>
              <a:rPr lang="en-US" sz="2400" dirty="0">
                <a:latin typeface="Courier New" charset="0"/>
              </a:rPr>
              <a:t>File</a:t>
            </a:r>
            <a:r>
              <a:rPr lang="en-US" sz="2400" dirty="0"/>
              <a:t> object allows you to get information about a file on the disk.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Creating a </a:t>
            </a:r>
            <a:r>
              <a:rPr lang="en-US" sz="2400" dirty="0">
                <a:latin typeface="Courier New" charset="0"/>
              </a:rPr>
              <a:t>File</a:t>
            </a:r>
            <a:r>
              <a:rPr lang="en-US" sz="2400" dirty="0"/>
              <a:t> object does NOT create a new file on your disk.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File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 = new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File("example.txt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");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if (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f.exists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 &amp;&amp;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f.length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 &gt; 1000)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    </a:t>
            </a:r>
            <a:r>
              <a:rPr lang="en-US" sz="2400" b="1" dirty="0" err="1">
                <a:solidFill>
                  <a:schemeClr val="accent6"/>
                </a:solidFill>
                <a:latin typeface="Courier New" charset="0"/>
              </a:rPr>
              <a:t>f.delete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	}</a:t>
            </a:r>
          </a:p>
          <a:p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would we modify the program to read all the file?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808" y="1710574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File file = new File(“input.txt”);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charset="0"/>
              </a:rPr>
              <a:t>  Scanner scan = new Scanner(file);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while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scan.hasNextDouble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  double next = </a:t>
            </a:r>
            <a:r>
              <a:rPr lang="en-US" sz="2000" b="1" dirty="0" err="1">
                <a:latin typeface="Courier New" charset="0"/>
              </a:rPr>
              <a:t>scan.nextDouble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("number = " + next);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	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open 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	  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}</a:t>
            </a:r>
          </a:p>
          <a:p>
            <a:pPr>
              <a:lnSpc>
                <a:spcPct val="9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10" y="1712913"/>
            <a:ext cx="8229600" cy="4530725"/>
          </a:xfrm>
        </p:spPr>
        <p:txBody>
          <a:bodyPr/>
          <a:lstStyle/>
          <a:p>
            <a:r>
              <a:rPr lang="en-US" dirty="0"/>
              <a:t>Modify the program again to handle files that also contain non-numeric tokens.</a:t>
            </a:r>
          </a:p>
          <a:p>
            <a:pPr lvl="1"/>
            <a:r>
              <a:rPr lang="en-US" dirty="0"/>
              <a:t>The program should skip any such tokens.</a:t>
            </a:r>
          </a:p>
          <a:p>
            <a:r>
              <a:rPr lang="en-US" dirty="0"/>
              <a:t>For example, it should produce the same output as before when given this input file: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308.2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hello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   14.9 7.4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bad stuff </a:t>
            </a:r>
            <a:r>
              <a:rPr lang="en-US" sz="1800" dirty="0">
                <a:latin typeface="Courier New" charset="0"/>
              </a:rPr>
              <a:t>2.8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3.9 4.7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oops</a:t>
            </a:r>
            <a:r>
              <a:rPr lang="en-US" sz="1800" dirty="0">
                <a:latin typeface="Courier New" charset="0"/>
              </a:rPr>
              <a:t>  -15.4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:-)</a:t>
            </a:r>
            <a:r>
              <a:rPr lang="en-US" sz="1800" dirty="0">
                <a:latin typeface="Courier New" charset="0"/>
              </a:rPr>
              <a:t>    2.8  </a:t>
            </a:r>
            <a:r>
              <a:rPr lang="en-US" sz="1800" b="1" dirty="0">
                <a:solidFill>
                  <a:srgbClr val="800000"/>
                </a:solidFill>
                <a:latin typeface="Courier New" charset="0"/>
              </a:rPr>
              <a:t>@#*($&amp;</a:t>
            </a:r>
            <a:endParaRPr lang="en-US" b="1" dirty="0">
              <a:solidFill>
                <a:srgbClr val="800000"/>
              </a:solidFill>
              <a:latin typeface="Courier New" charset="0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149725"/>
          </a:xfrm>
        </p:spPr>
        <p:txBody>
          <a:bodyPr/>
          <a:lstStyle/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while (</a:t>
            </a:r>
            <a:r>
              <a:rPr lang="en-US" sz="2000" b="1" dirty="0" err="1">
                <a:latin typeface="Courier New" charset="0"/>
              </a:rPr>
              <a:t>scan.hasNext</a:t>
            </a:r>
            <a:r>
              <a:rPr lang="en-US" sz="2000" b="1" dirty="0">
                <a:latin typeface="Courier New" charset="0"/>
              </a:rPr>
              <a:t>())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if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scan.hasNextDouble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())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double next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scan.nextDouble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("number = " + next);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} else {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// consume the bad token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 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endParaRPr lang="en-US" sz="2000" b="1" dirty="0">
              <a:solidFill>
                <a:schemeClr val="accent6"/>
              </a:solidFill>
              <a:latin typeface="Courier New" charset="0"/>
            </a:endParaRP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}</a:t>
            </a:r>
          </a:p>
          <a:p>
            <a:pPr>
              <a:lnSpc>
                <a:spcPct val="70000"/>
              </a:lnSpc>
              <a:buNone/>
              <a:tabLst>
                <a:tab pos="4575175" algn="l"/>
              </a:tabLst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input line-by-line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686800" cy="3844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Given the following input data: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23   3.14 John Smith   "Hello world"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	        45.2	19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The Scanner can read it line-by-line: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23\t3.14 John Smith\</a:t>
            </a:r>
            <a:r>
              <a:rPr lang="en-US" sz="2000" dirty="0" err="1">
                <a:latin typeface="Courier New" charset="0"/>
              </a:rPr>
              <a:t>t"Hello</a:t>
            </a:r>
            <a:r>
              <a:rPr lang="en-US" sz="2000" dirty="0">
                <a:latin typeface="Courier New" charset="0"/>
              </a:rPr>
              <a:t> world"\n\t\t45.2  19\n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^</a:t>
            </a: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scan.nextLine</a:t>
            </a:r>
            <a:r>
              <a:rPr lang="en-US" sz="2000" i="1" dirty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23\t3.14 John Smith\</a:t>
            </a:r>
            <a:r>
              <a:rPr lang="en-US" sz="2000" b="1" dirty="0" err="1">
                <a:latin typeface="Courier New" charset="0"/>
              </a:rPr>
              <a:t>t"Hello</a:t>
            </a:r>
            <a:r>
              <a:rPr lang="en-US" sz="2000" b="1" dirty="0">
                <a:latin typeface="Courier New" charset="0"/>
              </a:rPr>
              <a:t> world"</a:t>
            </a:r>
            <a:r>
              <a:rPr lang="en-US" sz="2000" dirty="0">
                <a:latin typeface="Courier New" charset="0"/>
              </a:rPr>
              <a:t>\n\t\t45.2  19\n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                                ^</a:t>
            </a:r>
            <a:endParaRPr lang="en-US" sz="20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6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i="1" dirty="0">
                <a:latin typeface="Courier New" charset="0"/>
              </a:rPr>
              <a:t>	</a:t>
            </a:r>
            <a:r>
              <a:rPr lang="en-US" sz="2000" i="1" dirty="0" err="1">
                <a:latin typeface="Courier New" charset="0"/>
              </a:rPr>
              <a:t>scan.nextLine</a:t>
            </a:r>
            <a:r>
              <a:rPr lang="en-US" sz="2000" i="1" dirty="0">
                <a:latin typeface="Courier New" charset="0"/>
              </a:rPr>
              <a:t>()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23\t3.14 John Smith\</a:t>
            </a:r>
            <a:r>
              <a:rPr lang="en-US" sz="2000" dirty="0" err="1">
                <a:latin typeface="Courier New" charset="0"/>
              </a:rPr>
              <a:t>t"Hello</a:t>
            </a:r>
            <a:r>
              <a:rPr lang="en-US" sz="2000" dirty="0">
                <a:latin typeface="Courier New" charset="0"/>
              </a:rPr>
              <a:t> world"\n</a:t>
            </a:r>
            <a:r>
              <a:rPr lang="en-US" sz="2000" b="1" dirty="0">
                <a:latin typeface="Courier New" charset="0"/>
              </a:rPr>
              <a:t>\t\t45.2  19</a:t>
            </a:r>
            <a:r>
              <a:rPr lang="en-US" sz="2000" dirty="0">
                <a:latin typeface="Courier New" charset="0"/>
              </a:rPr>
              <a:t>\n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                                              ^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dirty="0">
                <a:latin typeface="Courier New" charset="0"/>
              </a:rPr>
              <a:t>\</a:t>
            </a:r>
            <a:r>
              <a:rPr lang="en-US" sz="2400" dirty="0" err="1">
                <a:latin typeface="Courier New" charset="0"/>
              </a:rPr>
              <a:t>n</a:t>
            </a:r>
            <a:r>
              <a:rPr lang="en-US" sz="2400" dirty="0"/>
              <a:t> character is consumed but not returned.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processing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97325"/>
          </a:xfrm>
        </p:spPr>
        <p:txBody>
          <a:bodyPr/>
          <a:lstStyle/>
          <a:p>
            <a:r>
              <a:rPr lang="en-US" dirty="0"/>
              <a:t>Write a program that reads a text file and adds line numbers at the beginning of each 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1632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count = 0;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while (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scan.hasNextLine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()) {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String line =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scan.nextLine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(count + “ “ + line);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  count++;</a:t>
            </a:r>
          </a:p>
          <a:p>
            <a:pPr>
              <a:lnSpc>
                <a:spcPct val="9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7675"/>
            <a:ext cx="8458200" cy="4225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Given a file with the following contents: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123 Susan 12.5 8.1 7.6 3.2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456 Brad 4.0 11.6 6.5 2.7 12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Courier New" charset="0"/>
              </a:rPr>
              <a:t>	789 Jennifer 8.0 8.0 8.0 8.0 7.5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Consider the task of computing hours worked by each person</a:t>
            </a:r>
          </a:p>
          <a:p>
            <a:pPr lvl="1"/>
            <a:endParaRPr lang="en-US" sz="700" dirty="0"/>
          </a:p>
          <a:p>
            <a:pPr lvl="1"/>
            <a:r>
              <a:rPr lang="en-US" sz="2400" dirty="0"/>
              <a:t>Approach:</a:t>
            </a:r>
          </a:p>
          <a:p>
            <a:pPr lvl="2"/>
            <a:r>
              <a:rPr lang="en-US" sz="2000" dirty="0"/>
              <a:t>Break the input into lines.</a:t>
            </a:r>
          </a:p>
          <a:p>
            <a:pPr lvl="2"/>
            <a:r>
              <a:rPr lang="en-US" sz="2000" dirty="0"/>
              <a:t>Break each line into tokens.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on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1497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can tokenize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String</a:t>
            </a:r>
            <a:r>
              <a:rPr lang="en-US" sz="2400" dirty="0"/>
              <a:t>, such as a line of a file.</a:t>
            </a:r>
            <a:endParaRPr lang="en-US" sz="24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20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Scanner </a:t>
            </a:r>
            <a:r>
              <a:rPr lang="en-US" sz="2400" b="1" i="1" dirty="0"/>
              <a:t>&lt;name&gt;</a:t>
            </a:r>
            <a:r>
              <a:rPr lang="en-US" sz="2400" dirty="0">
                <a:latin typeface="Courier New" charset="0"/>
              </a:rPr>
              <a:t> = new Scanner(</a:t>
            </a:r>
            <a:r>
              <a:rPr lang="en-US" sz="2400" b="1" i="1" dirty="0"/>
              <a:t>&lt;String&gt;</a:t>
            </a:r>
            <a:r>
              <a:rPr lang="en-US" sz="2400" dirty="0">
                <a:latin typeface="Courier New" charset="0"/>
              </a:rPr>
              <a:t>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 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Example:</a:t>
            </a:r>
          </a:p>
          <a:p>
            <a:pPr lvl="1">
              <a:lnSpc>
                <a:spcPct val="80000"/>
              </a:lnSpc>
              <a:buNone/>
            </a:pPr>
            <a:endParaRPr lang="en-US" sz="7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000" dirty="0">
                <a:latin typeface="Courier New" charset="0"/>
              </a:rPr>
              <a:t>String text = "1.4 3.2 hello 9 27.5";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Scanner scan = </a:t>
            </a:r>
            <a:r>
              <a:rPr lang="en-US" sz="2000" b="1" dirty="0">
                <a:latin typeface="Courier New" charset="0"/>
              </a:rPr>
              <a:t>new </a:t>
            </a:r>
            <a:r>
              <a:rPr lang="en-US" sz="2000" b="1" dirty="0" err="1">
                <a:latin typeface="Courier New" charset="0"/>
              </a:rPr>
              <a:t>Scanner(text</a:t>
            </a:r>
            <a:r>
              <a:rPr lang="en-US" sz="2000" b="1" dirty="0">
                <a:latin typeface="Courier New" charset="0"/>
              </a:rPr>
              <a:t>)</a:t>
            </a:r>
            <a:r>
              <a:rPr lang="en-US" sz="2000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1.4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3.2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dirty="0" err="1">
                <a:latin typeface="Courier New" charset="0"/>
              </a:rPr>
              <a:t>System.out.println(scan.next</a:t>
            </a:r>
            <a:r>
              <a:rPr lang="en-US" sz="2000" dirty="0">
                <a:latin typeface="Courier New" charset="0"/>
              </a:rPr>
              <a:t>());     // hello</a:t>
            </a: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Tokenize an entire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can use string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Scanner(s)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to tokenize each line of a file:</a:t>
            </a:r>
          </a:p>
          <a:p>
            <a:pPr lvl="1">
              <a:buNone/>
            </a:pPr>
            <a:endParaRPr lang="en-US" sz="700" dirty="0">
              <a:latin typeface="Courier New" charset="0"/>
            </a:endParaRP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Scanner scan = new Scanner(new File(</a:t>
            </a:r>
            <a:r>
              <a:rPr lang="en-US" sz="2000" b="1" i="1" dirty="0"/>
              <a:t>&lt;file name</a:t>
            </a:r>
            <a:r>
              <a:rPr lang="en-US" sz="2000" dirty="0">
                <a:latin typeface="Courier New" charset="0"/>
              </a:rPr>
              <a:t>));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while (</a:t>
            </a:r>
            <a:r>
              <a:rPr lang="en-US" sz="2000" dirty="0" err="1">
                <a:latin typeface="Courier New" charset="0"/>
              </a:rPr>
              <a:t>scan.hasNextLine</a:t>
            </a:r>
            <a:r>
              <a:rPr lang="en-US" sz="2000" dirty="0">
                <a:latin typeface="Courier New" charset="0"/>
              </a:rPr>
              <a:t>()) {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    String line = </a:t>
            </a:r>
            <a:r>
              <a:rPr lang="en-US" sz="2000" dirty="0" err="1">
                <a:latin typeface="Courier New" charset="0"/>
              </a:rPr>
              <a:t>scan.nextLine</a:t>
            </a:r>
            <a:r>
              <a:rPr lang="en-US" sz="2000" dirty="0">
                <a:latin typeface="Courier New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Scanner </a:t>
            </a:r>
            <a:r>
              <a:rPr lang="en-US" sz="2000" b="1" dirty="0" err="1">
                <a:latin typeface="Courier New" charset="0"/>
              </a:rPr>
              <a:t>lineScan</a:t>
            </a:r>
            <a:r>
              <a:rPr lang="en-US" sz="2000" b="1" dirty="0">
                <a:latin typeface="Courier New" charset="0"/>
              </a:rPr>
              <a:t> = new </a:t>
            </a:r>
            <a:r>
              <a:rPr lang="en-US" sz="2000" b="1" dirty="0" err="1">
                <a:latin typeface="Courier New" charset="0"/>
              </a:rPr>
              <a:t>Scanner(line</a:t>
            </a:r>
            <a:r>
              <a:rPr lang="en-US" sz="2000" b="1" dirty="0">
                <a:latin typeface="Courier New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i="1" dirty="0"/>
              <a:t>&lt;process this line...&gt;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pPr lvl="1">
              <a:buNone/>
            </a:pPr>
            <a:r>
              <a:rPr lang="en-US" sz="2000" dirty="0">
                <a:latin typeface="Courier New" charset="0"/>
              </a:rPr>
              <a:t>}</a:t>
            </a:r>
            <a:endParaRPr lang="en-US" sz="2000" dirty="0"/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5" y="1780447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Some methods in the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class:</a:t>
            </a:r>
            <a:endParaRPr lang="en-US" sz="2400" dirty="0">
              <a:latin typeface="Courier New" charset="0"/>
            </a:endParaRPr>
          </a:p>
          <a:p>
            <a:endParaRPr lang="en-US" sz="2400" dirty="0"/>
          </a:p>
        </p:txBody>
      </p:sp>
      <p:graphicFrame>
        <p:nvGraphicFramePr>
          <p:cNvPr id="5" name="Group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40670"/>
              </p:ext>
            </p:extLst>
          </p:nvPr>
        </p:nvGraphicFramePr>
        <p:xfrm>
          <a:off x="597950" y="2283666"/>
          <a:ext cx="8241250" cy="4040775"/>
        </p:xfrm>
        <a:graphic>
          <a:graphicData uri="http://schemas.openxmlformats.org/drawingml/2006/table">
            <a:tbl>
              <a:tblPr/>
              <a:tblGrid>
                <a:gridCol w="336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canRead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whether file can be 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delete()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removes file from 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exists()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whether this file exists on 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getName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name of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length()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returns number of characters in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renameTo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(</a:t>
                      </a:r>
                      <a:r>
                        <a:rPr kumimoji="0" lang="en-US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filename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B92D00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changes name of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86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149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Example: Count the tokens on each line of a file.</a:t>
            </a:r>
          </a:p>
          <a:p>
            <a:pPr lvl="1">
              <a:lnSpc>
                <a:spcPct val="80000"/>
              </a:lnSpc>
              <a:buNone/>
            </a:pPr>
            <a:endParaRPr lang="en-US" sz="800" dirty="0">
              <a:latin typeface="Courier New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 dirty="0">
                <a:latin typeface="Courier New" charset="0"/>
              </a:rPr>
              <a:t>	</a:t>
            </a:r>
            <a:r>
              <a:rPr lang="en-US" sz="2000" b="1" dirty="0">
                <a:latin typeface="Courier New" charset="0"/>
              </a:rPr>
              <a:t>Scanner scan = new Scanner(new File("</a:t>
            </a:r>
            <a:r>
              <a:rPr lang="en-US" sz="2000" b="1" dirty="0" err="1">
                <a:latin typeface="Courier New" charset="0"/>
              </a:rPr>
              <a:t>input.txt</a:t>
            </a:r>
            <a:r>
              <a:rPr lang="en-US" sz="2000" b="1" dirty="0">
                <a:latin typeface="Courier New" charset="0"/>
              </a:rPr>
              <a:t>"));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while (</a:t>
            </a:r>
            <a:r>
              <a:rPr lang="en-US" sz="2000" b="1" dirty="0" err="1">
                <a:latin typeface="Courier New" charset="0"/>
              </a:rPr>
              <a:t>scan.hasNextLine</a:t>
            </a:r>
            <a:r>
              <a:rPr lang="en-US" sz="2000" b="1" dirty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String line = </a:t>
            </a:r>
            <a:r>
              <a:rPr lang="en-US" sz="2000" b="1" dirty="0" err="1">
                <a:latin typeface="Courier New" charset="0"/>
              </a:rPr>
              <a:t>scan.nextLine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new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Scanner(line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count =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while (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lineScan.hasNext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    String token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lineScan.next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    count++;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   }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    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("Line has “+count+" tokens");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}</a:t>
            </a:r>
            <a:endParaRPr lang="en-US" b="1" dirty="0"/>
          </a:p>
        </p:txBody>
      </p:sp>
      <p:graphicFrame>
        <p:nvGraphicFramePr>
          <p:cNvPr id="4" name="Group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059605"/>
              </p:ext>
            </p:extLst>
          </p:nvPr>
        </p:nvGraphicFramePr>
        <p:xfrm>
          <a:off x="228600" y="5638800"/>
          <a:ext cx="8686800" cy="774192"/>
        </p:xfrm>
        <a:graphic>
          <a:graphicData uri="http://schemas.openxmlformats.org/drawingml/2006/table">
            <a:tbl>
              <a:tblPr/>
              <a:tblGrid>
                <a:gridCol w="5222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3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Input file </a:t>
                      </a:r>
                      <a:r>
                        <a:rPr kumimoji="0" lang="en-US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input.txt</a:t>
                      </a: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23 3.14 John Smith "Hello world"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  45.2	 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Output to console: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 has 6 tokens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Times New Roman" charset="0"/>
                          <a:cs typeface="Times New Roman" charset="0"/>
                        </a:rPr>
                        <a:t>Line has 2 tokens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 for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Same story as reading, we must handle exceptions:</a:t>
            </a:r>
          </a:p>
          <a:p>
            <a:pPr lvl="1"/>
            <a:endParaRPr lang="en-US" sz="600" dirty="0"/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buNone/>
            </a:pPr>
            <a:endParaRPr lang="en-US" sz="400" b="1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  	try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file = new File(“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output.txt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PrintWriter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output = new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PrintWriter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(file);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	 	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(“Integer number: ” + 987654);</a:t>
            </a:r>
          </a:p>
          <a:p>
            <a:pPr marL="0" indent="0">
              <a:buNone/>
            </a:pPr>
            <a:r>
              <a:rPr lang="en-US" sz="2000" b="1" dirty="0">
                <a:latin typeface="Courier New" charset="0"/>
              </a:rPr>
              <a:t>	...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} catch (</a:t>
            </a:r>
            <a:r>
              <a:rPr lang="en-US" sz="2000" b="1" dirty="0" err="1">
                <a:latin typeface="Courier New" charset="0"/>
              </a:rPr>
              <a:t>IOException</a:t>
            </a:r>
            <a:r>
              <a:rPr lang="en-US" sz="2000" b="1" dirty="0">
                <a:latin typeface="Courier New" charset="0"/>
              </a:rPr>
              <a:t> e) {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 err="1">
                <a:latin typeface="Courier New" charset="0"/>
              </a:rPr>
              <a:t>System.out.println</a:t>
            </a:r>
            <a:r>
              <a:rPr lang="en-US" sz="2000" b="1" dirty="0">
                <a:latin typeface="Courier New" charset="0"/>
              </a:rPr>
              <a:t>(“Unable to write </a:t>
            </a:r>
            <a:r>
              <a:rPr lang="en-US" sz="2000" b="1" dirty="0" err="1">
                <a:latin typeface="Courier New" charset="0"/>
              </a:rPr>
              <a:t>output.txt</a:t>
            </a:r>
            <a:r>
              <a:rPr lang="en-US" sz="2000" b="1" dirty="0">
                <a:latin typeface="Courier New" charset="0"/>
              </a:rPr>
              <a:t>”);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 err="1">
                <a:latin typeface="Courier New" charset="0"/>
              </a:rPr>
              <a:t>System.exit</a:t>
            </a:r>
            <a:r>
              <a:rPr lang="en-US" sz="2000" b="1" dirty="0">
                <a:latin typeface="Courier New" charset="0"/>
              </a:rPr>
              <a:t>(-1);</a:t>
            </a:r>
          </a:p>
          <a:p>
            <a:pPr lvl="1">
              <a:buNone/>
            </a:pPr>
            <a:r>
              <a:rPr lang="en-US" sz="2000" b="1" dirty="0">
                <a:latin typeface="Courier New" charset="0"/>
              </a:rPr>
              <a:t>	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71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4" y="1472132"/>
            <a:ext cx="8686800" cy="4073525"/>
          </a:xfrm>
        </p:spPr>
        <p:txBody>
          <a:bodyPr/>
          <a:lstStyle/>
          <a:p>
            <a:pPr lvl="1"/>
            <a:endParaRPr lang="en-US" sz="2000" dirty="0"/>
          </a:p>
          <a:p>
            <a:r>
              <a:rPr lang="en-US" sz="2400" dirty="0"/>
              <a:t>You can output all the same things as you would with </a:t>
            </a:r>
            <a:r>
              <a:rPr lang="en-US" sz="2400" dirty="0" err="1"/>
              <a:t>System.out.println</a:t>
            </a:r>
            <a:r>
              <a:rPr lang="en-US" sz="2400" dirty="0"/>
              <a:t>:</a:t>
            </a:r>
          </a:p>
          <a:p>
            <a:r>
              <a:rPr lang="en-US" sz="2400" dirty="0"/>
              <a:t>Discussion so far has been limited to text files.</a:t>
            </a:r>
          </a:p>
          <a:p>
            <a:pPr>
              <a:buNone/>
            </a:pPr>
            <a:endParaRPr lang="en-US" sz="600" b="1" dirty="0">
              <a:solidFill>
                <a:schemeClr val="accent6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(”Double: " +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fmt.format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(123.456));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("Integer: " + 987654);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 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output.println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("String: " + "Hello There");</a:t>
            </a:r>
          </a:p>
          <a:p>
            <a:r>
              <a:rPr lang="en-US" sz="2400" dirty="0"/>
              <a:t>Binary files store data as numbers, not characters.</a:t>
            </a:r>
          </a:p>
          <a:p>
            <a:r>
              <a:rPr lang="en-US" sz="2400" dirty="0"/>
              <a:t>Binary files are not human readable, but more efficient.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62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692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</a:t>
            </a:r>
            <a:r>
              <a:rPr lang="en-US" sz="2400" b="1" dirty="0">
                <a:solidFill>
                  <a:schemeClr val="tx2"/>
                </a:solidFill>
              </a:rPr>
              <a:t>Scanner</a:t>
            </a:r>
            <a:r>
              <a:rPr lang="en-US" sz="2400" b="1" dirty="0"/>
              <a:t> </a:t>
            </a:r>
            <a:r>
              <a:rPr lang="en-US" sz="2400" dirty="0"/>
              <a:t>class reads input and </a:t>
            </a:r>
            <a:r>
              <a:rPr lang="en-US" sz="2400" dirty="0">
                <a:solidFill>
                  <a:srgbClr val="333333"/>
                </a:solidFill>
              </a:rPr>
              <a:t>processes strings and numbers from the user.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constructor is called with </a:t>
            </a:r>
            <a:r>
              <a:rPr lang="en-US" sz="2400" b="1" dirty="0" err="1">
                <a:solidFill>
                  <a:schemeClr val="tx2"/>
                </a:solidFill>
              </a:rPr>
              <a:t>System.in</a:t>
            </a:r>
            <a:r>
              <a:rPr lang="en-US" sz="2400" dirty="0">
                <a:solidFill>
                  <a:srgbClr val="333333"/>
                </a:solidFill>
              </a:rPr>
              <a:t>, the character stream is input typed to the console. </a:t>
            </a:r>
            <a:endParaRPr lang="en-US" sz="24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Instantiate </a:t>
            </a:r>
            <a:r>
              <a:rPr lang="en-US" sz="2400" b="1" dirty="0">
                <a:solidFill>
                  <a:schemeClr val="tx2"/>
                </a:solidFill>
              </a:rPr>
              <a:t>Scanner</a:t>
            </a:r>
            <a:r>
              <a:rPr lang="en-US" sz="2400" b="1" dirty="0"/>
              <a:t> </a:t>
            </a:r>
            <a:r>
              <a:rPr lang="en-US" sz="2400" dirty="0"/>
              <a:t>by passing the input character stream to the constructor:</a:t>
            </a:r>
            <a:endParaRPr lang="en-US" sz="2400" dirty="0">
              <a:solidFill>
                <a:srgbClr val="B92D00"/>
              </a:solidFill>
              <a:latin typeface="Courier"/>
              <a:cs typeface="Courier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Scanner scan = new Scanner(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System.in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);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6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Common methods called on </a:t>
            </a:r>
            <a:r>
              <a:rPr lang="en-US" sz="2800" b="1" dirty="0">
                <a:solidFill>
                  <a:schemeClr val="tx2"/>
                </a:solidFill>
              </a:rPr>
              <a:t>Scanner</a:t>
            </a:r>
            <a:r>
              <a:rPr lang="en-US" sz="2800" dirty="0"/>
              <a:t>:</a:t>
            </a:r>
          </a:p>
          <a:p>
            <a:pPr>
              <a:lnSpc>
                <a:spcPct val="80000"/>
              </a:lnSpc>
            </a:pPr>
            <a:endParaRPr lang="en-US" sz="1200" dirty="0"/>
          </a:p>
          <a:p>
            <a:pPr lvl="1">
              <a:lnSpc>
                <a:spcPct val="80000"/>
              </a:lnSpc>
              <a:spcAft>
                <a:spcPts val="0"/>
              </a:spcAft>
            </a:pPr>
            <a:r>
              <a:rPr lang="en-US" sz="2400" dirty="0"/>
              <a:t>Read a line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 New" charset="0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String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str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scan.nextLine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();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Read a string (separated by whitespace)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String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str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Read an integer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ival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scan.nextInt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Read a double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double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dval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 = </a:t>
            </a:r>
            <a:r>
              <a:rPr lang="en-US" sz="2400" b="1" dirty="0" err="1">
                <a:solidFill>
                  <a:srgbClr val="B92D00"/>
                </a:solidFill>
                <a:latin typeface="Courier"/>
                <a:cs typeface="Courier"/>
              </a:rPr>
              <a:t>scan.nextDouble</a:t>
            </a:r>
            <a: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  <a:t>( );</a:t>
            </a:r>
            <a:br>
              <a:rPr lang="en-US" sz="2400" b="1" dirty="0">
                <a:solidFill>
                  <a:srgbClr val="B92D00"/>
                </a:solidFill>
                <a:latin typeface="Courier"/>
                <a:cs typeface="Courier"/>
              </a:rPr>
            </a:br>
            <a:endParaRPr lang="en-US" sz="2400" b="1" dirty="0">
              <a:solidFill>
                <a:srgbClr val="B92D00"/>
              </a:solidFill>
              <a:latin typeface="Courier"/>
              <a:cs typeface="Courier"/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 for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49725"/>
          </a:xfrm>
        </p:spPr>
        <p:txBody>
          <a:bodyPr/>
          <a:lstStyle/>
          <a:p>
            <a:r>
              <a:rPr lang="en-US" sz="2400" dirty="0"/>
              <a:t>To read a file, pass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object as a parameter when constructing a </a:t>
            </a:r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b="1" dirty="0">
                <a:solidFill>
                  <a:srgbClr val="B92D00"/>
                </a:solidFill>
              </a:rPr>
              <a:t> </a:t>
            </a:r>
          </a:p>
          <a:p>
            <a:r>
              <a:rPr lang="en-US" sz="24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400" dirty="0">
                <a:solidFill>
                  <a:srgbClr val="B92D00"/>
                </a:solidFill>
              </a:rPr>
              <a:t> </a:t>
            </a:r>
            <a:r>
              <a:rPr lang="en-US" sz="2400" dirty="0"/>
              <a:t>for a file:</a:t>
            </a:r>
          </a:p>
          <a:p>
            <a:pPr lvl="1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 </a:t>
            </a:r>
            <a:r>
              <a:rPr lang="en-US" sz="2000" b="1" i="1" dirty="0">
                <a:solidFill>
                  <a:srgbClr val="333333"/>
                </a:solidFill>
              </a:rPr>
              <a:t>&lt;name&gt;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 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= new Scanner(new File(</a:t>
            </a:r>
            <a:r>
              <a:rPr lang="en-US" sz="2000" b="1" i="1" dirty="0">
                <a:solidFill>
                  <a:srgbClr val="333333"/>
                </a:solidFill>
              </a:rPr>
              <a:t>&lt;filename&gt;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));</a:t>
            </a:r>
          </a:p>
          <a:p>
            <a:pPr lvl="1">
              <a:buNone/>
            </a:pPr>
            <a:endParaRPr lang="en-US" sz="800" dirty="0"/>
          </a:p>
          <a:p>
            <a:r>
              <a:rPr lang="en-US" sz="2400" dirty="0"/>
              <a:t>Example:</a:t>
            </a:r>
          </a:p>
          <a:p>
            <a:pPr lvl="1">
              <a:buNone/>
            </a:pP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Scanner </a:t>
            </a:r>
            <a:r>
              <a:rPr lang="en-US" sz="1900" b="1" dirty="0">
                <a:solidFill>
                  <a:srgbClr val="333333"/>
                </a:solidFill>
                <a:latin typeface="Courier New" charset="0"/>
              </a:rPr>
              <a:t>scan</a:t>
            </a: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= new Scanner(new File(</a:t>
            </a:r>
            <a:r>
              <a:rPr lang="en-US" sz="1900" b="1" dirty="0">
                <a:latin typeface="Courier New" charset="0"/>
              </a:rPr>
              <a:t>"</a:t>
            </a:r>
            <a:r>
              <a:rPr lang="en-US" sz="1900" b="1" dirty="0" err="1">
                <a:latin typeface="Courier New" charset="0"/>
              </a:rPr>
              <a:t>numbers.txt</a:t>
            </a:r>
            <a:r>
              <a:rPr lang="en-US" sz="1900" b="1" dirty="0">
                <a:latin typeface="Courier New" charset="0"/>
              </a:rPr>
              <a:t>"</a:t>
            </a:r>
            <a:r>
              <a:rPr lang="en-US" sz="1900" b="1" dirty="0">
                <a:solidFill>
                  <a:srgbClr val="B92D00"/>
                </a:solidFill>
                <a:latin typeface="Courier New" charset="0"/>
              </a:rPr>
              <a:t>));</a:t>
            </a:r>
          </a:p>
          <a:p>
            <a:pPr lvl="1">
              <a:buNone/>
            </a:pPr>
            <a:endParaRPr lang="en-US" sz="800" dirty="0">
              <a:latin typeface="Courier New" charset="0"/>
            </a:endParaRPr>
          </a:p>
          <a:p>
            <a:r>
              <a:rPr lang="en-US" sz="2400" dirty="0"/>
              <a:t>or:</a:t>
            </a:r>
          </a:p>
          <a:p>
            <a:pPr lvl="1">
              <a:buNone/>
            </a:pPr>
            <a:endParaRPr lang="en-US" sz="800" dirty="0">
              <a:latin typeface="Courier New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</a:t>
            </a:r>
            <a:r>
              <a:rPr lang="en-US" sz="2000" b="1" dirty="0">
                <a:latin typeface="Courier New" charset="0"/>
              </a:rPr>
              <a:t>file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= new File("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numbers.txt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");</a:t>
            </a:r>
          </a:p>
          <a:p>
            <a:pPr lvl="1"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Scanner scan= new Scanner(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file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);</a:t>
            </a:r>
          </a:p>
          <a:p>
            <a:endParaRPr lang="en-US" dirty="0"/>
          </a:p>
        </p:txBody>
      </p:sp>
      <p:sp>
        <p:nvSpPr>
          <p:cNvPr id="4" name="Rounded Rectangular Callout 3"/>
          <p:cNvSpPr/>
          <p:nvPr/>
        </p:nvSpPr>
        <p:spPr bwMode="auto">
          <a:xfrm>
            <a:off x="7010400" y="2240185"/>
            <a:ext cx="1905336" cy="649860"/>
          </a:xfrm>
          <a:prstGeom prst="wedgeRoundRectCallout">
            <a:avLst>
              <a:gd name="adj1" fmla="val -41268"/>
              <a:gd name="adj2" fmla="val 84377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r>
              <a:rPr lang="en-US" dirty="0"/>
              <a:t>String variable or string literal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names and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73525"/>
          </a:xfrm>
        </p:spPr>
        <p:txBody>
          <a:bodyPr/>
          <a:lstStyle/>
          <a:p>
            <a:r>
              <a:rPr lang="en-US" sz="2400" b="1" dirty="0"/>
              <a:t>relative path</a:t>
            </a:r>
            <a:r>
              <a:rPr lang="en-US" sz="2400" dirty="0"/>
              <a:t>: does not specify any top-level folder, so the path is relative to the current directory:</a:t>
            </a:r>
          </a:p>
          <a:p>
            <a:pPr lvl="1"/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  <a:r>
              <a:rPr lang="en-US" sz="2000" b="1" dirty="0" err="1">
                <a:solidFill>
                  <a:srgbClr val="333333"/>
                </a:solidFill>
                <a:latin typeface="Courier New" charset="0"/>
              </a:rPr>
              <a:t>names.dat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  <a:endParaRPr lang="en-US" sz="2000" b="1" dirty="0">
              <a:solidFill>
                <a:srgbClr val="333333"/>
              </a:solidFill>
            </a:endParaRPr>
          </a:p>
          <a:p>
            <a:pPr lvl="1"/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"code/</a:t>
            </a:r>
            <a:r>
              <a:rPr lang="en-US" sz="2000" b="1" dirty="0" err="1">
                <a:solidFill>
                  <a:srgbClr val="333333"/>
                </a:solidFill>
                <a:latin typeface="Courier New" charset="0"/>
              </a:rPr>
              <a:t>Example.java</a:t>
            </a:r>
            <a:r>
              <a:rPr lang="en-US" sz="2000" b="1" dirty="0">
                <a:solidFill>
                  <a:srgbClr val="333333"/>
                </a:solidFill>
                <a:latin typeface="Courier New" charset="0"/>
              </a:rPr>
              <a:t>"</a:t>
            </a:r>
          </a:p>
          <a:p>
            <a:pPr lvl="1"/>
            <a:endParaRPr lang="en-US" sz="600" dirty="0">
              <a:latin typeface="Courier New" charset="0"/>
            </a:endParaRPr>
          </a:p>
          <a:p>
            <a:r>
              <a:rPr lang="en-US" sz="2400" b="1" dirty="0"/>
              <a:t>absolute path</a:t>
            </a:r>
            <a:r>
              <a:rPr lang="en-US" sz="2400" dirty="0"/>
              <a:t>: The complete pathname to a file starting at the root directory /:</a:t>
            </a:r>
          </a:p>
          <a:p>
            <a:pPr lvl="1"/>
            <a:r>
              <a:rPr lang="en-US" sz="2000" dirty="0"/>
              <a:t>In Linux</a:t>
            </a:r>
            <a:r>
              <a:rPr lang="en-US" sz="2000" dirty="0">
                <a:latin typeface="Courier"/>
                <a:cs typeface="Courier"/>
              </a:rPr>
              <a:t>:  </a:t>
            </a:r>
            <a:r>
              <a:rPr lang="en-US" sz="2000" b="1" dirty="0">
                <a:latin typeface="Courier New"/>
                <a:cs typeface="Courier New"/>
              </a:rPr>
              <a:t>”/users/cs160/programs/</a:t>
            </a:r>
            <a:r>
              <a:rPr lang="en-US" sz="2000" b="1" dirty="0" err="1">
                <a:latin typeface="Courier New"/>
                <a:cs typeface="Courier New"/>
              </a:rPr>
              <a:t>Example.java</a:t>
            </a:r>
            <a:r>
              <a:rPr lang="en-US" sz="2000" b="1" dirty="0">
                <a:latin typeface="Courier New"/>
                <a:cs typeface="Courier New"/>
              </a:rPr>
              <a:t>”</a:t>
            </a:r>
          </a:p>
          <a:p>
            <a:pPr lvl="1"/>
            <a:r>
              <a:rPr lang="en-US" sz="2000" dirty="0"/>
              <a:t>In Windows: </a:t>
            </a:r>
            <a:r>
              <a:rPr lang="en-US" sz="2000" b="1" dirty="0">
                <a:latin typeface="Courier New"/>
                <a:cs typeface="Courier New"/>
              </a:rPr>
              <a:t>”</a:t>
            </a:r>
            <a:r>
              <a:rPr lang="en-US" sz="2000" b="1" dirty="0">
                <a:latin typeface="Courier New" charset="0"/>
              </a:rPr>
              <a:t>C:/Documents/cs160/programs/data.csv”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names and paths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936" y="1723723"/>
            <a:ext cx="8839200" cy="4073525"/>
          </a:xfrm>
        </p:spPr>
        <p:txBody>
          <a:bodyPr/>
          <a:lstStyle/>
          <a:p>
            <a:r>
              <a:rPr lang="en-US" sz="2400" dirty="0"/>
              <a:t>When you construct a </a:t>
            </a:r>
            <a:r>
              <a:rPr lang="en-US" sz="2400" b="1" dirty="0">
                <a:solidFill>
                  <a:schemeClr val="accent6"/>
                </a:solidFill>
                <a:latin typeface="Courier New" charset="0"/>
              </a:rPr>
              <a:t>File</a:t>
            </a:r>
            <a:r>
              <a:rPr lang="en-US" sz="2400" dirty="0">
                <a:solidFill>
                  <a:schemeClr val="accent6"/>
                </a:solidFill>
              </a:rPr>
              <a:t> </a:t>
            </a:r>
            <a:r>
              <a:rPr lang="en-US" sz="2400" dirty="0"/>
              <a:t>object with a relative path, Java assumes it is relative to the </a:t>
            </a:r>
            <a:r>
              <a:rPr lang="en-US" sz="2400" i="1" dirty="0"/>
              <a:t>current directory</a:t>
            </a:r>
            <a:r>
              <a:rPr lang="en-US" sz="2400" dirty="0"/>
              <a:t>.</a:t>
            </a:r>
          </a:p>
          <a:p>
            <a:pPr lvl="1"/>
            <a:endParaRPr lang="en-US" sz="600" dirty="0">
              <a:latin typeface="Courier New" charset="0"/>
            </a:endParaRPr>
          </a:p>
          <a:p>
            <a:pPr marL="344487" lvl="1" indent="0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 scan = </a:t>
            </a:r>
          </a:p>
          <a:p>
            <a:pPr marL="344487" lvl="1" indent="0"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	new Scanner(new File(”data/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”));</a:t>
            </a:r>
          </a:p>
          <a:p>
            <a:pPr lvl="1"/>
            <a:endParaRPr lang="en-US" sz="600" dirty="0"/>
          </a:p>
          <a:p>
            <a:pPr lvl="1"/>
            <a:r>
              <a:rPr lang="en-US" sz="2000" dirty="0"/>
              <a:t>If our program is in	</a:t>
            </a:r>
            <a:r>
              <a:rPr lang="en-US" sz="2000" b="1" dirty="0">
                <a:latin typeface="Courier New" charset="0"/>
              </a:rPr>
              <a:t>~/workspace/P4</a:t>
            </a:r>
          </a:p>
          <a:p>
            <a:pPr lvl="1"/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Scanner</a:t>
            </a:r>
            <a:r>
              <a:rPr lang="en-US" sz="2000" dirty="0">
                <a:solidFill>
                  <a:srgbClr val="B92D00"/>
                </a:solidFill>
              </a:rPr>
              <a:t> </a:t>
            </a:r>
            <a:r>
              <a:rPr lang="en-US" sz="2000" dirty="0"/>
              <a:t>will look for 	</a:t>
            </a:r>
            <a:r>
              <a:rPr lang="en-US" sz="2000" b="1" dirty="0">
                <a:latin typeface="Courier New" charset="0"/>
              </a:rPr>
              <a:t>~/workspace/P4/data/</a:t>
            </a:r>
            <a:r>
              <a:rPr lang="en-US" sz="2000" b="1" dirty="0" err="1">
                <a:latin typeface="Courier New" charset="0"/>
              </a:rPr>
              <a:t>input.txt</a:t>
            </a:r>
            <a:endParaRPr lang="en-US" sz="2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5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error with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915400" cy="4495800"/>
          </a:xfrm>
        </p:spPr>
        <p:txBody>
          <a:bodyPr/>
          <a:lstStyle/>
          <a:p>
            <a:r>
              <a:rPr lang="en-US" sz="2400" dirty="0"/>
              <a:t>Question: Why will the following program NOT compile?</a:t>
            </a:r>
          </a:p>
          <a:p>
            <a:endParaRPr lang="en-US" sz="800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import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java.io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.*;     </a:t>
            </a:r>
            <a:r>
              <a:rPr lang="en-US" sz="2000" b="1" dirty="0">
                <a:latin typeface="Courier New" charset="0"/>
              </a:rPr>
              <a:t>// for File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import </a:t>
            </a:r>
            <a:r>
              <a:rPr lang="en-US" sz="2000" b="1" dirty="0" err="1">
                <a:solidFill>
                  <a:srgbClr val="B92D00"/>
                </a:solidFill>
                <a:latin typeface="Courier New" charset="0"/>
              </a:rPr>
              <a:t>java.util</a:t>
            </a:r>
            <a:r>
              <a:rPr lang="en-US" sz="2000" b="1" dirty="0">
                <a:solidFill>
                  <a:srgbClr val="B92D00"/>
                </a:solidFill>
                <a:latin typeface="Courier New" charset="0"/>
              </a:rPr>
              <a:t>.*;   </a:t>
            </a:r>
            <a:r>
              <a:rPr lang="en-US" sz="2000" b="1" dirty="0">
                <a:latin typeface="Courier New" charset="0"/>
              </a:rPr>
              <a:t>// for Scanner</a:t>
            </a:r>
          </a:p>
          <a:p>
            <a:pPr lvl="1">
              <a:lnSpc>
                <a:spcPct val="80000"/>
              </a:lnSpc>
              <a:buNone/>
            </a:pPr>
            <a:endParaRPr lang="en-US" sz="2000" b="1" dirty="0"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public class </a:t>
            </a:r>
            <a:r>
              <a:rPr lang="en-US" sz="2000" b="1" dirty="0" err="1">
                <a:latin typeface="Courier New" charset="0"/>
              </a:rPr>
              <a:t>ReadFile</a:t>
            </a:r>
            <a:r>
              <a:rPr lang="en-US" sz="2000" b="1" dirty="0">
                <a:latin typeface="Courier New" charset="0"/>
              </a:rPr>
              <a:t>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 public static void main(String[] </a:t>
            </a:r>
            <a:r>
              <a:rPr lang="en-US" sz="2000" b="1" dirty="0" err="1">
                <a:latin typeface="Courier New" charset="0"/>
              </a:rPr>
              <a:t>args</a:t>
            </a:r>
            <a:r>
              <a:rPr lang="en-US" sz="2000" b="1" dirty="0">
                <a:latin typeface="Courier New" charset="0"/>
              </a:rPr>
              <a:t>) {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		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File file = new File(“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input.txt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”);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Scanner scan = new Scanner(file);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String text =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scan.next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    </a:t>
            </a:r>
            <a:r>
              <a:rPr lang="en-US" sz="2000" b="1" dirty="0" err="1">
                <a:solidFill>
                  <a:schemeClr val="accent6"/>
                </a:solidFill>
                <a:latin typeface="Courier New" charset="0"/>
              </a:rPr>
              <a:t>System.out.println</a:t>
            </a:r>
            <a:r>
              <a:rPr lang="en-US" sz="2000" b="1" dirty="0">
                <a:solidFill>
                  <a:schemeClr val="accent6"/>
                </a:solidFill>
                <a:latin typeface="Courier New" charset="0"/>
              </a:rPr>
              <a:t>(text);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  }</a:t>
            </a:r>
          </a:p>
          <a:p>
            <a:pPr lvl="1">
              <a:lnSpc>
                <a:spcPct val="80000"/>
              </a:lnSpc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 lvl="1">
              <a:lnSpc>
                <a:spcPct val="80000"/>
              </a:lnSpc>
              <a:buNone/>
            </a:pPr>
            <a:endParaRPr lang="en-US" sz="400" b="1" dirty="0">
              <a:solidFill>
                <a:srgbClr val="B92D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Answer: Because of Java exception handling!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948B-61DC-B842-A640-5D23223D9A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tion">
  <a:themeElements>
    <a:clrScheme name="introduction 1">
      <a:dk1>
        <a:srgbClr val="333333"/>
      </a:dk1>
      <a:lt1>
        <a:srgbClr val="FFFFFF"/>
      </a:lt1>
      <a:dk2>
        <a:srgbClr val="820000"/>
      </a:dk2>
      <a:lt2>
        <a:srgbClr val="FFFFFF"/>
      </a:lt2>
      <a:accent1>
        <a:srgbClr val="FF9900"/>
      </a:accent1>
      <a:accent2>
        <a:srgbClr val="CC3300"/>
      </a:accent2>
      <a:accent3>
        <a:srgbClr val="C1AAAA"/>
      </a:accent3>
      <a:accent4>
        <a:srgbClr val="DADADA"/>
      </a:accent4>
      <a:accent5>
        <a:srgbClr val="FFCAAA"/>
      </a:accent5>
      <a:accent6>
        <a:srgbClr val="B92D00"/>
      </a:accent6>
      <a:hlink>
        <a:srgbClr val="808080"/>
      </a:hlink>
      <a:folHlink>
        <a:srgbClr val="666633"/>
      </a:folHlink>
    </a:clrScheme>
    <a:fontScheme name="introduction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duction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uction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0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FF00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1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66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2">
        <a:dk1>
          <a:srgbClr val="000000"/>
        </a:dk1>
        <a:lt1>
          <a:srgbClr val="FFFFFF"/>
        </a:lt1>
        <a:dk2>
          <a:srgbClr val="000099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3">
        <a:dk1>
          <a:srgbClr val="000000"/>
        </a:dk1>
        <a:lt1>
          <a:srgbClr val="FFFFFF"/>
        </a:lt1>
        <a:dk2>
          <a:srgbClr val="FF66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4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uction 15">
        <a:dk1>
          <a:srgbClr val="000000"/>
        </a:dk1>
        <a:lt1>
          <a:srgbClr val="FFFFFF"/>
        </a:lt1>
        <a:dk2>
          <a:srgbClr val="800000"/>
        </a:dk2>
        <a:lt2>
          <a:srgbClr val="5F5F5F"/>
        </a:lt2>
        <a:accent1>
          <a:srgbClr val="000099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35742A"/>
        </a:accent6>
        <a:hlink>
          <a:srgbClr val="000099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L04_functions.pptx</Template>
  <TotalTime>5358</TotalTime>
  <Words>1409</Words>
  <Application>Microsoft Macintosh PowerPoint</Application>
  <PresentationFormat>On-screen Show (4:3)</PresentationFormat>
  <Paragraphs>371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Calibri</vt:lpstr>
      <vt:lpstr>Courier</vt:lpstr>
      <vt:lpstr>Courier New</vt:lpstr>
      <vt:lpstr>Garamond</vt:lpstr>
      <vt:lpstr>Times New Roman</vt:lpstr>
      <vt:lpstr>Verdana</vt:lpstr>
      <vt:lpstr>Wingdings</vt:lpstr>
      <vt:lpstr>introduction</vt:lpstr>
      <vt:lpstr>PowerPoint Presentation</vt:lpstr>
      <vt:lpstr>File class in Java</vt:lpstr>
      <vt:lpstr>Files</vt:lpstr>
      <vt:lpstr>Scanner reminder</vt:lpstr>
      <vt:lpstr>Scanner reminder</vt:lpstr>
      <vt:lpstr>Opening a file for reading</vt:lpstr>
      <vt:lpstr>File names and paths</vt:lpstr>
      <vt:lpstr>File names and paths</vt:lpstr>
      <vt:lpstr>Compiler error with files</vt:lpstr>
      <vt:lpstr>Compiler error with files</vt:lpstr>
      <vt:lpstr>Exceptions</vt:lpstr>
      <vt:lpstr>Checked exceptions</vt:lpstr>
      <vt:lpstr>Throwing Exceptions</vt:lpstr>
      <vt:lpstr>Handling Exceptions</vt:lpstr>
      <vt:lpstr>Fixing the compiler error</vt:lpstr>
      <vt:lpstr>Using Scanner to read file data</vt:lpstr>
      <vt:lpstr>Consuming tokens</vt:lpstr>
      <vt:lpstr>First problem</vt:lpstr>
      <vt:lpstr>First solution</vt:lpstr>
      <vt:lpstr>Second problem</vt:lpstr>
      <vt:lpstr>Second solution</vt:lpstr>
      <vt:lpstr>Refining the problem</vt:lpstr>
      <vt:lpstr>Refining the program</vt:lpstr>
      <vt:lpstr>Reading input line-by-line</vt:lpstr>
      <vt:lpstr>File processing question</vt:lpstr>
      <vt:lpstr>Solution</vt:lpstr>
      <vt:lpstr>Problem</vt:lpstr>
      <vt:lpstr>Scanner on strings</vt:lpstr>
      <vt:lpstr>Tokenize an entire file</vt:lpstr>
      <vt:lpstr>Example</vt:lpstr>
      <vt:lpstr>Opening a file for writing</vt:lpstr>
      <vt:lpstr>File output</vt:lpstr>
    </vt:vector>
  </TitlesOfParts>
  <Company>Colorado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Files</dc:title>
  <dc:creator>Asa Ben-Hur</dc:creator>
  <cp:lastModifiedBy>Microsoft Office User</cp:lastModifiedBy>
  <cp:revision>31</cp:revision>
  <cp:lastPrinted>2012-10-15T18:13:13Z</cp:lastPrinted>
  <dcterms:created xsi:type="dcterms:W3CDTF">2008-11-17T20:08:21Z</dcterms:created>
  <dcterms:modified xsi:type="dcterms:W3CDTF">2018-10-23T21:05:57Z</dcterms:modified>
</cp:coreProperties>
</file>