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97" r:id="rId1"/>
  </p:sldMasterIdLst>
  <p:notesMasterIdLst>
    <p:notesMasterId r:id="rId10"/>
  </p:notesMasterIdLst>
  <p:handoutMasterIdLst>
    <p:handoutMasterId r:id="rId11"/>
  </p:handoutMasterIdLst>
  <p:sldIdLst>
    <p:sldId id="324" r:id="rId2"/>
    <p:sldId id="313" r:id="rId3"/>
    <p:sldId id="314" r:id="rId4"/>
    <p:sldId id="315" r:id="rId5"/>
    <p:sldId id="317" r:id="rId6"/>
    <p:sldId id="323" r:id="rId7"/>
    <p:sldId id="316" r:id="rId8"/>
    <p:sldId id="318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32"/>
  </p:normalViewPr>
  <p:slideViewPr>
    <p:cSldViewPr>
      <p:cViewPr varScale="1">
        <p:scale>
          <a:sx n="66" d="100"/>
          <a:sy n="66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BBB1E5E-8E66-224F-AED7-3AF15E81C1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3CE1030-C71D-0542-B2E3-5E24F8E5F4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608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B76CB103-7813-E947-90C7-4EA5C97F0E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08800"/>
            <a:ext cx="41608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19AA4F6B-CABC-754A-9939-12D1CD5DEC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08800"/>
            <a:ext cx="41608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5A10064-1924-2940-8B1B-A8742846A9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3FC41F2-F2D5-4C4B-9351-F4572D9292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0321F7B-2AD6-7849-B085-15FD5B61F8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48D9BF8-DF50-E14E-822C-FA476EBFD9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57513" y="568325"/>
            <a:ext cx="3686175" cy="2763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C0879A7-1FD5-1C4E-87B8-EA803D7A2AE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95675"/>
            <a:ext cx="704215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99A11074-DD16-B349-9588-EEB970EB99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08800"/>
            <a:ext cx="41608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7ACE38D8-74F0-7742-B724-7466E104E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08800"/>
            <a:ext cx="41608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9C13602-4F61-8942-8485-D83D0216C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78BB-C19E-7441-B0A8-1DC6AB5F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77CAD-6EFC-DB48-9BF2-FF5C22B5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634C0-0F20-BA4F-958C-FB3BEEB5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0153-A8A6-6A43-8BE4-24C116943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7449-C1C1-AA47-B06F-0BF5537D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39E11-A215-EA4C-969E-15E82E02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DC80A-405C-204B-AE74-85AD8713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3B78-4A1C-134C-A7AA-6C21ED225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13A3-CE00-3545-9DEA-C42AE4A9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4502-481C-8F40-94D5-6F8AE626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06D57-A62C-0D47-A206-A4C28F30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1AD6-4C7F-4346-B6A0-94F0F009A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31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29616-F729-C14D-902F-F2C30CB28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E316-80EC-BC41-A032-4A4AEA24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1B258-A296-C645-A084-5C01799E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FAE86-A7EB-7A4B-B18B-474AC4693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89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4849B-BA31-4543-B3CA-7C6CEB45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7C8A-45BB-2B4C-9144-5D3CD1136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3AA8-6267-2542-8090-00068003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7171-2564-9D41-B4BD-271D4FFCA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0C8DEE-A10D-9A42-98D8-CE5EE60F5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D67123-D21B-5D46-9A6A-F7EE0BED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B98111-2BA7-9B47-B5B8-43AE0D7E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3132-0A83-0644-B301-7F6A57A6E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48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3682C0-9890-D24D-A342-B9559612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CDB51F-C163-9241-8FC1-C4ED90E9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767D91-62D1-6F40-8234-B6B93A88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937B-0D6E-5F49-8A1E-F9A7CA2F3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57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6DCA7F-6A6C-F244-87BA-6C1C9BD1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11A091-3237-D64A-A0D2-E2C98012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0F6232-E4BB-8A41-8FAF-4B43B132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6EF6-6B45-324E-9126-43BB0BB55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86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B447A0-50D0-8545-B168-0B8DA135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1EB2E-54BE-0642-8410-871FAC8C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222A04-F347-FE4B-8559-78C2A143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C870-5776-4840-9691-F80FADFD1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53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5579D6-BF88-1048-B1FB-366B641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8E7C0F-9F46-C649-8847-83128C04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095FBB-E259-F841-8B7F-85530151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B2CE3-88C3-AD4B-93AB-41F216743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5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55859B-F8D3-774A-96EA-EE479E4A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A7FC38-985B-524A-9289-A7232139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C9DB1C-500E-D747-99F8-CA3ABD84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3B7E3-0283-C848-922B-07196C32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7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232DAD-3B7D-014F-82DF-7D39716FA3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51737F1-E55B-7A4D-8894-45AABE566C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89137-1041-5048-B4C7-B320F042B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11/26/2012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D9ECB-1C46-4848-87D4-43DABEC1AA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 160, Spring Semester 2014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E3B6D-90C3-4846-BBDE-A6CDA0F1B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700459F-CC6A-EF4D-85EC-6A9E56A78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C62069E6-8817-4E44-A826-518A0A5DA7B3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8B69CE64-991D-854D-A076-FA5A2669EF3D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2" descr="JavaLogo.png">
            <a:extLst>
              <a:ext uri="{FF2B5EF4-FFF2-40B4-BE49-F238E27FC236}">
                <a16:creationId xmlns:a16="http://schemas.microsoft.com/office/drawing/2014/main" id="{558D7FD5-D04B-E54C-9842-266FF2204A7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74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8BAD03E-2572-A944-A203-024333322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Bitwise Operators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000EB-2D07-414D-B6EF-0FF5240F1C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CS163 Fall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E0C828E-98CB-4F4B-97A3-65A3EA50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Bitwise Operators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E1E96A-0F6B-7049-808C-EDF9A02F8B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743200"/>
          <a:ext cx="8229600" cy="362743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Symbol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Operator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&amp;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Bitwise AND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|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Bitwise</a:t>
                      </a:r>
                      <a:r>
                        <a:rPr lang="en-US" sz="2800" b="1" baseline="0" dirty="0"/>
                        <a:t> OR</a:t>
                      </a:r>
                      <a:endParaRPr lang="en-US" sz="2800" b="1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^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Bitwise XOR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~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Bitwise</a:t>
                      </a:r>
                      <a:r>
                        <a:rPr lang="en-US" sz="2800" b="1" baseline="0" dirty="0"/>
                        <a:t> NOT</a:t>
                      </a:r>
                      <a:endParaRPr lang="en-US" sz="2800" b="1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&lt;&lt;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LEFT</a:t>
                      </a:r>
                      <a:r>
                        <a:rPr lang="en-US" sz="2800" b="1" baseline="0" dirty="0"/>
                        <a:t> SHIFT</a:t>
                      </a:r>
                      <a:endParaRPr lang="en-US" sz="2800" b="1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&gt;&gt;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RIGHT SHIFT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87" name="Footer Placeholder 2">
            <a:extLst>
              <a:ext uri="{FF2B5EF4-FFF2-40B4-BE49-F238E27FC236}">
                <a16:creationId xmlns:a16="http://schemas.microsoft.com/office/drawing/2014/main" id="{4F2A69C9-37DB-D54B-B99C-B9E9BAF5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15388" name="Slide Number Placeholder 3">
            <a:extLst>
              <a:ext uri="{FF2B5EF4-FFF2-40B4-BE49-F238E27FC236}">
                <a16:creationId xmlns:a16="http://schemas.microsoft.com/office/drawing/2014/main" id="{4B18B72D-5A04-BC41-BBC3-A3A4667C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0CE8FD-D204-9544-B85B-2B8BF4035DD8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5389" name="TextBox 5">
            <a:extLst>
              <a:ext uri="{FF2B5EF4-FFF2-40B4-BE49-F238E27FC236}">
                <a16:creationId xmlns:a16="http://schemas.microsoft.com/office/drawing/2014/main" id="{A72651ED-2D97-5B4F-BC18-92CB633F4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solidFill>
                  <a:srgbClr val="1F497D"/>
                </a:solidFill>
                <a:latin typeface="Arial" panose="020B0604020202020204" pitchFamily="34" charset="0"/>
              </a:rPr>
              <a:t>Java has six bitwise operators: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264D49E1-5656-094B-BD76-E9DA7EED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AND and OR</a:t>
            </a:r>
          </a:p>
        </p:txBody>
      </p:sp>
      <p:sp>
        <p:nvSpPr>
          <p:cNvPr id="16386" name="Footer Placeholder 2">
            <a:extLst>
              <a:ext uri="{FF2B5EF4-FFF2-40B4-BE49-F238E27FC236}">
                <a16:creationId xmlns:a16="http://schemas.microsoft.com/office/drawing/2014/main" id="{D203258A-9931-2F44-BCCF-F5AC4546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04370F6B-84BD-094F-AC3E-A89A291D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8E0F84-15F5-C246-ABFE-FE06C0954EAA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33EB0F-D9F5-924A-BED8-A9B672E186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819400"/>
          <a:ext cx="2667000" cy="2590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4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 &amp;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1051F56-1498-2F40-BE98-BB575588AD56}"/>
              </a:ext>
            </a:extLst>
          </p:cNvPr>
          <p:cNvGraphicFramePr>
            <a:graphicFrameLocks/>
          </p:cNvGraphicFramePr>
          <p:nvPr/>
        </p:nvGraphicFramePr>
        <p:xfrm>
          <a:off x="5105400" y="2819400"/>
          <a:ext cx="2667000" cy="2590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4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 |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6" name="TextBox 7">
            <a:extLst>
              <a:ext uri="{FF2B5EF4-FFF2-40B4-BE49-F238E27FC236}">
                <a16:creationId xmlns:a16="http://schemas.microsoft.com/office/drawing/2014/main" id="{FAE4412F-2CA3-A14D-A0DC-7A49DE26D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46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AND operator (&amp;)        OR operator (|)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97ADC2A-2515-8540-9C45-A891078B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XOR and NOT</a:t>
            </a:r>
          </a:p>
        </p:txBody>
      </p:sp>
      <p:sp>
        <p:nvSpPr>
          <p:cNvPr id="17410" name="Footer Placeholder 2">
            <a:extLst>
              <a:ext uri="{FF2B5EF4-FFF2-40B4-BE49-F238E27FC236}">
                <a16:creationId xmlns:a16="http://schemas.microsoft.com/office/drawing/2014/main" id="{A324B3C5-3A0D-FC4D-9DEA-56F16C95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40497C64-45D1-AF4D-B80D-B8E072AA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01EA0-F9A7-8D4E-9326-3A54391B8BD1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79F7D1-154E-AC42-BB60-9A78902270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819400"/>
          <a:ext cx="2667000" cy="2590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4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 ^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C0ACD1A-F14C-DC49-98E2-B1D54AE55F2D}"/>
              </a:ext>
            </a:extLst>
          </p:cNvPr>
          <p:cNvGraphicFramePr>
            <a:graphicFrameLocks/>
          </p:cNvGraphicFramePr>
          <p:nvPr/>
        </p:nvGraphicFramePr>
        <p:xfrm>
          <a:off x="5105400" y="2819400"/>
          <a:ext cx="2117725" cy="155416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1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A</a:t>
                      </a:r>
                    </a:p>
                  </a:txBody>
                  <a:tcPr marL="91432" marR="91432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~A</a:t>
                      </a:r>
                    </a:p>
                  </a:txBody>
                  <a:tcPr marL="91432" marR="91432" marT="45681" marB="456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 marL="91432" marR="91432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 marL="91432" marR="91432" marT="45681" marB="456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 marL="91432" marR="91432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 marL="91432" marR="91432" marT="45681" marB="456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49" name="TextBox 7">
            <a:extLst>
              <a:ext uri="{FF2B5EF4-FFF2-40B4-BE49-F238E27FC236}">
                <a16:creationId xmlns:a16="http://schemas.microsoft.com/office/drawing/2014/main" id="{B234D621-DFF8-6E4A-A868-3B00A9E93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746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XOR operator (^)        NOT operator (~)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475528A6-3639-8F4A-A63D-3057F858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2A5645-02D5-3B43-A6B9-C7E230B9B2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01813"/>
          <a:ext cx="7772400" cy="466407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Decimal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Binary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Decimal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Binary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0000b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1000b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0001b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1001b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0010b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1010b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0011b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1011b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0100b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12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1100b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0101b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1101b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0110b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1110b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0111b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15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1111b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83" name="Footer Placeholder 2">
            <a:extLst>
              <a:ext uri="{FF2B5EF4-FFF2-40B4-BE49-F238E27FC236}">
                <a16:creationId xmlns:a16="http://schemas.microsoft.com/office/drawing/2014/main" id="{9E71F472-7EDD-924C-B6A4-74F56365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18484" name="Slide Number Placeholder 3">
            <a:extLst>
              <a:ext uri="{FF2B5EF4-FFF2-40B4-BE49-F238E27FC236}">
                <a16:creationId xmlns:a16="http://schemas.microsoft.com/office/drawing/2014/main" id="{FB639DA8-5564-7D49-9659-5570853F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083258-068C-2B4D-9E51-5D250FC4BB90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4CBE5008-A5DF-CB48-96E9-9C66F0A2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to Decimal</a:t>
            </a:r>
          </a:p>
        </p:txBody>
      </p:sp>
      <p:sp>
        <p:nvSpPr>
          <p:cNvPr id="19458" name="Footer Placeholder 2">
            <a:extLst>
              <a:ext uri="{FF2B5EF4-FFF2-40B4-BE49-F238E27FC236}">
                <a16:creationId xmlns:a16="http://schemas.microsoft.com/office/drawing/2014/main" id="{124FFBCA-F0A3-5D4C-A7AF-2552E164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DF89671F-A718-6341-83C7-371296D6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9619AD-91F9-1E4B-81A7-14D40E474E77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B7ED35-B146-2D4D-82C5-FE9033989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altLang="en-US"/>
              <a:t>0-9 are used for decimal numbers (base-10):</a:t>
            </a:r>
          </a:p>
          <a:p>
            <a:pPr lvl="1"/>
            <a:r>
              <a:rPr lang="en-US" altLang="en-US"/>
              <a:t>149 = 1*10</a:t>
            </a:r>
            <a:r>
              <a:rPr lang="en-US" altLang="en-US" baseline="30000"/>
              <a:t>2</a:t>
            </a:r>
            <a:r>
              <a:rPr lang="en-US" altLang="en-US"/>
              <a:t> + 4*10</a:t>
            </a:r>
            <a:r>
              <a:rPr lang="en-US" altLang="en-US" baseline="30000"/>
              <a:t>1</a:t>
            </a:r>
            <a:r>
              <a:rPr lang="en-US" altLang="en-US"/>
              <a:t> + 9*10</a:t>
            </a:r>
            <a:r>
              <a:rPr lang="en-US" altLang="en-US" baseline="30000"/>
              <a:t>0</a:t>
            </a:r>
          </a:p>
          <a:p>
            <a:r>
              <a:rPr lang="en-US" altLang="en-US"/>
              <a:t>0-1 are used for binary numbers (base-2):</a:t>
            </a:r>
          </a:p>
          <a:p>
            <a:pPr lvl="1"/>
            <a:r>
              <a:rPr lang="en-US" altLang="en-US"/>
              <a:t>1010b = 1*2</a:t>
            </a:r>
            <a:r>
              <a:rPr lang="en-US" altLang="en-US" baseline="30000"/>
              <a:t>3</a:t>
            </a:r>
            <a:r>
              <a:rPr lang="en-US" altLang="en-US"/>
              <a:t> + 0*2</a:t>
            </a:r>
            <a:r>
              <a:rPr lang="en-US" altLang="en-US" baseline="30000"/>
              <a:t>2</a:t>
            </a:r>
            <a:r>
              <a:rPr lang="en-US" altLang="en-US"/>
              <a:t> + 1*2</a:t>
            </a:r>
            <a:r>
              <a:rPr lang="en-US" altLang="en-US" baseline="30000"/>
              <a:t>1</a:t>
            </a:r>
            <a:r>
              <a:rPr lang="en-US" altLang="en-US"/>
              <a:t> + *2</a:t>
            </a:r>
            <a:r>
              <a:rPr lang="en-US" altLang="en-US" baseline="30000"/>
              <a:t>0 </a:t>
            </a:r>
            <a:r>
              <a:rPr lang="en-US" altLang="en-US"/>
              <a:t>= 8 + 2 = 10</a:t>
            </a:r>
          </a:p>
          <a:p>
            <a:r>
              <a:rPr lang="en-US" altLang="en-US"/>
              <a:t>Example:</a:t>
            </a:r>
          </a:p>
          <a:p>
            <a:pPr lvl="1"/>
            <a:r>
              <a:rPr lang="en-US" altLang="en-US"/>
              <a:t>10111b in decimal?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1*2</a:t>
            </a:r>
            <a:r>
              <a:rPr lang="en-US" altLang="en-US" baseline="30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+ 0*2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+ 1*2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+ 1*2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+ 1*2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16 + 4 + 2 + 1 = 23</a:t>
            </a:r>
          </a:p>
          <a:p>
            <a:pPr lvl="1"/>
            <a:r>
              <a:rPr lang="en-US" altLang="en-US"/>
              <a:t>What is 14 in binary?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8 + 4 + 2 = 1*2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+ 1*2</a:t>
            </a:r>
            <a:r>
              <a:rPr lang="en-US" altLang="en-US" baseline="30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+ 1*2</a:t>
            </a:r>
            <a:r>
              <a:rPr lang="en-US" altLang="en-US" baseline="30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+ 0*2</a:t>
            </a:r>
            <a:r>
              <a:rPr lang="en-US" altLang="en-US" baseline="30000">
                <a:solidFill>
                  <a:srgbClr val="FF0000"/>
                </a:solidFill>
              </a:rPr>
              <a:t>0</a:t>
            </a:r>
            <a:r>
              <a:rPr lang="en-US" altLang="en-US">
                <a:solidFill>
                  <a:srgbClr val="FF0000"/>
                </a:solidFill>
              </a:rPr>
              <a:t> = 1110b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8796C0C-AE59-C94C-9F27-B8667148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Bitwise Operator Examples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6E15D0CD-00A8-AE46-9B7D-14E993489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525963"/>
          </a:xfrm>
        </p:spPr>
        <p:txBody>
          <a:bodyPr/>
          <a:lstStyle/>
          <a:p>
            <a:r>
              <a:rPr lang="en-US" altLang="en-US"/>
              <a:t>4-bit numbers:</a:t>
            </a:r>
          </a:p>
          <a:p>
            <a:pPr lvl="1"/>
            <a:r>
              <a:rPr lang="en-US" altLang="en-US"/>
              <a:t>6 &amp; 5 = 0110b &amp; 0101b = 0100b = 4</a:t>
            </a:r>
          </a:p>
          <a:p>
            <a:pPr lvl="1"/>
            <a:r>
              <a:rPr lang="en-US" altLang="en-US"/>
              <a:t>6 | 5 =  0110b | 0101b = 0111b = 7</a:t>
            </a:r>
          </a:p>
          <a:p>
            <a:pPr lvl="1"/>
            <a:r>
              <a:rPr lang="en-US" altLang="en-US"/>
              <a:t>6 ^ 5 = 0110b ^ 0101b = 0011b = 3</a:t>
            </a:r>
          </a:p>
          <a:p>
            <a:pPr lvl="1"/>
            <a:r>
              <a:rPr lang="en-US" altLang="en-US"/>
              <a:t>~6 = ~0110b = 1001b = 9</a:t>
            </a:r>
          </a:p>
          <a:p>
            <a:r>
              <a:rPr lang="en-US" altLang="en-US"/>
              <a:t>8-bit numbers:</a:t>
            </a:r>
          </a:p>
          <a:p>
            <a:pPr lvl="1"/>
            <a:r>
              <a:rPr lang="en-US" altLang="en-US"/>
              <a:t>6 &lt;&lt; 3 = 00000110b &lt;&lt; 3 = 00110000b = 48 (6 * 8)</a:t>
            </a:r>
          </a:p>
          <a:p>
            <a:pPr lvl="1"/>
            <a:r>
              <a:rPr lang="en-US" altLang="en-US"/>
              <a:t>48 &gt;&gt; 4 = 00110000b &gt;&gt; 4 = 00000011b = 3 (48 / 16)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BF89ADA4-481A-9E46-A6E0-E5921A7D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B99D1E01-FF41-8B40-A763-02DFF9BA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71FE28-CA2C-8248-A799-32CF270489D1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991AB20-4CA0-C94C-86CD-374556B2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Masking Operations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4B303B4E-7962-0C46-A1FA-57802AF92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525963"/>
          </a:xfrm>
        </p:spPr>
        <p:txBody>
          <a:bodyPr/>
          <a:lstStyle/>
          <a:p>
            <a:r>
              <a:rPr lang="en-US" altLang="en-US"/>
              <a:t>Clearing bits:</a:t>
            </a:r>
          </a:p>
          <a:p>
            <a:pPr lvl="1"/>
            <a:r>
              <a:rPr lang="en-US" altLang="en-US"/>
              <a:t>x = 00101001b = 41</a:t>
            </a:r>
          </a:p>
          <a:p>
            <a:pPr lvl="1"/>
            <a:r>
              <a:rPr lang="en-US" altLang="en-US"/>
              <a:t>want to clear top 4-bits</a:t>
            </a:r>
          </a:p>
          <a:p>
            <a:pPr lvl="1"/>
            <a:r>
              <a:rPr lang="en-US" altLang="en-US"/>
              <a:t>x = x &amp; 00001111b = x &amp; 15 = 00001001b = 9</a:t>
            </a:r>
          </a:p>
          <a:p>
            <a:r>
              <a:rPr lang="en-US" altLang="en-US"/>
              <a:t>Setting bits:</a:t>
            </a:r>
          </a:p>
          <a:p>
            <a:pPr lvl="1"/>
            <a:r>
              <a:rPr lang="en-US" altLang="en-US"/>
              <a:t>x = 00101001b = 41</a:t>
            </a:r>
          </a:p>
          <a:p>
            <a:pPr lvl="1"/>
            <a:r>
              <a:rPr lang="en-US" altLang="en-US"/>
              <a:t>want to set bottom 4-bits</a:t>
            </a:r>
          </a:p>
          <a:p>
            <a:pPr lvl="1"/>
            <a:r>
              <a:rPr lang="en-US" altLang="en-US"/>
              <a:t>x = x | 00001111b = x | 15 = 00101111b = 47</a:t>
            </a:r>
          </a:p>
          <a:p>
            <a:endParaRPr lang="en-US" altLang="en-US"/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630C51AD-BD79-7945-B47A-C02B5CB7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  <a:latin typeface="Arial" panose="020B0604020202020204" pitchFamily="34" charset="0"/>
              </a:rPr>
              <a:t>CS 160, Spring Semester 2014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B347089E-B721-8F43-A65F-FB3DA8C9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641770-9B47-3A47-97FC-A341B9CC43A5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4359</TotalTime>
  <Words>427</Words>
  <Application>Microsoft Macintosh PowerPoint</Application>
  <PresentationFormat>On-screen Show (4:3)</PresentationFormat>
  <Paragraphs>152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Office Theme</vt:lpstr>
      <vt:lpstr>Bitwise Operators</vt:lpstr>
      <vt:lpstr>Java Bitwise Operators</vt:lpstr>
      <vt:lpstr>Java AND and OR</vt:lpstr>
      <vt:lpstr>Java XOR and NOT</vt:lpstr>
      <vt:lpstr>Binary to Decimal</vt:lpstr>
      <vt:lpstr>Binary to Decimal</vt:lpstr>
      <vt:lpstr>Bitwise Operator Examples</vt:lpstr>
      <vt:lpstr>Masking Operations</vt:lpstr>
    </vt:vector>
  </TitlesOfParts>
  <Company>Adele Howe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Iteration (Kamin et al. Ch. 6)</dc:title>
  <dc:creator>Adele Howe</dc:creator>
  <cp:lastModifiedBy>Microsoft Office User</cp:lastModifiedBy>
  <cp:revision>221</cp:revision>
  <cp:lastPrinted>2018-10-05T03:54:08Z</cp:lastPrinted>
  <dcterms:created xsi:type="dcterms:W3CDTF">2006-10-12T15:55:11Z</dcterms:created>
  <dcterms:modified xsi:type="dcterms:W3CDTF">2019-10-10T19:34:52Z</dcterms:modified>
</cp:coreProperties>
</file>