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60" r:id="rId4"/>
    <p:sldId id="298" r:id="rId5"/>
    <p:sldId id="299" r:id="rId6"/>
    <p:sldId id="300" r:id="rId7"/>
    <p:sldId id="273" r:id="rId8"/>
    <p:sldId id="275" r:id="rId9"/>
    <p:sldId id="276" r:id="rId10"/>
    <p:sldId id="277" r:id="rId11"/>
    <p:sldId id="278" r:id="rId12"/>
    <p:sldId id="301" r:id="rId13"/>
    <p:sldId id="280" r:id="rId14"/>
    <p:sldId id="281" r:id="rId15"/>
    <p:sldId id="304" r:id="rId16"/>
    <p:sldId id="282" r:id="rId17"/>
    <p:sldId id="295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64DDB-1633-F646-B033-3175AC17973B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58E8-8C00-C841-97DC-770CD7A3C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9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4E5F1-BD8F-46CE-BBE4-DA6BBA89FB1B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4321A-5900-48CC-816F-C80675B1E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3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1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8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take a more abstract view at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9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lists are defined to be equal if they contain the same elements in the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order.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2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34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0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59E555CB-24E7-AD48-B1E1-E8C25E8F6B8D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ArrayLists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-109" charset="0"/>
              </a:rPr>
              <a:t>ArrayList</a:t>
            </a:r>
            <a:r>
              <a:rPr lang="en-US"/>
              <a:t> methods 2</a:t>
            </a:r>
          </a:p>
        </p:txBody>
      </p:sp>
      <p:graphicFrame>
        <p:nvGraphicFramePr>
          <p:cNvPr id="17832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52073"/>
              </p:ext>
            </p:extLst>
          </p:nvPr>
        </p:nvGraphicFramePr>
        <p:xfrm>
          <a:off x="95250" y="1408113"/>
          <a:ext cx="8975725" cy="3840480"/>
        </p:xfrm>
        <a:graphic>
          <a:graphicData uri="http://schemas.openxmlformats.org/drawingml/2006/table">
            <a:tbl>
              <a:tblPr/>
              <a:tblGrid>
                <a:gridCol w="26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Times New Roman" pitchFamily="-109" charset="0"/>
                        <a:cs typeface="Times New Roman" pitchFamily="-10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adds all elements from the given list at the end of this 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inserts the list at the given index of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given value is found somewhere in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containsAll(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this list contains every element from given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given other list contains the same elements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finds and removes the given value from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any elements found in the given list from this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retainAll(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any elements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not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found in given list from this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subList(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sub-portion of the list between indexes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(inclusive)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(exclusive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toArray()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an array of the elements in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about classes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7238"/>
            <a:ext cx="8229600" cy="4759325"/>
          </a:xfrm>
        </p:spPr>
        <p:txBody>
          <a:bodyPr/>
          <a:lstStyle/>
          <a:p>
            <a:r>
              <a:rPr lang="en-US" sz="2000" dirty="0"/>
              <a:t>The Java API specification website contains detailed documentation of every Java class and its methods.</a:t>
            </a:r>
            <a:endParaRPr lang="en-US" sz="1800" dirty="0"/>
          </a:p>
          <a:p>
            <a:pPr lvl="1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58756"/>
            <a:ext cx="7848092" cy="43711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6393418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/8/docs/</a:t>
            </a:r>
            <a:r>
              <a:rPr lang="en-US" dirty="0" err="1"/>
              <a:t>api</a:t>
            </a:r>
            <a:r>
              <a:rPr lang="en-US" dirty="0"/>
              <a:t>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an array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86801" cy="4759325"/>
          </a:xfrm>
        </p:spPr>
        <p:txBody>
          <a:bodyPr/>
          <a:lstStyle/>
          <a:p>
            <a:r>
              <a:rPr lang="en-US" sz="2400" dirty="0"/>
              <a:t>Suppose we want to look for a </a:t>
            </a:r>
            <a:r>
              <a:rPr lang="en-US" sz="2400" dirty="0">
                <a:latin typeface="Courier"/>
                <a:cs typeface="Courier"/>
              </a:rPr>
              <a:t>value</a:t>
            </a:r>
            <a:r>
              <a:rPr lang="en-US" sz="2400" dirty="0"/>
              <a:t> in an </a:t>
            </a:r>
            <a:r>
              <a:rPr lang="en-US" sz="2400" dirty="0" err="1"/>
              <a:t>ArrayList</a:t>
            </a:r>
            <a:r>
              <a:rPr lang="en-US" sz="2400" dirty="0"/>
              <a:t> of Strings.</a:t>
            </a:r>
          </a:p>
          <a:p>
            <a:pPr marL="679450" lvl="2" indent="0">
              <a:buNone/>
            </a:pPr>
            <a:r>
              <a:rPr lang="tr-TR" sz="2000" dirty="0" err="1">
                <a:latin typeface="Courier"/>
                <a:cs typeface="Courier"/>
              </a:rPr>
              <a:t>for</a:t>
            </a:r>
            <a:r>
              <a:rPr lang="tr-TR" sz="2000" dirty="0">
                <a:latin typeface="Courier"/>
                <a:cs typeface="Courier"/>
              </a:rPr>
              <a:t> (</a:t>
            </a:r>
            <a:r>
              <a:rPr lang="tr-TR" sz="2000" dirty="0" err="1">
                <a:latin typeface="Courier"/>
                <a:cs typeface="Courier"/>
              </a:rPr>
              <a:t>int</a:t>
            </a:r>
            <a:r>
              <a:rPr lang="tr-TR" sz="2000" dirty="0">
                <a:latin typeface="Courier"/>
                <a:cs typeface="Courier"/>
              </a:rPr>
              <a:t> i = 0; i &lt; </a:t>
            </a:r>
            <a:r>
              <a:rPr lang="tr-TR" sz="2000" dirty="0" err="1">
                <a:latin typeface="Courier"/>
                <a:cs typeface="Courier"/>
              </a:rPr>
              <a:t>list.size</a:t>
            </a:r>
            <a:r>
              <a:rPr lang="tr-TR" sz="2000" dirty="0">
                <a:latin typeface="Courier"/>
                <a:cs typeface="Courier"/>
              </a:rPr>
              <a:t>(); i++) {</a:t>
            </a:r>
          </a:p>
          <a:p>
            <a:pPr marL="679450" lvl="2" indent="0">
              <a:buNone/>
            </a:pPr>
            <a:r>
              <a:rPr lang="tr-TR" sz="2000" dirty="0">
                <a:latin typeface="Courier"/>
                <a:cs typeface="Courier"/>
              </a:rPr>
              <a:t>    </a:t>
            </a:r>
            <a:r>
              <a:rPr lang="tr-TR" sz="2000" dirty="0" err="1">
                <a:latin typeface="Courier"/>
                <a:cs typeface="Courier"/>
              </a:rPr>
              <a:t>if</a:t>
            </a:r>
            <a:r>
              <a:rPr lang="tr-TR" sz="2000" dirty="0">
                <a:latin typeface="Courier"/>
                <a:cs typeface="Courier"/>
              </a:rPr>
              <a:t>(</a:t>
            </a:r>
            <a:r>
              <a:rPr lang="tr-TR" sz="2000" dirty="0" err="1">
                <a:latin typeface="Courier"/>
                <a:cs typeface="Courier"/>
              </a:rPr>
              <a:t>value.equals</a:t>
            </a:r>
            <a:r>
              <a:rPr lang="tr-TR" sz="2000" dirty="0">
                <a:latin typeface="Courier"/>
                <a:cs typeface="Courier"/>
              </a:rPr>
              <a:t>(</a:t>
            </a:r>
            <a:r>
              <a:rPr lang="tr-TR" sz="2000" dirty="0" err="1">
                <a:latin typeface="Courier"/>
                <a:cs typeface="Courier"/>
              </a:rPr>
              <a:t>list.get</a:t>
            </a:r>
            <a:r>
              <a:rPr lang="tr-TR" sz="2000" dirty="0">
                <a:latin typeface="Courier"/>
                <a:cs typeface="Courier"/>
              </a:rPr>
              <a:t>(i)){</a:t>
            </a:r>
          </a:p>
          <a:p>
            <a:pPr marL="679450" lvl="2" indent="0">
              <a:buNone/>
            </a:pPr>
            <a:r>
              <a:rPr lang="en-US" sz="2000" dirty="0">
                <a:latin typeface="Courier"/>
                <a:cs typeface="Courier"/>
              </a:rPr>
              <a:t>        //do something</a:t>
            </a:r>
          </a:p>
          <a:p>
            <a:pPr marL="679450" lvl="2" indent="0">
              <a:buNone/>
            </a:pPr>
            <a:r>
              <a:rPr lang="en-US" sz="2000" dirty="0">
                <a:latin typeface="Courier"/>
                <a:cs typeface="Courier"/>
              </a:rPr>
              <a:t>    }</a:t>
            </a:r>
          </a:p>
          <a:p>
            <a:pPr marL="679450" lvl="2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  <a:p>
            <a:r>
              <a:rPr lang="en-US" sz="2400" dirty="0"/>
              <a:t>Alternative</a:t>
            </a:r>
            <a:r>
              <a:rPr lang="en-US" sz="2800" dirty="0"/>
              <a:t>: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for (String s : list) {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if(</a:t>
            </a:r>
            <a:r>
              <a:rPr lang="en-US" sz="2000" dirty="0" err="1">
                <a:latin typeface="Courier"/>
                <a:cs typeface="Courier"/>
              </a:rPr>
              <a:t>value.equals</a:t>
            </a:r>
            <a:r>
              <a:rPr lang="en-US" sz="2000" dirty="0">
                <a:latin typeface="Courier"/>
                <a:cs typeface="Courier"/>
              </a:rPr>
              <a:t>(s)){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    //do something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}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  <a:p>
            <a:pPr marL="679450" lvl="2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679450" lvl="2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808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Modifying while looping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Consider the following flawed </a:t>
            </a:r>
            <a:r>
              <a:rPr lang="en-US" sz="2600" dirty="0" err="1"/>
              <a:t>pseudocode</a:t>
            </a:r>
            <a:r>
              <a:rPr lang="en-US" sz="2600" dirty="0"/>
              <a:t> for removing elements that end with ‘s’ from a list:</a:t>
            </a:r>
          </a:p>
          <a:p>
            <a:pPr lvl="1">
              <a:buFontTx/>
              <a:buNone/>
            </a:pPr>
            <a:endParaRPr lang="en-US" sz="700" dirty="0"/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removeEndS(</a:t>
            </a:r>
            <a:r>
              <a:rPr lang="en-US" sz="2000" b="1" dirty="0" err="1">
                <a:latin typeface="Courier New" pitchFamily="-109" charset="0"/>
              </a:rPr>
              <a:t>list</a:t>
            </a:r>
            <a:r>
              <a:rPr lang="en-US" sz="2000" dirty="0">
                <a:latin typeface="Courier New" pitchFamily="-109" charset="0"/>
              </a:rPr>
              <a:t>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for (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= 0;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&lt; </a:t>
            </a:r>
            <a:r>
              <a:rPr lang="en-US" sz="2000" dirty="0" err="1">
                <a:latin typeface="Courier New" pitchFamily="-109" charset="0"/>
              </a:rPr>
              <a:t>list.size</a:t>
            </a:r>
            <a:r>
              <a:rPr lang="en-US" sz="2000" dirty="0">
                <a:latin typeface="Courier New" pitchFamily="-109" charset="0"/>
              </a:rPr>
              <a:t>();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    get element </a:t>
            </a:r>
            <a:r>
              <a:rPr lang="en-US" sz="2000" b="1" dirty="0" err="1">
                <a:latin typeface="Courier New" pitchFamily="-109" charset="0"/>
              </a:rPr>
              <a:t>i</a:t>
            </a:r>
            <a:r>
              <a:rPr lang="en-US" sz="2000" b="1" dirty="0">
                <a:latin typeface="Courier New" pitchFamily="-109" charset="0"/>
              </a:rPr>
              <a:t>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    if it ends with an '</a:t>
            </a:r>
            <a:r>
              <a:rPr lang="en-US" sz="2000" dirty="0" err="1">
                <a:latin typeface="Courier New" pitchFamily="-109" charset="0"/>
              </a:rPr>
              <a:t>s</a:t>
            </a:r>
            <a:r>
              <a:rPr lang="en-US" sz="2000" dirty="0">
                <a:latin typeface="Courier New" pitchFamily="-109" charset="0"/>
              </a:rPr>
              <a:t>', remove it.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}</a:t>
            </a:r>
          </a:p>
          <a:p>
            <a:pPr lvl="1">
              <a:buFontTx/>
              <a:buNone/>
            </a:pPr>
            <a:endParaRPr lang="en-US" sz="700" dirty="0">
              <a:latin typeface="Courier New" pitchFamily="-109" charset="0"/>
            </a:endParaRPr>
          </a:p>
          <a:p>
            <a:pPr lvl="1"/>
            <a:r>
              <a:rPr lang="en-US" sz="2400" dirty="0"/>
              <a:t>What does the algorithm do wrong?</a:t>
            </a:r>
          </a:p>
        </p:txBody>
      </p:sp>
      <p:graphicFrame>
        <p:nvGraphicFramePr>
          <p:cNvPr id="185415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06673"/>
              </p:ext>
            </p:extLst>
          </p:nvPr>
        </p:nvGraphicFramePr>
        <p:xfrm>
          <a:off x="381000" y="4888722"/>
          <a:ext cx="8399463" cy="1188720"/>
        </p:xfrm>
        <a:graphic>
          <a:graphicData uri="http://schemas.openxmlformats.org/drawingml/2006/table">
            <a:tbl>
              <a:tblPr/>
              <a:tblGrid>
                <a:gridCol w="89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"she"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"sells"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"seashells"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"by"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"the"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"seashore"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-109" charset="0"/>
              </a:rPr>
              <a:t>ArrayList</a:t>
            </a:r>
            <a:r>
              <a:rPr lang="en-US"/>
              <a:t> of primitives?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3530"/>
            <a:ext cx="8686800" cy="4759325"/>
          </a:xfrm>
        </p:spPr>
        <p:txBody>
          <a:bodyPr/>
          <a:lstStyle/>
          <a:p>
            <a:r>
              <a:rPr lang="en-US" sz="2600" dirty="0"/>
              <a:t>The type you specify when creating an </a:t>
            </a:r>
            <a:r>
              <a:rPr lang="en-US" sz="2600" dirty="0" err="1">
                <a:latin typeface="Courier New" pitchFamily="-109" charset="0"/>
              </a:rPr>
              <a:t>ArrayList</a:t>
            </a:r>
            <a:r>
              <a:rPr lang="en-US" sz="2600" dirty="0"/>
              <a:t> must be an </a:t>
            </a:r>
            <a:r>
              <a:rPr lang="en-US" sz="2600" dirty="0">
                <a:solidFill>
                  <a:srgbClr val="820000"/>
                </a:solidFill>
              </a:rPr>
              <a:t>object </a:t>
            </a:r>
            <a:r>
              <a:rPr lang="en-US" sz="2600" dirty="0"/>
              <a:t>type; it cannot be a primitive type.</a:t>
            </a:r>
          </a:p>
          <a:p>
            <a:pPr lvl="1"/>
            <a:endParaRPr lang="en-US" sz="700" dirty="0"/>
          </a:p>
          <a:p>
            <a:pPr lvl="1"/>
            <a:r>
              <a:rPr lang="en-US" sz="2400" dirty="0"/>
              <a:t>The following is illegal:</a:t>
            </a:r>
          </a:p>
          <a:p>
            <a:pPr lvl="1">
              <a:buFontTx/>
              <a:buNone/>
            </a:pPr>
            <a:endParaRPr lang="en-US" sz="7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pitchFamily="-109" charset="0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 pitchFamily="-109" charset="0"/>
              </a:rPr>
              <a:t>// illegal --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008000"/>
                </a:solidFill>
                <a:latin typeface="Courier New" pitchFamily="-109" charset="0"/>
              </a:rPr>
              <a:t> cannot be a type parameter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&lt;</a:t>
            </a:r>
            <a:r>
              <a:rPr lang="en-US" sz="2000" b="1" dirty="0" err="1">
                <a:solidFill>
                  <a:srgbClr val="800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&gt;</a:t>
            </a:r>
            <a:r>
              <a:rPr lang="en-US" sz="2000" dirty="0">
                <a:latin typeface="Courier New" pitchFamily="-109" charset="0"/>
              </a:rPr>
              <a:t> list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&lt;</a:t>
            </a:r>
            <a:r>
              <a:rPr lang="en-US" sz="2000" b="1" dirty="0" err="1">
                <a:solidFill>
                  <a:srgbClr val="800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But we can still use </a:t>
            </a:r>
            <a:r>
              <a:rPr lang="en-US" sz="2600" dirty="0" err="1">
                <a:latin typeface="Courier New" pitchFamily="-109" charset="0"/>
              </a:rPr>
              <a:t>ArrayList</a:t>
            </a:r>
            <a:r>
              <a:rPr lang="en-US" sz="2600" dirty="0"/>
              <a:t> with primitive types by using special classes called </a:t>
            </a:r>
            <a:r>
              <a:rPr lang="en-US" sz="2600" i="1" dirty="0"/>
              <a:t>wrapper</a:t>
            </a:r>
            <a:r>
              <a:rPr lang="en-US" sz="2600" dirty="0"/>
              <a:t> classes in their place.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chemeClr val="tx2"/>
                </a:solidFill>
                <a:latin typeface="Courier New" pitchFamily="-109" charset="0"/>
              </a:rPr>
              <a:t>&lt;Integer&gt;</a:t>
            </a:r>
            <a:r>
              <a:rPr lang="en-US" sz="2000" dirty="0">
                <a:solidFill>
                  <a:schemeClr val="tx2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list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&lt;Integer&gt;</a:t>
            </a:r>
            <a:r>
              <a:rPr lang="en-US" sz="2000" dirty="0">
                <a:latin typeface="Courier New" pitchFamily="-109" charset="0"/>
              </a:rPr>
              <a:t>();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F1600-B9D1-EC4E-9DFE-FA2BCEEDEB61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Freeform 1"/>
          <p:cNvSpPr>
            <a:spLocks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9050" cap="flat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Wrapper classes: Example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199" y="1295399"/>
            <a:ext cx="7825885" cy="1599405"/>
          </a:xfrm>
          <a:ln/>
        </p:spPr>
        <p:txBody>
          <a:bodyPr/>
          <a:lstStyle/>
          <a:p>
            <a:r>
              <a:rPr lang="en-US" dirty="0"/>
              <a:t>Every java primitive has a class dedicated to it.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787399" y="2440081"/>
            <a:ext cx="8182129" cy="393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Example: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x = 3;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Integer y = new Integer(5);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z = x + y; 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z  = x + </a:t>
            </a:r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y.intValue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();  // convert wrapper to primitive 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dirty="0">
                <a:latin typeface="Courier"/>
                <a:ea typeface="ＭＳ Ｐゴシック" charset="0"/>
                <a:cs typeface="Courier"/>
                <a:sym typeface="Arial" charset="0"/>
              </a:rPr>
              <a:t>//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can also construct an Integer from a string: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dirty="0">
                <a:latin typeface="Courier"/>
                <a:ea typeface="ＭＳ Ｐゴシック" charset="0"/>
                <a:cs typeface="Courier"/>
                <a:sym typeface="Arial" charset="0"/>
              </a:rPr>
              <a:t>y = new Integer(“5”);</a:t>
            </a:r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50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ArrayLists</a:t>
            </a:r>
            <a:r>
              <a:rPr lang="en-US" dirty="0"/>
              <a:t> of wrapper type objects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820"/>
            <a:ext cx="8458402" cy="5092874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sz="2100" dirty="0"/>
              <a:t>A wrapper is an object whose purpose is to hold a primitive value and to provide more functionality.</a:t>
            </a:r>
            <a:endParaRPr lang="en-US" sz="1800" dirty="0"/>
          </a:p>
          <a:p>
            <a:r>
              <a:rPr lang="en-US" sz="2200" dirty="0"/>
              <a:t>Once you construct the list, use it with primitives as normal (</a:t>
            </a:r>
            <a:r>
              <a:rPr lang="en-US" sz="2200" dirty="0" err="1"/>
              <a:t>autoboxing</a:t>
            </a:r>
            <a:r>
              <a:rPr lang="en-US" sz="2200" dirty="0"/>
              <a:t>):</a:t>
            </a:r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solidFill>
                  <a:srgbClr val="820000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grades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grades.add(3.2);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grades.add(2.7);</a:t>
            </a:r>
          </a:p>
        </p:txBody>
      </p:sp>
      <p:graphicFrame>
        <p:nvGraphicFramePr>
          <p:cNvPr id="1802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26393"/>
              </p:ext>
            </p:extLst>
          </p:nvPr>
        </p:nvGraphicFramePr>
        <p:xfrm>
          <a:off x="2590800" y="1202284"/>
          <a:ext cx="3997325" cy="2377440"/>
        </p:xfrm>
        <a:graphic>
          <a:graphicData uri="http://schemas.openxmlformats.org/drawingml/2006/table">
            <a:tbl>
              <a:tblPr/>
              <a:tblGrid>
                <a:gridCol w="20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Arial" pitchFamily="-109" charset="0"/>
                        </a:rPr>
                        <a:t>Primitive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  <a:ea typeface="Times New Roman" pitchFamily="-109" charset="0"/>
                        <a:cs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Arial" pitchFamily="-109" charset="0"/>
                        </a:rPr>
                        <a:t>Wrapper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  <a:ea typeface="Times New Roman" pitchFamily="-109" charset="0"/>
                        <a:cs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int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Integer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char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Character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boolean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Boolean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ArrayLists</a:t>
            </a:r>
            <a:r>
              <a:rPr lang="en-US" dirty="0"/>
              <a:t> of wrapper type objects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402" cy="4759325"/>
          </a:xfrm>
        </p:spPr>
        <p:txBody>
          <a:bodyPr/>
          <a:lstStyle/>
          <a:p>
            <a:pPr lvl="1">
              <a:buNone/>
            </a:pPr>
            <a:endParaRPr lang="en-US" dirty="0"/>
          </a:p>
          <a:p>
            <a:r>
              <a:rPr lang="en-US" sz="2200" dirty="0" err="1"/>
              <a:t>Autoboxing</a:t>
            </a:r>
            <a:r>
              <a:rPr lang="en-US" sz="2200" dirty="0"/>
              <a:t>:</a:t>
            </a:r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solidFill>
                  <a:srgbClr val="820000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grades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//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Autoboxing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: create Double from double 3.2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grades.add(3.2); </a:t>
            </a:r>
            <a:endParaRPr lang="en-US" sz="2000" dirty="0">
              <a:solidFill>
                <a:srgbClr val="00B050"/>
              </a:solidFill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grades.add</a:t>
            </a:r>
            <a:r>
              <a:rPr lang="en-US" sz="2000" dirty="0">
                <a:latin typeface="Courier New" pitchFamily="-109" charset="0"/>
              </a:rPr>
              <a:t>(2.7);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double sum = 0.0;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for (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= 0;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&lt; </a:t>
            </a:r>
            <a:r>
              <a:rPr lang="en-US" sz="2000" dirty="0" err="1">
                <a:latin typeface="Courier New" pitchFamily="-109" charset="0"/>
              </a:rPr>
              <a:t>grades.size</a:t>
            </a:r>
            <a:r>
              <a:rPr lang="en-US" sz="2000" dirty="0">
                <a:latin typeface="Courier New" pitchFamily="-109" charset="0"/>
              </a:rPr>
              <a:t>();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620000"/>
                </a:solidFill>
                <a:latin typeface="Courier New" pitchFamily="-109" charset="0"/>
              </a:rPr>
              <a:t>   //</a:t>
            </a:r>
            <a:r>
              <a:rPr lang="en-US" sz="2000" dirty="0" err="1">
                <a:solidFill>
                  <a:srgbClr val="620000"/>
                </a:solidFill>
                <a:latin typeface="Courier New" pitchFamily="-109" charset="0"/>
              </a:rPr>
              <a:t>AutoUNboxing</a:t>
            </a:r>
            <a:r>
              <a:rPr lang="en-US" sz="2000" dirty="0">
                <a:solidFill>
                  <a:srgbClr val="620000"/>
                </a:solidFill>
                <a:latin typeface="Courier New" pitchFamily="-109" charset="0"/>
              </a:rPr>
              <a:t> from Double to double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sum += </a:t>
            </a:r>
            <a:r>
              <a:rPr lang="en-US" sz="2000" dirty="0" err="1">
                <a:latin typeface="Courier New" pitchFamily="-109" charset="0"/>
              </a:rPr>
              <a:t>grades.get(i</a:t>
            </a:r>
            <a:r>
              <a:rPr lang="en-US" sz="2000" dirty="0">
                <a:latin typeface="Courier New" pitchFamily="-109" charset="0"/>
              </a:rPr>
              <a:t>);</a:t>
            </a:r>
            <a:endParaRPr lang="en-US" sz="2000" dirty="0">
              <a:solidFill>
                <a:srgbClr val="00B050"/>
              </a:solidFill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ArrayList</a:t>
            </a:r>
            <a:r>
              <a:rPr lang="en-US" sz="2800" dirty="0"/>
              <a:t> belongs to Java’s Collections framework.</a:t>
            </a:r>
          </a:p>
          <a:p>
            <a:r>
              <a:rPr lang="en-US" sz="2800" dirty="0"/>
              <a:t>Other classes have a very similar interface, so it will be easier to learn how to use those classes once you’ve learned </a:t>
            </a:r>
            <a:r>
              <a:rPr lang="en-US" sz="2800" dirty="0" err="1"/>
              <a:t>ArrayList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38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 to store data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2800" dirty="0"/>
              <a:t>Arrays:  store multiple values of the same type.</a:t>
            </a:r>
          </a:p>
          <a:p>
            <a:pPr>
              <a:buFont typeface="Wingdings" charset="2"/>
              <a:buChar char="q"/>
            </a:pPr>
            <a:r>
              <a:rPr lang="en-US" sz="2800" dirty="0"/>
              <a:t>Conveniently refer to items by their index</a:t>
            </a:r>
          </a:p>
          <a:p>
            <a:pPr>
              <a:buFont typeface="Wingdings" charset="2"/>
              <a:buChar char="q"/>
            </a:pPr>
            <a:r>
              <a:rPr lang="en-US" sz="2800" dirty="0"/>
              <a:t>Need to know the size before declaring them: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-109" charset="0"/>
              </a:rPr>
              <a:t>	</a:t>
            </a:r>
            <a:r>
              <a:rPr lang="en-US" sz="2800" dirty="0" err="1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[] numbers = new </a:t>
            </a:r>
            <a:r>
              <a:rPr lang="en-US" sz="2800" dirty="0" err="1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[100];</a:t>
            </a:r>
            <a:endParaRPr lang="en-US" sz="2800" dirty="0"/>
          </a:p>
          <a:p>
            <a:r>
              <a:rPr lang="en-US" sz="2800" dirty="0"/>
              <a:t>We often need to store an unknown number of values.</a:t>
            </a:r>
          </a:p>
          <a:p>
            <a:pPr lvl="1"/>
            <a:r>
              <a:rPr lang="en-US" sz="2400" dirty="0"/>
              <a:t>Need to either count the values or resize as additional storage space is needed.</a:t>
            </a:r>
          </a:p>
          <a:p>
            <a:pPr marL="344487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12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8570"/>
            <a:ext cx="8229600" cy="4759325"/>
          </a:xfrm>
        </p:spPr>
        <p:txBody>
          <a:bodyPr/>
          <a:lstStyle/>
          <a:p>
            <a:r>
              <a:rPr lang="en-US" sz="2400" b="1" dirty="0"/>
              <a:t>list</a:t>
            </a:r>
            <a:r>
              <a:rPr lang="en-US" sz="2400" dirty="0"/>
              <a:t>: a collection storing an ordered sequence of elements,</a:t>
            </a:r>
            <a:br>
              <a:rPr lang="en-US" sz="2400" dirty="0"/>
            </a:br>
            <a:r>
              <a:rPr lang="en-US" sz="2400" dirty="0"/>
              <a:t>each accessible by a 0-based index</a:t>
            </a:r>
          </a:p>
          <a:p>
            <a:pPr lvl="1"/>
            <a:r>
              <a:rPr lang="en-US" sz="2000" dirty="0"/>
              <a:t>a list has a </a:t>
            </a:r>
            <a:r>
              <a:rPr lang="en-US" sz="2000" b="1" dirty="0"/>
              <a:t>size</a:t>
            </a:r>
            <a:r>
              <a:rPr lang="en-US" sz="2000" dirty="0"/>
              <a:t> (number of elements that have been added)</a:t>
            </a:r>
          </a:p>
          <a:p>
            <a:pPr lvl="1"/>
            <a:r>
              <a:rPr lang="en-US" sz="2000" dirty="0"/>
              <a:t>elements can be added at any position</a:t>
            </a:r>
          </a:p>
        </p:txBody>
      </p:sp>
      <p:pic>
        <p:nvPicPr>
          <p:cNvPr id="126980" name="Picture 4" descr="art08_0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91540"/>
            <a:ext cx="6934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 New" pitchFamily="-109" charset="0"/>
              </a:rPr>
              <a:t>ArrayIntList</a:t>
            </a:r>
            <a:r>
              <a:rPr lang="en-US" sz="4000" dirty="0"/>
              <a:t> </a:t>
            </a:r>
            <a:endParaRPr lang="en-US" sz="3600" dirty="0">
              <a:latin typeface="Courier New" pitchFamily="-109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12329" cy="4759325"/>
          </a:xfrm>
        </p:spPr>
        <p:txBody>
          <a:bodyPr/>
          <a:lstStyle/>
          <a:p>
            <a:pPr>
              <a:tabLst>
                <a:tab pos="3657600" algn="l"/>
              </a:tabLst>
            </a:pPr>
            <a:r>
              <a:rPr lang="en-US" sz="2800" dirty="0"/>
              <a:t>Let's consider the methods of a class called </a:t>
            </a:r>
            <a:r>
              <a:rPr lang="en-US" sz="2800" dirty="0" err="1">
                <a:latin typeface="Courier New" pitchFamily="-109" charset="0"/>
              </a:rPr>
              <a:t>ArrayIntList</a:t>
            </a:r>
            <a:r>
              <a:rPr lang="en-US" sz="2800" dirty="0"/>
              <a:t> that represents a list using </a:t>
            </a:r>
            <a:r>
              <a:rPr lang="en-US" sz="2800" dirty="0" err="1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[]</a:t>
            </a:r>
            <a:endParaRPr lang="en-US" sz="2800" dirty="0"/>
          </a:p>
          <a:p>
            <a:pPr lvl="1">
              <a:tabLst>
                <a:tab pos="3657600" algn="l"/>
              </a:tabLst>
            </a:pPr>
            <a:endParaRPr lang="en-US" sz="700" dirty="0"/>
          </a:p>
          <a:p>
            <a:pPr lvl="1">
              <a:tabLst>
                <a:tab pos="3657600" algn="l"/>
              </a:tabLst>
            </a:pPr>
            <a:r>
              <a:rPr lang="en-US" sz="2400" dirty="0"/>
              <a:t>behavior:</a:t>
            </a:r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add(</a:t>
            </a:r>
            <a:r>
              <a:rPr lang="en-US" sz="2000" b="1" dirty="0" err="1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r>
              <a:rPr lang="en-US" sz="2000" dirty="0"/>
              <a:t>,	</a:t>
            </a:r>
            <a:r>
              <a:rPr lang="en-US" sz="2000" dirty="0" err="1">
                <a:latin typeface="Courier New" pitchFamily="-109" charset="0"/>
              </a:rPr>
              <a:t>add(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b="1" dirty="0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get(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)</a:t>
            </a:r>
            <a:r>
              <a:rPr lang="en-US" sz="2000" dirty="0"/>
              <a:t>,	</a:t>
            </a:r>
            <a:r>
              <a:rPr lang="en-US" sz="2000" dirty="0" err="1">
                <a:latin typeface="Courier New" pitchFamily="-109" charset="0"/>
              </a:rPr>
              <a:t>set(</a:t>
            </a:r>
            <a:r>
              <a:rPr lang="en-US" sz="2000" b="1" dirty="0" err="1"/>
              <a:t>index</a:t>
            </a:r>
            <a:r>
              <a:rPr lang="en-US" sz="2000" b="1" dirty="0">
                <a:latin typeface="Courier New" pitchFamily="-109" charset="0"/>
              </a:rPr>
              <a:t>, </a:t>
            </a:r>
            <a:r>
              <a:rPr lang="en-US" sz="2000" b="1" dirty="0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>
                <a:latin typeface="Courier New" pitchFamily="-109" charset="0"/>
              </a:rPr>
              <a:t>size()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remove(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indexOf(</a:t>
            </a:r>
            <a:r>
              <a:rPr lang="en-US" sz="2000" b="1" dirty="0" err="1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</a:p>
          <a:p>
            <a:pPr lvl="2">
              <a:buFontTx/>
              <a:buNone/>
              <a:tabLst>
                <a:tab pos="3657600" algn="l"/>
              </a:tabLst>
            </a:pPr>
            <a:r>
              <a:rPr lang="en-US" sz="2000" dirty="0">
                <a:latin typeface="Courier New" pitchFamily="-109" charset="0"/>
              </a:rPr>
              <a:t>	</a:t>
            </a:r>
            <a:r>
              <a:rPr lang="en-US" sz="2000" dirty="0">
                <a:latin typeface="Verdana" pitchFamily="-109" charset="0"/>
              </a:rPr>
              <a:t>…</a:t>
            </a:r>
            <a:endParaRPr lang="en-US" sz="2400" dirty="0">
              <a:latin typeface="Verdana" pitchFamily="-109" charset="0"/>
            </a:endParaRPr>
          </a:p>
          <a:p>
            <a:pPr lvl="1">
              <a:tabLst>
                <a:tab pos="3657600" algn="l"/>
              </a:tabLst>
            </a:pPr>
            <a:r>
              <a:rPr lang="en-US" sz="2400" dirty="0"/>
              <a:t>The list's </a:t>
            </a:r>
            <a:r>
              <a:rPr lang="en-US" sz="2400" i="1" dirty="0"/>
              <a:t>size</a:t>
            </a:r>
            <a:r>
              <a:rPr lang="en-US" sz="2400" dirty="0"/>
              <a:t> will be the number of elements added to it so far</a:t>
            </a:r>
          </a:p>
        </p:txBody>
      </p:sp>
    </p:spTree>
    <p:extLst>
      <p:ext uri="{BB962C8B-B14F-4D97-AF65-F5344CB8AC3E}">
        <p14:creationId xmlns:p14="http://schemas.microsoft.com/office/powerpoint/2010/main" val="207420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 New" pitchFamily="-109" charset="0"/>
              </a:rPr>
              <a:t>ArrayIntList</a:t>
            </a:r>
            <a:endParaRPr lang="en-US" dirty="0">
              <a:latin typeface="Courier New" pitchFamily="-109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construction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[] numbers = new int[5];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 err="1">
                <a:latin typeface="Courier New" pitchFamily="-109" charset="0"/>
              </a:rPr>
              <a:t>ArrayIntList</a:t>
            </a:r>
            <a:r>
              <a:rPr lang="en-US" sz="2000" b="1" dirty="0">
                <a:latin typeface="Courier New" pitchFamily="-109" charset="0"/>
              </a:rPr>
              <a:t> list = new </a:t>
            </a:r>
            <a:r>
              <a:rPr lang="en-US" sz="2000" b="1" dirty="0" err="1">
                <a:latin typeface="Courier New" pitchFamily="-109" charset="0"/>
              </a:rPr>
              <a:t>ArrayIntList</a:t>
            </a:r>
            <a:r>
              <a:rPr lang="en-US" sz="2000" b="1" dirty="0">
                <a:latin typeface="Courier New" pitchFamily="-109" charset="0"/>
              </a:rPr>
              <a:t>();</a:t>
            </a:r>
            <a:endParaRPr lang="en-US" sz="2000" dirty="0"/>
          </a:p>
          <a:p>
            <a:pPr lvl="2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endParaRPr lang="en-US" sz="1800" dirty="0"/>
          </a:p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storing a given value:	retrieving a value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numbers[0] = 42;	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val</a:t>
            </a:r>
            <a:r>
              <a:rPr lang="en-US" sz="2000" dirty="0">
                <a:latin typeface="Courier New" pitchFamily="-109" charset="0"/>
              </a:rPr>
              <a:t> = numbers[0];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>
                <a:latin typeface="Courier New" pitchFamily="-109" charset="0"/>
              </a:rPr>
              <a:t>list.add(42);	</a:t>
            </a:r>
            <a:r>
              <a:rPr lang="en-US" sz="2000" b="1" dirty="0" err="1">
                <a:latin typeface="Courier New" pitchFamily="-109" charset="0"/>
              </a:rPr>
              <a:t>int</a:t>
            </a:r>
            <a:r>
              <a:rPr lang="en-US" sz="2000" b="1" dirty="0">
                <a:latin typeface="Courier New" pitchFamily="-109" charset="0"/>
              </a:rPr>
              <a:t> </a:t>
            </a:r>
            <a:r>
              <a:rPr lang="en-US" sz="2000" b="1" dirty="0" err="1">
                <a:latin typeface="Courier New" pitchFamily="-109" charset="0"/>
              </a:rPr>
              <a:t>val</a:t>
            </a:r>
            <a:r>
              <a:rPr lang="en-US" sz="2000" b="1" dirty="0">
                <a:latin typeface="Courier New" pitchFamily="-109" charset="0"/>
              </a:rPr>
              <a:t> = list.get(0);</a:t>
            </a:r>
          </a:p>
          <a:p>
            <a:pPr marL="639763" lvl="1" indent="-246063">
              <a:buFontTx/>
              <a:buNone/>
              <a:tabLst>
                <a:tab pos="4572000" algn="l"/>
              </a:tabLst>
            </a:pPr>
            <a:endParaRPr lang="en-US" sz="2000" b="1" dirty="0">
              <a:latin typeface="Courier New" pitchFamily="-109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searching for a given value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for (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= 0;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&lt; </a:t>
            </a:r>
            <a:r>
              <a:rPr lang="en-US" sz="2000" dirty="0" err="1">
                <a:latin typeface="Courier New" pitchFamily="-109" charset="0"/>
              </a:rPr>
              <a:t>numbers.length</a:t>
            </a:r>
            <a:r>
              <a:rPr lang="en-US" sz="2000" dirty="0">
                <a:latin typeface="Courier New" pitchFamily="-109" charset="0"/>
              </a:rPr>
              <a:t>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++) {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    if (numbers[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] == 27) { ... }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endParaRPr lang="en-US" sz="600" dirty="0">
              <a:latin typeface="Courier New" pitchFamily="-109" charset="0"/>
            </a:endParaRP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>
                <a:latin typeface="Courier New" pitchFamily="-109" charset="0"/>
              </a:rPr>
              <a:t>if (list.indexOf(27) &gt;= 0) { ... }</a:t>
            </a:r>
          </a:p>
        </p:txBody>
      </p:sp>
    </p:spTree>
    <p:extLst>
      <p:ext uri="{BB962C8B-B14F-4D97-AF65-F5344CB8AC3E}">
        <p14:creationId xmlns:p14="http://schemas.microsoft.com/office/powerpoint/2010/main" val="219732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Pros/cons of </a:t>
            </a:r>
            <a:r>
              <a:rPr lang="en-US">
                <a:latin typeface="Courier New" pitchFamily="-109" charset="0"/>
              </a:rPr>
              <a:t>ArrayIntList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 (benefits)</a:t>
            </a:r>
          </a:p>
          <a:p>
            <a:pPr lvl="1"/>
            <a:r>
              <a:rPr lang="en-US" dirty="0"/>
              <a:t>simple syntax</a:t>
            </a:r>
          </a:p>
          <a:p>
            <a:pPr lvl="1"/>
            <a:r>
              <a:rPr lang="en-US" dirty="0"/>
              <a:t>don't have to keep track of array size and capacity</a:t>
            </a:r>
          </a:p>
          <a:p>
            <a:pPr lvl="1"/>
            <a:r>
              <a:rPr lang="en-US" dirty="0"/>
              <a:t>has powerful methods (</a:t>
            </a:r>
            <a:r>
              <a:rPr lang="en-US" sz="2000" dirty="0" err="1">
                <a:latin typeface="Courier New" pitchFamily="-109" charset="0"/>
              </a:rPr>
              <a:t>indexOf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-109" charset="0"/>
              </a:rPr>
              <a:t>add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-109" charset="0"/>
              </a:rPr>
              <a:t>remove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-109" charset="0"/>
              </a:rPr>
              <a:t>toString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con (drawbacks)</a:t>
            </a:r>
          </a:p>
          <a:p>
            <a:pPr lvl="1"/>
            <a:r>
              <a:rPr lang="en-US" dirty="0" err="1">
                <a:latin typeface="Courier New" pitchFamily="-109" charset="0"/>
              </a:rPr>
              <a:t>ArrayIntList</a:t>
            </a:r>
            <a:r>
              <a:rPr lang="en-US" dirty="0"/>
              <a:t> only works for </a:t>
            </a:r>
            <a:r>
              <a:rPr lang="en-US" dirty="0" err="1">
                <a:latin typeface="Courier New" pitchFamily="-10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 (arrays can be any type)</a:t>
            </a:r>
          </a:p>
          <a:p>
            <a:pPr lvl="1"/>
            <a:r>
              <a:rPr lang="en-US" dirty="0"/>
              <a:t>Need to learn how to use the class</a:t>
            </a:r>
          </a:p>
        </p:txBody>
      </p:sp>
    </p:spTree>
    <p:extLst>
      <p:ext uri="{BB962C8B-B14F-4D97-AF65-F5344CB8AC3E}">
        <p14:creationId xmlns:p14="http://schemas.microsoft.com/office/powerpoint/2010/main" val="114608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 and </a:t>
            </a:r>
            <a:r>
              <a:rPr lang="en-US" dirty="0" err="1"/>
              <a:t>ArrayLists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Java includes a large set of powerful classes that provide functionality for storing and accessing collections of objects</a:t>
            </a:r>
          </a:p>
          <a:p>
            <a:r>
              <a:rPr lang="en-US" sz="2800" dirty="0"/>
              <a:t>The most basic, </a:t>
            </a:r>
            <a:r>
              <a:rPr lang="en-US" sz="2800" dirty="0" err="1">
                <a:solidFill>
                  <a:srgbClr val="820000"/>
                </a:solidFill>
                <a:latin typeface="Courier New" pitchFamily="-109" charset="0"/>
              </a:rPr>
              <a:t>ArrayList</a:t>
            </a:r>
            <a:r>
              <a:rPr lang="en-US" sz="2800" dirty="0"/>
              <a:t>, can store any type of </a:t>
            </a:r>
            <a:r>
              <a:rPr lang="en-US" sz="2800" dirty="0">
                <a:solidFill>
                  <a:srgbClr val="820000"/>
                </a:solidFill>
              </a:rPr>
              <a:t>Object</a:t>
            </a:r>
            <a:r>
              <a:rPr lang="en-US" sz="2800" dirty="0"/>
              <a:t>.</a:t>
            </a:r>
          </a:p>
          <a:p>
            <a:pPr lvl="1"/>
            <a:endParaRPr lang="en-US" sz="2400" dirty="0"/>
          </a:p>
          <a:p>
            <a:r>
              <a:rPr lang="en-US" sz="2800" dirty="0"/>
              <a:t>All collections are in the </a:t>
            </a:r>
            <a:r>
              <a:rPr lang="en-US" sz="2800" dirty="0" err="1">
                <a:latin typeface="Courier New" pitchFamily="-109" charset="0"/>
              </a:rPr>
              <a:t>java.util</a:t>
            </a:r>
            <a:r>
              <a:rPr lang="en-US" sz="2800" dirty="0"/>
              <a:t> package.</a:t>
            </a:r>
          </a:p>
          <a:p>
            <a:pPr lvl="1">
              <a:buFontTx/>
              <a:buNone/>
            </a:pPr>
            <a:r>
              <a:rPr lang="en-US" sz="2400" dirty="0">
                <a:latin typeface="Courier New" pitchFamily="-109" charset="0"/>
              </a:rPr>
              <a:t>	import </a:t>
            </a:r>
            <a:r>
              <a:rPr lang="en-US" sz="2400" dirty="0" err="1">
                <a:latin typeface="Courier New" pitchFamily="-109" charset="0"/>
              </a:rPr>
              <a:t>java.util.ArrayList</a:t>
            </a:r>
            <a:r>
              <a:rPr lang="en-US" sz="2400" dirty="0">
                <a:latin typeface="Courier New" pitchFamily="-109" charset="0"/>
              </a:rPr>
              <a:t>;</a:t>
            </a:r>
          </a:p>
          <a:p>
            <a:pPr lvl="1"/>
            <a:endParaRPr lang="en-US" sz="2400" dirty="0">
              <a:latin typeface="Courier New" pitchFamily="-10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Parameters (Generics)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 </a:t>
            </a:r>
            <a:r>
              <a:rPr lang="en-US" sz="2400" dirty="0"/>
              <a:t>name</a:t>
            </a:r>
            <a:r>
              <a:rPr lang="en-US" sz="2400" dirty="0">
                <a:latin typeface="Courier New" pitchFamily="-109" charset="0"/>
              </a:rPr>
              <a:t> = new </a:t>
            </a: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&gt;();</a:t>
            </a:r>
          </a:p>
          <a:p>
            <a:pPr>
              <a:buFontTx/>
              <a:buNone/>
            </a:pPr>
            <a:endParaRPr lang="en-US" sz="2400" dirty="0">
              <a:latin typeface="Courier New" pitchFamily="-109" charset="0"/>
            </a:endParaRPr>
          </a:p>
          <a:p>
            <a:r>
              <a:rPr lang="en-US" sz="2400" dirty="0"/>
              <a:t>When constructing an </a:t>
            </a: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/>
              <a:t>, you can specify the type of elements it will contain between 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dirty="0"/>
              <a:t> and </a:t>
            </a:r>
            <a:r>
              <a:rPr lang="en-US" sz="2400" dirty="0">
                <a:latin typeface="Courier New" pitchFamily="-109" charset="0"/>
              </a:rPr>
              <a:t>&gt;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We say that the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dirty="0"/>
              <a:t> class accepts a </a:t>
            </a:r>
            <a:r>
              <a:rPr lang="en-US" sz="2000" i="1" dirty="0"/>
              <a:t>type parameter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or that it is a </a:t>
            </a:r>
            <a:r>
              <a:rPr lang="en-US" sz="2000" i="1" dirty="0"/>
              <a:t>generic </a:t>
            </a:r>
            <a:r>
              <a:rPr lang="en-US" sz="2000" dirty="0"/>
              <a:t>class.</a:t>
            </a:r>
          </a:p>
          <a:p>
            <a:pPr lvl="1"/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latin typeface="Courier New" pitchFamily="-109" charset="0"/>
              </a:rPr>
              <a:t>&lt;String&gt;</a:t>
            </a:r>
            <a:r>
              <a:rPr lang="en-US" sz="2000" dirty="0">
                <a:latin typeface="Courier New" pitchFamily="-109" charset="0"/>
              </a:rPr>
              <a:t> names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latin typeface="Courier New" pitchFamily="-109" charset="0"/>
              </a:rPr>
              <a:t>&lt;String&gt;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names.add(”Asa</a:t>
            </a:r>
            <a:r>
              <a:rPr lang="en-US" sz="2000" dirty="0">
                <a:latin typeface="Courier New" pitchFamily="-109" charset="0"/>
              </a:rPr>
              <a:t>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names.add(”Nathan</a:t>
            </a:r>
            <a:r>
              <a:rPr lang="en-US" sz="2000" dirty="0">
                <a:latin typeface="Courier New" pitchFamily="-109" charset="0"/>
              </a:rPr>
              <a:t>");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-109" charset="0"/>
              </a:rPr>
              <a:t>ArrayList</a:t>
            </a:r>
            <a:r>
              <a:rPr lang="en-US" dirty="0"/>
              <a:t> methods</a:t>
            </a:r>
          </a:p>
        </p:txBody>
      </p:sp>
      <p:graphicFrame>
        <p:nvGraphicFramePr>
          <p:cNvPr id="177411" name="Group 259"/>
          <p:cNvGraphicFramePr>
            <a:graphicFrameLocks noGrp="1"/>
          </p:cNvGraphicFramePr>
          <p:nvPr/>
        </p:nvGraphicFramePr>
        <p:xfrm>
          <a:off x="381000" y="1371600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appends value at end of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inserts given value at given index, shifting subsequent values right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clear()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all elements of the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indexOf(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first index where given value is found in list (-1 if not found)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get(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value at given index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removes/returns value at given index, shifting subsequent values left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replaces value at given index with given value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size()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number of elements in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such as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7163</TotalTime>
  <Words>1065</Words>
  <Application>Microsoft Macintosh PowerPoint</Application>
  <PresentationFormat>On-screen Show (4:3)</PresentationFormat>
  <Paragraphs>225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Calibri</vt:lpstr>
      <vt:lpstr>Courier</vt:lpstr>
      <vt:lpstr>Courier New</vt:lpstr>
      <vt:lpstr>Garamond</vt:lpstr>
      <vt:lpstr>Tahoma</vt:lpstr>
      <vt:lpstr>Times New Roman</vt:lpstr>
      <vt:lpstr>Verdana</vt:lpstr>
      <vt:lpstr>Wingdings</vt:lpstr>
      <vt:lpstr>introduction</vt:lpstr>
      <vt:lpstr>ArrayLists</vt:lpstr>
      <vt:lpstr>Using arrays to store data</vt:lpstr>
      <vt:lpstr>Lists</vt:lpstr>
      <vt:lpstr>ArrayIntList </vt:lpstr>
      <vt:lpstr>ArrayIntList</vt:lpstr>
      <vt:lpstr>Pros/cons of ArrayIntList</vt:lpstr>
      <vt:lpstr>Java Collections and ArrayLists</vt:lpstr>
      <vt:lpstr>Type Parameters (Generics)</vt:lpstr>
      <vt:lpstr>ArrayList methods</vt:lpstr>
      <vt:lpstr>ArrayList methods 2</vt:lpstr>
      <vt:lpstr>Learning about classes</vt:lpstr>
      <vt:lpstr>Iterating through an array list</vt:lpstr>
      <vt:lpstr>Modifying while looping</vt:lpstr>
      <vt:lpstr>ArrayList of primitives?</vt:lpstr>
      <vt:lpstr>Wrapper classes: Example</vt:lpstr>
      <vt:lpstr>ArrayLists of wrapper type objects</vt:lpstr>
      <vt:lpstr>ArrayLists of wrapper type objects</vt:lpstr>
      <vt:lpstr>Java Collections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ArrayLists</dc:title>
  <dc:creator>Asa Ben-Hur</dc:creator>
  <cp:lastModifiedBy>Microsoft Office User</cp:lastModifiedBy>
  <cp:revision>72</cp:revision>
  <cp:lastPrinted>2015-02-07T18:39:19Z</cp:lastPrinted>
  <dcterms:created xsi:type="dcterms:W3CDTF">2010-09-29T16:48:45Z</dcterms:created>
  <dcterms:modified xsi:type="dcterms:W3CDTF">2019-10-28T17:01:46Z</dcterms:modified>
</cp:coreProperties>
</file>