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4" r:id="rId3"/>
    <p:sldId id="285" r:id="rId4"/>
    <p:sldId id="286" r:id="rId5"/>
    <p:sldId id="287" r:id="rId6"/>
    <p:sldId id="293" r:id="rId7"/>
    <p:sldId id="289" r:id="rId8"/>
    <p:sldId id="290" r:id="rId9"/>
    <p:sldId id="291" r:id="rId10"/>
    <p:sldId id="306" r:id="rId11"/>
    <p:sldId id="307" r:id="rId12"/>
    <p:sldId id="292" r:id="rId13"/>
    <p:sldId id="308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259" r:id="rId22"/>
    <p:sldId id="301" r:id="rId23"/>
    <p:sldId id="262" r:id="rId24"/>
    <p:sldId id="275" r:id="rId25"/>
    <p:sldId id="305" r:id="rId26"/>
    <p:sldId id="263" r:id="rId27"/>
    <p:sldId id="264" r:id="rId28"/>
    <p:sldId id="260" r:id="rId29"/>
    <p:sldId id="265" r:id="rId30"/>
    <p:sldId id="266" r:id="rId31"/>
    <p:sldId id="267" r:id="rId32"/>
    <p:sldId id="283" r:id="rId33"/>
    <p:sldId id="302" r:id="rId34"/>
    <p:sldId id="268" r:id="rId35"/>
    <p:sldId id="269" r:id="rId36"/>
    <p:sldId id="309" r:id="rId37"/>
    <p:sldId id="270" r:id="rId38"/>
    <p:sldId id="271" r:id="rId39"/>
    <p:sldId id="272" r:id="rId40"/>
    <p:sldId id="303" r:id="rId41"/>
    <p:sldId id="304" r:id="rId42"/>
    <p:sldId id="27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6"/>
    <p:restoredTop sz="73237"/>
  </p:normalViewPr>
  <p:slideViewPr>
    <p:cSldViewPr snapToGrid="0" snapToObjects="1">
      <p:cViewPr varScale="1">
        <p:scale>
          <a:sx n="77" d="100"/>
          <a:sy n="77" d="100"/>
        </p:scale>
        <p:origin x="6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D1A14-4E0E-CD48-882F-51F0C239BACE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1700E-9F2C-DA49-A3DE-BD0B7703E8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1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B4A34-C66E-9C45-AA3F-1D029D876733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8F502-D542-3D44-A9FF-48C628B8CE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5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39172-2BE3-6B4F-B76B-022CEF2DF7F5}" type="slidenum">
              <a:rPr lang="en-US"/>
              <a:pPr/>
              <a:t>4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4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ERRORS</a:t>
            </a:r>
          </a:p>
          <a:p>
            <a:r>
              <a:rPr lang="en-US" dirty="0"/>
              <a:t>   </a:t>
            </a:r>
            <a:r>
              <a:rPr lang="en-US" dirty="0" err="1"/>
              <a:t>this.data</a:t>
            </a:r>
            <a:endParaRPr lang="en-US" dirty="0"/>
          </a:p>
          <a:p>
            <a:r>
              <a:rPr lang="en-US" dirty="0"/>
              <a:t>   Some have Object items not </a:t>
            </a:r>
            <a:r>
              <a:rPr lang="en-US" dirty="0" err="1"/>
              <a:t>int</a:t>
            </a:r>
            <a:r>
              <a:rPr lang="en-US" dirty="0"/>
              <a:t> items</a:t>
            </a:r>
          </a:p>
          <a:p>
            <a:r>
              <a:rPr lang="en-US" dirty="0"/>
              <a:t>I am assuming we want to stay with </a:t>
            </a:r>
            <a:r>
              <a:rPr lang="en-US" dirty="0" err="1"/>
              <a:t>IntegerNode</a:t>
            </a:r>
            <a:r>
              <a:rPr lang="en-US" dirty="0"/>
              <a:t> . .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8F502-D542-3D44-A9FF-48C628B8CE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7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need the size attribute?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8F502-D542-3D44-A9FF-48C628B8CEA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19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8F502-D542-3D44-A9FF-48C628B8CEA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6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fld id="{F1F67279-EC77-A84D-AEBD-0A9C0E84A3FC}" type="datetimeFigureOut">
              <a:rPr lang="en-US" smtClean="0"/>
              <a:pPr/>
              <a:t>12/2/19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51810817-40B4-4546-B653-F03DAA61A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public class </a:t>
            </a:r>
            <a:r>
              <a:rPr lang="en-US" sz="2400" dirty="0" err="1">
                <a:latin typeface="Courier New" charset="0"/>
              </a:rPr>
              <a:t>StrangeObject</a:t>
            </a:r>
            <a:r>
              <a:rPr lang="en-US" sz="2400" dirty="0">
                <a:latin typeface="Courier New" charset="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String name;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charset="0"/>
              </a:rPr>
              <a:t>    </a:t>
            </a:r>
            <a:r>
              <a:rPr lang="en-US" sz="2400" b="1" dirty="0" err="1">
                <a:solidFill>
                  <a:srgbClr val="800000"/>
                </a:solidFill>
                <a:latin typeface="Courier New" charset="0"/>
              </a:rPr>
              <a:t>StrangeObject</a:t>
            </a:r>
            <a:r>
              <a:rPr lang="en-US" sz="2400" b="1" dirty="0">
                <a:solidFill>
                  <a:srgbClr val="800000"/>
                </a:solidFill>
                <a:latin typeface="Courier New" charset="0"/>
              </a:rPr>
              <a:t> other;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  list = new </a:t>
            </a:r>
            <a:r>
              <a:rPr lang="en-US" sz="2600" dirty="0" err="1">
                <a:latin typeface="Courier New"/>
                <a:cs typeface="Courier New"/>
              </a:rPr>
              <a:t>IntegerNode</a:t>
            </a:r>
            <a:r>
              <a:rPr lang="en-US" sz="2600" dirty="0">
                <a:latin typeface="Courier New"/>
                <a:cs typeface="Courier New"/>
              </a:rPr>
              <a:t>(30, list);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68938"/>
              </p:ext>
            </p:extLst>
          </p:nvPr>
        </p:nvGraphicFramePr>
        <p:xfrm>
          <a:off x="2844800" y="367604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18390"/>
              </p:ext>
            </p:extLst>
          </p:nvPr>
        </p:nvGraphicFramePr>
        <p:xfrm>
          <a:off x="4749800" y="367604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428564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381732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405704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0512"/>
              </p:ext>
            </p:extLst>
          </p:nvPr>
        </p:nvGraphicFramePr>
        <p:xfrm>
          <a:off x="6654800" y="367604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428564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405704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52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26104" cy="4759325"/>
          </a:xfrm>
        </p:spPr>
        <p:txBody>
          <a:bodyPr/>
          <a:lstStyle/>
          <a:p>
            <a:r>
              <a:rPr lang="en-US" dirty="0"/>
              <a:t>Let’s write code that creates the following list: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>
                <a:cs typeface="Courier New"/>
              </a:rPr>
              <a:t>Which is correct?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a)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list = 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(10, 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(20));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b)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list = 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(20, 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(10));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c)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Neither will correctly produce that list</a:t>
            </a:r>
          </a:p>
          <a:p>
            <a:pPr lvl="1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78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284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/>
        </p:nvGraphicFramePr>
        <p:xfrm>
          <a:off x="4749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478948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/>
        </p:nvGraphicFramePr>
        <p:xfrm>
          <a:off x="665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50292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4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list.getNext</a:t>
            </a:r>
            <a:r>
              <a:rPr lang="en-US" sz="2200" dirty="0">
                <a:latin typeface="Courier New"/>
                <a:cs typeface="Courier New"/>
              </a:rPr>
              <a:t>().</a:t>
            </a:r>
            <a:r>
              <a:rPr lang="en-US" sz="2200" dirty="0" err="1">
                <a:latin typeface="Courier New"/>
                <a:cs typeface="Courier New"/>
              </a:rPr>
              <a:t>setNext</a:t>
            </a:r>
            <a:r>
              <a:rPr lang="en-US" sz="2200" dirty="0">
                <a:latin typeface="Courier New"/>
                <a:cs typeface="Courier New"/>
              </a:rPr>
              <a:t>(new </a:t>
            </a:r>
            <a:r>
              <a:rPr lang="en-US" sz="2200" dirty="0" err="1">
                <a:latin typeface="Courier New"/>
                <a:cs typeface="Courier New"/>
              </a:rPr>
              <a:t>IntegerNode</a:t>
            </a:r>
            <a:r>
              <a:rPr lang="en-US" sz="2200" dirty="0">
                <a:latin typeface="Courier New"/>
                <a:cs typeface="Courier New"/>
              </a:rPr>
              <a:t>(30));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53988"/>
              </p:ext>
            </p:extLst>
          </p:nvPr>
        </p:nvGraphicFramePr>
        <p:xfrm>
          <a:off x="2844800" y="36446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16833"/>
              </p:ext>
            </p:extLst>
          </p:nvPr>
        </p:nvGraphicFramePr>
        <p:xfrm>
          <a:off x="4749800" y="36446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425428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378596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402568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937521"/>
              </p:ext>
            </p:extLst>
          </p:nvPr>
        </p:nvGraphicFramePr>
        <p:xfrm>
          <a:off x="6654800" y="36446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425428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402568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4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flexible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090"/>
            <a:ext cx="8229600" cy="4759325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public class Node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private Object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private Node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public </a:t>
            </a:r>
            <a:r>
              <a:rPr lang="en-US" sz="1600" dirty="0" err="1">
                <a:latin typeface="Courier New" charset="0"/>
              </a:rPr>
              <a:t>Node(Object</a:t>
            </a:r>
            <a:r>
              <a:rPr lang="en-US" sz="1600" dirty="0">
                <a:latin typeface="Courier New" charset="0"/>
              </a:rPr>
              <a:t> item)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    </a:t>
            </a:r>
            <a:r>
              <a:rPr lang="en-US" sz="1600" dirty="0" err="1">
                <a:latin typeface="Courier New" charset="0"/>
              </a:rPr>
              <a:t>this.item</a:t>
            </a:r>
            <a:r>
              <a:rPr lang="en-US" sz="16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	    </a:t>
            </a:r>
            <a:r>
              <a:rPr lang="en-US" sz="1600" dirty="0" err="1">
                <a:latin typeface="Courier New" charset="0"/>
              </a:rPr>
              <a:t>this.next</a:t>
            </a:r>
            <a:r>
              <a:rPr lang="en-US" sz="1600" dirty="0">
                <a:latin typeface="Courier New" charset="0"/>
              </a:rPr>
              <a:t> = null;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public </a:t>
            </a:r>
            <a:r>
              <a:rPr lang="en-US" sz="1600" dirty="0" err="1">
                <a:latin typeface="Courier New" charset="0"/>
              </a:rPr>
              <a:t>Node(Object</a:t>
            </a:r>
            <a:r>
              <a:rPr lang="en-US" sz="1600" dirty="0">
                <a:latin typeface="Courier New" charset="0"/>
              </a:rPr>
              <a:t> item, Node next)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	    </a:t>
            </a:r>
            <a:r>
              <a:rPr lang="en-US" sz="1600" dirty="0" err="1">
                <a:latin typeface="Courier New" charset="0"/>
              </a:rPr>
              <a:t>this.item</a:t>
            </a:r>
            <a:r>
              <a:rPr lang="en-US" sz="16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     </a:t>
            </a:r>
            <a:r>
              <a:rPr lang="en-US" sz="1600" dirty="0" err="1">
                <a:latin typeface="Courier New" charset="0"/>
              </a:rPr>
              <a:t>this.next</a:t>
            </a:r>
            <a:r>
              <a:rPr lang="en-US" sz="1600" dirty="0">
                <a:latin typeface="Courier New" charset="0"/>
              </a:rPr>
              <a:t> =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public void </a:t>
            </a:r>
            <a:r>
              <a:rPr lang="en-US" sz="1600" dirty="0" err="1">
                <a:latin typeface="Courier New" charset="0"/>
              </a:rPr>
              <a:t>setNext(Node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nextNode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    next = </a:t>
            </a:r>
            <a:r>
              <a:rPr lang="en-US" sz="1600" dirty="0" err="1">
                <a:latin typeface="Courier New" charset="0"/>
              </a:rPr>
              <a:t>nextNode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public Node </a:t>
            </a:r>
            <a:r>
              <a:rPr lang="en-US" sz="1600" dirty="0" err="1">
                <a:latin typeface="Courier New" charset="0"/>
              </a:rPr>
              <a:t>getNext</a:t>
            </a:r>
            <a:r>
              <a:rPr lang="en-US" sz="16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    return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public Object </a:t>
            </a:r>
            <a:r>
              <a:rPr lang="en-US" sz="1600" dirty="0" err="1">
                <a:latin typeface="Courier New" charset="0"/>
              </a:rPr>
              <a:t>getItem</a:t>
            </a:r>
            <a:r>
              <a:rPr lang="en-US" sz="16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    return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}	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public void </a:t>
            </a:r>
            <a:r>
              <a:rPr lang="en-US" sz="1600" dirty="0" err="1">
                <a:latin typeface="Courier New" charset="0"/>
              </a:rPr>
              <a:t>setItem(Object</a:t>
            </a:r>
            <a:r>
              <a:rPr lang="en-US" sz="1600" dirty="0">
                <a:latin typeface="Courier New" charset="0"/>
              </a:rPr>
              <a:t> item){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    </a:t>
            </a:r>
            <a:r>
              <a:rPr lang="en-US" sz="1600" dirty="0" err="1">
                <a:latin typeface="Courier New" charset="0"/>
              </a:rPr>
              <a:t>this.item</a:t>
            </a:r>
            <a:r>
              <a:rPr lang="en-US" sz="16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600" dirty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400" dirty="0">
                <a:latin typeface="Courier New" charset="0"/>
              </a:rPr>
              <a:t>}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400" dirty="0">
              <a:latin typeface="Courier New" charset="0"/>
            </a:endParaRPr>
          </a:p>
          <a:p>
            <a:endParaRPr lang="en-US" sz="500" dirty="0"/>
          </a:p>
          <a:p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5429681" y="1295400"/>
            <a:ext cx="3571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 node = new Node (5);</a:t>
            </a:r>
          </a:p>
          <a:p>
            <a:r>
              <a:rPr lang="en-US" dirty="0"/>
              <a:t>Java will convert 5 to an instance</a:t>
            </a:r>
          </a:p>
          <a:p>
            <a:r>
              <a:rPr lang="en-US" dirty="0"/>
              <a:t>of class </a:t>
            </a:r>
            <a:r>
              <a:rPr lang="en-US" dirty="0">
                <a:latin typeface="Courier New"/>
                <a:cs typeface="Courier New"/>
              </a:rPr>
              <a:t>Integer</a:t>
            </a:r>
          </a:p>
        </p:txBody>
      </p:sp>
    </p:spTree>
    <p:extLst>
      <p:ext uri="{BB962C8B-B14F-4D97-AF65-F5344CB8AC3E}">
        <p14:creationId xmlns:p14="http://schemas.microsoft.com/office/powerpoint/2010/main" val="2589692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we have a chain of nodes: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And we want to print all the items.</a:t>
            </a:r>
          </a:p>
          <a:p>
            <a:endParaRPr lang="en-US" sz="24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/>
        </p:nvGraphicFramePr>
        <p:xfrm>
          <a:off x="2120900" y="201453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/>
        </p:nvGraphicFramePr>
        <p:xfrm>
          <a:off x="7416800" y="201453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6553200" y="262413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8077200" y="2395538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304800" y="2184400"/>
            <a:ext cx="80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 charset="0"/>
              </a:rPr>
              <a:t>head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181100" y="239553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096000" y="2389188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...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314700" y="263366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Group 88"/>
          <p:cNvGraphicFramePr>
            <a:graphicFrameLocks noGrp="1"/>
          </p:cNvGraphicFramePr>
          <p:nvPr/>
        </p:nvGraphicFramePr>
        <p:xfrm>
          <a:off x="4114800" y="2024063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Line 43"/>
          <p:cNvSpPr>
            <a:spLocks noChangeShapeType="1"/>
          </p:cNvSpPr>
          <p:nvPr/>
        </p:nvSpPr>
        <p:spPr bwMode="auto">
          <a:xfrm flipV="1">
            <a:off x="5308600" y="264318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6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Start at the </a:t>
            </a:r>
            <a:r>
              <a:rPr lang="en-US" sz="2400" b="1" dirty="0"/>
              <a:t>head </a:t>
            </a:r>
            <a:r>
              <a:rPr lang="en-US" sz="2400" dirty="0"/>
              <a:t>of the list.</a:t>
            </a:r>
          </a:p>
          <a:p>
            <a:r>
              <a:rPr lang="en-US" sz="2400" dirty="0"/>
              <a:t>While (there are more nodes to print):</a:t>
            </a:r>
          </a:p>
          <a:p>
            <a:pPr lvl="1"/>
            <a:r>
              <a:rPr lang="en-US" sz="2000" dirty="0"/>
              <a:t>Print the current node's </a:t>
            </a:r>
            <a:r>
              <a:rPr lang="en-US" sz="2000" b="1" dirty="0"/>
              <a:t>item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Go to the </a:t>
            </a:r>
            <a:r>
              <a:rPr lang="en-US" sz="2000" b="1" dirty="0"/>
              <a:t>next</a:t>
            </a:r>
            <a:r>
              <a:rPr lang="en-US" sz="2000" dirty="0"/>
              <a:t> node.</a:t>
            </a:r>
          </a:p>
          <a:p>
            <a:pPr lvl="1">
              <a:buNone/>
            </a:pPr>
            <a:endParaRPr lang="en-US" sz="2000" dirty="0"/>
          </a:p>
          <a:p>
            <a:r>
              <a:rPr lang="en-US" sz="2400" dirty="0"/>
              <a:t>How do we walk through the nodes of the list?</a:t>
            </a:r>
          </a:p>
          <a:p>
            <a:pPr lvl="1"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charset="0"/>
              </a:rPr>
              <a:t>	head = </a:t>
            </a:r>
            <a:r>
              <a:rPr lang="en-US" sz="2000" dirty="0" err="1">
                <a:latin typeface="Courier New" charset="0"/>
              </a:rPr>
              <a:t>head.getNext</a:t>
            </a:r>
            <a:r>
              <a:rPr lang="en-US" sz="2000" dirty="0">
                <a:latin typeface="Courier New" charset="0"/>
              </a:rPr>
              <a:t>();   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// is this a good idea?</a:t>
            </a:r>
          </a:p>
          <a:p>
            <a:endParaRPr lang="en-US" sz="24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/>
        </p:nvGraphicFramePr>
        <p:xfrm>
          <a:off x="2120900" y="483959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/>
        </p:nvGraphicFramePr>
        <p:xfrm>
          <a:off x="7416800" y="483959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6553200" y="544919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8077200" y="5220598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304800" y="5009460"/>
            <a:ext cx="80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 charset="0"/>
              </a:rPr>
              <a:t>head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181100" y="522059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096000" y="5214248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...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314700" y="545872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Group 88"/>
          <p:cNvGraphicFramePr>
            <a:graphicFrameLocks noGrp="1"/>
          </p:cNvGraphicFramePr>
          <p:nvPr/>
        </p:nvGraphicFramePr>
        <p:xfrm>
          <a:off x="4114800" y="4849123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Line 43"/>
          <p:cNvSpPr>
            <a:spLocks noChangeShapeType="1"/>
          </p:cNvSpPr>
          <p:nvPr/>
        </p:nvSpPr>
        <p:spPr bwMode="auto">
          <a:xfrm flipV="1">
            <a:off x="5308600" y="546824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47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not lose the reference to this first node:</a:t>
            </a:r>
          </a:p>
          <a:p>
            <a:pPr lvl="1"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charset="0"/>
              </a:rPr>
              <a:t>Node current = head;</a:t>
            </a:r>
          </a:p>
          <a:p>
            <a:pPr lvl="1"/>
            <a:endParaRPr lang="en-US" sz="2000" dirty="0">
              <a:latin typeface="Courier New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r>
              <a:rPr lang="en-US" sz="2400" dirty="0"/>
              <a:t>Move along a list by advancing a </a:t>
            </a:r>
            <a:r>
              <a:rPr lang="en-US" sz="2400" dirty="0">
                <a:latin typeface="Courier New" charset="0"/>
              </a:rPr>
              <a:t>Node</a:t>
            </a:r>
            <a:r>
              <a:rPr lang="en-US" sz="2400" dirty="0"/>
              <a:t> reference:</a:t>
            </a:r>
          </a:p>
          <a:p>
            <a:pPr lvl="1"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charset="0"/>
              </a:rPr>
              <a:t>current = </a:t>
            </a:r>
            <a:r>
              <a:rPr lang="en-US" sz="2000" dirty="0" err="1">
                <a:latin typeface="Courier New" charset="0"/>
              </a:rPr>
              <a:t>current.getNext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endParaRPr lang="en-US" sz="24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/>
        </p:nvGraphicFramePr>
        <p:xfrm>
          <a:off x="2120900" y="250120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/>
        </p:nvGraphicFramePr>
        <p:xfrm>
          <a:off x="7416800" y="2501208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6553200" y="311080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8077200" y="2882208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304800" y="2671070"/>
            <a:ext cx="80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urier New" charset="0"/>
              </a:rPr>
              <a:t>head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181100" y="288220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096000" y="2875858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...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314700" y="312033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Group 88"/>
          <p:cNvGraphicFramePr>
            <a:graphicFrameLocks noGrp="1"/>
          </p:cNvGraphicFramePr>
          <p:nvPr/>
        </p:nvGraphicFramePr>
        <p:xfrm>
          <a:off x="4114800" y="2510733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Line 43"/>
          <p:cNvSpPr>
            <a:spLocks noChangeShapeType="1"/>
          </p:cNvSpPr>
          <p:nvPr/>
        </p:nvSpPr>
        <p:spPr bwMode="auto">
          <a:xfrm flipV="1">
            <a:off x="5308600" y="312985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84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467" y="1295400"/>
            <a:ext cx="821373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Code for printing the nodes of a list:</a:t>
            </a:r>
          </a:p>
          <a:p>
            <a:pPr lvl="1"/>
            <a:endParaRPr lang="en-US" sz="1600" dirty="0"/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Node head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Node current = head;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while (current != null){   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System.out.println(current.getItem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	current = </a:t>
            </a:r>
            <a:r>
              <a:rPr lang="en-US" sz="1600" dirty="0" err="1">
                <a:latin typeface="Courier New" charset="0"/>
              </a:rPr>
              <a:t>current.getNext</a:t>
            </a:r>
            <a:r>
              <a:rPr lang="en-US" sz="1600" dirty="0">
                <a:latin typeface="Courier New" charset="0"/>
              </a:rPr>
              <a:t>();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467" y="3665280"/>
            <a:ext cx="427081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Similar to array code:</a:t>
            </a:r>
          </a:p>
          <a:p>
            <a:pPr lvl="1"/>
            <a:endParaRPr lang="en-US" sz="2000" dirty="0"/>
          </a:p>
          <a:p>
            <a:pPr>
              <a:buFontTx/>
              <a:buNone/>
            </a:pP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[] a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while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a.length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System.out.println(a[i</a:t>
            </a:r>
            <a:r>
              <a:rPr lang="en-US" sz="1600" dirty="0">
                <a:latin typeface="Courier New" charset="0"/>
              </a:rPr>
              <a:t>]);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2261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linked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467" y="1295400"/>
            <a:ext cx="85416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Same thing with a for loop</a:t>
            </a:r>
          </a:p>
          <a:p>
            <a:pPr lvl="1"/>
            <a:endParaRPr lang="en-US" sz="1600" dirty="0"/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Node head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for (Node current = head; current != null; current = </a:t>
            </a:r>
            <a:r>
              <a:rPr lang="en-US" sz="1600" dirty="0" err="1">
                <a:latin typeface="Courier New" charset="0"/>
              </a:rPr>
              <a:t>current.getNext</a:t>
            </a:r>
            <a:r>
              <a:rPr lang="en-US" sz="1600" dirty="0">
                <a:latin typeface="Courier New" charset="0"/>
              </a:rPr>
              <a:t>()){   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System.out.println(current.getItem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466" y="3665280"/>
            <a:ext cx="65238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array version</a:t>
            </a:r>
          </a:p>
          <a:p>
            <a:pPr lvl="1"/>
            <a:endParaRPr lang="en-US" sz="2000" dirty="0"/>
          </a:p>
          <a:p>
            <a:pPr>
              <a:buFontTx/>
              <a:buNone/>
            </a:pP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[] a = ...;</a:t>
            </a:r>
          </a:p>
          <a:p>
            <a:pPr>
              <a:buFontTx/>
              <a:buNone/>
            </a:pPr>
            <a:endParaRPr lang="en-US" sz="1600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for 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a.length</a:t>
            </a:r>
            <a:r>
              <a:rPr lang="en-US" sz="1600" dirty="0">
                <a:latin typeface="Courier New" charset="0"/>
              </a:rPr>
              <a:t>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 {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System.out.println(a[i</a:t>
            </a:r>
            <a:r>
              <a:rPr lang="en-US" sz="1600" dirty="0">
                <a:latin typeface="Courier New" charset="0"/>
              </a:rPr>
              <a:t>]);</a:t>
            </a:r>
          </a:p>
          <a:p>
            <a:pPr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257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 are not always the optimal data structure:</a:t>
            </a:r>
          </a:p>
          <a:p>
            <a:pPr lvl="1"/>
            <a:r>
              <a:rPr lang="en-US" dirty="0"/>
              <a:t>An array has fixed size – needs to be copied to expand its capacity</a:t>
            </a:r>
          </a:p>
          <a:p>
            <a:pPr lvl="1"/>
            <a:r>
              <a:rPr lang="en-US" dirty="0"/>
              <a:t>Adding in the middle of an array requires copying all subsequent elements</a:t>
            </a:r>
          </a:p>
          <a:p>
            <a:r>
              <a:rPr lang="en-US" dirty="0" err="1"/>
              <a:t>ArrayLists</a:t>
            </a:r>
            <a:r>
              <a:rPr lang="en-US" dirty="0"/>
              <a:t> have the same issues since they use arrays to store their data.</a:t>
            </a:r>
          </a:p>
        </p:txBody>
      </p:sp>
    </p:spTree>
    <p:extLst>
      <p:ext uri="{BB962C8B-B14F-4D97-AF65-F5344CB8AC3E}">
        <p14:creationId xmlns:p14="http://schemas.microsoft.com/office/powerpoint/2010/main" val="1732107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Interim summary – why should I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Linked list:</a:t>
            </a:r>
          </a:p>
          <a:p>
            <a:pPr lvl="1"/>
            <a:r>
              <a:rPr lang="en-US" sz="2400" dirty="0"/>
              <a:t>a self referential structure</a:t>
            </a:r>
          </a:p>
          <a:p>
            <a:r>
              <a:rPr lang="en-US" sz="2800" dirty="0"/>
              <a:t>Advantage over arrays – no bound on capacity – can grow/shrink as needed (a dynamic structure)</a:t>
            </a:r>
          </a:p>
          <a:p>
            <a:r>
              <a:rPr lang="en-US" sz="2800" dirty="0"/>
              <a:t>Linked lists are the basis for a lot of data structures</a:t>
            </a:r>
          </a:p>
          <a:p>
            <a:pPr lvl="1"/>
            <a:r>
              <a:rPr lang="en-US" sz="2400" dirty="0"/>
              <a:t>stacks, queues, trees</a:t>
            </a:r>
          </a:p>
          <a:p>
            <a:r>
              <a:rPr lang="en-US" sz="2800" dirty="0"/>
              <a:t>The primary alternative to arrays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7204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39431"/>
              </p:ext>
            </p:extLst>
          </p:nvPr>
        </p:nvGraphicFramePr>
        <p:xfrm>
          <a:off x="457200" y="1270114"/>
          <a:ext cx="8077002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urier New"/>
                          <a:cs typeface="Courier New"/>
                        </a:rPr>
                        <a:t>object </a:t>
                      </a:r>
                      <a:r>
                        <a:rPr lang="en-US" sz="1800" dirty="0" err="1">
                          <a:latin typeface="Courier New"/>
                          <a:cs typeface="Courier New"/>
                        </a:rPr>
                        <a:t>get(index</a:t>
                      </a:r>
                      <a:r>
                        <a:rPr lang="en-US" sz="1800" dirty="0">
                          <a:latin typeface="Courier New"/>
                          <a:cs typeface="Courier New"/>
                        </a:rPr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  <a:cs typeface="Courier New"/>
                        </a:rPr>
                        <a:t>Returns the element at the given position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index </a:t>
                      </a:r>
                      <a:r>
                        <a:rPr lang="en-US" dirty="0" err="1">
                          <a:latin typeface="Courier New"/>
                          <a:cs typeface="Courier New"/>
                        </a:rPr>
                        <a:t>indexOf(object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index of the first occurrence of the specified element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add(object)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Appends</a:t>
                      </a:r>
                      <a:r>
                        <a:rPr lang="en-US" baseline="0" dirty="0">
                          <a:latin typeface="+mn-lt"/>
                        </a:rPr>
                        <a:t> an element to the list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add(index,</a:t>
                      </a:r>
                      <a:r>
                        <a:rPr lang="en-US" baseline="0" dirty="0">
                          <a:latin typeface="Courier New"/>
                          <a:cs typeface="Courier New"/>
                        </a:rPr>
                        <a:t> object)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-109" charset="0"/>
                          <a:cs typeface="Times New Roman" pitchFamily="-109" charset="0"/>
                        </a:rPr>
                        <a:t>inserts given value at given index, shifting subsequent values right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object </a:t>
                      </a:r>
                      <a:r>
                        <a:rPr lang="en-US" dirty="0" err="1">
                          <a:latin typeface="Courier New"/>
                          <a:cs typeface="Courier New"/>
                        </a:rPr>
                        <a:t>remove(index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element at the specified position (and returns it)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object </a:t>
                      </a:r>
                      <a:r>
                        <a:rPr lang="en-US" dirty="0" err="1">
                          <a:latin typeface="Courier New"/>
                          <a:cs typeface="Courier New"/>
                        </a:rPr>
                        <a:t>remove(object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Removes the element that corresponds to the given object (and returns 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dirty="0">
                          <a:latin typeface="Courier New"/>
                          <a:cs typeface="Courier New"/>
                        </a:rPr>
                        <a:t> size()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returns the size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/>
                          <a:cs typeface="Courier New"/>
                        </a:rPr>
                        <a:t>boolean</a:t>
                      </a:r>
                      <a:r>
                        <a:rPr lang="en-US" baseline="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baseline="0" dirty="0" err="1">
                          <a:latin typeface="Courier New"/>
                          <a:cs typeface="Courier New"/>
                        </a:rPr>
                        <a:t>isEmpty</a:t>
                      </a:r>
                      <a:r>
                        <a:rPr lang="en-US" baseline="0" dirty="0">
                          <a:latin typeface="Courier New"/>
                          <a:cs typeface="Courier New"/>
                        </a:rPr>
                        <a:t>()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indicates if the list is empty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/>
                          <a:cs typeface="Courier New"/>
                        </a:rPr>
                        <a:t>clear()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removes</a:t>
                      </a:r>
                      <a:r>
                        <a:rPr lang="en-US" baseline="0" dirty="0">
                          <a:latin typeface="+mn-lt"/>
                        </a:rPr>
                        <a:t> all elements from the list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4129" y="6326813"/>
            <a:ext cx="450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is an </a:t>
            </a:r>
            <a:r>
              <a:rPr lang="en-US" dirty="0" err="1"/>
              <a:t>int</a:t>
            </a:r>
            <a:r>
              <a:rPr lang="en-US" dirty="0"/>
              <a:t>, and object is of type Object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55" y="1295400"/>
            <a:ext cx="8729274" cy="47593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public interface </a:t>
            </a:r>
            <a:r>
              <a:rPr lang="en-US" sz="2000" dirty="0" err="1">
                <a:latin typeface="Courier New"/>
                <a:cs typeface="Courier New"/>
              </a:rPr>
              <a:t>ListInterface</a:t>
            </a:r>
            <a:r>
              <a:rPr lang="en-US" sz="2000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</a:t>
            </a:r>
            <a:r>
              <a:rPr lang="en-US" sz="2000" dirty="0" err="1">
                <a:latin typeface="Courier New"/>
                <a:cs typeface="Courier New"/>
              </a:rPr>
              <a:t>boolean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isEmpty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size();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add(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index, Object item)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throws </a:t>
            </a:r>
            <a:r>
              <a:rPr lang="en-US" sz="2000" dirty="0" err="1">
                <a:latin typeface="Courier New"/>
                <a:cs typeface="Courier New"/>
              </a:rPr>
              <a:t>ListIndexOutOfBoundsException</a:t>
            </a:r>
            <a:r>
              <a:rPr lang="en-US" sz="20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add(Object item);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remove(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index)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throws </a:t>
            </a:r>
            <a:r>
              <a:rPr lang="en-US" sz="2000" dirty="0" err="1">
                <a:latin typeface="Courier New"/>
                <a:cs typeface="Courier New"/>
              </a:rPr>
              <a:t>ListIndexOutOfBoundsException</a:t>
            </a:r>
            <a:r>
              <a:rPr lang="en-US" sz="20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remove(Object item);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Object get(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index)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throws </a:t>
            </a:r>
            <a:r>
              <a:rPr lang="en-US" sz="2000" dirty="0" err="1">
                <a:latin typeface="Courier New"/>
                <a:cs typeface="Courier New"/>
              </a:rPr>
              <a:t>ListIndexOutOfBoundsException</a:t>
            </a:r>
            <a:r>
              <a:rPr lang="en-US" sz="20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public void clear();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4369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List: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public class </a:t>
            </a:r>
            <a:r>
              <a:rPr lang="en-US" sz="2000" dirty="0" err="1">
                <a:latin typeface="Courier New" charset="0"/>
              </a:rPr>
              <a:t>LinkedList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private Node </a:t>
            </a:r>
            <a:r>
              <a:rPr lang="en-US" sz="2000" b="1" dirty="0">
                <a:latin typeface="Courier New" charset="0"/>
              </a:rPr>
              <a:t>head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private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size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public </a:t>
            </a:r>
            <a:r>
              <a:rPr lang="en-US" sz="2000" dirty="0" err="1">
                <a:latin typeface="Courier New" charset="0"/>
              </a:rPr>
              <a:t>LinkedList</a:t>
            </a:r>
            <a:r>
              <a:rPr lang="en-US" sz="20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    head = null;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    size = 0;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...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400" dirty="0"/>
          </a:p>
        </p:txBody>
      </p:sp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6781800" y="2209800"/>
            <a:ext cx="1905000" cy="1371600"/>
          </a:xfrm>
          <a:prstGeom prst="rect">
            <a:avLst/>
          </a:prstGeom>
          <a:solidFill>
            <a:srgbClr val="E6E6E6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0</a:t>
            </a:r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7762875" y="2590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6781800" y="1814513"/>
            <a:ext cx="1190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Tahoma" charset="0"/>
              </a:rPr>
              <a:t>LinkedList</a:t>
            </a:r>
            <a:endParaRPr lang="en-US" dirty="0">
              <a:latin typeface="Tahoma" charset="0"/>
            </a:endParaRPr>
          </a:p>
        </p:txBody>
      </p:sp>
      <p:sp>
        <p:nvSpPr>
          <p:cNvPr id="7" name="Line 55"/>
          <p:cNvSpPr>
            <a:spLocks noChangeShapeType="1"/>
          </p:cNvSpPr>
          <p:nvPr/>
        </p:nvSpPr>
        <p:spPr bwMode="auto">
          <a:xfrm flipH="1">
            <a:off x="7772400" y="2590800"/>
            <a:ext cx="457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to a linked list at a given index?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36816"/>
              </p:ext>
            </p:extLst>
          </p:nvPr>
        </p:nvGraphicFramePr>
        <p:xfrm>
          <a:off x="939800" y="27769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525268"/>
              </p:ext>
            </p:extLst>
          </p:nvPr>
        </p:nvGraphicFramePr>
        <p:xfrm>
          <a:off x="2844800" y="27769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92892"/>
              </p:ext>
            </p:extLst>
          </p:nvPr>
        </p:nvGraphicFramePr>
        <p:xfrm>
          <a:off x="4749800" y="27769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29853"/>
              </p:ext>
            </p:extLst>
          </p:nvPr>
        </p:nvGraphicFramePr>
        <p:xfrm>
          <a:off x="6654800" y="27769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48"/>
          <p:cNvSpPr>
            <a:spLocks noChangeShapeType="1"/>
          </p:cNvSpPr>
          <p:nvPr/>
        </p:nvSpPr>
        <p:spPr bwMode="auto">
          <a:xfrm flipV="1">
            <a:off x="1981200" y="33865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886200" y="33865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 flipV="1">
            <a:off x="5791200" y="33865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 flipH="1">
            <a:off x="7315200" y="318648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465"/>
            <a:ext cx="8229600" cy="1203325"/>
          </a:xfrm>
        </p:spPr>
        <p:txBody>
          <a:bodyPr/>
          <a:lstStyle/>
          <a:p>
            <a:r>
              <a:rPr lang="en-US" dirty="0"/>
              <a:t>How do we add to a linked list at a given index?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Consider all the possible cases!</a:t>
            </a:r>
          </a:p>
          <a:p>
            <a:pPr marL="1154112" lvl="2" indent="-457200">
              <a:buFont typeface="+mj-lt"/>
              <a:buAutoNum type="arabicPeriod"/>
            </a:pPr>
            <a:r>
              <a:rPr lang="en-US" dirty="0"/>
              <a:t>Index out of bounds</a:t>
            </a:r>
          </a:p>
          <a:p>
            <a:pPr marL="1154112" lvl="2" indent="-457200">
              <a:buFont typeface="+mj-lt"/>
              <a:buAutoNum type="arabicPeriod"/>
            </a:pPr>
            <a:r>
              <a:rPr lang="en-US" dirty="0"/>
              <a:t>Insert at head</a:t>
            </a:r>
          </a:p>
          <a:p>
            <a:pPr marL="1154112" lvl="2" indent="-457200">
              <a:buFont typeface="+mj-lt"/>
              <a:buAutoNum type="arabicPeriod"/>
            </a:pPr>
            <a:r>
              <a:rPr lang="en-US" dirty="0"/>
              <a:t>Insert in middle</a:t>
            </a:r>
          </a:p>
          <a:p>
            <a:pPr marL="1154112" lvl="2" indent="-457200">
              <a:buFont typeface="+mj-lt"/>
              <a:buAutoNum type="arabicPeriod"/>
            </a:pPr>
            <a:r>
              <a:rPr lang="en-US" dirty="0"/>
              <a:t>Insert at end</a:t>
            </a:r>
          </a:p>
          <a:p>
            <a:pPr marL="1154112" lvl="2" indent="-4572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152963"/>
              </p:ext>
            </p:extLst>
          </p:nvPr>
        </p:nvGraphicFramePr>
        <p:xfrm>
          <a:off x="939800" y="25390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98787"/>
              </p:ext>
            </p:extLst>
          </p:nvPr>
        </p:nvGraphicFramePr>
        <p:xfrm>
          <a:off x="2844800" y="25390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94720"/>
              </p:ext>
            </p:extLst>
          </p:nvPr>
        </p:nvGraphicFramePr>
        <p:xfrm>
          <a:off x="4749800" y="25390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74181"/>
              </p:ext>
            </p:extLst>
          </p:nvPr>
        </p:nvGraphicFramePr>
        <p:xfrm>
          <a:off x="6654800" y="253905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48"/>
          <p:cNvSpPr>
            <a:spLocks noChangeShapeType="1"/>
          </p:cNvSpPr>
          <p:nvPr/>
        </p:nvSpPr>
        <p:spPr bwMode="auto">
          <a:xfrm flipV="1">
            <a:off x="1981200" y="31486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886200" y="31486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 flipV="1">
            <a:off x="5791200" y="314865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 flipH="1">
            <a:off x="7315200" y="294863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78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9914" cy="4759325"/>
          </a:xfrm>
        </p:spPr>
        <p:txBody>
          <a:bodyPr/>
          <a:lstStyle/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public void add(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index, Object item){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if (index&lt;0 || index&gt;size) 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       throw new </a:t>
            </a:r>
            <a:r>
              <a:rPr lang="en-US" sz="1800" dirty="0" err="1">
                <a:latin typeface="Courier New"/>
                <a:cs typeface="Courier New"/>
              </a:rPr>
              <a:t>IndexOutOfBoundsException</a:t>
            </a:r>
            <a:r>
              <a:rPr lang="en-US" sz="1800" dirty="0">
                <a:latin typeface="Courier New"/>
                <a:cs typeface="Courier New"/>
              </a:rPr>
              <a:t>(”out of bounds”);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if (index == 0) {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head = new </a:t>
            </a:r>
            <a:r>
              <a:rPr lang="en-US" sz="1800" dirty="0" err="1">
                <a:latin typeface="Courier New"/>
                <a:cs typeface="Courier New"/>
              </a:rPr>
              <a:t>Node(item</a:t>
            </a:r>
            <a:r>
              <a:rPr lang="en-US" sz="1800" dirty="0">
                <a:latin typeface="Courier New"/>
                <a:cs typeface="Courier New"/>
              </a:rPr>
              <a:t>, head);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else {   // find predecessor of node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Node </a:t>
            </a:r>
            <a:r>
              <a:rPr lang="en-US" sz="1800" dirty="0" err="1">
                <a:latin typeface="Courier New"/>
                <a:cs typeface="Courier New"/>
              </a:rPr>
              <a:t>curr</a:t>
            </a:r>
            <a:r>
              <a:rPr lang="en-US" sz="1800" dirty="0">
                <a:latin typeface="Courier New"/>
                <a:cs typeface="Courier New"/>
              </a:rPr>
              <a:t> = head;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for 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=0;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&lt;index-1;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   </a:t>
            </a:r>
            <a:r>
              <a:rPr lang="en-US" sz="1800" dirty="0" err="1">
                <a:latin typeface="Courier New"/>
                <a:cs typeface="Courier New"/>
              </a:rPr>
              <a:t>curr</a:t>
            </a:r>
            <a:r>
              <a:rPr lang="en-US" sz="1800" dirty="0">
                <a:latin typeface="Courier New"/>
                <a:cs typeface="Courier New"/>
              </a:rPr>
              <a:t> = </a:t>
            </a:r>
            <a:r>
              <a:rPr lang="en-US" sz="1800" dirty="0" err="1">
                <a:latin typeface="Courier New"/>
                <a:cs typeface="Courier New"/>
              </a:rPr>
              <a:t>curr.getNext</a:t>
            </a:r>
            <a:r>
              <a:rPr lang="en-US" sz="1800" dirty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}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dirty="0" err="1">
                <a:latin typeface="Courier New"/>
                <a:cs typeface="Courier New"/>
              </a:rPr>
              <a:t>curr.setNext</a:t>
            </a:r>
            <a:r>
              <a:rPr lang="en-US" sz="1800" dirty="0">
                <a:latin typeface="Courier New"/>
                <a:cs typeface="Courier New"/>
              </a:rPr>
              <a:t>(new Node(item, </a:t>
            </a:r>
            <a:r>
              <a:rPr lang="en-US" sz="1800" dirty="0" err="1">
                <a:latin typeface="Courier New"/>
                <a:cs typeface="Courier New"/>
              </a:rPr>
              <a:t>curr.getNext</a:t>
            </a:r>
            <a:r>
              <a:rPr lang="en-US" sz="1800" dirty="0">
                <a:latin typeface="Courier New"/>
                <a:cs typeface="Courier New"/>
              </a:rPr>
              <a:t>()));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	size++;</a:t>
            </a:r>
          </a:p>
          <a:p>
            <a:pPr>
              <a:buNone/>
            </a:pPr>
            <a:r>
              <a:rPr lang="en-US" sz="1800" dirty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latin typeface="Courier New"/>
                <a:cs typeface="Courier New"/>
              </a:rPr>
              <a:t>remove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// Removes value at a given index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public void remove(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index)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dirty="0"/>
              <a:t>...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  <a:p>
            <a:pPr lvl="1"/>
            <a:r>
              <a:rPr lang="en-US" sz="2400" dirty="0"/>
              <a:t>How do we remove a node?</a:t>
            </a:r>
          </a:p>
          <a:p>
            <a:pPr lvl="1"/>
            <a:endParaRPr lang="en-US" sz="24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Rectangle 47"/>
          <p:cNvSpPr>
            <a:spLocks noChangeArrowheads="1"/>
          </p:cNvSpPr>
          <p:nvPr/>
        </p:nvSpPr>
        <p:spPr bwMode="auto">
          <a:xfrm>
            <a:off x="533400" y="472747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3</a:t>
            </a:r>
          </a:p>
        </p:txBody>
      </p:sp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1514475" y="510847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9"/>
          <p:cNvSpPr>
            <a:spLocks noChangeShapeType="1"/>
          </p:cNvSpPr>
          <p:nvPr/>
        </p:nvSpPr>
        <p:spPr bwMode="auto">
          <a:xfrm flipV="1">
            <a:off x="1724025" y="5108470"/>
            <a:ext cx="1476375" cy="161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Group 54"/>
          <p:cNvGraphicFramePr>
            <a:graphicFrameLocks noGrp="1"/>
          </p:cNvGraphicFramePr>
          <p:nvPr/>
        </p:nvGraphicFramePr>
        <p:xfrm>
          <a:off x="3276600" y="465127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65"/>
          <p:cNvSpPr>
            <a:spLocks noChangeShapeType="1"/>
          </p:cNvSpPr>
          <p:nvPr/>
        </p:nvSpPr>
        <p:spPr bwMode="auto">
          <a:xfrm flipV="1">
            <a:off x="4470400" y="527039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66"/>
          <p:cNvGraphicFramePr>
            <a:graphicFrameLocks noGrp="1"/>
          </p:cNvGraphicFramePr>
          <p:nvPr/>
        </p:nvGraphicFramePr>
        <p:xfrm>
          <a:off x="5270500" y="466079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77"/>
          <p:cNvSpPr>
            <a:spLocks noChangeShapeType="1"/>
          </p:cNvSpPr>
          <p:nvPr/>
        </p:nvSpPr>
        <p:spPr bwMode="auto">
          <a:xfrm flipV="1">
            <a:off x="6464300" y="527992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Group 78"/>
          <p:cNvGraphicFramePr>
            <a:graphicFrameLocks noGrp="1"/>
          </p:cNvGraphicFramePr>
          <p:nvPr/>
        </p:nvGraphicFramePr>
        <p:xfrm>
          <a:off x="7264400" y="467984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89"/>
          <p:cNvSpPr>
            <a:spLocks noChangeShapeType="1"/>
          </p:cNvSpPr>
          <p:nvPr/>
        </p:nvSpPr>
        <p:spPr bwMode="auto">
          <a:xfrm flipH="1">
            <a:off x="7924800" y="508942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3352800" y="5579958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14" name="Text Box 91"/>
          <p:cNvSpPr txBox="1">
            <a:spLocks noChangeArrowheads="1"/>
          </p:cNvSpPr>
          <p:nvPr/>
        </p:nvSpPr>
        <p:spPr bwMode="auto">
          <a:xfrm>
            <a:off x="5362575" y="5579958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  <p:sp>
        <p:nvSpPr>
          <p:cNvPr id="15" name="Text Box 92"/>
          <p:cNvSpPr txBox="1">
            <a:spLocks noChangeArrowheads="1"/>
          </p:cNvSpPr>
          <p:nvPr/>
        </p:nvSpPr>
        <p:spPr bwMode="auto">
          <a:xfrm>
            <a:off x="7343775" y="5579958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Before removing element at index 1:</a:t>
            </a:r>
          </a:p>
          <a:p>
            <a:pPr lvl="1"/>
            <a:endParaRPr lang="en-US" sz="2400" dirty="0"/>
          </a:p>
          <a:p>
            <a:pPr lvl="1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After:</a:t>
            </a: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46819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2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43075" y="50629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952625" y="50343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Group 112"/>
          <p:cNvGraphicFramePr>
            <a:graphicFrameLocks noGrp="1"/>
          </p:cNvGraphicFramePr>
          <p:nvPr/>
        </p:nvGraphicFramePr>
        <p:xfrm>
          <a:off x="3505200" y="4605700"/>
          <a:ext cx="1431925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4699000" y="52248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9"/>
          <p:cNvGraphicFramePr>
            <a:graphicFrameLocks noGrp="1"/>
          </p:cNvGraphicFramePr>
          <p:nvPr/>
        </p:nvGraphicFramePr>
        <p:xfrm>
          <a:off x="5499100" y="461522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30"/>
          <p:cNvSpPr>
            <a:spLocks noChangeShapeType="1"/>
          </p:cNvSpPr>
          <p:nvPr/>
        </p:nvSpPr>
        <p:spPr bwMode="auto">
          <a:xfrm flipH="1">
            <a:off x="6153150" y="50248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0"/>
          <p:cNvSpPr>
            <a:spLocks noChangeArrowheads="1"/>
          </p:cNvSpPr>
          <p:nvPr/>
        </p:nvSpPr>
        <p:spPr bwMode="auto">
          <a:xfrm>
            <a:off x="762000" y="20574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3</a:t>
            </a:r>
          </a:p>
        </p:txBody>
      </p:sp>
      <p:sp>
        <p:nvSpPr>
          <p:cNvPr id="12" name="Rectangle 71"/>
          <p:cNvSpPr>
            <a:spLocks noChangeArrowheads="1"/>
          </p:cNvSpPr>
          <p:nvPr/>
        </p:nvSpPr>
        <p:spPr bwMode="auto">
          <a:xfrm>
            <a:off x="17430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72"/>
          <p:cNvSpPr>
            <a:spLocks noChangeShapeType="1"/>
          </p:cNvSpPr>
          <p:nvPr/>
        </p:nvSpPr>
        <p:spPr bwMode="auto">
          <a:xfrm flipV="1">
            <a:off x="1952625" y="24098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Group 110"/>
          <p:cNvGraphicFramePr>
            <a:graphicFrameLocks noGrp="1"/>
          </p:cNvGraphicFramePr>
          <p:nvPr/>
        </p:nvGraphicFramePr>
        <p:xfrm>
          <a:off x="3505200" y="1981200"/>
          <a:ext cx="1431925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Line 84"/>
          <p:cNvSpPr>
            <a:spLocks noChangeShapeType="1"/>
          </p:cNvSpPr>
          <p:nvPr/>
        </p:nvSpPr>
        <p:spPr bwMode="auto">
          <a:xfrm flipV="1">
            <a:off x="4699000" y="26003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Group 85"/>
          <p:cNvGraphicFramePr>
            <a:graphicFrameLocks noGrp="1"/>
          </p:cNvGraphicFramePr>
          <p:nvPr/>
        </p:nvGraphicFramePr>
        <p:xfrm>
          <a:off x="5499100" y="199072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Line 96"/>
          <p:cNvSpPr>
            <a:spLocks noChangeShapeType="1"/>
          </p:cNvSpPr>
          <p:nvPr/>
        </p:nvSpPr>
        <p:spPr bwMode="auto">
          <a:xfrm flipV="1">
            <a:off x="6692900" y="260985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Group 97"/>
          <p:cNvGraphicFramePr>
            <a:graphicFrameLocks noGrp="1"/>
          </p:cNvGraphicFramePr>
          <p:nvPr/>
        </p:nvGraphicFramePr>
        <p:xfrm>
          <a:off x="7493000" y="200977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Line 108"/>
          <p:cNvSpPr>
            <a:spLocks noChangeShapeType="1"/>
          </p:cNvSpPr>
          <p:nvPr/>
        </p:nvSpPr>
        <p:spPr bwMode="auto">
          <a:xfrm flipH="1">
            <a:off x="8153400" y="24193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13"/>
          <p:cNvSpPr txBox="1">
            <a:spLocks noChangeArrowheads="1"/>
          </p:cNvSpPr>
          <p:nvPr/>
        </p:nvSpPr>
        <p:spPr bwMode="auto">
          <a:xfrm>
            <a:off x="3600450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1" name="Text Box 114"/>
          <p:cNvSpPr txBox="1">
            <a:spLocks noChangeArrowheads="1"/>
          </p:cNvSpPr>
          <p:nvPr/>
        </p:nvSpPr>
        <p:spPr bwMode="auto">
          <a:xfrm>
            <a:off x="56102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  <p:sp>
        <p:nvSpPr>
          <p:cNvPr id="22" name="Text Box 115"/>
          <p:cNvSpPr txBox="1">
            <a:spLocks noChangeArrowheads="1"/>
          </p:cNvSpPr>
          <p:nvPr/>
        </p:nvSpPr>
        <p:spPr bwMode="auto">
          <a:xfrm>
            <a:off x="75914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2</a:t>
            </a:r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3619500" y="549152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4" name="Text Box 117"/>
          <p:cNvSpPr txBox="1">
            <a:spLocks noChangeArrowheads="1"/>
          </p:cNvSpPr>
          <p:nvPr/>
        </p:nvSpPr>
        <p:spPr bwMode="auto">
          <a:xfrm>
            <a:off x="5629275" y="549152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the first node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Before removing element at index 0: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>
              <a:buNone/>
            </a:pPr>
            <a:endParaRPr lang="en-US" sz="2400" dirty="0"/>
          </a:p>
          <a:p>
            <a:r>
              <a:rPr lang="en-US" sz="2800" dirty="0"/>
              <a:t>After:</a:t>
            </a: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470564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b="1" dirty="0">
                <a:latin typeface="Tahoma" charset="0"/>
              </a:rPr>
              <a:t>head</a:t>
            </a:r>
            <a:r>
              <a:rPr lang="en-US" dirty="0">
                <a:latin typeface="Tahoma" charset="0"/>
              </a:rPr>
              <a:t>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2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43075" y="508664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952625" y="505806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Group 7"/>
          <p:cNvGraphicFramePr>
            <a:graphicFrameLocks noGrp="1"/>
          </p:cNvGraphicFramePr>
          <p:nvPr/>
        </p:nvGraphicFramePr>
        <p:xfrm>
          <a:off x="3505200" y="462944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4699000" y="524856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9"/>
          <p:cNvGraphicFramePr>
            <a:graphicFrameLocks noGrp="1"/>
          </p:cNvGraphicFramePr>
          <p:nvPr/>
        </p:nvGraphicFramePr>
        <p:xfrm>
          <a:off x="5499100" y="463896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30"/>
          <p:cNvSpPr>
            <a:spLocks noChangeShapeType="1"/>
          </p:cNvSpPr>
          <p:nvPr/>
        </p:nvSpPr>
        <p:spPr bwMode="auto">
          <a:xfrm flipH="1">
            <a:off x="6153150" y="504854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762000" y="20574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b="1" dirty="0">
                <a:latin typeface="Tahoma" charset="0"/>
              </a:rPr>
              <a:t>head</a:t>
            </a:r>
            <a:r>
              <a:rPr lang="en-US" dirty="0">
                <a:latin typeface="Tahoma" charset="0"/>
              </a:rPr>
              <a:t>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3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7430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 flipV="1">
            <a:off x="1952625" y="24098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Group 34"/>
          <p:cNvGraphicFramePr>
            <a:graphicFrameLocks noGrp="1"/>
          </p:cNvGraphicFramePr>
          <p:nvPr/>
        </p:nvGraphicFramePr>
        <p:xfrm>
          <a:off x="3505200" y="1981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Line 45"/>
          <p:cNvSpPr>
            <a:spLocks noChangeShapeType="1"/>
          </p:cNvSpPr>
          <p:nvPr/>
        </p:nvSpPr>
        <p:spPr bwMode="auto">
          <a:xfrm flipV="1">
            <a:off x="4699000" y="26003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Group 46"/>
          <p:cNvGraphicFramePr>
            <a:graphicFrameLocks noGrp="1"/>
          </p:cNvGraphicFramePr>
          <p:nvPr/>
        </p:nvGraphicFramePr>
        <p:xfrm>
          <a:off x="5499100" y="199072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Line 57"/>
          <p:cNvSpPr>
            <a:spLocks noChangeShapeType="1"/>
          </p:cNvSpPr>
          <p:nvPr/>
        </p:nvSpPr>
        <p:spPr bwMode="auto">
          <a:xfrm flipV="1">
            <a:off x="6692900" y="260985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Group 58"/>
          <p:cNvGraphicFramePr>
            <a:graphicFrameLocks noGrp="1"/>
          </p:cNvGraphicFramePr>
          <p:nvPr/>
        </p:nvGraphicFramePr>
        <p:xfrm>
          <a:off x="7493000" y="2009775"/>
          <a:ext cx="1346200" cy="79629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Line 69"/>
          <p:cNvSpPr>
            <a:spLocks noChangeShapeType="1"/>
          </p:cNvSpPr>
          <p:nvPr/>
        </p:nvSpPr>
        <p:spPr bwMode="auto">
          <a:xfrm flipH="1">
            <a:off x="8153400" y="24193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71"/>
          <p:cNvSpPr txBox="1">
            <a:spLocks noChangeArrowheads="1"/>
          </p:cNvSpPr>
          <p:nvPr/>
        </p:nvSpPr>
        <p:spPr bwMode="auto">
          <a:xfrm>
            <a:off x="3600450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1" name="Text Box 72"/>
          <p:cNvSpPr txBox="1">
            <a:spLocks noChangeArrowheads="1"/>
          </p:cNvSpPr>
          <p:nvPr/>
        </p:nvSpPr>
        <p:spPr bwMode="auto">
          <a:xfrm>
            <a:off x="56102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  <p:sp>
        <p:nvSpPr>
          <p:cNvPr id="22" name="Text Box 73"/>
          <p:cNvSpPr txBox="1">
            <a:spLocks noChangeArrowheads="1"/>
          </p:cNvSpPr>
          <p:nvPr/>
        </p:nvSpPr>
        <p:spPr bwMode="auto">
          <a:xfrm>
            <a:off x="7591425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2</a:t>
            </a:r>
          </a:p>
        </p:txBody>
      </p:sp>
      <p:sp>
        <p:nvSpPr>
          <p:cNvPr id="23" name="Text Box 74"/>
          <p:cNvSpPr txBox="1">
            <a:spLocks noChangeArrowheads="1"/>
          </p:cNvSpPr>
          <p:nvPr/>
        </p:nvSpPr>
        <p:spPr bwMode="auto">
          <a:xfrm>
            <a:off x="3619500" y="551526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0</a:t>
            </a:r>
          </a:p>
        </p:txBody>
      </p:sp>
      <p:sp>
        <p:nvSpPr>
          <p:cNvPr id="24" name="Text Box 75"/>
          <p:cNvSpPr txBox="1">
            <a:spLocks noChangeArrowheads="1"/>
          </p:cNvSpPr>
          <p:nvPr/>
        </p:nvSpPr>
        <p:spPr bwMode="auto">
          <a:xfrm>
            <a:off x="5629275" y="551526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latin typeface="Tahoma" charset="0"/>
              </a:rPr>
              <a:t>element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2400" dirty="0"/>
              <a:t>Object variables do not actually store an object; they store the address of an object's location in the computer's memory (references / pointers).</a:t>
            </a:r>
          </a:p>
          <a:p>
            <a:endParaRPr lang="en-US" sz="2400" dirty="0"/>
          </a:p>
          <a:p>
            <a:r>
              <a:rPr lang="en-US" sz="2400" dirty="0"/>
              <a:t>Example:</a:t>
            </a:r>
          </a:p>
          <a:p>
            <a:pPr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[] values  = new int[5];</a:t>
            </a:r>
            <a:endParaRPr lang="en-US" dirty="0">
              <a:latin typeface="Courier New" charset="0"/>
            </a:endParaRPr>
          </a:p>
          <a:p>
            <a:endParaRPr lang="en-US" dirty="0"/>
          </a:p>
        </p:txBody>
      </p:sp>
      <p:graphicFrame>
        <p:nvGraphicFramePr>
          <p:cNvPr id="6" name="Group 23"/>
          <p:cNvGraphicFramePr>
            <a:graphicFrameLocks noGrp="1"/>
          </p:cNvGraphicFramePr>
          <p:nvPr/>
        </p:nvGraphicFramePr>
        <p:xfrm>
          <a:off x="228600" y="4509532"/>
          <a:ext cx="1657350" cy="520700"/>
        </p:xfrm>
        <a:graphic>
          <a:graphicData uri="http://schemas.openxmlformats.org/drawingml/2006/table">
            <a:tbl>
              <a:tblPr/>
              <a:tblGrid>
                <a:gridCol w="101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1600200" y="4814332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6705600" y="4757182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0" y="4191000"/>
            <a:ext cx="156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x</a:t>
            </a:r>
            <a:r>
              <a:rPr lang="en-US" dirty="0">
                <a:latin typeface="Courier New" charset="0"/>
              </a:rPr>
              <a:t> = 1;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4445000"/>
          <a:ext cx="3505200" cy="736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r>
                        <a:rPr lang="en-US" sz="2800" dirty="0"/>
                        <a:t>5</a:t>
                      </a:r>
                    </a:p>
                  </a:txBody>
                  <a:tcPr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531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with a single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715000" algn="l"/>
              </a:tabLst>
            </a:pPr>
            <a:r>
              <a:rPr lang="en-US" sz="2800" dirty="0"/>
              <a:t>Before:	After:</a:t>
            </a:r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endParaRPr lang="en-US" sz="2400" dirty="0"/>
          </a:p>
          <a:p>
            <a:pPr lvl="1">
              <a:tabLst>
                <a:tab pos="5715000" algn="l"/>
              </a:tabLst>
            </a:pPr>
            <a:r>
              <a:rPr lang="en-US" sz="2400" dirty="0"/>
              <a:t>We must change head to </a:t>
            </a:r>
            <a:r>
              <a:rPr lang="en-US" sz="2400" dirty="0">
                <a:latin typeface="Courier New" charset="0"/>
              </a:rPr>
              <a:t>null</a:t>
            </a:r>
            <a:r>
              <a:rPr lang="en-US" sz="2400" dirty="0"/>
              <a:t>.</a:t>
            </a:r>
          </a:p>
          <a:p>
            <a:pPr lvl="1">
              <a:tabLst>
                <a:tab pos="5715000" algn="l"/>
              </a:tabLst>
            </a:pPr>
            <a:r>
              <a:rPr lang="en-US" sz="2400" dirty="0"/>
              <a:t>Do we need a special case to handle this?</a:t>
            </a:r>
          </a:p>
          <a:p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72200" y="2057400"/>
            <a:ext cx="1905000" cy="1371600"/>
          </a:xfrm>
          <a:prstGeom prst="rect">
            <a:avLst/>
          </a:prstGeom>
          <a:solidFill>
            <a:srgbClr val="E6E6E6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0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1532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7162800" y="2438400"/>
            <a:ext cx="457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762000" y="2057400"/>
            <a:ext cx="1905000" cy="1371600"/>
          </a:xfrm>
          <a:prstGeom prst="rect">
            <a:avLst/>
          </a:prstGeom>
          <a:solidFill>
            <a:srgbClr val="E6E6E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head	= </a:t>
            </a:r>
          </a:p>
          <a:p>
            <a:pPr algn="l">
              <a:lnSpc>
                <a:spcPct val="150000"/>
              </a:lnSpc>
              <a:tabLst>
                <a:tab pos="628650" algn="l"/>
              </a:tabLst>
            </a:pPr>
            <a:r>
              <a:rPr lang="en-US" dirty="0">
                <a:latin typeface="Tahoma" charset="0"/>
              </a:rPr>
              <a:t>size	=   1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1743075" y="2438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 flipV="1">
            <a:off x="1952625" y="2409825"/>
            <a:ext cx="1400175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25"/>
          <p:cNvGraphicFramePr>
            <a:graphicFrameLocks noGrp="1"/>
          </p:cNvGraphicFramePr>
          <p:nvPr/>
        </p:nvGraphicFramePr>
        <p:xfrm>
          <a:off x="3505200" y="1981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Line 36"/>
          <p:cNvSpPr>
            <a:spLocks noChangeShapeType="1"/>
          </p:cNvSpPr>
          <p:nvPr/>
        </p:nvSpPr>
        <p:spPr bwMode="auto">
          <a:xfrm flipH="1">
            <a:off x="4171950" y="23812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3600450" y="28479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333333"/>
                </a:solidFill>
                <a:latin typeface="Tahoma" charset="0"/>
              </a:rPr>
              <a:t>element 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3600" dirty="0">
                <a:latin typeface="Courier New"/>
                <a:cs typeface="Courier New"/>
              </a:rPr>
              <a:t>remove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public void </a:t>
            </a:r>
            <a:r>
              <a:rPr lang="en-US" sz="1800" dirty="0" err="1">
                <a:latin typeface="Courier New" charset="0"/>
              </a:rPr>
              <a:t>remove(int</a:t>
            </a:r>
            <a:r>
              <a:rPr lang="en-US" sz="1800" dirty="0">
                <a:latin typeface="Courier New" charset="0"/>
              </a:rPr>
              <a:t> index)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charset="0"/>
              </a:rPr>
              <a:t>		if (index&lt;0 || index &gt;= size)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charset="0"/>
              </a:rPr>
              <a:t>			throw new </a:t>
            </a:r>
            <a:r>
              <a:rPr lang="en-US" sz="1800" dirty="0" err="1">
                <a:latin typeface="Courier New" charset="0"/>
              </a:rPr>
              <a:t>IndexOutOfBoundsException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charset="0"/>
              </a:rPr>
              <a:t>				 ("List index out of bounds");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if (index == 0)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// special case: removing first element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     head = </a:t>
            </a:r>
            <a:r>
              <a:rPr lang="en-US" sz="1800" b="1" dirty="0" err="1">
                <a:latin typeface="Courier New" charset="0"/>
              </a:rPr>
              <a:t>head.getNext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} else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// removing from elsewhere in the list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Node current = head;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for (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&lt; index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- 1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    current = </a:t>
            </a:r>
            <a:r>
              <a:rPr lang="en-US" sz="1800" dirty="0" err="1">
                <a:latin typeface="Courier New" charset="0"/>
              </a:rPr>
              <a:t>current.getNext</a:t>
            </a:r>
            <a:r>
              <a:rPr lang="en-US" sz="1800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 err="1">
                <a:latin typeface="Courier New" charset="0"/>
              </a:rPr>
              <a:t>current.setNext(current.getNext().getNext</a:t>
            </a:r>
            <a:r>
              <a:rPr lang="en-US" sz="1800" b="1" dirty="0">
                <a:latin typeface="Courier New" charset="0"/>
              </a:rPr>
              <a:t>());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    size--;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implement a method for removing all the elements from a linked list?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public void clear()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head = null;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    size = 0;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}</a:t>
            </a: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Where did all the memory go?</a:t>
            </a: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Java’s garbage collection mechanism takes care of it!</a:t>
            </a: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An object is </a:t>
            </a:r>
            <a:r>
              <a:rPr lang="en-US" sz="2400" dirty="0" err="1">
                <a:cs typeface="Courier New"/>
              </a:rPr>
              <a:t>elligible</a:t>
            </a:r>
            <a:r>
              <a:rPr lang="en-US" sz="2400" dirty="0">
                <a:cs typeface="Courier New"/>
              </a:rPr>
              <a:t> for garbage collection when it is no longer accessible (cyclical references don’t count!)</a:t>
            </a:r>
          </a:p>
          <a:p>
            <a:pPr marL="0" indent="0">
              <a:buNone/>
            </a:pPr>
            <a:endParaRPr lang="en-US" sz="2400" dirty="0">
              <a:cs typeface="Courier New"/>
            </a:endParaRPr>
          </a:p>
          <a:p>
            <a:pPr>
              <a:buFont typeface="Wingdings" charset="2"/>
              <a:buChar char="q"/>
            </a:pPr>
            <a:r>
              <a:rPr lang="en-US" sz="2400" dirty="0">
                <a:cs typeface="Courier New"/>
              </a:rPr>
              <a:t>In C/C++ the programmer needs to release unused memory explicitly</a:t>
            </a:r>
          </a:p>
        </p:txBody>
      </p:sp>
    </p:spTree>
    <p:extLst>
      <p:ext uri="{BB962C8B-B14F-4D97-AF65-F5344CB8AC3E}">
        <p14:creationId xmlns:p14="http://schemas.microsoft.com/office/powerpoint/2010/main" val="233960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recursively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would like to print the elements in a linked list recursively.</a:t>
            </a:r>
          </a:p>
          <a:p>
            <a:pPr lvl="1"/>
            <a:r>
              <a:rPr lang="en-US" dirty="0"/>
              <a:t>What would be the signature of the method?</a:t>
            </a:r>
          </a:p>
          <a:p>
            <a:pPr lvl="1"/>
            <a:r>
              <a:rPr lang="en-US" dirty="0"/>
              <a:t>Base case?</a:t>
            </a:r>
          </a:p>
          <a:p>
            <a:pPr lvl="1"/>
            <a:r>
              <a:rPr lang="en-US" dirty="0"/>
              <a:t>Recursive case?</a:t>
            </a:r>
          </a:p>
          <a:p>
            <a:pPr marL="344487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017587"/>
          </a:xfrm>
        </p:spPr>
        <p:txBody>
          <a:bodyPr/>
          <a:lstStyle/>
          <a:p>
            <a:r>
              <a:rPr lang="en-US" sz="3200" dirty="0"/>
              <a:t>Recursive linked list traversal – which is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371" y="1295400"/>
            <a:ext cx="8686801" cy="4759325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private void </a:t>
            </a:r>
            <a:r>
              <a:rPr lang="en-US" sz="2000" dirty="0" err="1">
                <a:latin typeface="Courier New"/>
                <a:cs typeface="Courier New"/>
              </a:rPr>
              <a:t>writeList</a:t>
            </a:r>
            <a:r>
              <a:rPr lang="en-US" sz="2000" dirty="0">
                <a:latin typeface="Courier New"/>
                <a:cs typeface="Courier New"/>
              </a:rPr>
              <a:t>(Node node)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if (node != null) {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System.out.println(node.getItem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writeList(node.getNext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private void </a:t>
            </a:r>
            <a:r>
              <a:rPr lang="en-US" sz="2000" dirty="0" err="1">
                <a:latin typeface="Courier New"/>
                <a:cs typeface="Courier New"/>
              </a:rPr>
              <a:t>writeList</a:t>
            </a:r>
            <a:r>
              <a:rPr lang="en-US" sz="2000" dirty="0">
                <a:latin typeface="Courier New"/>
                <a:cs typeface="Courier New"/>
              </a:rPr>
              <a:t>(Node node)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if (node != null) {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writeList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node.getNext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System.out.println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node.getItem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8173" y="13048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825" y="353021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linked list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686801" cy="4759325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private void </a:t>
            </a:r>
            <a:r>
              <a:rPr lang="en-US" sz="2000" dirty="0" err="1">
                <a:latin typeface="Courier New"/>
                <a:cs typeface="Courier New"/>
              </a:rPr>
              <a:t>writeList</a:t>
            </a:r>
            <a:r>
              <a:rPr lang="en-US" sz="2000" dirty="0">
                <a:latin typeface="Courier New"/>
                <a:cs typeface="Courier New"/>
              </a:rPr>
              <a:t>(Node node)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//precondition:  linked list is referenced by node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//</a:t>
            </a:r>
            <a:r>
              <a:rPr lang="en-US" sz="2000" dirty="0" err="1">
                <a:latin typeface="Courier New"/>
                <a:cs typeface="Courier New"/>
              </a:rPr>
              <a:t>postcondition</a:t>
            </a:r>
            <a:r>
              <a:rPr lang="en-US" sz="2000" dirty="0">
                <a:latin typeface="Courier New"/>
                <a:cs typeface="Courier New"/>
              </a:rPr>
              <a:t>: list is displayed. list is unchanged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if (node != null)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	// write the first item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System.out.println(node.getItem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	// write the rest of the list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writeList(node.getNext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88930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backward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two ways for recursively traversing a string backwards:</a:t>
            </a:r>
          </a:p>
          <a:p>
            <a:pPr lvl="1"/>
            <a:r>
              <a:rPr lang="en-US" dirty="0"/>
              <a:t>Write the last character of the string </a:t>
            </a:r>
            <a:r>
              <a:rPr lang="en-US" dirty="0" err="1"/>
              <a:t>s</a:t>
            </a:r>
            <a:endParaRPr lang="en-US" dirty="0"/>
          </a:p>
          <a:p>
            <a:pPr lvl="1"/>
            <a:r>
              <a:rPr lang="en-US" dirty="0"/>
              <a:t>Write string </a:t>
            </a:r>
            <a:r>
              <a:rPr lang="en-US" dirty="0" err="1"/>
              <a:t>s</a:t>
            </a:r>
            <a:r>
              <a:rPr lang="en-US" dirty="0"/>
              <a:t> minus its last character backward</a:t>
            </a:r>
          </a:p>
          <a:p>
            <a:pPr lvl="1">
              <a:buNone/>
            </a:pPr>
            <a:r>
              <a:rPr lang="en-US" dirty="0"/>
              <a:t>And</a:t>
            </a:r>
          </a:p>
          <a:p>
            <a:pPr lvl="1"/>
            <a:r>
              <a:rPr lang="en-US" dirty="0"/>
              <a:t>Write string </a:t>
            </a:r>
            <a:r>
              <a:rPr lang="en-US" dirty="0" err="1"/>
              <a:t>s</a:t>
            </a:r>
            <a:r>
              <a:rPr lang="en-US" dirty="0"/>
              <a:t> minus its first character backward</a:t>
            </a:r>
          </a:p>
          <a:p>
            <a:pPr lvl="1"/>
            <a:r>
              <a:rPr lang="en-US" dirty="0"/>
              <a:t>Write the first character of string </a:t>
            </a:r>
            <a:r>
              <a:rPr lang="en-US" dirty="0" err="1"/>
              <a:t>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backward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Translated to our problem:</a:t>
            </a:r>
          </a:p>
          <a:p>
            <a:pPr lvl="1"/>
            <a:r>
              <a:rPr lang="en-US" dirty="0"/>
              <a:t>write the last node of the list</a:t>
            </a:r>
          </a:p>
          <a:p>
            <a:pPr lvl="1"/>
            <a:r>
              <a:rPr lang="en-US" dirty="0"/>
              <a:t>write the list minus its last node backward</a:t>
            </a:r>
          </a:p>
          <a:p>
            <a:pPr lvl="1">
              <a:buNone/>
            </a:pPr>
            <a:r>
              <a:rPr lang="en-US" dirty="0"/>
              <a:t>And</a:t>
            </a:r>
          </a:p>
          <a:p>
            <a:pPr lvl="1"/>
            <a:r>
              <a:rPr lang="en-US" dirty="0"/>
              <a:t>write the list minus its first node backward</a:t>
            </a:r>
          </a:p>
          <a:p>
            <a:pPr lvl="1"/>
            <a:r>
              <a:rPr lang="en-US" dirty="0"/>
              <a:t>write the first node of the list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/>
              <a:t>Which of these strategies is better for linked lists?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backward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603855" cy="4759325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private void </a:t>
            </a:r>
            <a:r>
              <a:rPr lang="en-US" sz="2000" dirty="0" err="1">
                <a:latin typeface="Courier New"/>
                <a:cs typeface="Courier New"/>
              </a:rPr>
              <a:t>writeListBackward</a:t>
            </a:r>
            <a:r>
              <a:rPr lang="en-US" sz="2000" dirty="0">
                <a:latin typeface="Courier New"/>
                <a:cs typeface="Courier New"/>
              </a:rPr>
              <a:t> (Node node)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//precondition:  linked list is referenced by node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//</a:t>
            </a:r>
            <a:r>
              <a:rPr lang="en-US" sz="2000" dirty="0" err="1">
                <a:latin typeface="Courier New"/>
                <a:cs typeface="Courier New"/>
              </a:rPr>
              <a:t>postcondition</a:t>
            </a:r>
            <a:r>
              <a:rPr lang="en-US" sz="2000" dirty="0">
                <a:latin typeface="Courier New"/>
                <a:cs typeface="Courier New"/>
              </a:rPr>
              <a:t>: list is displayed. list is unchanged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if (node != null) {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	// write the rest of the list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writeListBackward(node.getNext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	// write the first item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>
                <a:latin typeface="Courier New"/>
                <a:cs typeface="Courier New"/>
              </a:rPr>
              <a:t>System.out.println(node.getItem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}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References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9914" cy="4759325"/>
          </a:xfrm>
        </p:spPr>
        <p:txBody>
          <a:bodyPr/>
          <a:lstStyle/>
          <a:p>
            <a:pPr lvl="1"/>
            <a:r>
              <a:rPr lang="en-US" dirty="0"/>
              <a:t>When one reference variable is assigned to another, the object is </a:t>
            </a:r>
            <a:r>
              <a:rPr lang="en-US" i="1" dirty="0"/>
              <a:t>not</a:t>
            </a:r>
            <a:r>
              <a:rPr lang="en-US" dirty="0"/>
              <a:t> copied; both variables refer to the </a:t>
            </a:r>
            <a:r>
              <a:rPr lang="en-US" i="1" dirty="0"/>
              <a:t>same object</a:t>
            </a:r>
            <a:r>
              <a:rPr lang="en-US" dirty="0"/>
              <a:t>.</a:t>
            </a:r>
          </a:p>
          <a:p>
            <a:pPr lvl="1">
              <a:buFontTx/>
              <a:buNone/>
            </a:pPr>
            <a:endParaRPr lang="en-US" dirty="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[] a1 = {4, 5, 2, 12, 14, 14, 9};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[] a2 = a1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000" b="1" dirty="0">
                <a:solidFill>
                  <a:srgbClr val="008080"/>
                </a:solidFill>
                <a:latin typeface="Courier New" charset="0"/>
              </a:rPr>
              <a:t>//refers to same array as a1</a:t>
            </a:r>
            <a:endParaRPr lang="en-US" sz="2400" b="1" dirty="0">
              <a:solidFill>
                <a:srgbClr val="008080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333333"/>
                </a:solidFill>
                <a:latin typeface="Courier New" charset="0"/>
              </a:rPr>
              <a:t>	a2[0] = 7;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	System.out.println(</a:t>
            </a:r>
            <a:r>
              <a:rPr lang="en-US" sz="2400" b="1" dirty="0">
                <a:latin typeface="Courier New" charset="0"/>
              </a:rPr>
              <a:t>a1[0]</a:t>
            </a:r>
            <a:r>
              <a:rPr lang="en-US" sz="2400" dirty="0">
                <a:latin typeface="Courier New" charset="0"/>
              </a:rPr>
              <a:t>);   </a:t>
            </a:r>
            <a:r>
              <a:rPr lang="en-US" sz="2400" b="1" dirty="0">
                <a:solidFill>
                  <a:srgbClr val="008080"/>
                </a:solidFill>
                <a:latin typeface="Courier New" charset="0"/>
              </a:rPr>
              <a:t>// 7</a:t>
            </a:r>
            <a:endParaRPr lang="en-US" sz="2400" b="1" dirty="0">
              <a:solidFill>
                <a:srgbClr val="008080"/>
              </a:solidFill>
            </a:endParaRPr>
          </a:p>
        </p:txBody>
      </p:sp>
      <p:graphicFrame>
        <p:nvGraphicFramePr>
          <p:cNvPr id="289796" name="Group 4"/>
          <p:cNvGraphicFramePr>
            <a:graphicFrameLocks noGrp="1"/>
          </p:cNvGraphicFramePr>
          <p:nvPr/>
        </p:nvGraphicFramePr>
        <p:xfrm>
          <a:off x="3276600" y="495275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9835" name="Group 43"/>
          <p:cNvGraphicFramePr>
            <a:graphicFrameLocks noGrp="1"/>
          </p:cNvGraphicFramePr>
          <p:nvPr/>
        </p:nvGraphicFramePr>
        <p:xfrm>
          <a:off x="3276600" y="495275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533400" y="4927350"/>
            <a:ext cx="2438400" cy="444500"/>
            <a:chOff x="480" y="3216"/>
            <a:chExt cx="1536" cy="280"/>
          </a:xfrm>
        </p:grpSpPr>
        <p:sp>
          <p:nvSpPr>
            <p:cNvPr id="289875" name="Rectangle 83"/>
            <p:cNvSpPr>
              <a:spLocks noChangeArrowheads="1"/>
            </p:cNvSpPr>
            <p:nvPr/>
          </p:nvSpPr>
          <p:spPr bwMode="auto">
            <a:xfrm>
              <a:off x="480" y="3216"/>
              <a:ext cx="72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i="1">
                  <a:latin typeface="Tahoma" charset="0"/>
                </a:rPr>
                <a:t>a1</a:t>
              </a:r>
            </a:p>
          </p:txBody>
        </p:sp>
        <p:sp>
          <p:nvSpPr>
            <p:cNvPr id="289876" name="Line 84"/>
            <p:cNvSpPr>
              <a:spLocks noChangeShapeType="1"/>
            </p:cNvSpPr>
            <p:nvPr/>
          </p:nvSpPr>
          <p:spPr bwMode="auto">
            <a:xfrm>
              <a:off x="1440" y="3352"/>
              <a:ext cx="576" cy="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77" name="Oval 85"/>
            <p:cNvSpPr>
              <a:spLocks noChangeArrowheads="1"/>
            </p:cNvSpPr>
            <p:nvPr/>
          </p:nvSpPr>
          <p:spPr bwMode="auto">
            <a:xfrm>
              <a:off x="1216" y="3231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533400" y="5689350"/>
            <a:ext cx="2438400" cy="457200"/>
            <a:chOff x="480" y="3696"/>
            <a:chExt cx="1536" cy="288"/>
          </a:xfrm>
        </p:grpSpPr>
        <p:sp>
          <p:nvSpPr>
            <p:cNvPr id="289879" name="Rectangle 87"/>
            <p:cNvSpPr>
              <a:spLocks noChangeArrowheads="1"/>
            </p:cNvSpPr>
            <p:nvPr/>
          </p:nvSpPr>
          <p:spPr bwMode="auto">
            <a:xfrm>
              <a:off x="480" y="3704"/>
              <a:ext cx="72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i="1">
                  <a:latin typeface="Tahoma" charset="0"/>
                </a:rPr>
                <a:t>a2</a:t>
              </a:r>
            </a:p>
          </p:txBody>
        </p:sp>
        <p:sp>
          <p:nvSpPr>
            <p:cNvPr id="289880" name="Line 88"/>
            <p:cNvSpPr>
              <a:spLocks noChangeShapeType="1"/>
            </p:cNvSpPr>
            <p:nvPr/>
          </p:nvSpPr>
          <p:spPr bwMode="auto">
            <a:xfrm flipV="1">
              <a:off x="1440" y="3696"/>
              <a:ext cx="57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81" name="Oval 89"/>
            <p:cNvSpPr>
              <a:spLocks noChangeArrowheads="1"/>
            </p:cNvSpPr>
            <p:nvPr/>
          </p:nvSpPr>
          <p:spPr bwMode="auto">
            <a:xfrm>
              <a:off x="1216" y="3719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2249423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add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5210" cy="4759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public void add(Object item)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 head = </a:t>
            </a:r>
            <a:r>
              <a:rPr lang="en-US" sz="2000" dirty="0" err="1">
                <a:latin typeface="Courier New"/>
                <a:cs typeface="Courier New"/>
              </a:rPr>
              <a:t>addRecursive</a:t>
            </a:r>
            <a:r>
              <a:rPr lang="en-US" sz="2000" dirty="0">
                <a:latin typeface="Courier New"/>
                <a:cs typeface="Courier New"/>
              </a:rPr>
              <a:t>(head, item);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private Node </a:t>
            </a:r>
            <a:r>
              <a:rPr lang="en-US" sz="2000" b="1" dirty="0" err="1">
                <a:latin typeface="Courier New"/>
                <a:cs typeface="Courier New"/>
              </a:rPr>
              <a:t>addRecursive</a:t>
            </a:r>
            <a:r>
              <a:rPr lang="en-US" sz="2000" b="1" dirty="0">
                <a:latin typeface="Courier New"/>
                <a:cs typeface="Courier New"/>
              </a:rPr>
              <a:t>(Node node, Object item) {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</a:t>
            </a:r>
            <a:r>
              <a:rPr lang="ro-RO" sz="2000" b="1" dirty="0">
                <a:latin typeface="Courier New"/>
                <a:cs typeface="Courier New"/>
              </a:rPr>
              <a:t>if (node == null) {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   node = </a:t>
            </a:r>
            <a:r>
              <a:rPr lang="ro-RO" sz="2000" b="1" dirty="0">
                <a:latin typeface="Courier New"/>
                <a:cs typeface="Courier New"/>
              </a:rPr>
              <a:t>new Node(item, node);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}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</a:t>
            </a:r>
            <a:r>
              <a:rPr lang="ro-RO" sz="2000" b="1" dirty="0">
                <a:latin typeface="Courier New"/>
                <a:cs typeface="Courier New"/>
              </a:rPr>
              <a:t>else {// insert into the rest of the linked list</a:t>
            </a:r>
            <a:endParaRPr lang="ro-RO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   node.setNext(addRecursive(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                node.getNext(), item));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}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   </a:t>
            </a:r>
            <a:r>
              <a:rPr lang="ro-RO" sz="2000" b="1" dirty="0">
                <a:latin typeface="Courier New"/>
                <a:cs typeface="Courier New"/>
              </a:rPr>
              <a:t>return node;</a:t>
            </a:r>
          </a:p>
          <a:p>
            <a:pPr marL="0" indent="0">
              <a:buNone/>
            </a:pPr>
            <a:r>
              <a:rPr lang="ro-RO" sz="2000" dirty="0">
                <a:latin typeface="Courier New"/>
                <a:cs typeface="Courier New"/>
              </a:rPr>
              <a:t>} </a:t>
            </a: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630250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private Node </a:t>
            </a:r>
            <a:r>
              <a:rPr lang="en-US" sz="1600" b="1" dirty="0" err="1">
                <a:latin typeface="Courier New"/>
                <a:cs typeface="Courier New"/>
              </a:rPr>
              <a:t>addRecursive</a:t>
            </a:r>
            <a:r>
              <a:rPr lang="en-US" sz="1600" b="1" dirty="0">
                <a:latin typeface="Courier New"/>
                <a:cs typeface="Courier New"/>
              </a:rPr>
              <a:t>(Node node, Object item) {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</a:t>
            </a:r>
            <a:r>
              <a:rPr lang="ro-RO" sz="1600" b="1" dirty="0">
                <a:latin typeface="Courier New"/>
                <a:cs typeface="Courier New"/>
              </a:rPr>
              <a:t>if (node == null) {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   node = </a:t>
            </a:r>
            <a:r>
              <a:rPr lang="ro-RO" sz="1600" b="1" dirty="0">
                <a:latin typeface="Courier New"/>
                <a:cs typeface="Courier New"/>
              </a:rPr>
              <a:t>new Node(item, node);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}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</a:t>
            </a:r>
            <a:r>
              <a:rPr lang="ro-RO" sz="1600" b="1" dirty="0">
                <a:latin typeface="Courier New"/>
                <a:cs typeface="Courier New"/>
              </a:rPr>
              <a:t>else {// insert into the rest of the linked list</a:t>
            </a:r>
            <a:endParaRPr lang="ro-RO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   node.setNext(addRecursive(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                node.getNext(), item));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}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   </a:t>
            </a:r>
            <a:r>
              <a:rPr lang="ro-RO" sz="1600" b="1" dirty="0">
                <a:latin typeface="Courier New"/>
                <a:cs typeface="Courier New"/>
              </a:rPr>
              <a:t>return node;</a:t>
            </a:r>
          </a:p>
          <a:p>
            <a:pPr marL="0" indent="0">
              <a:buNone/>
            </a:pPr>
            <a:r>
              <a:rPr lang="ro-RO" sz="1600" dirty="0">
                <a:latin typeface="Courier New"/>
                <a:cs typeface="Courier New"/>
              </a:rPr>
              <a:t>}</a:t>
            </a:r>
          </a:p>
          <a:p>
            <a:pPr>
              <a:buFont typeface="Wingdings" charset="2"/>
              <a:buChar char="q"/>
            </a:pPr>
            <a:r>
              <a:rPr lang="ro-RO" sz="2000" dirty="0">
                <a:cs typeface="Courier New"/>
              </a:rPr>
              <a:t>Base case:  If we have reached the end of the list, it correctly returns a link to the newly inserted node</a:t>
            </a:r>
          </a:p>
          <a:p>
            <a:pPr>
              <a:buFont typeface="Wingdings" charset="2"/>
              <a:buChar char="q"/>
            </a:pPr>
            <a:r>
              <a:rPr lang="ro-RO" sz="2000" dirty="0">
                <a:cs typeface="Courier New"/>
              </a:rPr>
              <a:t>Recursive case:  </a:t>
            </a:r>
            <a:r>
              <a:rPr lang="ro-RO" sz="2000" dirty="0">
                <a:solidFill>
                  <a:schemeClr val="accent2"/>
                </a:solidFill>
                <a:cs typeface="Courier New"/>
              </a:rPr>
              <a:t>Assuming that the recursive call correctly returns a reference to the rest of the list </a:t>
            </a:r>
            <a:r>
              <a:rPr lang="ro-RO" sz="2000" dirty="0">
                <a:solidFill>
                  <a:srgbClr val="CC3300"/>
                </a:solidFill>
                <a:cs typeface="Courier New"/>
              </a:rPr>
              <a:t>with the element added</a:t>
            </a:r>
            <a:r>
              <a:rPr lang="ro-RO" sz="2000" dirty="0">
                <a:cs typeface="Courier New"/>
              </a:rPr>
              <a:t>, then setting that reference results in correctly adding the node.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53476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1807" y="2218189"/>
            <a:ext cx="5784905" cy="2600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Circular linked list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Doubly linked list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What are the advantages and disadvantages of a doubly linked list?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9909" y="1295400"/>
            <a:ext cx="4445000" cy="76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00239" y="6267458"/>
            <a:ext cx="43158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image from:  http://</a:t>
            </a:r>
            <a:r>
              <a:rPr lang="en-US" sz="1400" dirty="0" err="1"/>
              <a:t>en.wikipedia.org</a:t>
            </a:r>
            <a:r>
              <a:rPr lang="en-US" sz="1400" dirty="0"/>
              <a:t>/wiki/</a:t>
            </a:r>
            <a:r>
              <a:rPr lang="en-US" sz="1400" dirty="0" err="1"/>
              <a:t>Linked_list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21219" cy="4759325"/>
          </a:xfrm>
        </p:spPr>
        <p:txBody>
          <a:bodyPr/>
          <a:lstStyle/>
          <a:p>
            <a:r>
              <a:rPr lang="en-US" sz="2600" dirty="0"/>
              <a:t>Consider the following class: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public class </a:t>
            </a:r>
            <a:r>
              <a:rPr lang="en-US" dirty="0" err="1">
                <a:latin typeface="Courier New" charset="0"/>
              </a:rPr>
              <a:t>StrangeObject</a:t>
            </a:r>
            <a:r>
              <a:rPr lang="en-US" dirty="0">
                <a:latin typeface="Courier New" charset="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    String name;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800000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rgbClr val="800000"/>
                </a:solidFill>
                <a:latin typeface="Courier New" charset="0"/>
              </a:rPr>
              <a:t>StrangeObject</a:t>
            </a:r>
            <a:r>
              <a:rPr lang="en-US" b="1" dirty="0">
                <a:solidFill>
                  <a:srgbClr val="800000"/>
                </a:solidFill>
                <a:latin typeface="Courier New" charset="0"/>
              </a:rPr>
              <a:t> other;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1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self-referential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public class </a:t>
            </a:r>
            <a:r>
              <a:rPr lang="en-US" sz="2000" b="1" dirty="0" err="1">
                <a:latin typeface="Courier New" charset="0"/>
              </a:rPr>
              <a:t>IntegerNode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2000" b="1" dirty="0" err="1">
                <a:latin typeface="Courier New" charset="0"/>
              </a:rPr>
              <a:t>IntegerNode</a:t>
            </a:r>
            <a:r>
              <a:rPr lang="en-US" sz="2000" b="1" dirty="0">
                <a:latin typeface="Courier New" charset="0"/>
              </a:rPr>
              <a:t> next;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r>
              <a:rPr lang="en-US" sz="2400" dirty="0"/>
              <a:t>Each node object stores:</a:t>
            </a:r>
          </a:p>
          <a:p>
            <a:pPr lvl="1"/>
            <a:r>
              <a:rPr lang="en-US" sz="2000" dirty="0"/>
              <a:t>one piece of integer data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a reference to another node</a:t>
            </a:r>
          </a:p>
          <a:p>
            <a:r>
              <a:rPr lang="en-US" sz="2400" dirty="0" err="1">
                <a:latin typeface="Courier New" charset="0"/>
              </a:rPr>
              <a:t>IntegerNode</a:t>
            </a:r>
            <a:r>
              <a:rPr lang="en-US" sz="2400" dirty="0"/>
              <a:t> objects can be "linked" into chains to store a list of values:</a:t>
            </a:r>
          </a:p>
          <a:p>
            <a:endParaRPr lang="en-US" sz="2400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93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284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/>
        </p:nvGraphicFramePr>
        <p:xfrm>
          <a:off x="4749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37"/>
          <p:cNvGraphicFramePr>
            <a:graphicFrameLocks noGrp="1"/>
          </p:cNvGraphicFramePr>
          <p:nvPr/>
        </p:nvGraphicFramePr>
        <p:xfrm>
          <a:off x="665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48"/>
          <p:cNvSpPr>
            <a:spLocks noChangeShapeType="1"/>
          </p:cNvSpPr>
          <p:nvPr/>
        </p:nvSpPr>
        <p:spPr bwMode="auto">
          <a:xfrm flipV="1">
            <a:off x="198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886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 flipV="1">
            <a:off x="5791200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 flipH="1">
            <a:off x="7315200" y="552508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complete </a:t>
            </a:r>
            <a:r>
              <a:rPr lang="en-US" dirty="0" err="1"/>
              <a:t>IntegerNode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204"/>
            <a:ext cx="8504306" cy="5206996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public class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private 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private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next;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public </a:t>
            </a:r>
            <a:r>
              <a:rPr lang="en-US" sz="1400" dirty="0" err="1">
                <a:latin typeface="Courier New" charset="0"/>
              </a:rPr>
              <a:t>IntegerNode(int</a:t>
            </a:r>
            <a:r>
              <a:rPr lang="en-US" sz="1400" dirty="0">
                <a:latin typeface="Courier New" charset="0"/>
              </a:rPr>
              <a:t> item)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this.item</a:t>
            </a:r>
            <a:r>
              <a:rPr lang="en-US" sz="14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this.next</a:t>
            </a:r>
            <a:r>
              <a:rPr lang="en-US" sz="1400" dirty="0">
                <a:latin typeface="Courier New" charset="0"/>
              </a:rPr>
              <a:t> = null;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public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item,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next)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this.item</a:t>
            </a:r>
            <a:r>
              <a:rPr lang="en-US" sz="14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     </a:t>
            </a:r>
            <a:r>
              <a:rPr lang="en-US" sz="1400" dirty="0" err="1">
                <a:latin typeface="Courier New" charset="0"/>
              </a:rPr>
              <a:t>this.next</a:t>
            </a:r>
            <a:r>
              <a:rPr lang="en-US" sz="1400" dirty="0">
                <a:latin typeface="Courier New" charset="0"/>
              </a:rPr>
              <a:t> =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public void </a:t>
            </a:r>
            <a:r>
              <a:rPr lang="en-US" sz="1400" dirty="0" err="1">
                <a:latin typeface="Courier New" charset="0"/>
              </a:rPr>
              <a:t>setNext(IntegerNode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nextNode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    next = </a:t>
            </a:r>
            <a:r>
              <a:rPr lang="en-US" sz="1400" dirty="0" err="1">
                <a:latin typeface="Courier New" charset="0"/>
              </a:rPr>
              <a:t>nextNode</a:t>
            </a:r>
            <a:r>
              <a:rPr lang="en-US" sz="1400" dirty="0">
                <a:latin typeface="Courier New" charset="0"/>
              </a:rPr>
              <a:t>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public </a:t>
            </a:r>
            <a:r>
              <a:rPr lang="en-US" sz="1400" dirty="0" err="1">
                <a:latin typeface="Courier New" charset="0"/>
              </a:rPr>
              <a:t>IntegerNode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getNext</a:t>
            </a:r>
            <a:r>
              <a:rPr lang="en-US" sz="14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    return next;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public 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getItem</a:t>
            </a:r>
            <a:r>
              <a:rPr lang="en-US" sz="1400" dirty="0">
                <a:latin typeface="Courier New" charset="0"/>
              </a:rPr>
              <a:t>() 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    return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}	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public void </a:t>
            </a:r>
            <a:r>
              <a:rPr lang="en-US" sz="1400" dirty="0" err="1">
                <a:latin typeface="Courier New" charset="0"/>
              </a:rPr>
              <a:t>setItem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item){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    </a:t>
            </a:r>
            <a:r>
              <a:rPr lang="en-US" sz="1400" dirty="0" err="1">
                <a:latin typeface="Courier New" charset="0"/>
              </a:rPr>
              <a:t>this.item</a:t>
            </a:r>
            <a:r>
              <a:rPr lang="en-US" sz="1400" dirty="0">
                <a:latin typeface="Courier New" charset="0"/>
              </a:rPr>
              <a:t> = item;</a:t>
            </a:r>
          </a:p>
          <a:p>
            <a:pPr lvl="1">
              <a:lnSpc>
                <a:spcPct val="75000"/>
              </a:lnSpc>
              <a:buNone/>
            </a:pPr>
            <a:r>
              <a:rPr lang="en-US" sz="1400" dirty="0">
                <a:latin typeface="Courier New" charset="0"/>
              </a:rPr>
              <a:t>		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}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873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77" y="992478"/>
            <a:ext cx="8504306" cy="4759325"/>
          </a:xfrm>
        </p:spPr>
        <p:txBody>
          <a:bodyPr/>
          <a:lstStyle/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public class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{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private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item;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private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next;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600" dirty="0">
              <a:latin typeface="Courier New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</a:t>
            </a:r>
            <a:r>
              <a:rPr lang="en-US" sz="1600" dirty="0" err="1">
                <a:latin typeface="Courier New" charset="0"/>
              </a:rPr>
              <a:t>IntegerNode(int</a:t>
            </a:r>
            <a:r>
              <a:rPr lang="en-US" sz="1600" dirty="0">
                <a:latin typeface="Courier New" charset="0"/>
              </a:rPr>
              <a:t> item)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   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</a:t>
            </a:r>
            <a:r>
              <a:rPr lang="en-US" sz="1600" dirty="0" err="1">
                <a:latin typeface="Courier New" charset="0"/>
              </a:rPr>
              <a:t>IntegerNode(int</a:t>
            </a:r>
            <a:r>
              <a:rPr lang="en-US" sz="1600" dirty="0">
                <a:latin typeface="Courier New" charset="0"/>
              </a:rPr>
              <a:t> item,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next)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       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void </a:t>
            </a:r>
            <a:r>
              <a:rPr lang="en-US" sz="1600" dirty="0" err="1">
                <a:latin typeface="Courier New" charset="0"/>
              </a:rPr>
              <a:t>setNext(IntegerNode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nextNode</a:t>
            </a:r>
            <a:r>
              <a:rPr lang="en-US" sz="1600" dirty="0">
                <a:latin typeface="Courier New" charset="0"/>
              </a:rPr>
              <a:t>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	   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	public </a:t>
            </a:r>
            <a:r>
              <a:rPr lang="en-US" sz="1600" dirty="0" err="1">
                <a:latin typeface="Courier New" charset="0"/>
              </a:rPr>
              <a:t>IntegerNode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getNext</a:t>
            </a:r>
            <a:r>
              <a:rPr lang="en-US" sz="1600" dirty="0">
                <a:latin typeface="Courier New" charset="0"/>
              </a:rPr>
              <a:t>() {...}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  <a:p>
            <a:pPr lvl="1">
              <a:lnSpc>
                <a:spcPct val="75000"/>
              </a:lnSpc>
              <a:buFontTx/>
              <a:buNone/>
            </a:pPr>
            <a:endParaRPr lang="en-US" sz="1600" dirty="0">
              <a:latin typeface="Courier New" charset="0"/>
            </a:endParaRPr>
          </a:p>
          <a:p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939800" y="4069468"/>
            <a:ext cx="4572000" cy="6955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400" dirty="0"/>
              <a:t>Exercise: Write code to produce the  following list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25424"/>
              </p:ext>
            </p:extLst>
          </p:nvPr>
        </p:nvGraphicFramePr>
        <p:xfrm>
          <a:off x="2904788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55096"/>
              </p:ext>
            </p:extLst>
          </p:nvPr>
        </p:nvGraphicFramePr>
        <p:xfrm>
          <a:off x="4809788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37"/>
          <p:cNvGraphicFramePr>
            <a:graphicFrameLocks noGrp="1"/>
          </p:cNvGraphicFramePr>
          <p:nvPr/>
        </p:nvGraphicFramePr>
        <p:xfrm>
          <a:off x="6654800" y="511550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Line 48"/>
          <p:cNvSpPr>
            <a:spLocks noChangeShapeType="1"/>
          </p:cNvSpPr>
          <p:nvPr/>
        </p:nvSpPr>
        <p:spPr bwMode="auto">
          <a:xfrm flipV="1">
            <a:off x="3946188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9"/>
          <p:cNvSpPr>
            <a:spLocks noChangeShapeType="1"/>
          </p:cNvSpPr>
          <p:nvPr/>
        </p:nvSpPr>
        <p:spPr bwMode="auto">
          <a:xfrm flipV="1">
            <a:off x="5851188" y="572510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0"/>
          <p:cNvSpPr>
            <a:spLocks noChangeShapeType="1"/>
          </p:cNvSpPr>
          <p:nvPr/>
        </p:nvSpPr>
        <p:spPr bwMode="auto">
          <a:xfrm flipV="1">
            <a:off x="2029296" y="562847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51"/>
          <p:cNvSpPr>
            <a:spLocks noChangeShapeType="1"/>
          </p:cNvSpPr>
          <p:nvPr/>
        </p:nvSpPr>
        <p:spPr bwMode="auto">
          <a:xfrm flipH="1">
            <a:off x="7315200" y="552508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>
            <a:extLst>
              <a:ext uri="{FF2B5EF4-FFF2-40B4-BE49-F238E27FC236}">
                <a16:creationId xmlns:a16="http://schemas.microsoft.com/office/drawing/2014/main" id="{462CA12F-5F3D-2948-8AB0-94F4560E3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750" y="5412056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Tahoma" charset="0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40385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set of statements turns this list: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Into this?</a:t>
            </a: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44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/>
        </p:nvGraphicFramePr>
        <p:xfrm>
          <a:off x="4749800" y="1971385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/>
        </p:nvSpPr>
        <p:spPr bwMode="auto">
          <a:xfrm flipV="1">
            <a:off x="3886200" y="25809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5410200" y="235238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219200" y="211267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Tahoma" charset="0"/>
              </a:rPr>
              <a:t>list</a:t>
            </a:r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V="1">
            <a:off x="1905000" y="235238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284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/>
        </p:nvGraphicFramePr>
        <p:xfrm>
          <a:off x="4749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52"/>
          <p:cNvSpPr>
            <a:spLocks noChangeShapeType="1"/>
          </p:cNvSpPr>
          <p:nvPr/>
        </p:nvSpPr>
        <p:spPr bwMode="auto">
          <a:xfrm flipV="1">
            <a:off x="3886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1219200" y="4789488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Tahoma" charset="0"/>
              </a:rPr>
              <a:t>list</a:t>
            </a: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flipV="1">
            <a:off x="19050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Group 55"/>
          <p:cNvGraphicFramePr>
            <a:graphicFrameLocks noGrp="1"/>
          </p:cNvGraphicFramePr>
          <p:nvPr/>
        </p:nvGraphicFramePr>
        <p:xfrm>
          <a:off x="6654800" y="464820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5791200" y="5257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7315200" y="50292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75758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01_intro.pptx</Template>
  <TotalTime>22240</TotalTime>
  <Words>1727</Words>
  <Application>Microsoft Macintosh PowerPoint</Application>
  <PresentationFormat>On-screen Show (4:3)</PresentationFormat>
  <Paragraphs>735</Paragraphs>
  <Slides>42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Garamond</vt:lpstr>
      <vt:lpstr>Tahoma</vt:lpstr>
      <vt:lpstr>Times New Roman</vt:lpstr>
      <vt:lpstr>Verdana</vt:lpstr>
      <vt:lpstr>Wingdings</vt:lpstr>
      <vt:lpstr>introduction</vt:lpstr>
      <vt:lpstr>Linked Lists</vt:lpstr>
      <vt:lpstr>Preliminaries</vt:lpstr>
      <vt:lpstr>Objects and references</vt:lpstr>
      <vt:lpstr>Java References</vt:lpstr>
      <vt:lpstr>Self references</vt:lpstr>
      <vt:lpstr>Linking self-referential nodes</vt:lpstr>
      <vt:lpstr>The complete IntegerNode class</vt:lpstr>
      <vt:lpstr>Exercise</vt:lpstr>
      <vt:lpstr>Exercise</vt:lpstr>
      <vt:lpstr>Exercise</vt:lpstr>
      <vt:lpstr>Exercise</vt:lpstr>
      <vt:lpstr>Exercise</vt:lpstr>
      <vt:lpstr>Exercise</vt:lpstr>
      <vt:lpstr>A more flexible version</vt:lpstr>
      <vt:lpstr>Printing a linked list</vt:lpstr>
      <vt:lpstr>Printing a linked list</vt:lpstr>
      <vt:lpstr>Printing a linked list</vt:lpstr>
      <vt:lpstr>Printing a linked list</vt:lpstr>
      <vt:lpstr>Printing a linked list</vt:lpstr>
      <vt:lpstr>Interim summary – why should I care?</vt:lpstr>
      <vt:lpstr>The list interface</vt:lpstr>
      <vt:lpstr>The list interface</vt:lpstr>
      <vt:lpstr>Linked List: constructor</vt:lpstr>
      <vt:lpstr>Implementing add</vt:lpstr>
      <vt:lpstr>Implementing add</vt:lpstr>
      <vt:lpstr>The add method</vt:lpstr>
      <vt:lpstr>Implementing remove</vt:lpstr>
      <vt:lpstr>Removing a node from a list</vt:lpstr>
      <vt:lpstr>Removing the first node from a list</vt:lpstr>
      <vt:lpstr>List with a single element</vt:lpstr>
      <vt:lpstr>The remove method</vt:lpstr>
      <vt:lpstr>The clear method</vt:lpstr>
      <vt:lpstr>The clear method</vt:lpstr>
      <vt:lpstr>Linked lists recursively</vt:lpstr>
      <vt:lpstr>Recursive linked list traversal – which is correct?</vt:lpstr>
      <vt:lpstr>Recursive linked list traversal</vt:lpstr>
      <vt:lpstr>Recursive backward traversal</vt:lpstr>
      <vt:lpstr>Recursive backward traversal</vt:lpstr>
      <vt:lpstr>Recursive backward traversal</vt:lpstr>
      <vt:lpstr>Recursive add method</vt:lpstr>
      <vt:lpstr>Proof of correctness</vt:lpstr>
      <vt:lpstr>Variations</vt:lpstr>
    </vt:vector>
  </TitlesOfParts>
  <Company>Colorado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Lists</dc:title>
  <dc:creator>Asa Ben-Hur</dc:creator>
  <cp:lastModifiedBy>Microsoft Office User</cp:lastModifiedBy>
  <cp:revision>90</cp:revision>
  <cp:lastPrinted>2014-04-15T02:19:00Z</cp:lastPrinted>
  <dcterms:created xsi:type="dcterms:W3CDTF">2010-11-15T16:43:20Z</dcterms:created>
  <dcterms:modified xsi:type="dcterms:W3CDTF">2019-12-02T17:15:22Z</dcterms:modified>
</cp:coreProperties>
</file>