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5" r:id="rId3"/>
    <p:sldId id="316" r:id="rId4"/>
    <p:sldId id="351" r:id="rId5"/>
    <p:sldId id="329" r:id="rId6"/>
    <p:sldId id="350" r:id="rId7"/>
    <p:sldId id="328" r:id="rId8"/>
    <p:sldId id="330" r:id="rId9"/>
    <p:sldId id="33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9"/>
  </p:normalViewPr>
  <p:slideViewPr>
    <p:cSldViewPr snapToObjects="1">
      <p:cViewPr varScale="1">
        <p:scale>
          <a:sx n="88" d="100"/>
          <a:sy n="88" d="100"/>
        </p:scale>
        <p:origin x="16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8146A-897E-2241-A850-70F4A0E8343F}" type="datetimeFigureOut">
              <a:rPr lang="en-US" smtClean="0"/>
              <a:pPr/>
              <a:t>10/22/18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AE21F-5189-CE46-977D-216D44DD6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731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E4006-AA1A-E948-8735-A50884CCE23D}" type="datetimeFigureOut">
              <a:rPr lang="en-US" smtClean="0"/>
              <a:pPr/>
              <a:t>10/22/18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F2F54-5D43-CE46-9F4E-8E54A69991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109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F2F54-5D43-CE46-9F4E-8E54A69991E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56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7E92E-FAA0-4AB8-86C0-A550025D88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66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7E92E-FAA0-4AB8-86C0-A550025D88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34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7E92E-FAA0-4AB8-86C0-A550025D88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95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7E92E-FAA0-4AB8-86C0-A550025D886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09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7E92E-FAA0-4AB8-86C0-A550025D88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5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7E92E-FAA0-4AB8-86C0-A550025D886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56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Show the equals method of the Student class.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7E92E-FAA0-4AB8-86C0-A550025D886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3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838C71-AA7E-2349-A09C-9D6AB2B26B6F}" type="datetime1">
              <a:rPr lang="en-US" smtClean="0"/>
              <a:t>10/22/18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F00B01-EEFF-5D43-9CD2-1895C6A8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41EA66-E2B1-604D-9176-D882242122CD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F00B01-EEFF-5D43-9CD2-1895C6A8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776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776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1FAD9B-F121-5340-BAD3-A1D851B3385E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F00B01-EEFF-5D43-9CD2-1895C6A8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0B3CA26-A2ED-DE41-BBE9-B513FEF9C2E5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4CF00B01-EEFF-5D43-9CD2-1895C6A8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922475D-0884-E945-847A-A3CD557B77AF}" type="datetime1">
              <a:rPr lang="en-US" smtClean="0"/>
              <a:t>10/22/18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4CF00B01-EEFF-5D43-9CD2-1895C6A8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3747B-7603-1543-A995-8ABEF48D0ECE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F00B01-EEFF-5D43-9CD2-1895C6A8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5B5ADE-C9CA-F347-8B63-6FC5A419FFC1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F00B01-EEFF-5D43-9CD2-1895C6A8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AA31C-0991-424B-B529-898DA8482086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F00B01-EEFF-5D43-9CD2-1895C6A8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B4F7C8-393F-5B46-A559-C70361C4E473}" type="datetime1">
              <a:rPr lang="en-US" smtClean="0"/>
              <a:t>10/22/18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F00B01-EEFF-5D43-9CD2-1895C6A8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511B0-8E3F-ED4B-BA60-71565FFE46F3}" type="datetime1">
              <a:rPr lang="en-US" smtClean="0"/>
              <a:t>10/22/18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F00B01-EEFF-5D43-9CD2-1895C6A8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C917CE-EBB7-A546-BE21-DDD58144E698}" type="datetime1">
              <a:rPr lang="en-US" smtClean="0"/>
              <a:t>10/22/18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F00B01-EEFF-5D43-9CD2-1895C6A8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2F57E1-5C7D-9245-A827-BFA703158AF3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F00B01-EEFF-5D43-9CD2-1895C6A8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F87CE1-19CB-BD46-8A83-3E623D74F6A4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F00B01-EEFF-5D43-9CD2-1895C6A8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fld id="{918537F6-02C8-6949-96CD-AA8C8840733A}" type="datetime1">
              <a:rPr lang="en-US" smtClean="0"/>
              <a:t>10/22/18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fld id="{4CF00B01-EEFF-5D43-9CD2-1895C6A8AA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65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Methods (</a:t>
            </a:r>
            <a:r>
              <a:rPr lang="en-US" dirty="0" err="1"/>
              <a:t>toString</a:t>
            </a:r>
            <a:r>
              <a:rPr lang="en-US" dirty="0"/>
              <a:t>, equals)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038600"/>
            <a:ext cx="6553200" cy="1752600"/>
          </a:xfrm>
        </p:spPr>
        <p:txBody>
          <a:bodyPr/>
          <a:lstStyle/>
          <a:p>
            <a:r>
              <a:rPr lang="en-US" dirty="0"/>
              <a:t>CS163 Fall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>
                <a:latin typeface="Courier New" pitchFamily="-111" charset="0"/>
              </a:rPr>
              <a:t>toString</a:t>
            </a:r>
            <a:r>
              <a:rPr lang="en-US" dirty="0">
                <a:latin typeface="Courier New" pitchFamily="-111" charset="0"/>
              </a:rPr>
              <a:t>()</a:t>
            </a:r>
            <a:r>
              <a:rPr lang="en-US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8075"/>
            <a:ext cx="8763000" cy="52165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/>
              <a:t>tells Java how to convert an object into a </a:t>
            </a:r>
            <a:r>
              <a:rPr lang="en-US" sz="2400" dirty="0">
                <a:latin typeface="Courier New" pitchFamily="-111" charset="0"/>
              </a:rPr>
              <a:t>String</a:t>
            </a: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400" dirty="0"/>
              <a:t>called when an object is printed or concatenated to a </a:t>
            </a:r>
            <a:r>
              <a:rPr lang="en-US" sz="2400" dirty="0">
                <a:latin typeface="Courier New" pitchFamily="-111" charset="0"/>
              </a:rPr>
              <a:t>String</a:t>
            </a:r>
            <a:r>
              <a:rPr lang="en-US" sz="2400" dirty="0"/>
              <a:t>:</a:t>
            </a:r>
            <a:endParaRPr lang="en-US" sz="700" dirty="0"/>
          </a:p>
          <a:p>
            <a:pPr lvl="1">
              <a:lnSpc>
                <a:spcPct val="90000"/>
              </a:lnSpc>
              <a:buFont typeface="Wingdings 2" pitchFamily="-111" charset="2"/>
              <a:buNone/>
            </a:pPr>
            <a:r>
              <a:rPr lang="en-US" sz="2000" b="1" dirty="0">
                <a:latin typeface="Courier New" pitchFamily="-111" charset="0"/>
              </a:rPr>
              <a:t>	Point </a:t>
            </a:r>
            <a:r>
              <a:rPr lang="en-US" sz="2000" b="1" dirty="0" err="1">
                <a:latin typeface="Courier New" pitchFamily="-111" charset="0"/>
              </a:rPr>
              <a:t>p</a:t>
            </a:r>
            <a:r>
              <a:rPr lang="en-US" sz="2000" b="1" dirty="0">
                <a:latin typeface="Courier New" pitchFamily="-111" charset="0"/>
              </a:rPr>
              <a:t> = new Point(7, 2);</a:t>
            </a:r>
          </a:p>
          <a:p>
            <a:pPr lvl="1">
              <a:lnSpc>
                <a:spcPct val="90000"/>
              </a:lnSpc>
              <a:buFont typeface="Wingdings 2" pitchFamily="-111" charset="2"/>
              <a:buNone/>
            </a:pPr>
            <a:r>
              <a:rPr lang="en-US" sz="2000" b="1" dirty="0">
                <a:latin typeface="Courier New" pitchFamily="-111" charset="0"/>
              </a:rPr>
              <a:t>	</a:t>
            </a:r>
            <a:r>
              <a:rPr lang="en-US" sz="2000" b="1" dirty="0" err="1">
                <a:latin typeface="Courier New" pitchFamily="-111" charset="0"/>
              </a:rPr>
              <a:t>System.out.println(”p</a:t>
            </a:r>
            <a:r>
              <a:rPr lang="en-US" sz="2000" b="1" dirty="0">
                <a:latin typeface="Courier New" pitchFamily="-111" charset="0"/>
              </a:rPr>
              <a:t>: " + </a:t>
            </a:r>
            <a:r>
              <a:rPr lang="en-US" sz="2000" b="1" dirty="0" err="1">
                <a:latin typeface="Courier New" pitchFamily="-111" charset="0"/>
              </a:rPr>
              <a:t>p</a:t>
            </a:r>
            <a:r>
              <a:rPr lang="en-US" sz="2000" b="1" dirty="0">
                <a:latin typeface="Courier New" pitchFamily="-111" charset="0"/>
              </a:rPr>
              <a:t>);</a:t>
            </a:r>
          </a:p>
          <a:p>
            <a:pPr lvl="1">
              <a:lnSpc>
                <a:spcPct val="110000"/>
              </a:lnSpc>
              <a:buFont typeface="Wingdings 2" pitchFamily="-111" charset="2"/>
              <a:buNone/>
            </a:pPr>
            <a:endParaRPr lang="en-US" sz="600" dirty="0"/>
          </a:p>
          <a:p>
            <a:pPr lvl="1">
              <a:lnSpc>
                <a:spcPct val="110000"/>
              </a:lnSpc>
              <a:buFont typeface="Wingdings 2" pitchFamily="-111" charset="2"/>
              <a:buNone/>
            </a:pPr>
            <a:endParaRPr lang="en-US" sz="600" dirty="0"/>
          </a:p>
          <a:p>
            <a:pPr lvl="1">
              <a:lnSpc>
                <a:spcPct val="110000"/>
              </a:lnSpc>
            </a:pPr>
            <a:r>
              <a:rPr lang="en-US" sz="2000" dirty="0"/>
              <a:t>Same as:</a:t>
            </a:r>
            <a:endParaRPr lang="en-US" sz="600" dirty="0"/>
          </a:p>
          <a:p>
            <a:pPr lvl="1">
              <a:lnSpc>
                <a:spcPct val="110000"/>
              </a:lnSpc>
              <a:buFont typeface="Wingdings 2" pitchFamily="-111" charset="2"/>
              <a:buNone/>
            </a:pPr>
            <a:r>
              <a:rPr lang="en-US" sz="2000" dirty="0">
                <a:latin typeface="Courier New" pitchFamily="-111" charset="0"/>
              </a:rPr>
              <a:t>	</a:t>
            </a:r>
            <a:r>
              <a:rPr lang="en-US" sz="2000" b="1" dirty="0" err="1">
                <a:latin typeface="Courier New" pitchFamily="-111" charset="0"/>
              </a:rPr>
              <a:t>System.out.println</a:t>
            </a:r>
            <a:r>
              <a:rPr lang="en-US" sz="2000" b="1" dirty="0">
                <a:latin typeface="Courier New" pitchFamily="-111" charset="0"/>
              </a:rPr>
              <a:t>("p: " + </a:t>
            </a:r>
            <a:r>
              <a:rPr lang="en-US" sz="2000" b="1" dirty="0" err="1">
                <a:latin typeface="Courier New" pitchFamily="-111" charset="0"/>
              </a:rPr>
              <a:t>p.toString</a:t>
            </a:r>
            <a:r>
              <a:rPr lang="en-US" sz="2000" b="1" dirty="0">
                <a:latin typeface="Courier New" pitchFamily="-111" charset="0"/>
              </a:rPr>
              <a:t>()</a:t>
            </a:r>
            <a:r>
              <a:rPr lang="en-US" sz="2000" dirty="0">
                <a:latin typeface="Courier New" pitchFamily="-111" charset="0"/>
              </a:rPr>
              <a:t>);</a:t>
            </a: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400" dirty="0"/>
              <a:t>Every class has a </a:t>
            </a:r>
            <a:r>
              <a:rPr lang="en-US" sz="2400" dirty="0" err="1">
                <a:latin typeface="Courier New" pitchFamily="-111" charset="0"/>
              </a:rPr>
              <a:t>toString</a:t>
            </a:r>
            <a:r>
              <a:rPr lang="en-US" sz="2400" dirty="0">
                <a:latin typeface="Courier New" pitchFamily="-111" charset="0"/>
              </a:rPr>
              <a:t>()</a:t>
            </a:r>
            <a:r>
              <a:rPr lang="en-US" sz="2400" dirty="0"/>
              <a:t>, even if it isn't in your code.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The default is the class's name and a hex (base-16) hash-code:</a:t>
            </a:r>
            <a:endParaRPr lang="en-US" sz="2000" dirty="0">
              <a:latin typeface="Courier New" pitchFamily="-111" charset="0"/>
            </a:endParaRPr>
          </a:p>
          <a:p>
            <a:pPr lvl="1">
              <a:lnSpc>
                <a:spcPct val="110000"/>
              </a:lnSpc>
              <a:buFont typeface="Wingdings 2" pitchFamily="-111" charset="2"/>
              <a:buNone/>
            </a:pPr>
            <a:endParaRPr lang="en-US" sz="600" dirty="0">
              <a:latin typeface="Courier New" pitchFamily="-111" charset="0"/>
            </a:endParaRPr>
          </a:p>
          <a:p>
            <a:pPr lvl="1">
              <a:lnSpc>
                <a:spcPct val="110000"/>
              </a:lnSpc>
              <a:buFont typeface="Wingdings 2" pitchFamily="-111" charset="2"/>
              <a:buNone/>
            </a:pPr>
            <a:r>
              <a:rPr lang="en-US" sz="2000" dirty="0">
                <a:latin typeface="Courier New" pitchFamily="-111" charset="0"/>
              </a:rPr>
              <a:t>	Point@9e8c34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0B01-EEFF-5D43-9CD2-1895C6A8AA1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-111" charset="0"/>
              </a:rPr>
              <a:t>toString</a:t>
            </a:r>
            <a:r>
              <a:rPr lang="en-US" dirty="0">
                <a:latin typeface="Courier New" pitchFamily="-111" charset="0"/>
              </a:rPr>
              <a:t>()</a:t>
            </a:r>
            <a:r>
              <a:rPr lang="en-US" dirty="0"/>
              <a:t>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-111" charset="2"/>
              <a:buNone/>
            </a:pPr>
            <a:r>
              <a:rPr lang="en-US" sz="2800" dirty="0">
                <a:latin typeface="Courier New" pitchFamily="-111" charset="0"/>
              </a:rPr>
              <a:t>	</a:t>
            </a:r>
            <a:r>
              <a:rPr lang="en-US" sz="2400" dirty="0">
                <a:latin typeface="Courier New" pitchFamily="-111" charset="0"/>
              </a:rPr>
              <a:t>public String </a:t>
            </a:r>
            <a:r>
              <a:rPr lang="en-US" sz="2400" dirty="0" err="1">
                <a:latin typeface="Courier New" pitchFamily="-111" charset="0"/>
              </a:rPr>
              <a:t>toString</a:t>
            </a:r>
            <a:r>
              <a:rPr lang="en-US" sz="2400" dirty="0">
                <a:latin typeface="Courier New" pitchFamily="-111" charset="0"/>
              </a:rPr>
              <a:t>() {</a:t>
            </a:r>
          </a:p>
          <a:p>
            <a:pPr>
              <a:lnSpc>
                <a:spcPct val="90000"/>
              </a:lnSpc>
              <a:buFont typeface="Wingdings 2" pitchFamily="-111" charset="2"/>
              <a:buNone/>
            </a:pPr>
            <a:r>
              <a:rPr lang="en-US" sz="2400" dirty="0">
                <a:latin typeface="Courier New" pitchFamily="-111" charset="0"/>
              </a:rPr>
              <a:t>	    </a:t>
            </a:r>
            <a:r>
              <a:rPr lang="en-US" sz="2400" b="1" dirty="0"/>
              <a:t>code that returns a suitable String</a:t>
            </a:r>
            <a:r>
              <a:rPr lang="en-US" sz="2400" dirty="0">
                <a:latin typeface="Courier New" pitchFamily="-111" charset="0"/>
              </a:rPr>
              <a:t>;</a:t>
            </a:r>
          </a:p>
          <a:p>
            <a:pPr>
              <a:lnSpc>
                <a:spcPct val="90000"/>
              </a:lnSpc>
              <a:buFont typeface="Wingdings 2" pitchFamily="-111" charset="2"/>
              <a:buNone/>
            </a:pPr>
            <a:r>
              <a:rPr lang="en-US" sz="2400" dirty="0">
                <a:latin typeface="Courier New" pitchFamily="-111" charset="0"/>
              </a:rPr>
              <a:t>	}</a:t>
            </a:r>
          </a:p>
          <a:p>
            <a:pPr>
              <a:lnSpc>
                <a:spcPct val="90000"/>
              </a:lnSpc>
              <a:buFont typeface="Wingdings 2" pitchFamily="-111" charset="2"/>
              <a:buNone/>
            </a:pPr>
            <a:endParaRPr lang="en-US" sz="2400" dirty="0"/>
          </a:p>
          <a:p>
            <a:pPr lvl="1"/>
            <a:r>
              <a:rPr lang="en-US" sz="2400" dirty="0"/>
              <a:t>Example: </a:t>
            </a:r>
            <a:r>
              <a:rPr lang="en-US" sz="2400" dirty="0" err="1"/>
              <a:t>toString</a:t>
            </a:r>
            <a:r>
              <a:rPr lang="en-US" sz="2400" dirty="0"/>
              <a:t>() method for our Student class:</a:t>
            </a:r>
          </a:p>
          <a:p>
            <a:pPr lvl="1">
              <a:lnSpc>
                <a:spcPct val="70000"/>
              </a:lnSpc>
              <a:buFont typeface="Wingdings 2" pitchFamily="-111" charset="2"/>
              <a:buNone/>
            </a:pPr>
            <a:r>
              <a:rPr lang="en-US" sz="700" dirty="0">
                <a:latin typeface="Courier New" pitchFamily="-111" charset="0"/>
              </a:rPr>
              <a:t>	</a:t>
            </a:r>
            <a:endParaRPr lang="en-US" sz="2400" b="1" dirty="0">
              <a:solidFill>
                <a:srgbClr val="008080"/>
              </a:solidFill>
              <a:latin typeface="Courier New" pitchFamily="-111" charset="0"/>
            </a:endParaRPr>
          </a:p>
          <a:p>
            <a:pPr lvl="1">
              <a:buNone/>
            </a:pPr>
            <a:r>
              <a:rPr lang="en-US" sz="1800" dirty="0">
                <a:latin typeface="Courier New"/>
                <a:cs typeface="Courier New"/>
              </a:rPr>
              <a:t>public String </a:t>
            </a:r>
            <a:r>
              <a:rPr lang="en-US" sz="1800" dirty="0" err="1">
                <a:latin typeface="Courier New"/>
                <a:cs typeface="Courier New"/>
              </a:rPr>
              <a:t>toString</a:t>
            </a:r>
            <a:r>
              <a:rPr lang="en-US" sz="1800" dirty="0">
                <a:latin typeface="Courier New"/>
                <a:cs typeface="Courier New"/>
              </a:rPr>
              <a:t>(){</a:t>
            </a:r>
          </a:p>
          <a:p>
            <a:pPr lvl="1">
              <a:buNone/>
            </a:pPr>
            <a:r>
              <a:rPr lang="en-US" sz="1800" dirty="0">
                <a:latin typeface="Courier New"/>
                <a:cs typeface="Courier New"/>
              </a:rPr>
              <a:t>	return ”name: " + name+ "\n"</a:t>
            </a:r>
          </a:p>
          <a:p>
            <a:pPr lvl="1">
              <a:buNone/>
            </a:pPr>
            <a:r>
              <a:rPr lang="en-US" sz="1800" dirty="0">
                <a:latin typeface="Courier New"/>
                <a:cs typeface="Courier New"/>
              </a:rPr>
              <a:t> 		+ ”id: " + id + "\n"</a:t>
            </a:r>
          </a:p>
          <a:p>
            <a:pPr lvl="1">
              <a:buNone/>
            </a:pPr>
            <a:r>
              <a:rPr lang="en-US" sz="1800" dirty="0">
                <a:latin typeface="Courier New"/>
                <a:cs typeface="Courier New"/>
              </a:rPr>
              <a:t> 		+ ”average: " + average;</a:t>
            </a:r>
          </a:p>
          <a:p>
            <a:pPr lvl="1">
              <a:buNone/>
            </a:pPr>
            <a:r>
              <a:rPr lang="en-US" sz="1800" dirty="0">
                <a:latin typeface="Courier New"/>
                <a:cs typeface="Courier New"/>
              </a:rPr>
              <a:t>}</a:t>
            </a:r>
            <a:endParaRPr lang="en-US" sz="3600" dirty="0">
              <a:latin typeface="Courier New"/>
              <a:cs typeface="Courier New"/>
            </a:endParaRPr>
          </a:p>
          <a:p>
            <a:r>
              <a:rPr lang="en-US" sz="2800" dirty="0"/>
              <a:t>// SHOW Eclipse example of Student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0B01-EEFF-5D43-9CD2-1895C6A8AA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56FA8-2708-494C-84C4-901DC41FF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toString</a:t>
            </a:r>
            <a:r>
              <a:rPr lang="en-US" dirty="0"/>
              <a:t> in </a:t>
            </a:r>
            <a:r>
              <a:rPr lang="en-US" dirty="0" err="1"/>
              <a:t>ArrayLists</a:t>
            </a:r>
            <a:r>
              <a:rPr lang="en-US" dirty="0"/>
              <a:t> and other collections call </a:t>
            </a:r>
            <a:r>
              <a:rPr lang="en-US" dirty="0" err="1"/>
              <a:t>toString</a:t>
            </a:r>
            <a:r>
              <a:rPr lang="en-US" dirty="0"/>
              <a:t> automatically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5BF77-0E37-0240-91CE-88E7AE3FE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30725"/>
          </a:xfrm>
        </p:spPr>
        <p:txBody>
          <a:bodyPr/>
          <a:lstStyle/>
          <a:p>
            <a:r>
              <a:rPr lang="en-US" sz="2800" dirty="0" err="1"/>
              <a:t>ArrayList</a:t>
            </a:r>
            <a:r>
              <a:rPr lang="en-US" sz="2800" dirty="0"/>
              <a:t>&lt;Student&gt; students = new </a:t>
            </a:r>
            <a:r>
              <a:rPr lang="en-US" sz="2800" dirty="0" err="1"/>
              <a:t>ArrayList</a:t>
            </a:r>
            <a:r>
              <a:rPr lang="en-US" sz="2800" dirty="0"/>
              <a:t>&lt;&gt;();</a:t>
            </a:r>
          </a:p>
          <a:p>
            <a:r>
              <a:rPr lang="en-US" sz="2800" dirty="0"/>
              <a:t>…</a:t>
            </a:r>
          </a:p>
          <a:p>
            <a:r>
              <a:rPr lang="en-US" sz="2800" dirty="0" err="1"/>
              <a:t>System.out.println</a:t>
            </a:r>
            <a:r>
              <a:rPr lang="en-US" sz="2800" dirty="0"/>
              <a:t>(students);</a:t>
            </a:r>
          </a:p>
          <a:p>
            <a:endParaRPr lang="en-US" sz="2800" dirty="0"/>
          </a:p>
          <a:p>
            <a:r>
              <a:rPr lang="en-US" sz="2800" dirty="0" err="1"/>
              <a:t>println</a:t>
            </a:r>
            <a:r>
              <a:rPr lang="en-US" sz="2800" dirty="0"/>
              <a:t>(students) calls </a:t>
            </a:r>
            <a:r>
              <a:rPr lang="en-US" sz="2800" dirty="0" err="1"/>
              <a:t>students.toString</a:t>
            </a:r>
            <a:r>
              <a:rPr lang="en-US" sz="2800" dirty="0"/>
              <a:t>(), which automatically calls </a:t>
            </a:r>
            <a:r>
              <a:rPr lang="en-US" sz="2800" dirty="0" err="1"/>
              <a:t>s.toString</a:t>
            </a:r>
            <a:r>
              <a:rPr lang="en-US" sz="2800" dirty="0"/>
              <a:t>() for every point s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// SHOW Eclipse example of Student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E2CD6-F43A-AA42-8881-8B5D8F56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0B01-EEFF-5D43-9CD2-1895C6A8AA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74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have two integers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cs typeface="Courier New"/>
              </a:rPr>
              <a:t> </a:t>
            </a:r>
            <a:r>
              <a:rPr lang="en-US" dirty="0"/>
              <a:t>and </a:t>
            </a:r>
            <a:r>
              <a:rPr lang="en-US" dirty="0">
                <a:latin typeface="Courier New"/>
                <a:cs typeface="Courier New"/>
              </a:rPr>
              <a:t>j</a:t>
            </a:r>
          </a:p>
          <a:p>
            <a:r>
              <a:rPr lang="en-US" dirty="0"/>
              <a:t>How does the statement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==j</a:t>
            </a:r>
            <a:r>
              <a:rPr lang="en-US" dirty="0"/>
              <a:t> behave?</a:t>
            </a:r>
          </a:p>
          <a:p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==j</a:t>
            </a:r>
            <a:r>
              <a:rPr lang="en-US" dirty="0"/>
              <a:t> if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j</a:t>
            </a:r>
            <a:r>
              <a:rPr lang="en-US" dirty="0"/>
              <a:t> contain the same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0B01-EEFF-5D43-9CD2-1895C6A8AA1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r>
              <a:rPr lang="en-US" dirty="0"/>
              <a:t>Suppose we have two pet instances </a:t>
            </a:r>
            <a:r>
              <a:rPr lang="en-US" dirty="0">
                <a:latin typeface="Courier New"/>
                <a:cs typeface="Courier New"/>
              </a:rPr>
              <a:t>pet1 </a:t>
            </a:r>
            <a:r>
              <a:rPr lang="en-US" dirty="0"/>
              <a:t>and </a:t>
            </a:r>
            <a:r>
              <a:rPr lang="en-US" dirty="0">
                <a:latin typeface="Courier New"/>
                <a:cs typeface="Courier New"/>
              </a:rPr>
              <a:t>pet2</a:t>
            </a:r>
          </a:p>
          <a:p>
            <a:r>
              <a:rPr lang="en-US" dirty="0"/>
              <a:t>How does the statement </a:t>
            </a:r>
            <a:r>
              <a:rPr lang="en-US" dirty="0">
                <a:latin typeface="Courier New"/>
                <a:cs typeface="Courier New"/>
              </a:rPr>
              <a:t>pet1==pet2</a:t>
            </a:r>
            <a:r>
              <a:rPr lang="en-US" dirty="0"/>
              <a:t> behave?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0B01-EEFF-5D43-9CD2-1895C6A8AA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r>
              <a:rPr lang="en-US" dirty="0"/>
              <a:t>Suppose we have two pet instances </a:t>
            </a:r>
            <a:r>
              <a:rPr lang="en-US" dirty="0">
                <a:latin typeface="Courier New"/>
                <a:cs typeface="Courier New"/>
              </a:rPr>
              <a:t>pet1 </a:t>
            </a:r>
            <a:r>
              <a:rPr lang="en-US" dirty="0"/>
              <a:t>and </a:t>
            </a:r>
            <a:r>
              <a:rPr lang="en-US" dirty="0">
                <a:latin typeface="Courier New"/>
                <a:cs typeface="Courier New"/>
              </a:rPr>
              <a:t>pet2</a:t>
            </a:r>
          </a:p>
          <a:p>
            <a:r>
              <a:rPr lang="en-US" dirty="0"/>
              <a:t>How does the statement </a:t>
            </a:r>
            <a:r>
              <a:rPr lang="en-US" dirty="0">
                <a:latin typeface="Courier New"/>
                <a:cs typeface="Courier New"/>
              </a:rPr>
              <a:t>pet1==pet2</a:t>
            </a:r>
            <a:r>
              <a:rPr lang="en-US" dirty="0"/>
              <a:t> behave? </a:t>
            </a:r>
          </a:p>
          <a:p>
            <a:r>
              <a:rPr lang="en-US" dirty="0">
                <a:latin typeface="Courier New"/>
                <a:cs typeface="Courier New"/>
              </a:rPr>
              <a:t>pet1==pet2</a:t>
            </a:r>
            <a:r>
              <a:rPr lang="en-US" dirty="0"/>
              <a:t> is true if </a:t>
            </a:r>
            <a:r>
              <a:rPr lang="en-US" b="1" i="1" u="sng" dirty="0"/>
              <a:t>both</a:t>
            </a:r>
            <a:r>
              <a:rPr lang="en-US" dirty="0"/>
              <a:t> refer to the </a:t>
            </a:r>
            <a:r>
              <a:rPr lang="en-US" b="1" i="1" u="sng" dirty="0"/>
              <a:t>same</a:t>
            </a:r>
            <a:r>
              <a:rPr lang="en-US" dirty="0"/>
              <a:t> object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/>
                <a:cs typeface="Courier New"/>
              </a:rPr>
              <a:t>==</a:t>
            </a:r>
            <a:r>
              <a:rPr lang="en-US" dirty="0"/>
              <a:t> operator checks if the </a:t>
            </a:r>
            <a:r>
              <a:rPr lang="en-US" b="1" i="1" u="sng" dirty="0"/>
              <a:t>addresses</a:t>
            </a:r>
            <a:r>
              <a:rPr lang="en-US" dirty="0"/>
              <a:t> of the two objects are equal</a:t>
            </a:r>
          </a:p>
          <a:p>
            <a:r>
              <a:rPr lang="en-US" dirty="0"/>
              <a:t>May not be what we want!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0B01-EEFF-5D43-9CD2-1895C6A8AA1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Equality - extended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105400"/>
          </a:xfrm>
        </p:spPr>
        <p:txBody>
          <a:bodyPr/>
          <a:lstStyle/>
          <a:p>
            <a:r>
              <a:rPr lang="en-US" dirty="0"/>
              <a:t>If you want a different notion of equality define your own </a:t>
            </a:r>
            <a:r>
              <a:rPr lang="en-US" dirty="0">
                <a:latin typeface="Courier New"/>
                <a:cs typeface="Courier New"/>
              </a:rPr>
              <a:t>.equals() </a:t>
            </a:r>
            <a:r>
              <a:rPr lang="en-US" dirty="0"/>
              <a:t>method.</a:t>
            </a:r>
          </a:p>
          <a:p>
            <a:r>
              <a:rPr lang="en-US"/>
              <a:t>Use </a:t>
            </a:r>
            <a:r>
              <a:rPr lang="en-US">
                <a:latin typeface="Courier New"/>
                <a:cs typeface="Courier New"/>
              </a:rPr>
              <a:t>pet1</a:t>
            </a:r>
            <a:r>
              <a:rPr lang="en-US" dirty="0">
                <a:latin typeface="Courier New"/>
                <a:cs typeface="Courier New"/>
              </a:rPr>
              <a:t>.equals(pet2)</a:t>
            </a:r>
            <a:r>
              <a:rPr lang="en-US" dirty="0">
                <a:cs typeface="Courier New"/>
              </a:rPr>
              <a:t> </a:t>
            </a:r>
            <a:r>
              <a:rPr lang="en-US" dirty="0"/>
              <a:t>instead of </a:t>
            </a:r>
            <a:r>
              <a:rPr lang="en-US" dirty="0">
                <a:latin typeface="Courier New"/>
                <a:cs typeface="Courier New"/>
              </a:rPr>
              <a:t>pet1==pet2</a:t>
            </a:r>
            <a:r>
              <a:rPr lang="en-US" dirty="0"/>
              <a:t> </a:t>
            </a:r>
          </a:p>
          <a:p>
            <a:r>
              <a:rPr lang="en-US" dirty="0"/>
              <a:t>The default definition of </a:t>
            </a:r>
            <a:r>
              <a:rPr lang="en-US" dirty="0">
                <a:latin typeface="Courier New"/>
                <a:cs typeface="Courier New"/>
              </a:rPr>
              <a:t>.equals()</a:t>
            </a:r>
            <a:r>
              <a:rPr lang="en-US" dirty="0"/>
              <a:t> is the value of </a:t>
            </a:r>
            <a:r>
              <a:rPr lang="en-US" dirty="0">
                <a:latin typeface="Courier New"/>
                <a:cs typeface="Courier New"/>
              </a:rPr>
              <a:t>== 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sz="2400" dirty="0">
                <a:latin typeface="Courier New"/>
                <a:cs typeface="Courier New"/>
              </a:rPr>
              <a:t>but for Strings the contents are compared </a:t>
            </a:r>
            <a:endParaRPr lang="en-US" sz="24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0B01-EEFF-5D43-9CD2-1895C6A8AA1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.equals for the Pet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90" y="1295400"/>
            <a:ext cx="8896015" cy="4759325"/>
          </a:xfrm>
        </p:spPr>
        <p:txBody>
          <a:bodyPr/>
          <a:lstStyle/>
          <a:p>
            <a:pPr>
              <a:buNone/>
            </a:pP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public </a:t>
            </a:r>
            <a:r>
              <a:rPr lang="en-US" sz="2000" b="1" dirty="0" err="1">
                <a:latin typeface="Courier New"/>
                <a:cs typeface="Courier New"/>
              </a:rPr>
              <a:t>boolean</a:t>
            </a:r>
            <a:r>
              <a:rPr lang="en-US" sz="2000" b="1" dirty="0">
                <a:latin typeface="Courier New"/>
                <a:cs typeface="Courier New"/>
              </a:rPr>
              <a:t> equals (Object other) {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if (!other </a:t>
            </a:r>
            <a:r>
              <a:rPr lang="en-US" sz="2000" b="1" dirty="0" err="1">
                <a:latin typeface="Courier New"/>
                <a:cs typeface="Courier New"/>
              </a:rPr>
              <a:t>instanceof</a:t>
            </a:r>
            <a:r>
              <a:rPr lang="en-US" sz="2000" b="1" dirty="0">
                <a:latin typeface="Courier New"/>
                <a:cs typeface="Courier New"/>
              </a:rPr>
              <a:t> Pet) {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return false;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  }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  Pet </a:t>
            </a:r>
            <a:r>
              <a:rPr lang="en-US" sz="2000" b="1" dirty="0" err="1">
                <a:latin typeface="Courier New"/>
                <a:cs typeface="Courier New"/>
              </a:rPr>
              <a:t>otherPet</a:t>
            </a:r>
            <a:r>
              <a:rPr lang="en-US" sz="2000" b="1" dirty="0">
                <a:latin typeface="Courier New"/>
                <a:cs typeface="Courier New"/>
              </a:rPr>
              <a:t> = (Pet) other;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return ((</a:t>
            </a:r>
            <a:r>
              <a:rPr lang="en-US" sz="2000" b="1" dirty="0" err="1">
                <a:latin typeface="Courier New"/>
                <a:cs typeface="Courier New"/>
              </a:rPr>
              <a:t>this.age</a:t>
            </a:r>
            <a:r>
              <a:rPr lang="en-US" sz="2000" b="1" dirty="0">
                <a:latin typeface="Courier New"/>
                <a:cs typeface="Courier New"/>
              </a:rPr>
              <a:t> == </a:t>
            </a:r>
            <a:r>
              <a:rPr lang="en-US" sz="2000" b="1" dirty="0" err="1">
                <a:latin typeface="Courier New"/>
                <a:cs typeface="Courier New"/>
              </a:rPr>
              <a:t>otherPet.age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    &amp;&amp;(Math.abs(</a:t>
            </a:r>
            <a:r>
              <a:rPr lang="en-US" sz="2000" b="1" dirty="0" err="1">
                <a:latin typeface="Courier New"/>
                <a:cs typeface="Courier New"/>
              </a:rPr>
              <a:t>this.weight</a:t>
            </a:r>
            <a:r>
              <a:rPr lang="en-US" sz="2000" b="1" dirty="0">
                <a:latin typeface="Courier New"/>
                <a:cs typeface="Courier New"/>
              </a:rPr>
              <a:t> – </a:t>
            </a:r>
            <a:r>
              <a:rPr lang="en-US" sz="2000" b="1" dirty="0" err="1">
                <a:latin typeface="Courier New"/>
                <a:cs typeface="Courier New"/>
              </a:rPr>
              <a:t>otherPet.weight</a:t>
            </a:r>
            <a:r>
              <a:rPr lang="en-US" sz="2000" b="1" dirty="0">
                <a:latin typeface="Courier New"/>
                <a:cs typeface="Courier New"/>
              </a:rPr>
              <a:t>) &lt; 1e-8)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    &amp;&amp;(</a:t>
            </a:r>
            <a:r>
              <a:rPr lang="en-US" sz="2000" b="1" dirty="0" err="1">
                <a:latin typeface="Courier New"/>
                <a:cs typeface="Courier New"/>
              </a:rPr>
              <a:t>this.name.equals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otherPet.name</a:t>
            </a:r>
            <a:r>
              <a:rPr lang="en-US" sz="2000" b="1" dirty="0">
                <a:latin typeface="Courier New"/>
                <a:cs typeface="Courier New"/>
              </a:rPr>
              <a:t>)));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} </a:t>
            </a:r>
          </a:p>
          <a:p>
            <a:pPr>
              <a:buNone/>
            </a:pPr>
            <a:endParaRPr lang="en-US" sz="20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>
                <a:solidFill>
                  <a:srgbClr val="620000"/>
                </a:solidFill>
                <a:cs typeface="Courier New"/>
              </a:rPr>
              <a:t>// </a:t>
            </a:r>
            <a:r>
              <a:rPr lang="en-US" sz="2000" dirty="0">
                <a:solidFill>
                  <a:srgbClr val="620000"/>
                </a:solidFill>
                <a:cs typeface="Courier New"/>
              </a:rPr>
              <a:t>SHOW ECLIPSE EXAMPLE OF Equals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0B01-EEFF-5D43-9CD2-1895C6A8AA1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roduction">
  <a:themeElements>
    <a:clrScheme name="introduction 1">
      <a:dk1>
        <a:srgbClr val="333333"/>
      </a:dk1>
      <a:lt1>
        <a:srgbClr val="FFFFFF"/>
      </a:lt1>
      <a:dk2>
        <a:srgbClr val="820000"/>
      </a:dk2>
      <a:lt2>
        <a:srgbClr val="FFFFFF"/>
      </a:lt2>
      <a:accent1>
        <a:srgbClr val="FF9900"/>
      </a:accent1>
      <a:accent2>
        <a:srgbClr val="CC3300"/>
      </a:accent2>
      <a:accent3>
        <a:srgbClr val="C1AAAA"/>
      </a:accent3>
      <a:accent4>
        <a:srgbClr val="DADADA"/>
      </a:accent4>
      <a:accent5>
        <a:srgbClr val="FFCAAA"/>
      </a:accent5>
      <a:accent6>
        <a:srgbClr val="B92D00"/>
      </a:accent6>
      <a:hlink>
        <a:srgbClr val="808080"/>
      </a:hlink>
      <a:folHlink>
        <a:srgbClr val="666633"/>
      </a:folHlink>
    </a:clrScheme>
    <a:fontScheme name="introductio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introduction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0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FF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1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66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2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3">
        <a:dk1>
          <a:srgbClr val="000000"/>
        </a:dk1>
        <a:lt1>
          <a:srgbClr val="FFFFFF"/>
        </a:lt1>
        <a:dk2>
          <a:srgbClr val="FF66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4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5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000099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L04_functions.pptx</Template>
  <TotalTime>40270</TotalTime>
  <Words>285</Words>
  <Application>Microsoft Macintosh PowerPoint</Application>
  <PresentationFormat>On-screen Show (4:3)</PresentationFormat>
  <Paragraphs>86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Courier New</vt:lpstr>
      <vt:lpstr>Garamond</vt:lpstr>
      <vt:lpstr>Wingdings</vt:lpstr>
      <vt:lpstr>Wingdings 2</vt:lpstr>
      <vt:lpstr>introduction</vt:lpstr>
      <vt:lpstr>Methods (toString, equals)</vt:lpstr>
      <vt:lpstr>The toString() method</vt:lpstr>
      <vt:lpstr>toString() implementation</vt:lpstr>
      <vt:lpstr>toString in ArrayLists and other collections call toString automatically</vt:lpstr>
      <vt:lpstr>Primitive Equality</vt:lpstr>
      <vt:lpstr>Object Equality</vt:lpstr>
      <vt:lpstr>Object Equality</vt:lpstr>
      <vt:lpstr>Object Equality - extended</vt:lpstr>
      <vt:lpstr>.equals for the Pet class</vt:lpstr>
    </vt:vector>
  </TitlesOfParts>
  <Company>Colorado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classes</dc:title>
  <dc:creator>Asa Ben-Hur</dc:creator>
  <cp:lastModifiedBy>Microsoft Office User</cp:lastModifiedBy>
  <cp:revision>179</cp:revision>
  <cp:lastPrinted>2014-02-04T19:13:53Z</cp:lastPrinted>
  <dcterms:created xsi:type="dcterms:W3CDTF">2010-09-03T16:12:09Z</dcterms:created>
  <dcterms:modified xsi:type="dcterms:W3CDTF">2018-10-24T20:39:50Z</dcterms:modified>
</cp:coreProperties>
</file>