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4" r:id="rId3"/>
    <p:sldId id="285" r:id="rId4"/>
    <p:sldId id="286" r:id="rId5"/>
    <p:sldId id="287" r:id="rId6"/>
    <p:sldId id="293" r:id="rId7"/>
    <p:sldId id="289" r:id="rId8"/>
    <p:sldId id="290" r:id="rId9"/>
    <p:sldId id="291" r:id="rId10"/>
    <p:sldId id="306" r:id="rId11"/>
    <p:sldId id="307" r:id="rId12"/>
    <p:sldId id="292" r:id="rId13"/>
    <p:sldId id="308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59" r:id="rId22"/>
    <p:sldId id="301" r:id="rId23"/>
    <p:sldId id="262" r:id="rId24"/>
    <p:sldId id="275" r:id="rId25"/>
    <p:sldId id="305" r:id="rId26"/>
    <p:sldId id="263" r:id="rId27"/>
    <p:sldId id="264" r:id="rId28"/>
    <p:sldId id="260" r:id="rId29"/>
    <p:sldId id="265" r:id="rId30"/>
    <p:sldId id="266" r:id="rId31"/>
    <p:sldId id="267" r:id="rId32"/>
    <p:sldId id="283" r:id="rId33"/>
    <p:sldId id="302" r:id="rId34"/>
    <p:sldId id="268" r:id="rId35"/>
    <p:sldId id="269" r:id="rId36"/>
    <p:sldId id="309" r:id="rId37"/>
    <p:sldId id="270" r:id="rId38"/>
    <p:sldId id="271" r:id="rId39"/>
    <p:sldId id="272" r:id="rId40"/>
    <p:sldId id="303" r:id="rId41"/>
    <p:sldId id="304" r:id="rId42"/>
    <p:sldId id="27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D1A14-4E0E-CD48-882F-51F0C239BACE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1700E-9F2C-DA49-A3DE-BD0B7703E8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1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B4A34-C66E-9C45-AA3F-1D029D87673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8F502-D542-3D44-A9FF-48C628B8C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9172-2BE3-6B4F-B76B-022CEF2DF7F5}" type="slidenum">
              <a:rPr lang="en-US"/>
              <a:pPr/>
              <a:t>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need the size attribute?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F1F67279-EC77-A84D-AEBD-0A9C0E84A3FC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class </a:t>
            </a:r>
            <a:r>
              <a:rPr lang="en-US" sz="2400" dirty="0" err="1">
                <a:latin typeface="Courier New" charset="0"/>
              </a:rPr>
              <a:t>StrangeObject</a:t>
            </a:r>
            <a:r>
              <a:rPr lang="en-US" sz="2400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rgbClr val="800000"/>
                </a:solidFill>
                <a:latin typeface="Courier New" charset="0"/>
              </a:rPr>
              <a:t>StrangeObject</a:t>
            </a:r>
            <a:r>
              <a:rPr lang="en-US" sz="2400" b="1" dirty="0">
                <a:solidFill>
                  <a:srgbClr val="800000"/>
                </a:solidFill>
                <a:latin typeface="Courier New" charset="0"/>
              </a:rPr>
              <a:t> other;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  list = new </a:t>
            </a:r>
            <a:r>
              <a:rPr lang="en-US" sz="2600" dirty="0" err="1">
                <a:latin typeface="Courier New"/>
                <a:cs typeface="Courier New"/>
              </a:rPr>
              <a:t>IntegerNode</a:t>
            </a:r>
            <a:r>
              <a:rPr lang="en-US" sz="2600" dirty="0">
                <a:latin typeface="Courier New"/>
                <a:cs typeface="Courier New"/>
              </a:rPr>
              <a:t>(30, list);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68938"/>
              </p:ext>
            </p:extLst>
          </p:nvPr>
        </p:nvGraphicFramePr>
        <p:xfrm>
          <a:off x="2844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18390"/>
              </p:ext>
            </p:extLst>
          </p:nvPr>
        </p:nvGraphicFramePr>
        <p:xfrm>
          <a:off x="4749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42856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381732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40570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0512"/>
              </p:ext>
            </p:extLst>
          </p:nvPr>
        </p:nvGraphicFramePr>
        <p:xfrm>
          <a:off x="6654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42856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405704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26104" cy="4759325"/>
          </a:xfrm>
        </p:spPr>
        <p:txBody>
          <a:bodyPr/>
          <a:lstStyle/>
          <a:p>
            <a:r>
              <a:rPr lang="en-US" dirty="0"/>
              <a:t>Let’s write code that creates the following list: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cs typeface="Courier New"/>
              </a:rPr>
              <a:t>Which is correct?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a)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list =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(10,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(20));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b)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list =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(20,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(10));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c)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Neither will correctly produce that list</a:t>
            </a:r>
          </a:p>
          <a:p>
            <a:pPr lvl="1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7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list.getNext</a:t>
            </a:r>
            <a:r>
              <a:rPr lang="en-US" sz="2200" dirty="0">
                <a:latin typeface="Courier New"/>
                <a:cs typeface="Courier New"/>
              </a:rPr>
              <a:t>().</a:t>
            </a:r>
            <a:r>
              <a:rPr lang="en-US" sz="2200" dirty="0" err="1">
                <a:latin typeface="Courier New"/>
                <a:cs typeface="Courier New"/>
              </a:rPr>
              <a:t>setNext</a:t>
            </a:r>
            <a:r>
              <a:rPr lang="en-US" sz="2200" dirty="0">
                <a:latin typeface="Courier New"/>
                <a:cs typeface="Courier New"/>
              </a:rPr>
              <a:t>(new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(30));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53988"/>
              </p:ext>
            </p:extLst>
          </p:nvPr>
        </p:nvGraphicFramePr>
        <p:xfrm>
          <a:off x="2844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16833"/>
              </p:ext>
            </p:extLst>
          </p:nvPr>
        </p:nvGraphicFramePr>
        <p:xfrm>
          <a:off x="4749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42542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378596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40256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37521"/>
              </p:ext>
            </p:extLst>
          </p:nvPr>
        </p:nvGraphicFramePr>
        <p:xfrm>
          <a:off x="6654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42542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40256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flexible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090"/>
            <a:ext cx="8229600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public class Node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private Object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private Node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public </a:t>
            </a:r>
            <a:r>
              <a:rPr lang="en-US" sz="1600" dirty="0" err="1">
                <a:latin typeface="Courier New" charset="0"/>
              </a:rPr>
              <a:t>Node(Object</a:t>
            </a:r>
            <a:r>
              <a:rPr lang="en-US" sz="1600" dirty="0">
                <a:latin typeface="Courier New" charset="0"/>
              </a:rPr>
              <a:t> item)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	    </a:t>
            </a:r>
            <a:r>
              <a:rPr lang="en-US" sz="1600" dirty="0" err="1">
                <a:latin typeface="Courier New" charset="0"/>
              </a:rPr>
              <a:t>this.next</a:t>
            </a:r>
            <a:r>
              <a:rPr lang="en-US" sz="1600" dirty="0">
                <a:latin typeface="Courier New" charset="0"/>
              </a:rPr>
              <a:t>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public </a:t>
            </a:r>
            <a:r>
              <a:rPr lang="en-US" sz="1600" dirty="0" err="1">
                <a:latin typeface="Courier New" charset="0"/>
              </a:rPr>
              <a:t>Node(Object</a:t>
            </a:r>
            <a:r>
              <a:rPr lang="en-US" sz="1600" dirty="0">
                <a:latin typeface="Courier New" charset="0"/>
              </a:rPr>
              <a:t> item, Node next)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 </a:t>
            </a:r>
            <a:r>
              <a:rPr lang="en-US" sz="1600" dirty="0" err="1">
                <a:latin typeface="Courier New" charset="0"/>
              </a:rPr>
              <a:t>this.next</a:t>
            </a:r>
            <a:r>
              <a:rPr lang="en-US" sz="1600" dirty="0">
                <a:latin typeface="Courier New" charset="0"/>
              </a:rPr>
              <a:t> =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public void </a:t>
            </a:r>
            <a:r>
              <a:rPr lang="en-US" sz="1600" dirty="0" err="1">
                <a:latin typeface="Courier New" charset="0"/>
              </a:rPr>
              <a:t>setNext(Node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next =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public Node </a:t>
            </a:r>
            <a:r>
              <a:rPr lang="en-US" sz="1600" dirty="0" err="1">
                <a:latin typeface="Courier New" charset="0"/>
              </a:rPr>
              <a:t>getNext</a:t>
            </a:r>
            <a:r>
              <a:rPr lang="en-US" sz="16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return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public Object </a:t>
            </a:r>
            <a:r>
              <a:rPr lang="en-US" sz="1600" dirty="0" err="1">
                <a:latin typeface="Courier New" charset="0"/>
              </a:rPr>
              <a:t>getItem</a:t>
            </a:r>
            <a:r>
              <a:rPr lang="en-US" sz="16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    return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}	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public void </a:t>
            </a:r>
            <a:r>
              <a:rPr lang="en-US" sz="1600" dirty="0" err="1">
                <a:latin typeface="Courier New" charset="0"/>
              </a:rPr>
              <a:t>setItem(Object</a:t>
            </a:r>
            <a:r>
              <a:rPr lang="en-US" sz="1600" dirty="0">
                <a:latin typeface="Courier New" charset="0"/>
              </a:rPr>
              <a:t> item){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4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400" dirty="0">
              <a:latin typeface="Courier New" charset="0"/>
            </a:endParaRPr>
          </a:p>
          <a:p>
            <a:endParaRPr lang="en-US" sz="500" dirty="0"/>
          </a:p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5429681" y="1295400"/>
            <a:ext cx="3571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node = new Node (5);</a:t>
            </a:r>
          </a:p>
          <a:p>
            <a:r>
              <a:rPr lang="en-US" dirty="0"/>
              <a:t>Java will convert 5 to an instance</a:t>
            </a:r>
          </a:p>
          <a:p>
            <a:r>
              <a:rPr lang="en-US" dirty="0"/>
              <a:t>of class </a:t>
            </a:r>
            <a:r>
              <a:rPr lang="en-US" dirty="0">
                <a:latin typeface="Courier New"/>
                <a:cs typeface="Courier New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2589692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we have a chain of nodes: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And we want to print all the items.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201453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201453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26241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239553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218440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23955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238918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263366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202406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264318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Start at the </a:t>
            </a:r>
            <a:r>
              <a:rPr lang="en-US" sz="2400" b="1" dirty="0"/>
              <a:t>head </a:t>
            </a:r>
            <a:r>
              <a:rPr lang="en-US" sz="2400" dirty="0"/>
              <a:t>of the list.</a:t>
            </a:r>
          </a:p>
          <a:p>
            <a:r>
              <a:rPr lang="en-US" sz="2400" dirty="0"/>
              <a:t>While (there are more nodes to print):</a:t>
            </a:r>
          </a:p>
          <a:p>
            <a:pPr lvl="1"/>
            <a:r>
              <a:rPr lang="en-US" sz="2000" dirty="0"/>
              <a:t>Print the current node's </a:t>
            </a:r>
            <a:r>
              <a:rPr lang="en-US" sz="2000" b="1" dirty="0"/>
              <a:t>item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Go to the </a:t>
            </a:r>
            <a:r>
              <a:rPr lang="en-US" sz="2000" b="1" dirty="0"/>
              <a:t>next</a:t>
            </a:r>
            <a:r>
              <a:rPr lang="en-US" sz="2000" dirty="0"/>
              <a:t> node.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How do we walk through the nodes of the list?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	head = </a:t>
            </a:r>
            <a:r>
              <a:rPr lang="en-US" sz="2000" dirty="0" err="1">
                <a:latin typeface="Courier New" charset="0"/>
              </a:rPr>
              <a:t>head.getNext</a:t>
            </a:r>
            <a:r>
              <a:rPr lang="en-US" sz="2000" dirty="0">
                <a:latin typeface="Courier New" charset="0"/>
              </a:rPr>
              <a:t>();  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// is this a good idea?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54491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522059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500946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52205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521424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545872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484912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546824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not lose the reference to this first node: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Node current = head;</a:t>
            </a:r>
          </a:p>
          <a:p>
            <a:pPr lvl="1"/>
            <a:endParaRPr lang="en-US" sz="2000" dirty="0">
              <a:latin typeface="Courier New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Move along a list by advancing a </a:t>
            </a:r>
            <a:r>
              <a:rPr lang="en-US" sz="2400" dirty="0">
                <a:latin typeface="Courier New" charset="0"/>
              </a:rPr>
              <a:t>Node</a:t>
            </a:r>
            <a:r>
              <a:rPr lang="en-US" sz="2400" dirty="0"/>
              <a:t> reference: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current = </a:t>
            </a:r>
            <a:r>
              <a:rPr lang="en-US" sz="2000" dirty="0" err="1">
                <a:latin typeface="Courier New" charset="0"/>
              </a:rPr>
              <a:t>current.getNext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250120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250120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311080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288220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267107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288220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287585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312033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251073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312985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21373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Code for printing the nodes of a list: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current = head;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(current != null){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7" y="3665280"/>
            <a:ext cx="427081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Similar to array code: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226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5416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Same thing with a for loop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(Node current = head; current != null; 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6" y="3665280"/>
            <a:ext cx="6523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array version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257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are not always the optimal data structure:</a:t>
            </a:r>
          </a:p>
          <a:p>
            <a:pPr lvl="1"/>
            <a:r>
              <a:rPr lang="en-US" dirty="0"/>
              <a:t>An array has fixed size – needs to be copied to expand its capacity</a:t>
            </a:r>
          </a:p>
          <a:p>
            <a:pPr lvl="1"/>
            <a:r>
              <a:rPr lang="en-US" dirty="0"/>
              <a:t>Adding in the middle of an array requires copying all subsequent elements</a:t>
            </a:r>
          </a:p>
          <a:p>
            <a:r>
              <a:rPr lang="en-US" dirty="0" err="1"/>
              <a:t>ArrayLists</a:t>
            </a:r>
            <a:r>
              <a:rPr lang="en-US" dirty="0"/>
              <a:t> have the same issues since they use arrays to store their data.</a:t>
            </a:r>
          </a:p>
        </p:txBody>
      </p:sp>
    </p:spTree>
    <p:extLst>
      <p:ext uri="{BB962C8B-B14F-4D97-AF65-F5344CB8AC3E}">
        <p14:creationId xmlns:p14="http://schemas.microsoft.com/office/powerpoint/2010/main" val="173210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summary – why should I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Linked list:</a:t>
            </a:r>
          </a:p>
          <a:p>
            <a:pPr lvl="1"/>
            <a:r>
              <a:rPr lang="en-US" sz="2400" dirty="0"/>
              <a:t>a self referential structure</a:t>
            </a:r>
          </a:p>
          <a:p>
            <a:r>
              <a:rPr lang="en-US" sz="2800" dirty="0"/>
              <a:t>Advantage over arrays – no bound on capacity – can grow/shrink as needed (a dynamic structure)</a:t>
            </a:r>
          </a:p>
          <a:p>
            <a:r>
              <a:rPr lang="en-US" sz="2800" dirty="0"/>
              <a:t>Linked lists are the basis for a lot of data structures</a:t>
            </a:r>
          </a:p>
          <a:p>
            <a:pPr lvl="1"/>
            <a:r>
              <a:rPr lang="en-US" sz="2400" dirty="0"/>
              <a:t>stacks, queues, trees</a:t>
            </a:r>
          </a:p>
          <a:p>
            <a:r>
              <a:rPr lang="en-US" sz="2800" dirty="0"/>
              <a:t>The primary alternative to arrays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204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39431"/>
              </p:ext>
            </p:extLst>
          </p:nvPr>
        </p:nvGraphicFramePr>
        <p:xfrm>
          <a:off x="457200" y="1270114"/>
          <a:ext cx="807700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sz="1800" dirty="0" err="1">
                          <a:latin typeface="Courier New"/>
                          <a:cs typeface="Courier New"/>
                        </a:rPr>
                        <a:t>get(index</a:t>
                      </a:r>
                      <a:r>
                        <a:rPr lang="en-US" sz="1800" dirty="0">
                          <a:latin typeface="Courier New"/>
                          <a:cs typeface="Courier New"/>
                        </a:rPr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  <a:cs typeface="Courier New"/>
                        </a:rPr>
                        <a:t>Returns the element at the given position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index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indexOf(object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index of the first occurrence of the specified element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Appends</a:t>
                      </a:r>
                      <a:r>
                        <a:rPr lang="en-US" baseline="0" dirty="0">
                          <a:latin typeface="+mn-lt"/>
                        </a:rPr>
                        <a:t> an element to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add(index,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object)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-109" charset="0"/>
                          <a:cs typeface="Times New Roman" pitchFamily="-109" charset="0"/>
                        </a:rPr>
                        <a:t>inserts given value at given index, shifting subsequent values right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remove(index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element at the specified position (and returns it)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 the element that corresponds to the given object (and returns 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 size()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boolean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baseline="0" dirty="0" err="1">
                          <a:latin typeface="Courier New"/>
                          <a:cs typeface="Courier New"/>
                        </a:rPr>
                        <a:t>isEmpty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()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indicates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clear()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</a:t>
                      </a:r>
                      <a:r>
                        <a:rPr lang="en-US" baseline="0" dirty="0">
                          <a:latin typeface="+mn-lt"/>
                        </a:rPr>
                        <a:t> all elements from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4129" y="6326813"/>
            <a:ext cx="450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is an </a:t>
            </a:r>
            <a:r>
              <a:rPr lang="en-US" dirty="0" err="1"/>
              <a:t>int</a:t>
            </a:r>
            <a:r>
              <a:rPr lang="en-US" dirty="0"/>
              <a:t>, and object is of type Object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1295400"/>
            <a:ext cx="8729274" cy="47593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public interface </a:t>
            </a:r>
            <a:r>
              <a:rPr lang="en-US" sz="2000" dirty="0" err="1">
                <a:latin typeface="Courier New"/>
                <a:cs typeface="Courier New"/>
              </a:rPr>
              <a:t>ListInterface</a:t>
            </a:r>
            <a:r>
              <a:rPr lang="en-US" sz="2000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boolean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isEmpty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size();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index, Object item)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Object get(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clear();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4369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List: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Node </a:t>
            </a:r>
            <a:r>
              <a:rPr lang="en-US" sz="2000" b="1" dirty="0">
                <a:latin typeface="Courier New" charset="0"/>
              </a:rPr>
              <a:t>head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size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head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size = 0;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...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400" dirty="0"/>
          </a:p>
        </p:txBody>
      </p:sp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6781800" y="22098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7762875" y="2590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6781800" y="1814513"/>
            <a:ext cx="1190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Tahoma" charset="0"/>
              </a:rPr>
              <a:t>LinkedList</a:t>
            </a:r>
            <a:endParaRPr lang="en-US" dirty="0">
              <a:latin typeface="Tahoma" charset="0"/>
            </a:endParaRPr>
          </a:p>
        </p:txBody>
      </p:sp>
      <p:sp>
        <p:nvSpPr>
          <p:cNvPr id="7" name="Line 55"/>
          <p:cNvSpPr>
            <a:spLocks noChangeShapeType="1"/>
          </p:cNvSpPr>
          <p:nvPr/>
        </p:nvSpPr>
        <p:spPr bwMode="auto">
          <a:xfrm flipH="1">
            <a:off x="7772400" y="25908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to a linked list at a given index?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368523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to a linked list at a given index?</a:t>
            </a:r>
          </a:p>
          <a:p>
            <a:pPr lvl="1"/>
            <a:r>
              <a:rPr lang="en-US" dirty="0"/>
              <a:t>Did we consider all the possible cases?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32756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8852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368523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8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public void add(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index, Object item){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(index&lt;0 || index&gt;size) 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       throw new </a:t>
            </a:r>
            <a:r>
              <a:rPr lang="en-US" sz="1800" dirty="0" err="1">
                <a:latin typeface="Courier New"/>
                <a:cs typeface="Courier New"/>
              </a:rPr>
              <a:t>IndexOutOfBoundsException</a:t>
            </a:r>
            <a:r>
              <a:rPr lang="en-US" sz="1800" dirty="0">
                <a:latin typeface="Courier New"/>
                <a:cs typeface="Courier New"/>
              </a:rPr>
              <a:t>(”out of bounds”);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 == 0) 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head = new </a:t>
            </a:r>
            <a:r>
              <a:rPr lang="en-US" sz="1800" dirty="0" err="1">
                <a:latin typeface="Courier New"/>
                <a:cs typeface="Courier New"/>
              </a:rPr>
              <a:t>Node(item</a:t>
            </a:r>
            <a:r>
              <a:rPr lang="en-US" sz="1800" dirty="0">
                <a:latin typeface="Courier New"/>
                <a:cs typeface="Courier New"/>
              </a:rPr>
              <a:t>, head);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else {   // find predecessor of node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Node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head;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for 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=0;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&lt;index-1;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  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curr.setNext</a:t>
            </a:r>
            <a:r>
              <a:rPr lang="en-US" sz="1800" dirty="0">
                <a:latin typeface="Courier New"/>
                <a:cs typeface="Courier New"/>
              </a:rPr>
              <a:t>(new Node(item,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()));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size++;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latin typeface="Courier New"/>
                <a:cs typeface="Courier New"/>
              </a:rPr>
              <a:t>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// Removes value at a given index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void remove(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dirty="0"/>
              <a:t>...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 lvl="1"/>
            <a:r>
              <a:rPr lang="en-US" sz="2400" dirty="0"/>
              <a:t>How do we remove a node?</a:t>
            </a:r>
          </a:p>
          <a:p>
            <a:pPr lvl="1"/>
            <a:endParaRPr lang="en-US" sz="24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533400" y="472747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1514475" y="510847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9"/>
          <p:cNvSpPr>
            <a:spLocks noChangeShapeType="1"/>
          </p:cNvSpPr>
          <p:nvPr/>
        </p:nvSpPr>
        <p:spPr bwMode="auto">
          <a:xfrm flipV="1">
            <a:off x="1724025" y="5108470"/>
            <a:ext cx="14763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3276600" y="465127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65"/>
          <p:cNvSpPr>
            <a:spLocks noChangeShapeType="1"/>
          </p:cNvSpPr>
          <p:nvPr/>
        </p:nvSpPr>
        <p:spPr bwMode="auto">
          <a:xfrm flipV="1">
            <a:off x="4470400" y="527039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66"/>
          <p:cNvGraphicFramePr>
            <a:graphicFrameLocks noGrp="1"/>
          </p:cNvGraphicFramePr>
          <p:nvPr/>
        </p:nvGraphicFramePr>
        <p:xfrm>
          <a:off x="5270500" y="466079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77"/>
          <p:cNvSpPr>
            <a:spLocks noChangeShapeType="1"/>
          </p:cNvSpPr>
          <p:nvPr/>
        </p:nvSpPr>
        <p:spPr bwMode="auto">
          <a:xfrm flipV="1">
            <a:off x="6464300" y="527992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Group 78"/>
          <p:cNvGraphicFramePr>
            <a:graphicFrameLocks noGrp="1"/>
          </p:cNvGraphicFramePr>
          <p:nvPr/>
        </p:nvGraphicFramePr>
        <p:xfrm>
          <a:off x="7264400" y="467984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89"/>
          <p:cNvSpPr>
            <a:spLocks noChangeShapeType="1"/>
          </p:cNvSpPr>
          <p:nvPr/>
        </p:nvSpPr>
        <p:spPr bwMode="auto">
          <a:xfrm flipH="1">
            <a:off x="7924800" y="508942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3352800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53625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15" name="Text Box 92"/>
          <p:cNvSpPr txBox="1">
            <a:spLocks noChangeArrowheads="1"/>
          </p:cNvSpPr>
          <p:nvPr/>
        </p:nvSpPr>
        <p:spPr bwMode="auto">
          <a:xfrm>
            <a:off x="73437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Before removing element at index 1:</a:t>
            </a:r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6819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629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343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112"/>
          <p:cNvGraphicFramePr>
            <a:graphicFrameLocks noGrp="1"/>
          </p:cNvGraphicFramePr>
          <p:nvPr/>
        </p:nvGraphicFramePr>
        <p:xfrm>
          <a:off x="3505200" y="46057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248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152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248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0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110"/>
          <p:cNvGraphicFramePr>
            <a:graphicFrameLocks noGrp="1"/>
          </p:cNvGraphicFramePr>
          <p:nvPr/>
        </p:nvGraphicFramePr>
        <p:xfrm>
          <a:off x="3505200" y="19812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84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85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96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97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108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13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115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3619500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117"/>
          <p:cNvSpPr txBox="1">
            <a:spLocks noChangeArrowheads="1"/>
          </p:cNvSpPr>
          <p:nvPr/>
        </p:nvSpPr>
        <p:spPr bwMode="auto">
          <a:xfrm>
            <a:off x="5629275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the first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Before removing element at index 0: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70564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8664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5806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7"/>
          <p:cNvGraphicFramePr>
            <a:graphicFrameLocks noGrp="1"/>
          </p:cNvGraphicFramePr>
          <p:nvPr/>
        </p:nvGraphicFramePr>
        <p:xfrm>
          <a:off x="3505200" y="46294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4856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3896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4854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34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45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46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57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58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74"/>
          <p:cNvSpPr txBox="1">
            <a:spLocks noChangeArrowheads="1"/>
          </p:cNvSpPr>
          <p:nvPr/>
        </p:nvSpPr>
        <p:spPr bwMode="auto">
          <a:xfrm>
            <a:off x="3619500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5629275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400" dirty="0"/>
              <a:t>Object variables do not actually store an object; they store the address of an object's location in the computer's memory (references / pointers).</a:t>
            </a:r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pPr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[] values  = new int[5];</a:t>
            </a:r>
            <a:endParaRPr lang="en-US" dirty="0">
              <a:latin typeface="Courier New" charset="0"/>
            </a:endParaRPr>
          </a:p>
          <a:p>
            <a:endParaRPr lang="en-US" dirty="0"/>
          </a:p>
        </p:txBody>
      </p:sp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228600" y="4509532"/>
          <a:ext cx="1657350" cy="520700"/>
        </p:xfrm>
        <a:graphic>
          <a:graphicData uri="http://schemas.openxmlformats.org/drawingml/2006/table">
            <a:tbl>
              <a:tblPr/>
              <a:tblGrid>
                <a:gridCol w="101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1600200" y="4814332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6705600" y="4757182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0" y="4191000"/>
            <a:ext cx="156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x</a:t>
            </a:r>
            <a:r>
              <a:rPr lang="en-US" dirty="0">
                <a:latin typeface="Courier New" charset="0"/>
              </a:rPr>
              <a:t> = 1;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445000"/>
          <a:ext cx="3505200" cy="73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31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a single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715000" algn="l"/>
              </a:tabLst>
            </a:pPr>
            <a:r>
              <a:rPr lang="en-US" sz="2800" dirty="0"/>
              <a:t>Before:	After:</a:t>
            </a:r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r>
              <a:rPr lang="en-US" sz="2400" dirty="0"/>
              <a:t>We must change head to </a:t>
            </a:r>
            <a:r>
              <a:rPr lang="en-US" sz="2400" dirty="0">
                <a:latin typeface="Courier New" charset="0"/>
              </a:rPr>
              <a:t>null</a:t>
            </a:r>
            <a:r>
              <a:rPr lang="en-US" sz="2400" dirty="0"/>
              <a:t>.</a:t>
            </a:r>
          </a:p>
          <a:p>
            <a:pPr lvl="1">
              <a:tabLst>
                <a:tab pos="5715000" algn="l"/>
              </a:tabLst>
            </a:pPr>
            <a:r>
              <a:rPr lang="en-US" sz="2400" dirty="0"/>
              <a:t>Do we need a special case to handle this?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72200" y="20574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532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7162800" y="24384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1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25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Line 36"/>
          <p:cNvSpPr>
            <a:spLocks noChangeShapeType="1"/>
          </p:cNvSpPr>
          <p:nvPr/>
        </p:nvSpPr>
        <p:spPr bwMode="auto">
          <a:xfrm flipH="1">
            <a:off x="4171950" y="23812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333333"/>
                </a:solidFill>
                <a:latin typeface="Tahoma" charset="0"/>
              </a:rPr>
              <a:t>element 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3600" dirty="0">
                <a:latin typeface="Courier New"/>
                <a:cs typeface="Courier New"/>
              </a:rPr>
              <a:t>remove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public void </a:t>
            </a:r>
            <a:r>
              <a:rPr lang="en-US" sz="1800" dirty="0" err="1">
                <a:latin typeface="Courier New" charset="0"/>
              </a:rPr>
              <a:t>remove(int</a:t>
            </a:r>
            <a:r>
              <a:rPr lang="en-US" sz="18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if (index&lt;0 || index &gt;= size)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throw new </a:t>
            </a:r>
            <a:r>
              <a:rPr lang="en-US" sz="1800" dirty="0" err="1">
                <a:latin typeface="Courier New" charset="0"/>
              </a:rPr>
              <a:t>IndexOutOfBoundsException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	 ("List index out of bounds");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if (index == 0)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special case: removing first element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head = </a:t>
            </a:r>
            <a:r>
              <a:rPr lang="en-US" sz="1800" b="1" dirty="0" err="1">
                <a:latin typeface="Courier New" charset="0"/>
              </a:rPr>
              <a:t>head.getNext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removing from elsewhere in the list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Node current = head;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index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- 1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    current = </a:t>
            </a:r>
            <a:r>
              <a:rPr lang="en-US" sz="1800" dirty="0" err="1">
                <a:latin typeface="Courier New" charset="0"/>
              </a:rPr>
              <a:t>current.getNext</a:t>
            </a:r>
            <a:r>
              <a:rPr lang="en-US" sz="18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>
                <a:latin typeface="Courier New" charset="0"/>
              </a:rPr>
              <a:t>current.setNext(current.getNext().getNext</a:t>
            </a:r>
            <a:r>
              <a:rPr lang="en-US" sz="1800" b="1" dirty="0">
                <a:latin typeface="Courier New" charset="0"/>
              </a:rPr>
              <a:t>());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size--;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implement a method for removing all the elements from a linked list?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public void clear()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head = null;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}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Where did all the memory go?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Java’s garbage collection mechanism takes care of it!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An object is </a:t>
            </a:r>
            <a:r>
              <a:rPr lang="en-US" sz="2400" dirty="0" err="1">
                <a:cs typeface="Courier New"/>
              </a:rPr>
              <a:t>elligible</a:t>
            </a:r>
            <a:r>
              <a:rPr lang="en-US" sz="2400" dirty="0">
                <a:cs typeface="Courier New"/>
              </a:rPr>
              <a:t> for garbage collection when it is no longer accessible (cyclical references don’t count!)</a:t>
            </a:r>
          </a:p>
          <a:p>
            <a:pPr marL="0" indent="0">
              <a:buNone/>
            </a:pPr>
            <a:endParaRPr lang="en-US" sz="2400" dirty="0"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In C/C++ the programmer needs to release unused memory explicitly</a:t>
            </a:r>
          </a:p>
        </p:txBody>
      </p:sp>
    </p:spTree>
    <p:extLst>
      <p:ext uri="{BB962C8B-B14F-4D97-AF65-F5344CB8AC3E}">
        <p14:creationId xmlns:p14="http://schemas.microsoft.com/office/powerpoint/2010/main" val="233960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print the elements in a linked list recursively.</a:t>
            </a:r>
          </a:p>
          <a:p>
            <a:pPr lvl="1"/>
            <a:r>
              <a:rPr lang="en-US" dirty="0"/>
              <a:t>What would be the signature of the method?</a:t>
            </a:r>
          </a:p>
          <a:p>
            <a:pPr lvl="1"/>
            <a:r>
              <a:rPr lang="en-US" dirty="0"/>
              <a:t>Base case?</a:t>
            </a:r>
          </a:p>
          <a:p>
            <a:pPr lvl="1"/>
            <a:r>
              <a:rPr lang="en-US" dirty="0"/>
              <a:t>Recursive case?</a:t>
            </a:r>
          </a:p>
          <a:p>
            <a:pPr marL="344487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17587"/>
          </a:xfrm>
        </p:spPr>
        <p:txBody>
          <a:bodyPr/>
          <a:lstStyle/>
          <a:p>
            <a:r>
              <a:rPr lang="en-US" sz="3200" dirty="0"/>
              <a:t>Recursive linked list traversal – which is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71" y="1295400"/>
            <a:ext cx="8686801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8173" y="13048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825" y="353021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linked list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86801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//precondition:  linked list is referenced by node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</a:t>
            </a:r>
            <a:r>
              <a:rPr lang="en-US" sz="2000" dirty="0" err="1">
                <a:latin typeface="Courier New"/>
                <a:cs typeface="Courier New"/>
              </a:rPr>
              <a:t>postcondition</a:t>
            </a:r>
            <a:r>
              <a:rPr lang="en-US" sz="2000" dirty="0">
                <a:latin typeface="Courier New"/>
                <a:cs typeface="Courier New"/>
              </a:rPr>
              <a:t>: list is displayed. list is unchanged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first item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rest of the list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8893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two ways for recursively traversing a string backwards:</a:t>
            </a:r>
          </a:p>
          <a:p>
            <a:pPr lvl="1"/>
            <a:r>
              <a:rPr lang="en-US" dirty="0"/>
              <a:t>Write the last character of the string 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Write string </a:t>
            </a:r>
            <a:r>
              <a:rPr lang="en-US" dirty="0" err="1"/>
              <a:t>s</a:t>
            </a:r>
            <a:r>
              <a:rPr lang="en-US" dirty="0"/>
              <a:t> minus its last character backward</a:t>
            </a:r>
          </a:p>
          <a:p>
            <a:pPr lvl="1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Write string </a:t>
            </a:r>
            <a:r>
              <a:rPr lang="en-US" dirty="0" err="1"/>
              <a:t>s</a:t>
            </a:r>
            <a:r>
              <a:rPr lang="en-US" dirty="0"/>
              <a:t> minus its first character backward</a:t>
            </a:r>
          </a:p>
          <a:p>
            <a:pPr lvl="1"/>
            <a:r>
              <a:rPr lang="en-US" dirty="0"/>
              <a:t>Write the first character of string </a:t>
            </a:r>
            <a:r>
              <a:rPr lang="en-US" dirty="0" err="1"/>
              <a:t>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Translated to our problem:</a:t>
            </a:r>
          </a:p>
          <a:p>
            <a:pPr lvl="1"/>
            <a:r>
              <a:rPr lang="en-US" dirty="0"/>
              <a:t>write the last node of the list</a:t>
            </a:r>
          </a:p>
          <a:p>
            <a:pPr lvl="1"/>
            <a:r>
              <a:rPr lang="en-US" dirty="0"/>
              <a:t>write the list minus its last node backward</a:t>
            </a:r>
          </a:p>
          <a:p>
            <a:pPr lvl="1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write the list minus its first node backward</a:t>
            </a:r>
          </a:p>
          <a:p>
            <a:pPr lvl="1"/>
            <a:r>
              <a:rPr lang="en-US" dirty="0"/>
              <a:t>write the first node of the list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Which of these strategies is better for linked lists?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03855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writeListBackward</a:t>
            </a:r>
            <a:r>
              <a:rPr lang="en-US" sz="2000" dirty="0">
                <a:latin typeface="Courier New"/>
                <a:cs typeface="Courier New"/>
              </a:rPr>
              <a:t> 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//precondition:  linked list is referenced by node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</a:t>
            </a:r>
            <a:r>
              <a:rPr lang="en-US" sz="2000" dirty="0" err="1">
                <a:latin typeface="Courier New"/>
                <a:cs typeface="Courier New"/>
              </a:rPr>
              <a:t>postcondition</a:t>
            </a:r>
            <a:r>
              <a:rPr lang="en-US" sz="2000" dirty="0">
                <a:latin typeface="Courier New"/>
                <a:cs typeface="Courier New"/>
              </a:rPr>
              <a:t>: list is displayed. list is unchanged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rest of the list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writeListBackward(node.getNext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first item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References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 lvl="1"/>
            <a:r>
              <a:rPr lang="en-US" dirty="0"/>
              <a:t>When one reference variable is assigned to another, the object is </a:t>
            </a:r>
            <a:r>
              <a:rPr lang="en-US" i="1" dirty="0"/>
              <a:t>not</a:t>
            </a:r>
            <a:r>
              <a:rPr lang="en-US" dirty="0"/>
              <a:t> copied; both variables refer to the </a:t>
            </a:r>
            <a:r>
              <a:rPr lang="en-US" i="1" dirty="0"/>
              <a:t>same object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[] a1 = {4, 5, 2, 12, 14, 14, 9};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[] a2 = a1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</a:rPr>
              <a:t>//refers to same array as a1</a:t>
            </a:r>
            <a:endParaRPr lang="en-US" sz="2400" b="1" dirty="0">
              <a:solidFill>
                <a:srgbClr val="00808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333333"/>
                </a:solidFill>
                <a:latin typeface="Courier New" charset="0"/>
              </a:rPr>
              <a:t>	a2[0]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System.out.println(</a:t>
            </a:r>
            <a:r>
              <a:rPr lang="en-US" sz="2400" b="1" dirty="0">
                <a:latin typeface="Courier New" charset="0"/>
              </a:rPr>
              <a:t>a1[0]</a:t>
            </a:r>
            <a:r>
              <a:rPr lang="en-US" sz="2400" dirty="0">
                <a:latin typeface="Courier New" charset="0"/>
              </a:rPr>
              <a:t>);   </a:t>
            </a:r>
            <a:r>
              <a:rPr lang="en-US" sz="2400" b="1" dirty="0">
                <a:solidFill>
                  <a:srgbClr val="008080"/>
                </a:solidFill>
                <a:latin typeface="Courier New" charset="0"/>
              </a:rPr>
              <a:t>// 7</a:t>
            </a:r>
            <a:endParaRPr lang="en-US" sz="2400" b="1" dirty="0">
              <a:solidFill>
                <a:srgbClr val="008080"/>
              </a:solidFill>
            </a:endParaRPr>
          </a:p>
        </p:txBody>
      </p:sp>
      <p:graphicFrame>
        <p:nvGraphicFramePr>
          <p:cNvPr id="289796" name="Group 4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9835" name="Group 43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33400" y="4927350"/>
            <a:ext cx="2438400" cy="444500"/>
            <a:chOff x="480" y="3216"/>
            <a:chExt cx="1536" cy="280"/>
          </a:xfrm>
        </p:grpSpPr>
        <p:sp>
          <p:nvSpPr>
            <p:cNvPr id="289875" name="Rectangle 83"/>
            <p:cNvSpPr>
              <a:spLocks noChangeArrowheads="1"/>
            </p:cNvSpPr>
            <p:nvPr/>
          </p:nvSpPr>
          <p:spPr bwMode="auto">
            <a:xfrm>
              <a:off x="480" y="3216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a1</a:t>
              </a:r>
            </a:p>
          </p:txBody>
        </p:sp>
        <p:sp>
          <p:nvSpPr>
            <p:cNvPr id="289876" name="Line 84"/>
            <p:cNvSpPr>
              <a:spLocks noChangeShapeType="1"/>
            </p:cNvSpPr>
            <p:nvPr/>
          </p:nvSpPr>
          <p:spPr bwMode="auto">
            <a:xfrm>
              <a:off x="1440" y="3352"/>
              <a:ext cx="576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77" name="Oval 85"/>
            <p:cNvSpPr>
              <a:spLocks noChangeArrowheads="1"/>
            </p:cNvSpPr>
            <p:nvPr/>
          </p:nvSpPr>
          <p:spPr bwMode="auto">
            <a:xfrm>
              <a:off x="1216" y="3231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33400" y="5689350"/>
            <a:ext cx="2438400" cy="457200"/>
            <a:chOff x="480" y="3696"/>
            <a:chExt cx="1536" cy="288"/>
          </a:xfrm>
        </p:grpSpPr>
        <p:sp>
          <p:nvSpPr>
            <p:cNvPr id="289879" name="Rectangle 87"/>
            <p:cNvSpPr>
              <a:spLocks noChangeArrowheads="1"/>
            </p:cNvSpPr>
            <p:nvPr/>
          </p:nvSpPr>
          <p:spPr bwMode="auto">
            <a:xfrm>
              <a:off x="480" y="3704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a2</a:t>
              </a:r>
            </a:p>
          </p:txBody>
        </p:sp>
        <p:sp>
          <p:nvSpPr>
            <p:cNvPr id="289880" name="Line 88"/>
            <p:cNvSpPr>
              <a:spLocks noChangeShapeType="1"/>
            </p:cNvSpPr>
            <p:nvPr/>
          </p:nvSpPr>
          <p:spPr bwMode="auto">
            <a:xfrm flipV="1">
              <a:off x="1440" y="3696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81" name="Oval 89"/>
            <p:cNvSpPr>
              <a:spLocks noChangeArrowheads="1"/>
            </p:cNvSpPr>
            <p:nvPr/>
          </p:nvSpPr>
          <p:spPr bwMode="auto">
            <a:xfrm>
              <a:off x="1216" y="3719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224942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add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5210" cy="4759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public void add(Object item)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head = </a:t>
            </a:r>
            <a:r>
              <a:rPr lang="en-US" sz="2000" dirty="0" err="1">
                <a:latin typeface="Courier New"/>
                <a:cs typeface="Courier New"/>
              </a:rPr>
              <a:t>addRecursive</a:t>
            </a:r>
            <a:r>
              <a:rPr lang="en-US" sz="2000" dirty="0">
                <a:latin typeface="Courier New"/>
                <a:cs typeface="Courier New"/>
              </a:rPr>
              <a:t>(head,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private Node </a:t>
            </a:r>
            <a:r>
              <a:rPr lang="en-US" sz="2000" b="1" dirty="0" err="1">
                <a:latin typeface="Courier New"/>
                <a:cs typeface="Courier New"/>
              </a:rPr>
              <a:t>addRecursive</a:t>
            </a:r>
            <a:r>
              <a:rPr lang="en-US" sz="2000" b="1" dirty="0">
                <a:latin typeface="Courier New"/>
                <a:cs typeface="Courier New"/>
              </a:rPr>
              <a:t>(Node node, Object item) {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if (node == null) {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node = </a:t>
            </a:r>
            <a:r>
              <a:rPr lang="ro-RO" sz="2000" b="1" dirty="0">
                <a:latin typeface="Courier New"/>
                <a:cs typeface="Courier New"/>
              </a:rPr>
              <a:t>new Node(item, node);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else {// insert into the rest of the linked list</a:t>
            </a:r>
            <a:endParaRPr lang="ro-RO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node.setNext(addRecursive(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             node.getNext(), item));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return node;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} 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63025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private Node </a:t>
            </a:r>
            <a:r>
              <a:rPr lang="en-US" sz="1600" b="1" dirty="0" err="1">
                <a:latin typeface="Courier New"/>
                <a:cs typeface="Courier New"/>
              </a:rPr>
              <a:t>addRecursive</a:t>
            </a:r>
            <a:r>
              <a:rPr lang="en-US" sz="1600" b="1" dirty="0">
                <a:latin typeface="Courier New"/>
                <a:cs typeface="Courier New"/>
              </a:rPr>
              <a:t>(Node node, Object item) {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if (node == null) {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node = </a:t>
            </a:r>
            <a:r>
              <a:rPr lang="ro-RO" sz="1600" b="1" dirty="0">
                <a:latin typeface="Courier New"/>
                <a:cs typeface="Courier New"/>
              </a:rPr>
              <a:t>new Node(item, node);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else {// insert into the rest of the linked list</a:t>
            </a:r>
            <a:endParaRPr lang="ro-RO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node.setNext(addRecursive(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             node.getNext(), item));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return node;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}</a:t>
            </a:r>
          </a:p>
          <a:p>
            <a:pPr>
              <a:buFont typeface="Wingdings" charset="2"/>
              <a:buChar char="q"/>
            </a:pPr>
            <a:r>
              <a:rPr lang="ro-RO" sz="2000" dirty="0">
                <a:cs typeface="Courier New"/>
              </a:rPr>
              <a:t>Base case:  If we have reached the end of the list, it correctly returns a link to the newly inserted node</a:t>
            </a:r>
          </a:p>
          <a:p>
            <a:pPr>
              <a:buFont typeface="Wingdings" charset="2"/>
              <a:buChar char="q"/>
            </a:pPr>
            <a:r>
              <a:rPr lang="ro-RO" sz="2000" dirty="0">
                <a:cs typeface="Courier New"/>
              </a:rPr>
              <a:t>Recursive case:  </a:t>
            </a:r>
            <a:r>
              <a:rPr lang="ro-RO" sz="2000" dirty="0">
                <a:solidFill>
                  <a:schemeClr val="accent2"/>
                </a:solidFill>
                <a:cs typeface="Courier New"/>
              </a:rPr>
              <a:t>Assuming that the recursive call correctly returns a reference to the rest of the list </a:t>
            </a:r>
            <a:r>
              <a:rPr lang="ro-RO" sz="2000" dirty="0">
                <a:solidFill>
                  <a:srgbClr val="CC3300"/>
                </a:solidFill>
                <a:cs typeface="Courier New"/>
              </a:rPr>
              <a:t>with the element added</a:t>
            </a:r>
            <a:r>
              <a:rPr lang="ro-RO" sz="2000" dirty="0">
                <a:cs typeface="Courier New"/>
              </a:rPr>
              <a:t>, then setting that reference results in correctly adding the node.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5347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807" y="2218189"/>
            <a:ext cx="5784905" cy="2600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Circular linked list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Doubly linked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What are the advantages and disadvantages of a doubly linked list?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909" y="1295400"/>
            <a:ext cx="4445000" cy="76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00239" y="6267458"/>
            <a:ext cx="43158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image from:  http://</a:t>
            </a:r>
            <a:r>
              <a:rPr lang="en-US" sz="1400" dirty="0" err="1"/>
              <a:t>en.wikipedia.org</a:t>
            </a:r>
            <a:r>
              <a:rPr lang="en-US" sz="1400" dirty="0"/>
              <a:t>/wiki/</a:t>
            </a:r>
            <a:r>
              <a:rPr lang="en-US" sz="1400" dirty="0" err="1"/>
              <a:t>Linked_list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21219" cy="4759325"/>
          </a:xfrm>
        </p:spPr>
        <p:txBody>
          <a:bodyPr/>
          <a:lstStyle/>
          <a:p>
            <a:r>
              <a:rPr lang="en-US" sz="2600" dirty="0"/>
              <a:t>Consider the following class: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public class </a:t>
            </a:r>
            <a:r>
              <a:rPr lang="en-US" dirty="0" err="1">
                <a:latin typeface="Courier New" charset="0"/>
              </a:rPr>
              <a:t>StrangeObject</a:t>
            </a:r>
            <a:r>
              <a:rPr lang="en-US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800000"/>
                </a:solidFill>
                <a:latin typeface="Courier New" charset="0"/>
              </a:rPr>
              <a:t>StrangeObject</a:t>
            </a: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 other;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}</a:t>
            </a:r>
          </a:p>
          <a:p>
            <a:pPr lvl="1"/>
            <a:r>
              <a:rPr lang="en-US" dirty="0"/>
              <a:t>Will this compile?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1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self-referential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b="1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r>
              <a:rPr lang="en-US" sz="2400" dirty="0"/>
              <a:t>Each node object stores:</a:t>
            </a:r>
          </a:p>
          <a:p>
            <a:pPr lvl="1"/>
            <a:r>
              <a:rPr lang="en-US" sz="2000" dirty="0"/>
              <a:t>one piece of integer data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 reference to another node</a:t>
            </a:r>
          </a:p>
          <a:p>
            <a:r>
              <a:rPr lang="en-US" sz="2400" dirty="0" err="1">
                <a:latin typeface="Courier New" charset="0"/>
              </a:rPr>
              <a:t>IntegerNode</a:t>
            </a:r>
            <a:r>
              <a:rPr lang="en-US" sz="2400" dirty="0"/>
              <a:t> objects can be "linked" into chains to store a list of values:</a:t>
            </a:r>
          </a:p>
          <a:p>
            <a:endParaRPr lang="en-US" sz="2400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complete </a:t>
            </a:r>
            <a:r>
              <a:rPr lang="en-US" dirty="0" err="1"/>
              <a:t>IntegerNode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public class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IntegerNode(int</a:t>
            </a:r>
            <a:r>
              <a:rPr lang="en-US" sz="1400" dirty="0">
                <a:latin typeface="Courier New" charset="0"/>
              </a:rPr>
              <a:t> item)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this.data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item,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setNext(IntegerNode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next =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getNext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return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Object </a:t>
            </a:r>
            <a:r>
              <a:rPr lang="en-US" sz="1400" dirty="0" err="1">
                <a:latin typeface="Courier New" charset="0"/>
              </a:rPr>
              <a:t>getItem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return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	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setItem(Object</a:t>
            </a:r>
            <a:r>
              <a:rPr lang="en-US" sz="1400" dirty="0">
                <a:latin typeface="Courier New" charset="0"/>
              </a:rPr>
              <a:t> item){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873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4" y="1295400"/>
            <a:ext cx="8504306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public class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IntegerNode(int</a:t>
            </a:r>
            <a:r>
              <a:rPr lang="en-US" sz="1600" dirty="0">
                <a:latin typeface="Courier New" charset="0"/>
              </a:rPr>
              <a:t> item)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IntegerNode(int</a:t>
            </a:r>
            <a:r>
              <a:rPr lang="en-US" sz="1600" dirty="0">
                <a:latin typeface="Courier New" charset="0"/>
              </a:rPr>
              <a:t> item,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next)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void </a:t>
            </a:r>
            <a:r>
              <a:rPr lang="en-US" sz="1600" dirty="0" err="1">
                <a:latin typeface="Courier New" charset="0"/>
              </a:rPr>
              <a:t>setNext(IntegerNode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getNext</a:t>
            </a:r>
            <a:r>
              <a:rPr lang="en-US" sz="1600" dirty="0">
                <a:latin typeface="Courier New" charset="0"/>
              </a:rPr>
              <a:t>()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939800" y="4069468"/>
            <a:ext cx="4572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/>
              <a:t>Exercise: Write code to produce the  following list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93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5"/>
          <p:cNvGraphicFramePr>
            <a:graphicFrameLocks noGrp="1"/>
          </p:cNvGraphicFramePr>
          <p:nvPr/>
        </p:nvGraphicFramePr>
        <p:xfrm>
          <a:off x="284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26"/>
          <p:cNvGraphicFramePr>
            <a:graphicFrameLocks noGrp="1"/>
          </p:cNvGraphicFramePr>
          <p:nvPr/>
        </p:nvGraphicFramePr>
        <p:xfrm>
          <a:off x="474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Line 48"/>
          <p:cNvSpPr>
            <a:spLocks noChangeShapeType="1"/>
          </p:cNvSpPr>
          <p:nvPr/>
        </p:nvSpPr>
        <p:spPr bwMode="auto">
          <a:xfrm flipV="1">
            <a:off x="198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9"/>
          <p:cNvSpPr>
            <a:spLocks noChangeShapeType="1"/>
          </p:cNvSpPr>
          <p:nvPr/>
        </p:nvSpPr>
        <p:spPr bwMode="auto">
          <a:xfrm flipV="1">
            <a:off x="3886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auto">
          <a:xfrm flipV="1">
            <a:off x="579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5758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21171</TotalTime>
  <Words>1697</Words>
  <Application>Microsoft Office PowerPoint</Application>
  <PresentationFormat>On-screen Show (4:3)</PresentationFormat>
  <Paragraphs>725</Paragraphs>
  <Slides>42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Garamond</vt:lpstr>
      <vt:lpstr>Tahoma</vt:lpstr>
      <vt:lpstr>Times New Roman</vt:lpstr>
      <vt:lpstr>Verdana</vt:lpstr>
      <vt:lpstr>Wingdings</vt:lpstr>
      <vt:lpstr>introduction</vt:lpstr>
      <vt:lpstr>Linked Lists</vt:lpstr>
      <vt:lpstr>Preliminaries</vt:lpstr>
      <vt:lpstr>Objects and references</vt:lpstr>
      <vt:lpstr>Java References</vt:lpstr>
      <vt:lpstr>Self references</vt:lpstr>
      <vt:lpstr>Linking self-referential nodes</vt:lpstr>
      <vt:lpstr>The complete IntegerNode class</vt:lpstr>
      <vt:lpstr>Exercise</vt:lpstr>
      <vt:lpstr>Exercise</vt:lpstr>
      <vt:lpstr>Exercise</vt:lpstr>
      <vt:lpstr>Exercise</vt:lpstr>
      <vt:lpstr>Exercise</vt:lpstr>
      <vt:lpstr>Exercise</vt:lpstr>
      <vt:lpstr>A more flexible version</vt:lpstr>
      <vt:lpstr>Printing a linked list</vt:lpstr>
      <vt:lpstr>Printing a linked list</vt:lpstr>
      <vt:lpstr>Printing a linked list</vt:lpstr>
      <vt:lpstr>Printing a linked list</vt:lpstr>
      <vt:lpstr>Printing a linked list</vt:lpstr>
      <vt:lpstr>Interim summary – why should I care?</vt:lpstr>
      <vt:lpstr>The list interface</vt:lpstr>
      <vt:lpstr>The list interface</vt:lpstr>
      <vt:lpstr>Linked List: constructor</vt:lpstr>
      <vt:lpstr>Implementing add</vt:lpstr>
      <vt:lpstr>Implementing add</vt:lpstr>
      <vt:lpstr>The add method</vt:lpstr>
      <vt:lpstr>Implementing remove</vt:lpstr>
      <vt:lpstr>Removing a node from a list</vt:lpstr>
      <vt:lpstr>Removing the first node from a list</vt:lpstr>
      <vt:lpstr>List with a single element</vt:lpstr>
      <vt:lpstr>The remove method</vt:lpstr>
      <vt:lpstr>The clear method</vt:lpstr>
      <vt:lpstr>The clear method</vt:lpstr>
      <vt:lpstr>Linked lists recursively</vt:lpstr>
      <vt:lpstr>Recursive linked list traversal – which is correct?</vt:lpstr>
      <vt:lpstr>Recursive linked list traversal</vt:lpstr>
      <vt:lpstr>Recursive backward traversal</vt:lpstr>
      <vt:lpstr>Recursive backward traversal</vt:lpstr>
      <vt:lpstr>Recursive backward traversal</vt:lpstr>
      <vt:lpstr>Recursive add method</vt:lpstr>
      <vt:lpstr>Proof of correctness</vt:lpstr>
      <vt:lpstr>Variations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dc:creator>Asa Ben-Hur</dc:creator>
  <cp:lastModifiedBy>Russ</cp:lastModifiedBy>
  <cp:revision>83</cp:revision>
  <cp:lastPrinted>2014-04-15T02:19:00Z</cp:lastPrinted>
  <dcterms:created xsi:type="dcterms:W3CDTF">2010-11-15T16:43:20Z</dcterms:created>
  <dcterms:modified xsi:type="dcterms:W3CDTF">2017-04-18T20:32:14Z</dcterms:modified>
</cp:coreProperties>
</file>