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507" r:id="rId2"/>
    <p:sldId id="508" r:id="rId3"/>
    <p:sldId id="666" r:id="rId4"/>
    <p:sldId id="503" r:id="rId5"/>
    <p:sldId id="599" r:id="rId6"/>
    <p:sldId id="667" r:id="rId7"/>
    <p:sldId id="499" r:id="rId8"/>
    <p:sldId id="668" r:id="rId9"/>
    <p:sldId id="504" r:id="rId10"/>
    <p:sldId id="600" r:id="rId11"/>
    <p:sldId id="669" r:id="rId12"/>
    <p:sldId id="670" r:id="rId13"/>
    <p:sldId id="598" r:id="rId14"/>
    <p:sldId id="671" r:id="rId15"/>
    <p:sldId id="602" r:id="rId16"/>
    <p:sldId id="509" r:id="rId17"/>
    <p:sldId id="510" r:id="rId18"/>
    <p:sldId id="653" r:id="rId19"/>
    <p:sldId id="665" r:id="rId20"/>
    <p:sldId id="654" r:id="rId21"/>
    <p:sldId id="655" r:id="rId22"/>
    <p:sldId id="656" r:id="rId23"/>
    <p:sldId id="657" r:id="rId24"/>
    <p:sldId id="536" r:id="rId25"/>
    <p:sldId id="511" r:id="rId26"/>
    <p:sldId id="512" r:id="rId27"/>
    <p:sldId id="513" r:id="rId28"/>
    <p:sldId id="514" r:id="rId29"/>
    <p:sldId id="515" r:id="rId30"/>
    <p:sldId id="516" r:id="rId31"/>
    <p:sldId id="517" r:id="rId32"/>
    <p:sldId id="518" r:id="rId33"/>
    <p:sldId id="519" r:id="rId34"/>
    <p:sldId id="520" r:id="rId35"/>
    <p:sldId id="521" r:id="rId36"/>
    <p:sldId id="522" r:id="rId37"/>
    <p:sldId id="523" r:id="rId38"/>
    <p:sldId id="524" r:id="rId39"/>
    <p:sldId id="525" r:id="rId40"/>
    <p:sldId id="526" r:id="rId41"/>
    <p:sldId id="527" r:id="rId42"/>
    <p:sldId id="528" r:id="rId43"/>
    <p:sldId id="529" r:id="rId44"/>
    <p:sldId id="530" r:id="rId45"/>
    <p:sldId id="531" r:id="rId46"/>
    <p:sldId id="534" r:id="rId47"/>
    <p:sldId id="535" r:id="rId48"/>
    <p:sldId id="533"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6" autoAdjust="0"/>
    <p:restoredTop sz="68801" autoAdjust="0"/>
  </p:normalViewPr>
  <p:slideViewPr>
    <p:cSldViewPr>
      <p:cViewPr varScale="1">
        <p:scale>
          <a:sx n="46" d="100"/>
          <a:sy n="46" d="100"/>
        </p:scale>
        <p:origin x="1504" y="44"/>
      </p:cViewPr>
      <p:guideLst>
        <p:guide orient="horz" pos="129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35"/>
    </p:cViewPr>
  </p:sorterViewPr>
  <p:notesViewPr>
    <p:cSldViewPr>
      <p:cViewPr varScale="1">
        <p:scale>
          <a:sx n="43" d="100"/>
          <a:sy n="43" d="100"/>
        </p:scale>
        <p:origin x="-142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1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E819EB1-C0D5-3543-955B-7471C5BE97DF}" type="slidenum">
              <a:rPr lang="en-US" altLang="en-US"/>
              <a:pPr>
                <a:defRPr/>
              </a:pPr>
              <a:t>‹#›</a:t>
            </a:fld>
            <a:endParaRPr lang="en-US" altLang="en-US"/>
          </a:p>
        </p:txBody>
      </p:sp>
    </p:spTree>
    <p:extLst>
      <p:ext uri="{BB962C8B-B14F-4D97-AF65-F5344CB8AC3E}">
        <p14:creationId xmlns:p14="http://schemas.microsoft.com/office/powerpoint/2010/main" val="119427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indent="0">
              <a:buFontTx/>
              <a:buNone/>
            </a:pPr>
            <a:r>
              <a:rPr lang="en-US"/>
              <a:t>Go over some of these numbers:</a:t>
            </a:r>
          </a:p>
          <a:p>
            <a:pPr marL="171450" indent="-171450">
              <a:buFont typeface="Arial" charset="0"/>
              <a:buChar char="•"/>
            </a:pPr>
            <a:r>
              <a:rPr lang="en-US"/>
              <a:t>Execution</a:t>
            </a:r>
            <a:r>
              <a:rPr lang="en-US" baseline="0"/>
              <a:t> time varies on processor, but even so the message is the same.</a:t>
            </a:r>
            <a:endParaRPr lang="en-US"/>
          </a:p>
          <a:p>
            <a:pPr marL="171450" indent="-171450">
              <a:buFont typeface="Arial" charset="0"/>
              <a:buChar char="•"/>
            </a:pPr>
            <a:r>
              <a:rPr lang="en-US" baseline="0"/>
              <a:t>Anything linear, logarithmic, including n(log n) is wonderful!</a:t>
            </a:r>
          </a:p>
          <a:p>
            <a:pPr marL="171450" indent="-171450">
              <a:buFont typeface="Arial" charset="0"/>
              <a:buChar char="•"/>
            </a:pPr>
            <a:r>
              <a:rPr lang="en-US" baseline="0"/>
              <a:t>log(n) where n = 10,000 is 4</a:t>
            </a:r>
          </a:p>
          <a:p>
            <a:pPr marL="171450" indent="-171450">
              <a:buFont typeface="Arial" charset="0"/>
              <a:buChar char="•"/>
            </a:pPr>
            <a:r>
              <a:rPr lang="en-US" baseline="0"/>
              <a:t>n where n = 10,000 is 10,000</a:t>
            </a:r>
          </a:p>
          <a:p>
            <a:pPr marL="171450" indent="-171450">
              <a:buFont typeface="Arial" charset="0"/>
              <a:buChar char="•"/>
            </a:pPr>
            <a:r>
              <a:rPr lang="en-US" baseline="0"/>
              <a:t>n(log n), where n = 10,000 is 40,000</a:t>
            </a:r>
          </a:p>
          <a:p>
            <a:pPr marL="171450" indent="-171450">
              <a:buFont typeface="Arial" charset="0"/>
              <a:buChar char="•"/>
            </a:pPr>
            <a:r>
              <a:rPr lang="en-US" baseline="0"/>
              <a:t>10,000</a:t>
            </a:r>
            <a:r>
              <a:rPr lang="en-US" baseline="30000"/>
              <a:t>2</a:t>
            </a:r>
            <a:r>
              <a:rPr lang="en-US" baseline="0"/>
              <a:t> = 100,000,000 = 100 million</a:t>
            </a:r>
          </a:p>
          <a:p>
            <a:pPr marL="171450" indent="-171450">
              <a:buFont typeface="Arial" charset="0"/>
              <a:buChar char="•"/>
            </a:pPr>
            <a:r>
              <a:rPr lang="en-US" baseline="0"/>
              <a:t>10,000</a:t>
            </a:r>
            <a:r>
              <a:rPr lang="en-US" baseline="30000"/>
              <a:t>3</a:t>
            </a:r>
            <a:r>
              <a:rPr lang="en-US" baseline="0"/>
              <a:t> = 1,000,000,000,000 = 1 trillion</a:t>
            </a:r>
          </a:p>
          <a:p>
            <a:pPr marL="171450" indent="-171450">
              <a:buFont typeface="Arial" charset="0"/>
              <a:buChar char="•"/>
            </a:pPr>
            <a:r>
              <a:rPr lang="en-US" baseline="0"/>
              <a:t>2</a:t>
            </a:r>
            <a:r>
              <a:rPr lang="en-US" baseline="30000"/>
              <a:t>50</a:t>
            </a:r>
            <a:r>
              <a:rPr lang="en-US" baseline="0"/>
              <a:t> = ~1,000,000,000,000,000 = ~1 quadrillion</a:t>
            </a:r>
          </a:p>
          <a:p>
            <a:pPr marL="171450" indent="-171450">
              <a:buFont typeface="Arial" charset="0"/>
              <a:buChar char="•"/>
            </a:pPr>
            <a:r>
              <a:rPr lang="en-US" baseline="0"/>
              <a:t>factorial and n</a:t>
            </a:r>
            <a:r>
              <a:rPr lang="en-US" baseline="30000"/>
              <a:t>n</a:t>
            </a:r>
            <a:r>
              <a:rPr lang="en-US" baseline="0"/>
              <a:t> are ridiculous, 10</a:t>
            </a:r>
            <a:r>
              <a:rPr lang="en-US" baseline="30000"/>
              <a:t>10</a:t>
            </a:r>
            <a:r>
              <a:rPr lang="en-US" baseline="0"/>
              <a:t> = 10,000,000,000 = 10 billion</a:t>
            </a:r>
          </a:p>
          <a:p>
            <a:pPr marL="171450" indent="-171450">
              <a:buFont typeface="Arial" charset="0"/>
              <a:buChar char="•"/>
            </a:pPr>
            <a:endParaRPr lang="en-US" baseline="0"/>
          </a:p>
          <a:p>
            <a:endParaRPr lang="en-US"/>
          </a:p>
        </p:txBody>
      </p:sp>
      <p:sp>
        <p:nvSpPr>
          <p:cNvPr id="4" name="Slide Number Placeholder 3"/>
          <p:cNvSpPr>
            <a:spLocks noGrp="1"/>
          </p:cNvSpPr>
          <p:nvPr>
            <p:ph type="sldNum" sz="quarter" idx="10"/>
          </p:nvPr>
        </p:nvSpPr>
        <p:spPr/>
        <p:txBody>
          <a:bodyPr/>
          <a:lstStyle/>
          <a:p>
            <a:pPr>
              <a:defRPr/>
            </a:pPr>
            <a:fld id="{BE819EB1-C0D5-3543-955B-7471C5BE97DF}" type="slidenum">
              <a:rPr lang="en-US" altLang="en-US"/>
              <a:pPr>
                <a:defRPr/>
              </a:pPr>
              <a:t>48</a:t>
            </a:fld>
            <a:endParaRPr lang="en-US" altLang="en-US"/>
          </a:p>
        </p:txBody>
      </p:sp>
    </p:spTree>
    <p:extLst>
      <p:ext uri="{BB962C8B-B14F-4D97-AF65-F5344CB8AC3E}">
        <p14:creationId xmlns:p14="http://schemas.microsoft.com/office/powerpoint/2010/main" val="38773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p:cNvSpPr>
            <a:spLocks noGrp="1" noChangeArrowheads="1"/>
          </p:cNvSpPr>
          <p:nvPr>
            <p:ph type="dt" sz="quarter" idx="10"/>
          </p:nvPr>
        </p:nvSpPr>
        <p:spPr/>
        <p:txBody>
          <a:bodyPr/>
          <a:lstStyle>
            <a:lvl1pPr>
              <a:defRPr/>
            </a:lvl1pPr>
          </a:lstStyle>
          <a:p>
            <a:pPr>
              <a:defRPr/>
            </a:pPr>
            <a:endParaRPr lang="en-US"/>
          </a:p>
        </p:txBody>
      </p:sp>
      <p:sp>
        <p:nvSpPr>
          <p:cNvPr id="35" name="Rectangle 35"/>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r>
              <a:rPr lang="en-US"/>
              <a:t>Liang, Introduction to Java Programming, Tenth Edition, (c) 2013 Pearson Education, Inc. All rights reserved. </a:t>
            </a:r>
          </a:p>
        </p:txBody>
      </p:sp>
      <p:sp>
        <p:nvSpPr>
          <p:cNvPr id="36" name="Rectangle 36"/>
          <p:cNvSpPr>
            <a:spLocks noGrp="1" noChangeArrowheads="1"/>
          </p:cNvSpPr>
          <p:nvPr>
            <p:ph type="sldNum" sz="quarter" idx="12"/>
          </p:nvPr>
        </p:nvSpPr>
        <p:spPr>
          <a:xfrm>
            <a:off x="6553200" y="6400800"/>
            <a:ext cx="1905000" cy="457200"/>
          </a:xfrm>
        </p:spPr>
        <p:txBody>
          <a:bodyPr/>
          <a:lstStyle>
            <a:lvl1pPr>
              <a:defRPr/>
            </a:lvl1pPr>
          </a:lstStyle>
          <a:p>
            <a:pPr>
              <a:defRPr/>
            </a:pPr>
            <a:fld id="{344F2F34-CAD2-3740-BF48-6022606CE92D}" type="slidenum">
              <a:rPr lang="en-US" altLang="en-US"/>
              <a:pPr>
                <a:defRPr/>
              </a:pPr>
              <a:t>‹#›</a:t>
            </a:fld>
            <a:endParaRPr lang="en-US" altLang="en-US"/>
          </a:p>
        </p:txBody>
      </p:sp>
    </p:spTree>
    <p:extLst>
      <p:ext uri="{BB962C8B-B14F-4D97-AF65-F5344CB8AC3E}">
        <p14:creationId xmlns:p14="http://schemas.microsoft.com/office/powerpoint/2010/main" val="11608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991F93CA-F7CD-5746-8735-BB3853BADF16}" type="slidenum">
              <a:rPr lang="en-US" altLang="en-US"/>
              <a:pPr>
                <a:defRPr/>
              </a:pPr>
              <a:t>‹#›</a:t>
            </a:fld>
            <a:endParaRPr lang="en-US" altLang="en-US"/>
          </a:p>
        </p:txBody>
      </p:sp>
    </p:spTree>
    <p:extLst>
      <p:ext uri="{BB962C8B-B14F-4D97-AF65-F5344CB8AC3E}">
        <p14:creationId xmlns:p14="http://schemas.microsoft.com/office/powerpoint/2010/main" val="176873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2D301E12-376E-924F-9230-0263F7346340}" type="slidenum">
              <a:rPr lang="en-US" altLang="en-US"/>
              <a:pPr>
                <a:defRPr/>
              </a:pPr>
              <a:t>‹#›</a:t>
            </a:fld>
            <a:endParaRPr lang="en-US" altLang="en-US"/>
          </a:p>
        </p:txBody>
      </p:sp>
    </p:spTree>
    <p:extLst>
      <p:ext uri="{BB962C8B-B14F-4D97-AF65-F5344CB8AC3E}">
        <p14:creationId xmlns:p14="http://schemas.microsoft.com/office/powerpoint/2010/main" val="167102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p14="http://schemas.microsoft.com/office/powerpoint/2010/main" val="361437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E95984F0-C233-BD4F-B5D8-A0F1A42B6964}" type="slidenum">
              <a:rPr lang="en-US" altLang="en-US"/>
              <a:pPr>
                <a:defRPr/>
              </a:pPr>
              <a:t>‹#›</a:t>
            </a:fld>
            <a:endParaRPr lang="en-US" altLang="en-US"/>
          </a:p>
        </p:txBody>
      </p:sp>
    </p:spTree>
    <p:extLst>
      <p:ext uri="{BB962C8B-B14F-4D97-AF65-F5344CB8AC3E}">
        <p14:creationId xmlns:p14="http://schemas.microsoft.com/office/powerpoint/2010/main" val="112061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2849E1F-B1A3-3D40-920B-D248360B4831}" type="slidenum">
              <a:rPr lang="en-US" altLang="en-US"/>
              <a:pPr>
                <a:defRPr/>
              </a:pPr>
              <a:t>‹#›</a:t>
            </a:fld>
            <a:endParaRPr lang="en-US" altLang="en-US"/>
          </a:p>
        </p:txBody>
      </p:sp>
    </p:spTree>
    <p:extLst>
      <p:ext uri="{BB962C8B-B14F-4D97-AF65-F5344CB8AC3E}">
        <p14:creationId xmlns:p14="http://schemas.microsoft.com/office/powerpoint/2010/main" val="81562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1558939-2BCF-2D40-8A67-19C08C1E15D6}" type="slidenum">
              <a:rPr lang="en-US" altLang="en-US"/>
              <a:pPr>
                <a:defRPr/>
              </a:pPr>
              <a:t>‹#›</a:t>
            </a:fld>
            <a:endParaRPr lang="en-US" altLang="en-US"/>
          </a:p>
        </p:txBody>
      </p:sp>
    </p:spTree>
    <p:extLst>
      <p:ext uri="{BB962C8B-B14F-4D97-AF65-F5344CB8AC3E}">
        <p14:creationId xmlns:p14="http://schemas.microsoft.com/office/powerpoint/2010/main" val="89761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1E5F3854-E351-444A-BFD6-0E85F228C839}" type="slidenum">
              <a:rPr lang="en-US" altLang="en-US"/>
              <a:pPr>
                <a:defRPr/>
              </a:pPr>
              <a:t>‹#›</a:t>
            </a:fld>
            <a:endParaRPr lang="en-US" altLang="en-US"/>
          </a:p>
        </p:txBody>
      </p:sp>
    </p:spTree>
    <p:extLst>
      <p:ext uri="{BB962C8B-B14F-4D97-AF65-F5344CB8AC3E}">
        <p14:creationId xmlns:p14="http://schemas.microsoft.com/office/powerpoint/2010/main" val="65372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A0E0FAAF-95FA-2B4F-A802-608A69DDC792}" type="slidenum">
              <a:rPr lang="en-US" altLang="en-US"/>
              <a:pPr>
                <a:defRPr/>
              </a:pPr>
              <a:t>‹#›</a:t>
            </a:fld>
            <a:endParaRPr lang="en-US" altLang="en-US"/>
          </a:p>
        </p:txBody>
      </p:sp>
    </p:spTree>
    <p:extLst>
      <p:ext uri="{BB962C8B-B14F-4D97-AF65-F5344CB8AC3E}">
        <p14:creationId xmlns:p14="http://schemas.microsoft.com/office/powerpoint/2010/main" val="13535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06AF39B-4712-BB43-993D-D66974ABE38A}" type="slidenum">
              <a:rPr lang="en-US" altLang="en-US"/>
              <a:pPr>
                <a:defRPr/>
              </a:pPr>
              <a:t>‹#›</a:t>
            </a:fld>
            <a:endParaRPr lang="en-US" altLang="en-US"/>
          </a:p>
        </p:txBody>
      </p:sp>
    </p:spTree>
    <p:extLst>
      <p:ext uri="{BB962C8B-B14F-4D97-AF65-F5344CB8AC3E}">
        <p14:creationId xmlns:p14="http://schemas.microsoft.com/office/powerpoint/2010/main" val="106861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D0DD12D-3D94-FF4B-83A2-7281BB9FD813}" type="slidenum">
              <a:rPr lang="en-US" altLang="en-US"/>
              <a:pPr>
                <a:defRPr/>
              </a:pPr>
              <a:t>‹#›</a:t>
            </a:fld>
            <a:endParaRPr lang="en-US" altLang="en-US"/>
          </a:p>
        </p:txBody>
      </p:sp>
    </p:spTree>
    <p:extLst>
      <p:ext uri="{BB962C8B-B14F-4D97-AF65-F5344CB8AC3E}">
        <p14:creationId xmlns:p14="http://schemas.microsoft.com/office/powerpoint/2010/main" val="80715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75EB0732-62D5-D94C-A9CF-6790FEA950C8}" type="slidenum">
              <a:rPr lang="en-US" altLang="en-US"/>
              <a:pPr>
                <a:defRPr/>
              </a:pPr>
              <a:t>‹#›</a:t>
            </a:fld>
            <a:endParaRPr lang="en-US" altLang="en-US"/>
          </a:p>
        </p:txBody>
      </p:sp>
    </p:spTree>
    <p:extLst>
      <p:ext uri="{BB962C8B-B14F-4D97-AF65-F5344CB8AC3E}">
        <p14:creationId xmlns:p14="http://schemas.microsoft.com/office/powerpoint/2010/main" val="172726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199DC37B-F7EC-C94E-BD38-8F6529A89A12}" type="slidenum">
              <a:rPr lang="en-US" altLang="en-US"/>
              <a:pPr>
                <a:defRPr/>
              </a:pPr>
              <a:t>‹#›</a:t>
            </a:fld>
            <a:endParaRPr lang="en-US" altLang="en-US"/>
          </a:p>
        </p:txBody>
      </p:sp>
      <p:sp>
        <p:nvSpPr>
          <p:cNvPr id="1031" name="Rectangle 35"/>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a:latin typeface="Arial" pitchFamily="34" charset="0"/>
              </a:rPr>
              <a:t>Liang, Introduction to Java Programming, Tenth Edition, (c) 2013 Pearson Education, Inc. All rights reserved. </a:t>
            </a:r>
          </a:p>
        </p:txBody>
      </p:sp>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4"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BinarySearch.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SelectionSor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InsertionSort.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ml/InsertSort.bat"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intro11e/html/InsertSort.html"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cs.armstrong.edu/liang/intro11e/html/BubbleSort.html" TargetMode="External"/><Relationship Id="rId3" Type="http://schemas.openxmlformats.org/officeDocument/2006/relationships/oleObject" Target="../embeddings/oleObject5.bin"/><Relationship Id="rId7" Type="http://schemas.openxmlformats.org/officeDocument/2006/relationships/hyperlink" Target="html/BubbleSort.ba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hyperlink" Target="http://www.cs.armstrong.edu/liang/animation/web/BubbleSort.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hyperlink" Target="http://www.cs.armstrong.edu/liang/intro11e/html/MergeSort.html" TargetMode="External"/><Relationship Id="rId5" Type="http://schemas.openxmlformats.org/officeDocument/2006/relationships/hyperlink" Target="html/MergeSort.bat" TargetMode="External"/><Relationship Id="rId4" Type="http://schemas.openxmlformats.org/officeDocument/2006/relationships/image" Target="../media/image1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hyperlink" Target="http://cs.armstrong.edu/liang/animation/web/MergeList.html" TargetMode="Externa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hyperlink" Target="http://www.cs.armstrong.edu/liang/intro11e/html/QuickSort.html"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ml/QuickSort.bat" TargetMode="External"/><Relationship Id="rId5" Type="http://schemas.openxmlformats.org/officeDocument/2006/relationships/hyperlink" Target="http://cs.armstrong.edu/liang/animation/web/QuickSortPartition.html" TargetMode="Externa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LinearSearch.htm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4"/>
          <p:cNvSpPr>
            <a:spLocks noGrp="1"/>
          </p:cNvSpPr>
          <p:nvPr>
            <p:ph type="sldNum" sz="quarter" idx="11"/>
          </p:nvPr>
        </p:nvSpPr>
        <p:spPr>
          <a:noFill/>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fld id="{6CBFDC77-42A2-0F4D-8067-2F98A59CF60C}" type="slidenum">
              <a:rPr lang="en-US" altLang="en-US" sz="1400"/>
              <a:pPr>
                <a:spcBef>
                  <a:spcPct val="0"/>
                </a:spcBef>
                <a:buClrTx/>
                <a:buSzTx/>
                <a:buFontTx/>
                <a:buNone/>
              </a:pPr>
              <a:t>1</a:t>
            </a:fld>
            <a:endParaRPr lang="en-US" altLang="en-US" sz="1400"/>
          </a:p>
        </p:txBody>
      </p:sp>
      <p:sp>
        <p:nvSpPr>
          <p:cNvPr id="3075" name="Rectangle 2"/>
          <p:cNvSpPr>
            <a:spLocks noGrp="1" noChangeArrowheads="1"/>
          </p:cNvSpPr>
          <p:nvPr>
            <p:ph type="title"/>
          </p:nvPr>
        </p:nvSpPr>
        <p:spPr>
          <a:xfrm>
            <a:off x="654050" y="587375"/>
            <a:ext cx="7772400" cy="1143000"/>
          </a:xfrm>
        </p:spPr>
        <p:txBody>
          <a:bodyPr/>
          <a:lstStyle/>
          <a:p>
            <a:pPr>
              <a:defRPr/>
            </a:pPr>
            <a:r>
              <a:rPr lang="en-US" altLang="en-US" dirty="0"/>
              <a:t>Chapter 23 </a:t>
            </a:r>
            <a:br>
              <a:rPr lang="en-US" altLang="en-US" dirty="0"/>
            </a:br>
            <a:r>
              <a:rPr lang="en-US" altLang="en-US"/>
              <a:t>Searching and Sorting</a:t>
            </a:r>
            <a:endParaRPr lang="en-US" altLang="en-US" dirty="0"/>
          </a:p>
        </p:txBody>
      </p:sp>
      <p:sp>
        <p:nvSpPr>
          <p:cNvPr id="15363"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endParaRPr lang="en-US" altLang="en-US" sz="2400"/>
          </a:p>
        </p:txBody>
      </p:sp>
      <p:sp>
        <p:nvSpPr>
          <p:cNvPr id="5" name="Rectangle 2"/>
          <p:cNvSpPr txBox="1">
            <a:spLocks noChangeArrowheads="1"/>
          </p:cNvSpPr>
          <p:nvPr/>
        </p:nvSpPr>
        <p:spPr bwMode="auto">
          <a:xfrm>
            <a:off x="757238" y="3429000"/>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075" tIns="46038" rIns="92075" bIns="46038"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rgbClr val="0070C0"/>
                </a:solidFill>
              </a:rPr>
              <a:t>CS1: Java Programming</a:t>
            </a:r>
          </a:p>
          <a:p>
            <a:pPr>
              <a:defRPr/>
            </a:pPr>
            <a:r>
              <a:rPr lang="en-US" altLang="en-US" sz="3600" dirty="0">
                <a:solidFill>
                  <a:srgbClr val="0070C0"/>
                </a:solidFill>
              </a:rPr>
              <a:t>Colorado State University</a:t>
            </a:r>
          </a:p>
          <a:p>
            <a:pPr>
              <a:defRPr/>
            </a:pPr>
            <a:endParaRPr lang="en-US" altLang="en-US" sz="3600" dirty="0">
              <a:solidFill>
                <a:srgbClr val="0070C0"/>
              </a:solidFill>
            </a:endParaRPr>
          </a:p>
          <a:p>
            <a:pPr>
              <a:defRPr/>
            </a:pPr>
            <a:r>
              <a:rPr lang="en-US" altLang="en-US" sz="2800" dirty="0">
                <a:solidFill>
                  <a:srgbClr val="0070C0"/>
                </a:solidFill>
              </a:rPr>
              <a:t>Original slides by Daniel Liang</a:t>
            </a:r>
          </a:p>
          <a:p>
            <a:pPr>
              <a:defRPr/>
            </a:pPr>
            <a:r>
              <a:rPr lang="en-US" altLang="en-US" sz="2800" dirty="0">
                <a:solidFill>
                  <a:srgbClr val="0070C0"/>
                </a:solidFill>
              </a:rPr>
              <a:t>Modified slides by Chris Wilcox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14DAF-9F01-478C-961A-0B5A95E6BC0E}" type="slidenum">
              <a:rPr lang="en-US" altLang="en-US" sz="1400" smtClean="0"/>
              <a:pPr/>
              <a:t>10</a:t>
            </a:fld>
            <a:endParaRPr lang="en-US" altLang="en-US" sz="1400"/>
          </a:p>
        </p:txBody>
      </p:sp>
      <p:sp>
        <p:nvSpPr>
          <p:cNvPr id="94211" name="Rectangle 2"/>
          <p:cNvSpPr>
            <a:spLocks noGrp="1" noChangeArrowheads="1"/>
          </p:cNvSpPr>
          <p:nvPr>
            <p:ph type="title"/>
          </p:nvPr>
        </p:nvSpPr>
        <p:spPr/>
        <p:txBody>
          <a:bodyPr/>
          <a:lstStyle/>
          <a:p>
            <a:r>
              <a:rPr lang="en-US" altLang="en-US"/>
              <a:t>Binary Search</a:t>
            </a:r>
          </a:p>
        </p:txBody>
      </p:sp>
      <p:graphicFrame>
        <p:nvGraphicFramePr>
          <p:cNvPr id="386051" name="Group 3"/>
          <p:cNvGraphicFramePr>
            <a:graphicFrameLocks noGrp="1"/>
          </p:cNvGraphicFramePr>
          <p:nvPr/>
        </p:nvGraphicFramePr>
        <p:xfrm>
          <a:off x="2590800" y="3216275"/>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71" name="Group 23"/>
          <p:cNvGraphicFramePr>
            <a:graphicFrameLocks noGrp="1"/>
          </p:cNvGraphicFramePr>
          <p:nvPr/>
        </p:nvGraphicFramePr>
        <p:xfrm>
          <a:off x="2590800" y="3962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91" name="Group 43"/>
          <p:cNvGraphicFramePr>
            <a:graphicFrameLocks noGrp="1"/>
          </p:cNvGraphicFramePr>
          <p:nvPr/>
        </p:nvGraphicFramePr>
        <p:xfrm>
          <a:off x="2590800" y="4724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sp>
        <p:nvSpPr>
          <p:cNvPr id="386111" name="Rectangle 63"/>
          <p:cNvSpPr>
            <a:spLocks noChangeArrowheads="1"/>
          </p:cNvSpPr>
          <p:nvPr/>
        </p:nvSpPr>
        <p:spPr bwMode="auto">
          <a:xfrm>
            <a:off x="1524000" y="3200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2" name="Rectangle 64"/>
          <p:cNvSpPr>
            <a:spLocks noChangeArrowheads="1"/>
          </p:cNvSpPr>
          <p:nvPr/>
        </p:nvSpPr>
        <p:spPr bwMode="auto">
          <a:xfrm>
            <a:off x="1524000" y="3962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3" name="Rectangle 65"/>
          <p:cNvSpPr>
            <a:spLocks noChangeArrowheads="1"/>
          </p:cNvSpPr>
          <p:nvPr/>
        </p:nvSpPr>
        <p:spPr bwMode="auto">
          <a:xfrm>
            <a:off x="1524000" y="4724400"/>
            <a:ext cx="533400" cy="533400"/>
          </a:xfrm>
          <a:prstGeom prst="rect">
            <a:avLst/>
          </a:prstGeom>
          <a:solidFill>
            <a:srgbClr val="66FF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94275" name="Text Box 68"/>
          <p:cNvSpPr txBox="1">
            <a:spLocks noChangeArrowheads="1"/>
          </p:cNvSpPr>
          <p:nvPr/>
        </p:nvSpPr>
        <p:spPr bwMode="auto">
          <a:xfrm>
            <a:off x="1422400" y="2354263"/>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94276" name="Text Box 69"/>
          <p:cNvSpPr txBox="1">
            <a:spLocks noChangeArrowheads="1"/>
          </p:cNvSpPr>
          <p:nvPr/>
        </p:nvSpPr>
        <p:spPr bwMode="auto">
          <a:xfrm>
            <a:off x="2997200" y="2354263"/>
            <a:ext cx="222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94277" name="Rectangle 71"/>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1" grpId="0" animBg="1"/>
      <p:bldP spid="386112" grpId="0" animBg="1"/>
      <p:bldP spid="3861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B2E4FD-3357-4E08-B2D3-EC2854E19E44}" type="slidenum">
              <a:rPr lang="en-US" altLang="en-US" sz="1400" smtClean="0"/>
              <a:pPr/>
              <a:t>11</a:t>
            </a:fld>
            <a:endParaRPr lang="en-US" altLang="en-US" sz="1400"/>
          </a:p>
        </p:txBody>
      </p:sp>
      <p:sp>
        <p:nvSpPr>
          <p:cNvPr id="9523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5236"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a:t>http://www.cs.armstrong.edu/liang/animation/web/BinarySearch.html</a:t>
            </a:r>
          </a:p>
        </p:txBody>
      </p:sp>
      <p:sp>
        <p:nvSpPr>
          <p:cNvPr id="95237" name="Rectangle 4"/>
          <p:cNvSpPr>
            <a:spLocks noGrp="1" noChangeArrowheads="1"/>
          </p:cNvSpPr>
          <p:nvPr>
            <p:ph type="title"/>
          </p:nvPr>
        </p:nvSpPr>
        <p:spPr>
          <a:xfrm>
            <a:off x="228600" y="228600"/>
            <a:ext cx="8299450" cy="396875"/>
          </a:xfrm>
          <a:noFill/>
        </p:spPr>
        <p:txBody>
          <a:bodyPr/>
          <a:lstStyle/>
          <a:p>
            <a:r>
              <a:rPr lang="en-US" altLang="en-US" sz="3200"/>
              <a:t>Binary Search Animation</a:t>
            </a:r>
            <a:endParaRPr lang="en-US" altLang="en-US" sz="3200">
              <a:solidFill>
                <a:schemeClr val="tx1"/>
              </a:solidFill>
              <a:latin typeface="Book Antiqua" pitchFamily="18" charset="0"/>
              <a:hlinkClick r:id="rId2" action="ppaction://program"/>
            </a:endParaRPr>
          </a:p>
        </p:txBody>
      </p:sp>
      <p:sp>
        <p:nvSpPr>
          <p:cNvPr id="95238" name="Rectangle 7"/>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52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295" y="2699305"/>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D7A79-428B-436A-B773-FEC04EDC81FB}" type="slidenum">
              <a:rPr lang="en-US" altLang="en-US" sz="1400" smtClean="0"/>
              <a:pPr/>
              <a:t>12</a:t>
            </a:fld>
            <a:endParaRPr lang="en-US" altLang="en-US" sz="1400"/>
          </a:p>
        </p:txBody>
      </p:sp>
      <p:sp>
        <p:nvSpPr>
          <p:cNvPr id="96259" name="Rectangle 2"/>
          <p:cNvSpPr>
            <a:spLocks noGrp="1" noChangeArrowheads="1"/>
          </p:cNvSpPr>
          <p:nvPr>
            <p:ph type="title"/>
          </p:nvPr>
        </p:nvSpPr>
        <p:spPr>
          <a:xfrm>
            <a:off x="685800" y="3048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6260" name="Rectangle 6"/>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6261" name="Rectangle 8"/>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62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201738"/>
            <a:ext cx="8680450"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CDE3BE-E91A-4AB4-B04F-DF93D05A7830}" type="slidenum">
              <a:rPr lang="en-US" altLang="en-US" sz="1400" smtClean="0"/>
              <a:pPr/>
              <a:t>13</a:t>
            </a:fld>
            <a:endParaRPr lang="en-US" altLang="en-US" sz="1400"/>
          </a:p>
        </p:txBody>
      </p:sp>
      <p:sp>
        <p:nvSpPr>
          <p:cNvPr id="97283" name="Rectangle 2"/>
          <p:cNvSpPr>
            <a:spLocks noGrp="1" noChangeArrowheads="1"/>
          </p:cNvSpPr>
          <p:nvPr>
            <p:ph type="title"/>
          </p:nvPr>
        </p:nvSpPr>
        <p:spPr>
          <a:xfrm>
            <a:off x="731838" y="87313"/>
            <a:ext cx="7772400" cy="422275"/>
          </a:xfrm>
        </p:spPr>
        <p:txBody>
          <a:bodyPr/>
          <a:lstStyle/>
          <a:p>
            <a:r>
              <a:rPr lang="en-US" altLang="en-US"/>
              <a:t>Binary Search, cont.</a:t>
            </a:r>
            <a:endParaRPr lang="en-US" altLang="en-US" u="sng">
              <a:latin typeface="Book Antiqua" pitchFamily="18" charset="0"/>
              <a:hlinkClick r:id="rId3" action="ppaction://program"/>
            </a:endParaRPr>
          </a:p>
        </p:txBody>
      </p:sp>
      <p:sp>
        <p:nvSpPr>
          <p:cNvPr id="97284" name="Rectangle 3"/>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7285" name="Rectangle 4"/>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97286" name="Object 5"/>
          <p:cNvGraphicFramePr>
            <a:graphicFrameLocks noChangeAspect="1"/>
          </p:cNvGraphicFramePr>
          <p:nvPr/>
        </p:nvGraphicFramePr>
        <p:xfrm>
          <a:off x="-382588" y="509588"/>
          <a:ext cx="9380538" cy="6130925"/>
        </p:xfrm>
        <a:graphic>
          <a:graphicData uri="http://schemas.openxmlformats.org/presentationml/2006/ole">
            <mc:AlternateContent xmlns:mc="http://schemas.openxmlformats.org/markup-compatibility/2006">
              <mc:Choice xmlns:v="urn:schemas-microsoft-com:vml" Requires="v">
                <p:oleObj spid="_x0000_s39939" name="Picture" r:id="rId4" imgW="4282440" imgH="2796540" progId="Word.Picture.8">
                  <p:embed/>
                </p:oleObj>
              </mc:Choice>
              <mc:Fallback>
                <p:oleObj name="Picture" r:id="rId4" imgW="4282440" imgH="2796540" progId="Word.Picture.8">
                  <p:embed/>
                  <p:pic>
                    <p:nvPicPr>
                      <p:cNvPr id="972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509588"/>
                        <a:ext cx="93805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0E605-7BE0-42B5-A979-511F0A385F5D}" type="slidenum">
              <a:rPr lang="en-US" altLang="en-US" sz="1400" smtClean="0"/>
              <a:pPr/>
              <a:t>14</a:t>
            </a:fld>
            <a:endParaRPr lang="en-US" altLang="en-US" sz="1400"/>
          </a:p>
        </p:txBody>
      </p:sp>
      <p:sp>
        <p:nvSpPr>
          <p:cNvPr id="98307" name="Rectangle 2"/>
          <p:cNvSpPr>
            <a:spLocks noGrp="1" noChangeArrowheads="1"/>
          </p:cNvSpPr>
          <p:nvPr>
            <p:ph type="title"/>
          </p:nvPr>
        </p:nvSpPr>
        <p:spPr>
          <a:xfrm>
            <a:off x="685800" y="1524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8308" name="Rectangle 3"/>
          <p:cNvSpPr>
            <a:spLocks noGrp="1" noChangeArrowheads="1"/>
          </p:cNvSpPr>
          <p:nvPr>
            <p:ph type="body" idx="1"/>
          </p:nvPr>
        </p:nvSpPr>
        <p:spPr>
          <a:xfrm>
            <a:off x="381000" y="914400"/>
            <a:ext cx="8534400" cy="5334000"/>
          </a:xfrm>
        </p:spPr>
        <p:txBody>
          <a:bodyPr/>
          <a:lstStyle/>
          <a:p>
            <a:pPr marL="0" indent="0">
              <a:buFont typeface="Monotype Sorts" pitchFamily="2" charset="2"/>
              <a:buNone/>
            </a:pPr>
            <a:r>
              <a:rPr lang="en-US" altLang="en-US">
                <a:cs typeface="Times New Roman" pitchFamily="18" charset="0"/>
              </a:rPr>
              <a:t>The binarySearch method returns the index of the element in the list that matches the search key if it is contained in the list. Otherwise, it returns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 -insertion point - 1.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The insertion point is the point at which the key would be inserted into the list.</a:t>
            </a:r>
            <a:r>
              <a:rPr lang="en-US" altLang="en-US" sz="4000">
                <a:cs typeface="Times New Roman" pitchFamily="18" charset="0"/>
              </a:rPr>
              <a:t> </a:t>
            </a:r>
          </a:p>
          <a:p>
            <a:pPr marL="0" indent="0">
              <a:buFont typeface="Monotype Sorts" pitchFamily="2" charset="2"/>
              <a:buNone/>
            </a:pPr>
            <a:endParaRPr lang="en-US" altLang="en-US" sz="400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15</a:t>
            </a:fld>
            <a:endParaRPr lang="en-US" altLang="en-US" sz="1400"/>
          </a:p>
        </p:txBody>
      </p:sp>
      <p:sp>
        <p:nvSpPr>
          <p:cNvPr id="101379" name="Rectangle 2"/>
          <p:cNvSpPr>
            <a:spLocks noGrp="1" noChangeArrowheads="1"/>
          </p:cNvSpPr>
          <p:nvPr>
            <p:ph type="title"/>
          </p:nvPr>
        </p:nvSpPr>
        <p:spPr>
          <a:xfrm>
            <a:off x="762000" y="152400"/>
            <a:ext cx="7772400" cy="838200"/>
          </a:xfrm>
        </p:spPr>
        <p:txBody>
          <a:bodyPr/>
          <a:lstStyle/>
          <a:p>
            <a:r>
              <a:rPr lang="en-US" altLang="en-US"/>
              <a:t>Sorting Arrays</a:t>
            </a:r>
            <a:endParaRPr lang="en-US" altLang="en-US" u="sng">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a:t>Sorting, like searching, is also a common task in computer programming. Many different algorithms have been developed for sorting. This section introduces a simple, intuitive sorting algorithms: </a:t>
            </a:r>
            <a:r>
              <a:rPr lang="en-US" altLang="en-US" i="1"/>
              <a:t>selection sort</a:t>
            </a:r>
            <a:r>
              <a:rPr lang="en-US" altLang="en-US"/>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A32DDF60-B658-9841-B974-3977D4E4CFF9}" type="slidenum">
              <a:rPr lang="en-US" altLang="en-US" sz="1400" smtClean="0"/>
              <a:pPr>
                <a:spcBef>
                  <a:spcPct val="0"/>
                </a:spcBef>
                <a:buClrTx/>
                <a:buSzTx/>
                <a:buFontTx/>
                <a:buNone/>
                <a:defRPr/>
              </a:pPr>
              <a:t>16</a:t>
            </a:fld>
            <a:endParaRPr lang="en-US" altLang="en-US" sz="1400"/>
          </a:p>
        </p:txBody>
      </p:sp>
      <p:sp>
        <p:nvSpPr>
          <p:cNvPr id="5123" name="Rectangle 2"/>
          <p:cNvSpPr>
            <a:spLocks noGrp="1" noChangeArrowheads="1"/>
          </p:cNvSpPr>
          <p:nvPr>
            <p:ph type="title"/>
          </p:nvPr>
        </p:nvSpPr>
        <p:spPr>
          <a:xfrm>
            <a:off x="685800" y="381000"/>
            <a:ext cx="7772400" cy="533400"/>
          </a:xfrm>
        </p:spPr>
        <p:txBody>
          <a:bodyPr/>
          <a:lstStyle/>
          <a:p>
            <a:pPr>
              <a:defRPr/>
            </a:pPr>
            <a:r>
              <a:rPr lang="en-US" altLang="en-US"/>
              <a:t>Why study sorting? </a:t>
            </a:r>
          </a:p>
        </p:txBody>
      </p:sp>
      <p:sp>
        <p:nvSpPr>
          <p:cNvPr id="5124" name="Rectangle 3"/>
          <p:cNvSpPr>
            <a:spLocks noGrp="1" noChangeArrowheads="1"/>
          </p:cNvSpPr>
          <p:nvPr>
            <p:ph type="body" idx="1"/>
          </p:nvPr>
        </p:nvSpPr>
        <p:spPr>
          <a:xfrm>
            <a:off x="228600" y="1219200"/>
            <a:ext cx="8686800" cy="4953000"/>
          </a:xfrm>
        </p:spPr>
        <p:txBody>
          <a:bodyPr/>
          <a:lstStyle/>
          <a:p>
            <a:pPr marL="0" indent="0">
              <a:lnSpc>
                <a:spcPct val="90000"/>
              </a:lnSpc>
              <a:spcBef>
                <a:spcPct val="0"/>
              </a:spcBef>
              <a:buFont typeface="Monotype Sorts" charset="2"/>
              <a:buNone/>
              <a:defRPr/>
            </a:pPr>
            <a:r>
              <a:rPr lang="en-US" altLang="en-US" sz="2600"/>
              <a:t>Sorting is a classic subject in computer science. There are three reasons for studying sorting algorithms. </a:t>
            </a:r>
          </a:p>
          <a:p>
            <a:pPr marL="0" indent="0">
              <a:lnSpc>
                <a:spcPct val="90000"/>
              </a:lnSpc>
              <a:spcBef>
                <a:spcPct val="0"/>
              </a:spcBef>
              <a:buFont typeface="Monotype Sorts" charset="2"/>
              <a:buNone/>
              <a:defRPr/>
            </a:pPr>
            <a:endParaRPr lang="en-US" altLang="en-US" sz="2600"/>
          </a:p>
          <a:p>
            <a:pPr lvl="1">
              <a:lnSpc>
                <a:spcPct val="90000"/>
              </a:lnSpc>
              <a:spcBef>
                <a:spcPct val="0"/>
              </a:spcBef>
              <a:defRPr/>
            </a:pPr>
            <a:r>
              <a:rPr lang="en-US" altLang="en-US" sz="2600"/>
              <a:t>First, sorting algorithms illustrate many creative approaches to problem solving and these approaches can be applied to solve other problems. </a:t>
            </a:r>
          </a:p>
          <a:p>
            <a:pPr lvl="1">
              <a:lnSpc>
                <a:spcPct val="90000"/>
              </a:lnSpc>
              <a:spcBef>
                <a:spcPct val="0"/>
              </a:spcBef>
              <a:defRPr/>
            </a:pPr>
            <a:endParaRPr lang="en-US" altLang="en-US" sz="2600"/>
          </a:p>
          <a:p>
            <a:pPr lvl="1">
              <a:lnSpc>
                <a:spcPct val="90000"/>
              </a:lnSpc>
              <a:spcBef>
                <a:spcPct val="0"/>
              </a:spcBef>
              <a:defRPr/>
            </a:pPr>
            <a:r>
              <a:rPr lang="en-US" altLang="en-US" sz="2600"/>
              <a:t>Second, sorting algorithms are good for practicing fundamental programming techniques using selection statements, loops, methods, and arrays. </a:t>
            </a:r>
          </a:p>
          <a:p>
            <a:pPr lvl="1">
              <a:lnSpc>
                <a:spcPct val="90000"/>
              </a:lnSpc>
              <a:spcBef>
                <a:spcPct val="0"/>
              </a:spcBef>
              <a:defRPr/>
            </a:pPr>
            <a:endParaRPr lang="en-US" altLang="en-US" sz="2600"/>
          </a:p>
          <a:p>
            <a:pPr lvl="1">
              <a:lnSpc>
                <a:spcPct val="90000"/>
              </a:lnSpc>
              <a:spcBef>
                <a:spcPct val="0"/>
              </a:spcBef>
              <a:defRPr/>
            </a:pPr>
            <a:r>
              <a:rPr lang="en-US" altLang="en-US" sz="2600"/>
              <a:t>Third, sorting algorithms are excellent examples to demonstrate algorithm performance.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6894FBAD-EBE1-804A-A7AE-B9FB97D4565E}" type="slidenum">
              <a:rPr lang="en-US" altLang="en-US" sz="1400" smtClean="0"/>
              <a:pPr>
                <a:spcBef>
                  <a:spcPct val="0"/>
                </a:spcBef>
                <a:buClrTx/>
                <a:buSzTx/>
                <a:buFontTx/>
                <a:buNone/>
                <a:defRPr/>
              </a:pPr>
              <a:t>17</a:t>
            </a:fld>
            <a:endParaRPr lang="en-US" altLang="en-US" sz="1400"/>
          </a:p>
        </p:txBody>
      </p:sp>
      <p:sp>
        <p:nvSpPr>
          <p:cNvPr id="6147" name="Rectangle 2"/>
          <p:cNvSpPr>
            <a:spLocks noGrp="1" noChangeArrowheads="1"/>
          </p:cNvSpPr>
          <p:nvPr>
            <p:ph type="title"/>
          </p:nvPr>
        </p:nvSpPr>
        <p:spPr>
          <a:xfrm>
            <a:off x="685800" y="381000"/>
            <a:ext cx="7772400" cy="533400"/>
          </a:xfrm>
        </p:spPr>
        <p:txBody>
          <a:bodyPr/>
          <a:lstStyle/>
          <a:p>
            <a:pPr>
              <a:defRPr/>
            </a:pPr>
            <a:r>
              <a:rPr lang="en-US" altLang="en-US"/>
              <a:t>What data to sort?</a:t>
            </a:r>
          </a:p>
        </p:txBody>
      </p:sp>
      <p:sp>
        <p:nvSpPr>
          <p:cNvPr id="6148" name="Rectangle 3"/>
          <p:cNvSpPr>
            <a:spLocks noGrp="1" noChangeArrowheads="1"/>
          </p:cNvSpPr>
          <p:nvPr>
            <p:ph type="body" idx="1"/>
          </p:nvPr>
        </p:nvSpPr>
        <p:spPr>
          <a:xfrm>
            <a:off x="228600" y="1219200"/>
            <a:ext cx="8686800" cy="3048000"/>
          </a:xfrm>
        </p:spPr>
        <p:txBody>
          <a:bodyPr/>
          <a:lstStyle/>
          <a:p>
            <a:pPr marL="442913" indent="0">
              <a:lnSpc>
                <a:spcPct val="90000"/>
              </a:lnSpc>
              <a:spcBef>
                <a:spcPct val="0"/>
              </a:spcBef>
              <a:buFont typeface="Monotype Sorts" charset="2"/>
              <a:buNone/>
              <a:defRPr/>
            </a:pPr>
            <a:r>
              <a:rPr lang="en-US" altLang="en-US" sz="2400"/>
              <a:t>The data to be sorted might be integers, doubles, characters, or objects. §7.8, “Sorting Arrays,” presented selection sort and insertion sort for numeric values. The selection sort algorithm was extended to sort an array of objects in §11.5.7, “Example: Sorting an Array of Objects.” The Java API contains several overloaded sort methods for sorting primitive type values and objects in the java.util.Arrays and java.util.Collections class. For simplicity, this section assumes: </a:t>
            </a:r>
          </a:p>
        </p:txBody>
      </p:sp>
      <p:sp>
        <p:nvSpPr>
          <p:cNvPr id="6149" name="Rectangle 4"/>
          <p:cNvSpPr>
            <a:spLocks noChangeArrowheads="1"/>
          </p:cNvSpPr>
          <p:nvPr/>
        </p:nvSpPr>
        <p:spPr bwMode="auto">
          <a:xfrm>
            <a:off x="228600" y="39624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990600" indent="-547688">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spcBef>
                <a:spcPct val="0"/>
              </a:spcBef>
              <a:buFont typeface="Monotype Sorts" charset="2"/>
              <a:buNone/>
              <a:defRPr/>
            </a:pPr>
            <a:endParaRPr lang="en-US" altLang="en-US" sz="2400"/>
          </a:p>
          <a:p>
            <a:pPr>
              <a:lnSpc>
                <a:spcPct val="90000"/>
              </a:lnSpc>
              <a:spcBef>
                <a:spcPct val="0"/>
              </a:spcBef>
              <a:defRPr/>
            </a:pPr>
            <a:r>
              <a:rPr lang="en-US" altLang="en-US" sz="2400"/>
              <a:t>data to be sorted are integers, </a:t>
            </a:r>
          </a:p>
          <a:p>
            <a:pPr>
              <a:lnSpc>
                <a:spcPct val="90000"/>
              </a:lnSpc>
              <a:spcBef>
                <a:spcPct val="0"/>
              </a:spcBef>
              <a:defRPr/>
            </a:pPr>
            <a:r>
              <a:rPr lang="en-US" altLang="en-US" sz="2400"/>
              <a:t>data are sorted in ascending order, and </a:t>
            </a:r>
          </a:p>
          <a:p>
            <a:pPr>
              <a:lnSpc>
                <a:spcPct val="90000"/>
              </a:lnSpc>
              <a:spcBef>
                <a:spcPct val="0"/>
              </a:spcBef>
              <a:defRPr/>
            </a:pPr>
            <a:r>
              <a:rPr lang="en-US" altLang="en-US" sz="2400"/>
              <a:t>data are stored in an array. The programs can be easily modified to sort other types of data, to sort in descending order, or to sort data in an ArrayList or a LinkedList.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18</a:t>
            </a:fld>
            <a:endParaRPr lang="en-US" altLang="en-US" sz="140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a:t>Selection Sort</a:t>
            </a:r>
            <a:endParaRPr lang="en-US" altLang="en-US" sz="320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6C950-779A-4621-84FB-1A145EBB9ADA}" type="slidenum">
              <a:rPr lang="en-US" altLang="en-US" sz="1400" smtClean="0"/>
              <a:pPr/>
              <a:t>19</a:t>
            </a:fld>
            <a:endParaRPr lang="en-US" altLang="en-US" sz="1400"/>
          </a:p>
        </p:txBody>
      </p:sp>
      <p:sp>
        <p:nvSpPr>
          <p:cNvPr id="103427"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28"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a:t>http://www.cs.armstrong.edu/liang/animation/web/SelectionSort.html</a:t>
            </a:r>
          </a:p>
        </p:txBody>
      </p:sp>
      <p:sp>
        <p:nvSpPr>
          <p:cNvPr id="103429" name="Rectangle 4"/>
          <p:cNvSpPr>
            <a:spLocks noGrp="1" noChangeArrowheads="1"/>
          </p:cNvSpPr>
          <p:nvPr>
            <p:ph type="title"/>
          </p:nvPr>
        </p:nvSpPr>
        <p:spPr>
          <a:xfrm>
            <a:off x="228600" y="228600"/>
            <a:ext cx="8299450" cy="396875"/>
          </a:xfrm>
          <a:noFill/>
        </p:spPr>
        <p:txBody>
          <a:bodyPr/>
          <a:lstStyle/>
          <a:p>
            <a:r>
              <a:rPr lang="en-US" altLang="en-US" sz="3200"/>
              <a:t>Selection Sort Animation</a:t>
            </a:r>
            <a:endParaRPr lang="en-US" altLang="en-US" sz="3200">
              <a:solidFill>
                <a:schemeClr val="tx1"/>
              </a:solidFill>
              <a:latin typeface="Book Antiqua" pitchFamily="18" charset="0"/>
              <a:hlinkClick r:id="rId2" action="ppaction://program"/>
            </a:endParaRPr>
          </a:p>
        </p:txBody>
      </p:sp>
      <p:sp>
        <p:nvSpPr>
          <p:cNvPr id="103430"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1" name="Rectangle 6"/>
          <p:cNvSpPr>
            <a:spLocks noChangeArrowheads="1"/>
          </p:cNvSpPr>
          <p:nvPr/>
        </p:nvSpPr>
        <p:spPr bwMode="auto">
          <a:xfrm>
            <a:off x="0" y="150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34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379663"/>
            <a:ext cx="6607175"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3" name="Rectangle 1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864BEF60-FA01-9443-9284-579FE916AAD1}" type="slidenum">
              <a:rPr lang="en-US" altLang="en-US" sz="1400" smtClean="0"/>
              <a:pPr>
                <a:spcBef>
                  <a:spcPct val="0"/>
                </a:spcBef>
                <a:buClrTx/>
                <a:buSzTx/>
                <a:buFontTx/>
                <a:buNone/>
                <a:defRPr/>
              </a:pPr>
              <a:t>2</a:t>
            </a:fld>
            <a:endParaRPr lang="en-US" altLang="en-US" sz="1400"/>
          </a:p>
        </p:txBody>
      </p:sp>
      <p:sp>
        <p:nvSpPr>
          <p:cNvPr id="4099" name="Rectangle 2"/>
          <p:cNvSpPr>
            <a:spLocks noGrp="1" noChangeArrowheads="1"/>
          </p:cNvSpPr>
          <p:nvPr>
            <p:ph type="title"/>
          </p:nvPr>
        </p:nvSpPr>
        <p:spPr>
          <a:xfrm>
            <a:off x="685800" y="152400"/>
            <a:ext cx="7772400" cy="457200"/>
          </a:xfrm>
        </p:spPr>
        <p:txBody>
          <a:bodyPr/>
          <a:lstStyle/>
          <a:p>
            <a:pPr>
              <a:defRPr/>
            </a:pPr>
            <a:r>
              <a:rPr lang="en-US" altLang="en-US"/>
              <a:t>Objectives</a:t>
            </a:r>
          </a:p>
        </p:txBody>
      </p:sp>
      <p:sp>
        <p:nvSpPr>
          <p:cNvPr id="4100" name="Rectangle 3"/>
          <p:cNvSpPr>
            <a:spLocks noGrp="1" noChangeArrowheads="1"/>
          </p:cNvSpPr>
          <p:nvPr>
            <p:ph type="body" idx="1"/>
          </p:nvPr>
        </p:nvSpPr>
        <p:spPr>
          <a:xfrm>
            <a:off x="228600" y="914400"/>
            <a:ext cx="8686800" cy="5486400"/>
          </a:xfrm>
        </p:spPr>
        <p:txBody>
          <a:bodyPr/>
          <a:lstStyle/>
          <a:p>
            <a:pPr>
              <a:defRPr/>
            </a:pPr>
            <a:r>
              <a:rPr lang="en-US" altLang="en-US" sz="2400"/>
              <a:t>To study and analyze time complexity of various sorting algorithms (§§23.2–23.7).</a:t>
            </a:r>
          </a:p>
          <a:p>
            <a:pPr>
              <a:defRPr/>
            </a:pPr>
            <a:r>
              <a:rPr lang="en-US" altLang="en-US" sz="2400"/>
              <a:t>To design, implement, and analyze insertion sort (§23.2).</a:t>
            </a:r>
          </a:p>
          <a:p>
            <a:pPr>
              <a:defRPr/>
            </a:pPr>
            <a:r>
              <a:rPr lang="en-US" altLang="en-US" sz="2400"/>
              <a:t>To design, implement, and analyze bubble sort (§23.3).</a:t>
            </a:r>
          </a:p>
          <a:p>
            <a:pPr>
              <a:defRPr/>
            </a:pPr>
            <a:r>
              <a:rPr lang="en-US" altLang="en-US" sz="2400"/>
              <a:t>To design, implement, and analyze merge sort (§23.4).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7F6618-C7C6-4E8F-855F-CF0D64D55FD9}" type="slidenum">
              <a:rPr lang="en-US" altLang="en-US" sz="1400" smtClean="0"/>
              <a:pPr/>
              <a:t>20</a:t>
            </a:fld>
            <a:endParaRPr lang="en-US" altLang="en-US" sz="1400"/>
          </a:p>
        </p:txBody>
      </p:sp>
      <p:sp>
        <p:nvSpPr>
          <p:cNvPr id="104451" name="Rectangle 2"/>
          <p:cNvSpPr>
            <a:spLocks noGrp="1" noChangeArrowheads="1"/>
          </p:cNvSpPr>
          <p:nvPr>
            <p:ph type="title"/>
          </p:nvPr>
        </p:nvSpPr>
        <p:spPr>
          <a:xfrm>
            <a:off x="615950" y="125413"/>
            <a:ext cx="7726363" cy="474662"/>
          </a:xfrm>
        </p:spPr>
        <p:txBody>
          <a:bodyPr/>
          <a:lstStyle/>
          <a:p>
            <a:r>
              <a:rPr lang="en-US" altLang="en-US"/>
              <a:t>From Idea to Solution</a:t>
            </a:r>
            <a:endParaRPr lang="en-US" altLang="en-US">
              <a:solidFill>
                <a:schemeClr val="tx1"/>
              </a:solidFill>
              <a:latin typeface="Book Antiqua" pitchFamily="18" charset="0"/>
              <a:hlinkClick r:id="rId2" action="ppaction://program"/>
            </a:endParaRPr>
          </a:p>
        </p:txBody>
      </p:sp>
      <p:sp>
        <p:nvSpPr>
          <p:cNvPr id="107524" name="Rectangle 3"/>
          <p:cNvSpPr>
            <a:spLocks noChangeArrowheads="1"/>
          </p:cNvSpPr>
          <p:nvPr/>
        </p:nvSpPr>
        <p:spPr bwMode="auto">
          <a:xfrm>
            <a:off x="0" y="701675"/>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600" b="1" dirty="0">
                <a:solidFill>
                  <a:schemeClr val="accent4"/>
                </a:solidFill>
                <a:latin typeface="Courier New" pitchFamily="49" charset="0"/>
                <a:cs typeface="Courier New" pitchFamily="49" charset="0"/>
              </a:rPr>
              <a:t>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select the smallest element in list[i..listSize-1];</a:t>
            </a:r>
          </a:p>
          <a:p>
            <a:pPr>
              <a:defRPr/>
            </a:pPr>
            <a:r>
              <a:rPr lang="en-US" sz="1600" b="1" dirty="0">
                <a:solidFill>
                  <a:schemeClr val="accent4"/>
                </a:solidFill>
                <a:latin typeface="Courier New" pitchFamily="49" charset="0"/>
                <a:cs typeface="Courier New" pitchFamily="49" charset="0"/>
              </a:rPr>
              <a:t>  swap the smallest with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is in its correct position. </a:t>
            </a:r>
          </a:p>
          <a:p>
            <a:pPr>
              <a:defRPr/>
            </a:pPr>
            <a:r>
              <a:rPr lang="en-US" sz="1600" b="1" dirty="0">
                <a:solidFill>
                  <a:schemeClr val="accent4"/>
                </a:solidFill>
                <a:latin typeface="Courier New" pitchFamily="49" charset="0"/>
                <a:cs typeface="Courier New" pitchFamily="49" charset="0"/>
              </a:rPr>
              <a:t>  // The next iteration apply on list[i+1..listSize-1]</a:t>
            </a:r>
          </a:p>
          <a:p>
            <a:pPr>
              <a:defRPr/>
            </a:pPr>
            <a:r>
              <a:rPr lang="en-US" sz="1600" b="1" dirty="0">
                <a:solidFill>
                  <a:schemeClr val="accent4"/>
                </a:solidFill>
                <a:latin typeface="Courier New" pitchFamily="49" charset="0"/>
                <a:cs typeface="Courier New" pitchFamily="49" charset="0"/>
              </a:rPr>
              <a:t>}</a:t>
            </a:r>
          </a:p>
        </p:txBody>
      </p:sp>
      <p:sp>
        <p:nvSpPr>
          <p:cNvPr id="107525" name="Rectangle 4"/>
          <p:cNvSpPr>
            <a:spLocks noChangeArrowheads="1"/>
          </p:cNvSpPr>
          <p:nvPr/>
        </p:nvSpPr>
        <p:spPr bwMode="auto">
          <a:xfrm>
            <a:off x="654050" y="273843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700" b="1" dirty="0">
                <a:solidFill>
                  <a:schemeClr val="accent4"/>
                </a:solidFill>
                <a:latin typeface="Courier New" pitchFamily="49" charset="0"/>
                <a:cs typeface="Courier New" pitchFamily="49" charset="0"/>
              </a:rPr>
              <a:t>list[0] list[1] list[2] list[3] ...               list[10]</a:t>
            </a:r>
            <a:endParaRPr lang="en-US" sz="1700" b="1" dirty="0">
              <a:solidFill>
                <a:schemeClr val="accent4"/>
              </a:solidFill>
              <a:latin typeface="Courier New" pitchFamily="49" charset="0"/>
              <a:cs typeface="Times New Roman" pitchFamily="18" charset="0"/>
            </a:endParaRPr>
          </a:p>
          <a:p>
            <a:pPr>
              <a:lnSpc>
                <a:spcPct val="90000"/>
              </a:lnSpc>
              <a:spcBef>
                <a:spcPct val="20000"/>
              </a:spcBef>
              <a:buClr>
                <a:schemeClr val="tx2"/>
              </a:buClr>
              <a:buSzPct val="75000"/>
              <a:buFont typeface="Monotype Sorts" pitchFamily="2" charset="2"/>
              <a:buNone/>
              <a:defRPr/>
            </a:pPr>
            <a:endParaRPr lang="en-US" sz="1700" b="1" dirty="0">
              <a:solidFill>
                <a:schemeClr val="bg2"/>
              </a:solidFill>
              <a:latin typeface="Courier New" pitchFamily="49" charset="0"/>
              <a:cs typeface="Courier New" pitchFamily="49" charset="0"/>
            </a:endParaRPr>
          </a:p>
        </p:txBody>
      </p:sp>
      <p:sp>
        <p:nvSpPr>
          <p:cNvPr id="104454" name="Rectangle 5"/>
          <p:cNvSpPr>
            <a:spLocks noChangeArrowheads="1"/>
          </p:cNvSpPr>
          <p:nvPr/>
        </p:nvSpPr>
        <p:spPr bwMode="auto">
          <a:xfrm>
            <a:off x="654050" y="32369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list[1] list[2] 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5" name="Rectangle 6"/>
          <p:cNvSpPr>
            <a:spLocks noChangeArrowheads="1"/>
          </p:cNvSpPr>
          <p:nvPr/>
        </p:nvSpPr>
        <p:spPr bwMode="auto">
          <a:xfrm>
            <a:off x="654050" y="3736975"/>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list[2] list[3] ...               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6" name="Rectangle 7"/>
          <p:cNvSpPr>
            <a:spLocks noChangeArrowheads="1"/>
          </p:cNvSpPr>
          <p:nvPr/>
        </p:nvSpPr>
        <p:spPr bwMode="auto">
          <a:xfrm>
            <a:off x="654050" y="4235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7" name="Rectangle 8"/>
          <p:cNvSpPr>
            <a:spLocks noChangeArrowheads="1"/>
          </p:cNvSpPr>
          <p:nvPr/>
        </p:nvSpPr>
        <p:spPr bwMode="auto">
          <a:xfrm>
            <a:off x="654050" y="47736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 list[3]</a:t>
            </a:r>
            <a:r>
              <a:rPr lang="en-US" altLang="en-US" sz="1700" b="1" dirty="0">
                <a:solidFill>
                  <a:schemeClr val="bg2"/>
                </a:solidFill>
                <a:latin typeface="Courier New" pitchFamily="49" charset="0"/>
                <a:cs typeface="Courier New" pitchFamily="49" charset="0"/>
              </a:rPr>
              <a:t> ...               </a:t>
            </a:r>
            <a:r>
              <a:rPr lang="en-US" altLang="en-US" sz="1700" b="1" dirty="0">
                <a:solidFill>
                  <a:schemeClr val="accent4"/>
                </a:solidFill>
                <a:latin typeface="Courier New" pitchFamily="49" charset="0"/>
                <a:cs typeface="Courier New" pitchFamily="49" charset="0"/>
              </a:rPr>
              <a:t>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8" name="Rectangle 9"/>
          <p:cNvSpPr>
            <a:spLocks noChangeArrowheads="1"/>
          </p:cNvSpPr>
          <p:nvPr/>
        </p:nvSpPr>
        <p:spPr bwMode="auto">
          <a:xfrm>
            <a:off x="654050" y="527208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a:solidFill>
                  <a:schemeClr val="bg2"/>
                </a:solidFill>
                <a:latin typeface="Courier New" pitchFamily="49" charset="0"/>
                <a:cs typeface="Courier New" pitchFamily="49" charset="0"/>
              </a:rPr>
              <a:t>                                ...               </a:t>
            </a:r>
          </a:p>
        </p:txBody>
      </p:sp>
      <p:sp>
        <p:nvSpPr>
          <p:cNvPr id="104459" name="Rectangle 10"/>
          <p:cNvSpPr>
            <a:spLocks noChangeArrowheads="1"/>
          </p:cNvSpPr>
          <p:nvPr/>
        </p:nvSpPr>
        <p:spPr bwMode="auto">
          <a:xfrm>
            <a:off x="654050" y="5886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b="1">
                <a:solidFill>
                  <a:srgbClr val="FF6600"/>
                </a:solidFill>
                <a:latin typeface="Courier New" pitchFamily="49" charset="0"/>
                <a:cs typeface="Courier New" pitchFamily="49" charset="0"/>
              </a:rPr>
              <a:t>list[0] list[1] list[2] list[3] ...               list[10]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D6FB74-DBF0-4823-A816-19B990719163}" type="slidenum">
              <a:rPr lang="en-US" altLang="en-US" sz="1400" smtClean="0"/>
              <a:pPr/>
              <a:t>21</a:t>
            </a:fld>
            <a:endParaRPr lang="en-US" altLang="en-US" sz="1400"/>
          </a:p>
        </p:txBody>
      </p:sp>
      <p:sp>
        <p:nvSpPr>
          <p:cNvPr id="445442"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8548"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5444" name="Rectangle 4"/>
          <p:cNvSpPr>
            <a:spLocks noChangeArrowheads="1"/>
          </p:cNvSpPr>
          <p:nvPr/>
        </p:nvSpPr>
        <p:spPr bwMode="auto">
          <a:xfrm>
            <a:off x="385763" y="471488"/>
            <a:ext cx="5799137" cy="268287"/>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5"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i+1;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105479" name="Rectangle 6"/>
          <p:cNvSpPr>
            <a:spLocks noChangeArrowheads="1"/>
          </p:cNvSpPr>
          <p:nvPr/>
        </p:nvSpPr>
        <p:spPr bwMode="auto">
          <a:xfrm>
            <a:off x="501650" y="3582988"/>
            <a:ext cx="3297238"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5480" name="Rectangle 7"/>
          <p:cNvSpPr>
            <a:spLocks noChangeArrowheads="1"/>
          </p:cNvSpPr>
          <p:nvPr/>
        </p:nvSpPr>
        <p:spPr bwMode="auto">
          <a:xfrm>
            <a:off x="693738" y="4773613"/>
            <a:ext cx="3297237"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8" name="Line 8"/>
          <p:cNvSpPr>
            <a:spLocks noChangeShapeType="1"/>
          </p:cNvSpPr>
          <p:nvPr/>
        </p:nvSpPr>
        <p:spPr bwMode="auto">
          <a:xfrm>
            <a:off x="769938" y="739775"/>
            <a:ext cx="0" cy="2805113"/>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0-#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5448"/>
                                        </p:tgtEl>
                                        <p:attrNameLst>
                                          <p:attrName>style.visibility</p:attrName>
                                        </p:attrNameLst>
                                      </p:cBhvr>
                                      <p:to>
                                        <p:strVal val="visible"/>
                                      </p:to>
                                    </p:set>
                                    <p:anim calcmode="lin" valueType="num">
                                      <p:cBhvr additive="base">
                                        <p:cTn id="11" dur="500" fill="hold"/>
                                        <p:tgtEl>
                                          <p:spTgt spid="445448"/>
                                        </p:tgtEl>
                                        <p:attrNameLst>
                                          <p:attrName>ppt_x</p:attrName>
                                        </p:attrNameLst>
                                      </p:cBhvr>
                                      <p:tavLst>
                                        <p:tav tm="0">
                                          <p:val>
                                            <p:strVal val="0-#ppt_w/2"/>
                                          </p:val>
                                        </p:tav>
                                        <p:tav tm="100000">
                                          <p:val>
                                            <p:strVal val="#ppt_x"/>
                                          </p:val>
                                        </p:tav>
                                      </p:tavLst>
                                    </p:anim>
                                    <p:anim calcmode="lin" valueType="num">
                                      <p:cBhvr additive="base">
                                        <p:cTn id="12" dur="500" fill="hold"/>
                                        <p:tgtEl>
                                          <p:spTgt spid="4454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5442"/>
                                        </p:tgtEl>
                                        <p:attrNameLst>
                                          <p:attrName>style.visibility</p:attrName>
                                        </p:attrNameLst>
                                      </p:cBhvr>
                                      <p:to>
                                        <p:strVal val="visible"/>
                                      </p:to>
                                    </p:set>
                                    <p:anim calcmode="lin" valueType="num">
                                      <p:cBhvr additive="base">
                                        <p:cTn id="15" dur="500" fill="hold"/>
                                        <p:tgtEl>
                                          <p:spTgt spid="445442"/>
                                        </p:tgtEl>
                                        <p:attrNameLst>
                                          <p:attrName>ppt_x</p:attrName>
                                        </p:attrNameLst>
                                      </p:cBhvr>
                                      <p:tavLst>
                                        <p:tav tm="0">
                                          <p:val>
                                            <p:strVal val="0-#ppt_w/2"/>
                                          </p:val>
                                        </p:tav>
                                        <p:tav tm="100000">
                                          <p:val>
                                            <p:strVal val="#ppt_x"/>
                                          </p:val>
                                        </p:tav>
                                      </p:tavLst>
                                    </p:anim>
                                    <p:anim calcmode="lin" valueType="num">
                                      <p:cBhvr additive="base">
                                        <p:cTn id="16" dur="500" fill="hold"/>
                                        <p:tgtEl>
                                          <p:spTgt spid="4454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5445"/>
                                        </p:tgtEl>
                                        <p:attrNameLst>
                                          <p:attrName>style.visibility</p:attrName>
                                        </p:attrNameLst>
                                      </p:cBhvr>
                                      <p:to>
                                        <p:strVal val="visible"/>
                                      </p:to>
                                    </p:set>
                                    <p:anim calcmode="lin" valueType="num">
                                      <p:cBhvr additive="base">
                                        <p:cTn id="19" dur="500" fill="hold"/>
                                        <p:tgtEl>
                                          <p:spTgt spid="445445"/>
                                        </p:tgtEl>
                                        <p:attrNameLst>
                                          <p:attrName>ppt_x</p:attrName>
                                        </p:attrNameLst>
                                      </p:cBhvr>
                                      <p:tavLst>
                                        <p:tav tm="0">
                                          <p:val>
                                            <p:strVal val="0-#ppt_w/2"/>
                                          </p:val>
                                        </p:tav>
                                        <p:tav tm="100000">
                                          <p:val>
                                            <p:strVal val="#ppt_x"/>
                                          </p:val>
                                        </p:tav>
                                      </p:tavLst>
                                    </p:anim>
                                    <p:anim calcmode="lin" valueType="num">
                                      <p:cBhvr additive="base">
                                        <p:cTn id="20"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4" grpId="0" animBg="1"/>
      <p:bldP spid="445445" grpId="0"/>
      <p:bldP spid="4454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4936E2-E3E7-4332-8AAB-6C0EA2CCA69F}" type="slidenum">
              <a:rPr lang="en-US" altLang="en-US" sz="1400" smtClean="0"/>
              <a:pPr/>
              <a:t>22</a:t>
            </a:fld>
            <a:endParaRPr lang="en-US" altLang="en-US" sz="1400"/>
          </a:p>
        </p:txBody>
      </p:sp>
      <p:sp>
        <p:nvSpPr>
          <p:cNvPr id="446466"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9572"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6468" name="Rectangle 4"/>
          <p:cNvSpPr>
            <a:spLocks noChangeArrowheads="1"/>
          </p:cNvSpPr>
          <p:nvPr/>
        </p:nvSpPr>
        <p:spPr bwMode="auto">
          <a:xfrm>
            <a:off x="347663" y="471488"/>
            <a:ext cx="5761037"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6469"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a:t>
            </a:r>
            <a:r>
              <a:rPr lang="en-US" sz="2000" dirty="0" err="1">
                <a:solidFill>
                  <a:schemeClr val="accent4"/>
                </a:solidFill>
              </a:rPr>
              <a:t>i</a:t>
            </a:r>
            <a:r>
              <a:rPr lang="en-US" sz="2000" dirty="0">
                <a:solidFill>
                  <a:schemeClr val="accent4"/>
                </a:solidFill>
              </a:rPr>
              <a:t>;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446470" name="Line 6"/>
          <p:cNvSpPr>
            <a:spLocks noChangeShapeType="1"/>
          </p:cNvSpPr>
          <p:nvPr/>
        </p:nvSpPr>
        <p:spPr bwMode="auto">
          <a:xfrm>
            <a:off x="615950" y="779463"/>
            <a:ext cx="0" cy="24955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 fill="hold"/>
                                        <p:tgtEl>
                                          <p:spTgt spid="446468"/>
                                        </p:tgtEl>
                                        <p:attrNameLst>
                                          <p:attrName>ppt_x</p:attrName>
                                        </p:attrNameLst>
                                      </p:cBhvr>
                                      <p:tavLst>
                                        <p:tav tm="0">
                                          <p:val>
                                            <p:strVal val="0-#ppt_w/2"/>
                                          </p:val>
                                        </p:tav>
                                        <p:tav tm="100000">
                                          <p:val>
                                            <p:strVal val="#ppt_x"/>
                                          </p:val>
                                        </p:tav>
                                      </p:tavLst>
                                    </p:anim>
                                    <p:anim calcmode="lin" valueType="num">
                                      <p:cBhvr additive="base">
                                        <p:cTn id="8" dur="500" fill="hold"/>
                                        <p:tgtEl>
                                          <p:spTgt spid="4464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6470"/>
                                        </p:tgtEl>
                                        <p:attrNameLst>
                                          <p:attrName>style.visibility</p:attrName>
                                        </p:attrNameLst>
                                      </p:cBhvr>
                                      <p:to>
                                        <p:strVal val="visible"/>
                                      </p:to>
                                    </p:set>
                                    <p:anim calcmode="lin" valueType="num">
                                      <p:cBhvr additive="base">
                                        <p:cTn id="11" dur="500" fill="hold"/>
                                        <p:tgtEl>
                                          <p:spTgt spid="446470"/>
                                        </p:tgtEl>
                                        <p:attrNameLst>
                                          <p:attrName>ppt_x</p:attrName>
                                        </p:attrNameLst>
                                      </p:cBhvr>
                                      <p:tavLst>
                                        <p:tav tm="0">
                                          <p:val>
                                            <p:strVal val="0-#ppt_w/2"/>
                                          </p:val>
                                        </p:tav>
                                        <p:tav tm="100000">
                                          <p:val>
                                            <p:strVal val="#ppt_x"/>
                                          </p:val>
                                        </p:tav>
                                      </p:tavLst>
                                    </p:anim>
                                    <p:anim calcmode="lin" valueType="num">
                                      <p:cBhvr additive="base">
                                        <p:cTn id="12" dur="500" fill="hold"/>
                                        <p:tgtEl>
                                          <p:spTgt spid="4464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anim calcmode="lin" valueType="num">
                                      <p:cBhvr additive="base">
                                        <p:cTn id="15" dur="500" fill="hold"/>
                                        <p:tgtEl>
                                          <p:spTgt spid="446466"/>
                                        </p:tgtEl>
                                        <p:attrNameLst>
                                          <p:attrName>ppt_x</p:attrName>
                                        </p:attrNameLst>
                                      </p:cBhvr>
                                      <p:tavLst>
                                        <p:tav tm="0">
                                          <p:val>
                                            <p:strVal val="0-#ppt_w/2"/>
                                          </p:val>
                                        </p:tav>
                                        <p:tav tm="100000">
                                          <p:val>
                                            <p:strVal val="#ppt_x"/>
                                          </p:val>
                                        </p:tav>
                                      </p:tavLst>
                                    </p:anim>
                                    <p:anim calcmode="lin" valueType="num">
                                      <p:cBhvr additive="base">
                                        <p:cTn id="16" dur="500" fill="hold"/>
                                        <p:tgtEl>
                                          <p:spTgt spid="4464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6469"/>
                                        </p:tgtEl>
                                        <p:attrNameLst>
                                          <p:attrName>style.visibility</p:attrName>
                                        </p:attrNameLst>
                                      </p:cBhvr>
                                      <p:to>
                                        <p:strVal val="visible"/>
                                      </p:to>
                                    </p:set>
                                    <p:anim calcmode="lin" valueType="num">
                                      <p:cBhvr additive="base">
                                        <p:cTn id="19" dur="500" fill="hold"/>
                                        <p:tgtEl>
                                          <p:spTgt spid="446469"/>
                                        </p:tgtEl>
                                        <p:attrNameLst>
                                          <p:attrName>ppt_x</p:attrName>
                                        </p:attrNameLst>
                                      </p:cBhvr>
                                      <p:tavLst>
                                        <p:tav tm="0">
                                          <p:val>
                                            <p:strVal val="0-#ppt_w/2"/>
                                          </p:val>
                                        </p:tav>
                                        <p:tav tm="100000">
                                          <p:val>
                                            <p:strVal val="#ppt_x"/>
                                          </p:val>
                                        </p:tav>
                                      </p:tavLst>
                                    </p:anim>
                                    <p:anim calcmode="lin" valueType="num">
                                      <p:cBhvr additive="base">
                                        <p:cTn id="20" dur="500" fill="hold"/>
                                        <p:tgtEl>
                                          <p:spTgt spid="446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animBg="1"/>
      <p:bldP spid="446469" grpId="0"/>
      <p:bldP spid="4464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32FFF8-964F-47F7-85F8-CD77DAA9D31C}" type="slidenum">
              <a:rPr lang="en-US" altLang="en-US" sz="1400" smtClean="0"/>
              <a:pPr/>
              <a:t>23</a:t>
            </a:fld>
            <a:endParaRPr lang="en-US" altLang="en-US" sz="1400"/>
          </a:p>
        </p:txBody>
      </p:sp>
      <p:sp>
        <p:nvSpPr>
          <p:cNvPr id="447490"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10596"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7492" name="Rectangle 4"/>
          <p:cNvSpPr>
            <a:spLocks noChangeArrowheads="1"/>
          </p:cNvSpPr>
          <p:nvPr/>
        </p:nvSpPr>
        <p:spPr bwMode="auto">
          <a:xfrm>
            <a:off x="347663" y="855663"/>
            <a:ext cx="5529262"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7493"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bg2"/>
                </a:solidFill>
              </a:rPr>
              <a:t>    </a:t>
            </a:r>
          </a:p>
          <a:p>
            <a:pPr>
              <a:defRPr/>
            </a:pPr>
            <a:r>
              <a:rPr lang="en-US" dirty="0">
                <a:solidFill>
                  <a:schemeClr val="accent4"/>
                </a:solidFill>
              </a:rPr>
              <a:t>    if (</a:t>
            </a:r>
            <a:r>
              <a:rPr lang="en-US" dirty="0" err="1">
                <a:solidFill>
                  <a:schemeClr val="accent4"/>
                </a:solidFill>
              </a:rPr>
              <a:t>currentMinIndex</a:t>
            </a:r>
            <a:r>
              <a:rPr lang="en-US" dirty="0">
                <a:solidFill>
                  <a:schemeClr val="accent4"/>
                </a:solidFill>
              </a:rPr>
              <a:t> != </a:t>
            </a:r>
            <a:r>
              <a:rPr lang="en-US" dirty="0" err="1">
                <a:solidFill>
                  <a:schemeClr val="accent4"/>
                </a:solidFill>
              </a:rPr>
              <a:t>i</a:t>
            </a:r>
            <a:r>
              <a:rPr lang="en-US" dirty="0">
                <a:solidFill>
                  <a:schemeClr val="accent4"/>
                </a:solidFill>
              </a:rPr>
              <a:t>) {</a:t>
            </a:r>
          </a:p>
          <a:p>
            <a:pPr>
              <a:defRPr/>
            </a:pPr>
            <a:r>
              <a:rPr lang="en-US" dirty="0">
                <a:solidFill>
                  <a:schemeClr val="accent4"/>
                </a:solidFill>
              </a:rPr>
              <a:t>       list[</a:t>
            </a:r>
            <a:r>
              <a:rPr lang="en-US" dirty="0" err="1">
                <a:solidFill>
                  <a:schemeClr val="accent4"/>
                </a:solidFill>
              </a:rPr>
              <a:t>currentMinIndex</a:t>
            </a:r>
            <a:r>
              <a:rPr lang="en-US" dirty="0">
                <a:solidFill>
                  <a:schemeClr val="accent4"/>
                </a:solidFill>
              </a:rPr>
              <a:t>] = list[</a:t>
            </a:r>
            <a:r>
              <a:rPr lang="en-US" dirty="0" err="1">
                <a:solidFill>
                  <a:schemeClr val="accent4"/>
                </a:solidFill>
              </a:rPr>
              <a:t>i</a:t>
            </a:r>
            <a:r>
              <a:rPr lang="en-US" dirty="0">
                <a:solidFill>
                  <a:schemeClr val="accent4"/>
                </a:solidFill>
              </a:rPr>
              <a:t>];</a:t>
            </a:r>
          </a:p>
          <a:p>
            <a:pPr>
              <a:defRPr/>
            </a:pPr>
            <a:r>
              <a:rPr lang="en-US" dirty="0">
                <a:solidFill>
                  <a:schemeClr val="accent4"/>
                </a:solidFill>
              </a:rPr>
              <a:t>       list[</a:t>
            </a:r>
            <a:r>
              <a:rPr lang="en-US" dirty="0" err="1">
                <a:solidFill>
                  <a:schemeClr val="accent4"/>
                </a:solidFill>
              </a:rPr>
              <a:t>i</a:t>
            </a:r>
            <a:r>
              <a:rPr lang="en-US" dirty="0">
                <a:solidFill>
                  <a:schemeClr val="accent4"/>
                </a:solidFill>
              </a:rPr>
              <a:t>] = </a:t>
            </a:r>
            <a:r>
              <a:rPr lang="en-US" dirty="0" err="1">
                <a:solidFill>
                  <a:schemeClr val="accent4"/>
                </a:solidFill>
              </a:rPr>
              <a:t>currentMin</a:t>
            </a:r>
            <a:r>
              <a:rPr lang="en-US" dirty="0">
                <a:solidFill>
                  <a:schemeClr val="accent4"/>
                </a:solidFill>
              </a:rPr>
              <a:t>;</a:t>
            </a:r>
          </a:p>
          <a:p>
            <a:pPr>
              <a:defRPr/>
            </a:pPr>
            <a:r>
              <a:rPr lang="en-US" dirty="0">
                <a:solidFill>
                  <a:schemeClr val="accent4"/>
                </a:solidFill>
              </a:rPr>
              <a:t>    }</a:t>
            </a:r>
          </a:p>
        </p:txBody>
      </p:sp>
      <p:sp>
        <p:nvSpPr>
          <p:cNvPr id="447494" name="Line 6"/>
          <p:cNvSpPr>
            <a:spLocks noChangeShapeType="1"/>
          </p:cNvSpPr>
          <p:nvPr/>
        </p:nvSpPr>
        <p:spPr bwMode="auto">
          <a:xfrm>
            <a:off x="615950" y="1163638"/>
            <a:ext cx="0" cy="23034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7494"/>
                                        </p:tgtEl>
                                        <p:attrNameLst>
                                          <p:attrName>style.visibility</p:attrName>
                                        </p:attrNameLst>
                                      </p:cBhvr>
                                      <p:to>
                                        <p:strVal val="visible"/>
                                      </p:to>
                                    </p:set>
                                    <p:anim calcmode="lin" valueType="num">
                                      <p:cBhvr additive="base">
                                        <p:cTn id="11" dur="500" fill="hold"/>
                                        <p:tgtEl>
                                          <p:spTgt spid="447494"/>
                                        </p:tgtEl>
                                        <p:attrNameLst>
                                          <p:attrName>ppt_x</p:attrName>
                                        </p:attrNameLst>
                                      </p:cBhvr>
                                      <p:tavLst>
                                        <p:tav tm="0">
                                          <p:val>
                                            <p:strVal val="0-#ppt_w/2"/>
                                          </p:val>
                                        </p:tav>
                                        <p:tav tm="100000">
                                          <p:val>
                                            <p:strVal val="#ppt_x"/>
                                          </p:val>
                                        </p:tav>
                                      </p:tavLst>
                                    </p:anim>
                                    <p:anim calcmode="lin" valueType="num">
                                      <p:cBhvr additive="base">
                                        <p:cTn id="12" dur="500" fill="hold"/>
                                        <p:tgtEl>
                                          <p:spTgt spid="4474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490"/>
                                        </p:tgtEl>
                                        <p:attrNameLst>
                                          <p:attrName>style.visibility</p:attrName>
                                        </p:attrNameLst>
                                      </p:cBhvr>
                                      <p:to>
                                        <p:strVal val="visible"/>
                                      </p:to>
                                    </p:set>
                                    <p:anim calcmode="lin" valueType="num">
                                      <p:cBhvr additive="base">
                                        <p:cTn id="15" dur="500" fill="hold"/>
                                        <p:tgtEl>
                                          <p:spTgt spid="447490"/>
                                        </p:tgtEl>
                                        <p:attrNameLst>
                                          <p:attrName>ppt_x</p:attrName>
                                        </p:attrNameLst>
                                      </p:cBhvr>
                                      <p:tavLst>
                                        <p:tav tm="0">
                                          <p:val>
                                            <p:strVal val="0-#ppt_w/2"/>
                                          </p:val>
                                        </p:tav>
                                        <p:tav tm="100000">
                                          <p:val>
                                            <p:strVal val="#ppt_x"/>
                                          </p:val>
                                        </p:tav>
                                      </p:tavLst>
                                    </p:anim>
                                    <p:anim calcmode="lin" valueType="num">
                                      <p:cBhvr additive="base">
                                        <p:cTn id="16" dur="500" fill="hold"/>
                                        <p:tgtEl>
                                          <p:spTgt spid="4474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7493"/>
                                        </p:tgtEl>
                                        <p:attrNameLst>
                                          <p:attrName>style.visibility</p:attrName>
                                        </p:attrNameLst>
                                      </p:cBhvr>
                                      <p:to>
                                        <p:strVal val="visible"/>
                                      </p:to>
                                    </p:set>
                                    <p:anim calcmode="lin" valueType="num">
                                      <p:cBhvr additive="base">
                                        <p:cTn id="19" dur="500" fill="hold"/>
                                        <p:tgtEl>
                                          <p:spTgt spid="447493"/>
                                        </p:tgtEl>
                                        <p:attrNameLst>
                                          <p:attrName>ppt_x</p:attrName>
                                        </p:attrNameLst>
                                      </p:cBhvr>
                                      <p:tavLst>
                                        <p:tav tm="0">
                                          <p:val>
                                            <p:strVal val="0-#ppt_w/2"/>
                                          </p:val>
                                        </p:tav>
                                        <p:tav tm="100000">
                                          <p:val>
                                            <p:strVal val="#ppt_x"/>
                                          </p:val>
                                        </p:tav>
                                      </p:tavLst>
                                    </p:anim>
                                    <p:anim calcmode="lin" valueType="num">
                                      <p:cBhvr additive="base">
                                        <p:cTn id="20"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animBg="1"/>
      <p:bldP spid="447493" grpId="0"/>
      <p:bldP spid="4474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24</a:t>
            </a:fld>
            <a:endParaRPr lang="en-US" altLang="en-US" sz="1400"/>
          </a:p>
        </p:txBody>
      </p:sp>
      <p:sp>
        <p:nvSpPr>
          <p:cNvPr id="108547" name="Rectangle 2"/>
          <p:cNvSpPr>
            <a:spLocks noGrp="1" noChangeArrowheads="1"/>
          </p:cNvSpPr>
          <p:nvPr>
            <p:ph type="title"/>
          </p:nvPr>
        </p:nvSpPr>
        <p:spPr>
          <a:xfrm>
            <a:off x="609600" y="304800"/>
            <a:ext cx="7772400" cy="457200"/>
          </a:xfrm>
        </p:spPr>
        <p:txBody>
          <a:bodyPr/>
          <a:lstStyle/>
          <a:p>
            <a:r>
              <a:rPr lang="en-US" altLang="en-US"/>
              <a:t>Wrap it in a Method</a:t>
            </a:r>
            <a:endParaRPr lang="en-US" altLang="en-US">
              <a:solidFill>
                <a:schemeClr val="tx1"/>
              </a:solidFill>
              <a:latin typeface="Book Antiqua" pitchFamily="18" charset="0"/>
              <a:hlinkClick r:id="rId2" action="ppaction://program"/>
            </a:endParaRP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F0BB16D-E584-DA4E-BB2A-CDD8C996DC82}" type="slidenum">
              <a:rPr lang="en-US" altLang="en-US" sz="1400" smtClean="0"/>
              <a:pPr>
                <a:spcBef>
                  <a:spcPct val="0"/>
                </a:spcBef>
                <a:buClrTx/>
                <a:buSzTx/>
                <a:buFontTx/>
                <a:buNone/>
                <a:defRPr/>
              </a:pPr>
              <a:t>25</a:t>
            </a:fld>
            <a:endParaRPr lang="en-US" altLang="en-US" sz="1400"/>
          </a:p>
        </p:txBody>
      </p:sp>
      <p:sp>
        <p:nvSpPr>
          <p:cNvPr id="7171" name="Rectangle 2"/>
          <p:cNvSpPr>
            <a:spLocks noGrp="1" noChangeArrowheads="1"/>
          </p:cNvSpPr>
          <p:nvPr>
            <p:ph type="title"/>
          </p:nvPr>
        </p:nvSpPr>
        <p:spPr>
          <a:xfrm>
            <a:off x="615950" y="203200"/>
            <a:ext cx="7772400" cy="609600"/>
          </a:xfrm>
        </p:spPr>
        <p:txBody>
          <a:bodyPr/>
          <a:lstStyle/>
          <a:p>
            <a:pPr>
              <a:defRPr/>
            </a:pPr>
            <a:r>
              <a:rPr lang="en-US" altLang="en-US"/>
              <a:t>Insertion Sort</a:t>
            </a:r>
            <a:endParaRPr lang="en-US" altLang="en-US">
              <a:solidFill>
                <a:schemeClr val="tx1"/>
              </a:solidFill>
              <a:latin typeface="Book Antiqua" charset="0"/>
              <a:hlinkClick r:id="rId3" action="ppaction://program"/>
            </a:endParaRPr>
          </a:p>
        </p:txBody>
      </p:sp>
      <p:sp>
        <p:nvSpPr>
          <p:cNvPr id="7172" name="Rectangle 3"/>
          <p:cNvSpPr>
            <a:spLocks noGrp="1" noChangeArrowheads="1"/>
          </p:cNvSpPr>
          <p:nvPr>
            <p:ph type="body" idx="1"/>
          </p:nvPr>
        </p:nvSpPr>
        <p:spPr>
          <a:xfrm>
            <a:off x="3305175" y="893763"/>
            <a:ext cx="5410200" cy="457200"/>
          </a:xfrm>
        </p:spPr>
        <p:txBody>
          <a:bodyPr/>
          <a:lstStyle/>
          <a:p>
            <a:pPr marL="0" indent="0">
              <a:buFont typeface="Monotype Sorts" charset="2"/>
              <a:buNone/>
              <a:defRPr/>
            </a:pPr>
            <a:r>
              <a:rPr lang="en-US" altLang="en-US" sz="2200"/>
              <a:t>int[] myList = {2, 9, 5, 4, 8, 1, 6}; // Unsorted</a:t>
            </a:r>
          </a:p>
        </p:txBody>
      </p:sp>
      <p:sp>
        <p:nvSpPr>
          <p:cNvPr id="7173" name="Rectangle 4"/>
          <p:cNvSpPr>
            <a:spLocks noChangeArrowheads="1"/>
          </p:cNvSpPr>
          <p:nvPr/>
        </p:nvSpPr>
        <p:spPr bwMode="auto">
          <a:xfrm>
            <a:off x="117475" y="1393825"/>
            <a:ext cx="24955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defRPr/>
            </a:pPr>
            <a:r>
              <a:rPr lang="en-US" altLang="en-US" sz="2200">
                <a:ea typeface="Times New Roman" charset="0"/>
                <a:cs typeface="Times New Roman" charset="0"/>
              </a:rPr>
              <a:t>The insertion sort algorithm sorts a list of values by repeatedly inserting an unsorted element into a sorted sublist until the whole list is sorted. </a:t>
            </a:r>
          </a:p>
        </p:txBody>
      </p:sp>
      <p:sp>
        <p:nvSpPr>
          <p:cNvPr id="7174" name="Rectangle 10"/>
          <p:cNvSpPr>
            <a:spLocks noChangeArrowheads="1"/>
          </p:cNvSpPr>
          <p:nvPr/>
        </p:nvSpPr>
        <p:spPr bwMode="auto">
          <a:xfrm>
            <a:off x="0"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19462" name="Object 9"/>
          <p:cNvGraphicFramePr>
            <a:graphicFrameLocks noChangeAspect="1"/>
          </p:cNvGraphicFramePr>
          <p:nvPr/>
        </p:nvGraphicFramePr>
        <p:xfrm>
          <a:off x="2728913" y="1508125"/>
          <a:ext cx="6183312" cy="4794250"/>
        </p:xfrm>
        <a:graphic>
          <a:graphicData uri="http://schemas.openxmlformats.org/presentationml/2006/ole">
            <mc:AlternateContent xmlns:mc="http://schemas.openxmlformats.org/markup-compatibility/2006">
              <mc:Choice xmlns:v="urn:schemas-microsoft-com:vml" Requires="v">
                <p:oleObj spid="_x0000_s19469" name="Picture" r:id="rId4" imgW="4025900" imgH="3124200" progId="Word.Picture.8">
                  <p:embed/>
                </p:oleObj>
              </mc:Choice>
              <mc:Fallback>
                <p:oleObj name="Picture" r:id="rId4" imgW="4025900" imgH="3124200" progId="Word.Picture.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1508125"/>
                        <a:ext cx="6183312"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15733960-3A93-044F-B531-999D75E222B2}" type="slidenum">
              <a:rPr lang="en-US" altLang="en-US" sz="1400" smtClean="0"/>
              <a:pPr>
                <a:spcBef>
                  <a:spcPct val="0"/>
                </a:spcBef>
                <a:buClrTx/>
                <a:buSzTx/>
                <a:buFontTx/>
                <a:buNone/>
                <a:defRPr/>
              </a:pPr>
              <a:t>26</a:t>
            </a:fld>
            <a:endParaRPr lang="en-US" altLang="en-US" sz="1400"/>
          </a:p>
        </p:txBody>
      </p:sp>
      <p:sp>
        <p:nvSpPr>
          <p:cNvPr id="819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8196" name="Rectangle 3"/>
          <p:cNvSpPr>
            <a:spLocks noGrp="1" noChangeArrowheads="1"/>
          </p:cNvSpPr>
          <p:nvPr>
            <p:ph type="body" idx="1"/>
          </p:nvPr>
        </p:nvSpPr>
        <p:spPr>
          <a:xfrm>
            <a:off x="231775" y="931863"/>
            <a:ext cx="8529638" cy="863600"/>
          </a:xfrm>
        </p:spPr>
        <p:txBody>
          <a:bodyPr/>
          <a:lstStyle/>
          <a:p>
            <a:pPr marL="0" indent="0">
              <a:lnSpc>
                <a:spcPct val="90000"/>
              </a:lnSpc>
              <a:buFont typeface="Monotype Sorts" charset="2"/>
              <a:buNone/>
              <a:defRPr/>
            </a:pPr>
            <a:r>
              <a:rPr lang="en-US" altLang="en-US" sz="2800"/>
              <a:t>http://www.cs.armstrong.edu/liang/animation/web/InsertionSort.html</a:t>
            </a:r>
          </a:p>
        </p:txBody>
      </p:sp>
      <p:sp>
        <p:nvSpPr>
          <p:cNvPr id="8197" name="Rectangle 4"/>
          <p:cNvSpPr>
            <a:spLocks noGrp="1" noChangeArrowheads="1"/>
          </p:cNvSpPr>
          <p:nvPr>
            <p:ph type="title"/>
          </p:nvPr>
        </p:nvSpPr>
        <p:spPr>
          <a:xfrm>
            <a:off x="228600" y="228600"/>
            <a:ext cx="8299450" cy="396875"/>
          </a:xfrm>
        </p:spPr>
        <p:txBody>
          <a:bodyPr/>
          <a:lstStyle/>
          <a:p>
            <a:pPr>
              <a:defRPr/>
            </a:pPr>
            <a:r>
              <a:rPr lang="en-US" altLang="en-US" sz="3200"/>
              <a:t>Insertion Sort Animation</a:t>
            </a:r>
            <a:endParaRPr lang="en-US" altLang="en-US" sz="3200">
              <a:solidFill>
                <a:schemeClr val="tx1"/>
              </a:solidFill>
              <a:latin typeface="Book Antiqua" charset="0"/>
              <a:hlinkClick r:id="rId2" action="ppaction://program"/>
            </a:endParaRPr>
          </a:p>
        </p:txBody>
      </p:sp>
      <p:sp>
        <p:nvSpPr>
          <p:cNvPr id="819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819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2314575"/>
            <a:ext cx="6681788"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88"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solidFill>
                  <a:schemeClr val="bg2"/>
                </a:solidFill>
                <a:latin typeface="Forte" charset="0"/>
              </a:rPr>
              <a:t>animation</a:t>
            </a:r>
          </a:p>
        </p:txBody>
      </p:sp>
      <p:sp>
        <p:nvSpPr>
          <p:cNvPr id="20489" name="AutoShape 19">
            <a:hlinkClick r:id="rId4" highlightClick="1"/>
          </p:cNvPr>
          <p:cNvSpPr>
            <a:spLocks noChangeArrowheads="1"/>
          </p:cNvSpPr>
          <p:nvPr/>
        </p:nvSpPr>
        <p:spPr bwMode="auto">
          <a:xfrm>
            <a:off x="2133600" y="14478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endParaRPr lang="en-US"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D4F451B2-8A29-514B-B986-78B5FAB6A3ED}" type="slidenum">
              <a:rPr lang="en-US" altLang="en-US" sz="1400" smtClean="0"/>
              <a:pPr>
                <a:spcBef>
                  <a:spcPct val="0"/>
                </a:spcBef>
                <a:buClrTx/>
                <a:buSzTx/>
                <a:buFontTx/>
                <a:buNone/>
                <a:defRPr/>
              </a:pPr>
              <a:t>27</a:t>
            </a:fld>
            <a:endParaRPr lang="en-US" altLang="en-US" sz="1400"/>
          </a:p>
        </p:txBody>
      </p:sp>
      <p:sp>
        <p:nvSpPr>
          <p:cNvPr id="9219" name="Rectangle 2"/>
          <p:cNvSpPr>
            <a:spLocks noGrp="1" noChangeArrowheads="1"/>
          </p:cNvSpPr>
          <p:nvPr>
            <p:ph type="title"/>
          </p:nvPr>
        </p:nvSpPr>
        <p:spPr/>
        <p:txBody>
          <a:bodyPr/>
          <a:lstStyle/>
          <a:p>
            <a:pPr>
              <a:defRPr/>
            </a:pPr>
            <a:r>
              <a:rPr lang="en-US" altLang="en-US"/>
              <a:t>Insertion Sort</a:t>
            </a:r>
          </a:p>
        </p:txBody>
      </p:sp>
      <p:graphicFrame>
        <p:nvGraphicFramePr>
          <p:cNvPr id="390323" name="Group 179"/>
          <p:cNvGraphicFramePr>
            <a:graphicFrameLocks noGrp="1"/>
          </p:cNvGraphicFramePr>
          <p:nvPr/>
        </p:nvGraphicFramePr>
        <p:xfrm>
          <a:off x="539750" y="2354263"/>
          <a:ext cx="3733800" cy="517568"/>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24" marB="454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24" marB="45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0324" name="Group 180"/>
          <p:cNvGraphicFramePr>
            <a:graphicFrameLocks noGrp="1"/>
          </p:cNvGraphicFramePr>
          <p:nvPr/>
        </p:nvGraphicFramePr>
        <p:xfrm>
          <a:off x="4724400" y="2743200"/>
          <a:ext cx="3733800" cy="517568"/>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24" marB="454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24" marB="45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24" marB="45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0325" name="Group 181"/>
          <p:cNvGraphicFramePr>
            <a:graphicFrameLocks noGrp="1"/>
          </p:cNvGraphicFramePr>
          <p:nvPr/>
        </p:nvGraphicFramePr>
        <p:xfrm>
          <a:off x="501650" y="3352800"/>
          <a:ext cx="3733800" cy="652463"/>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652463">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0332" name="Group 188"/>
          <p:cNvGraphicFramePr>
            <a:graphicFrameLocks noGrp="1"/>
          </p:cNvGraphicFramePr>
          <p:nvPr/>
        </p:nvGraphicFramePr>
        <p:xfrm>
          <a:off x="539750" y="4351338"/>
          <a:ext cx="37338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0331" name="Group 187"/>
          <p:cNvGraphicFramePr>
            <a:graphicFrameLocks noGrp="1"/>
          </p:cNvGraphicFramePr>
          <p:nvPr/>
        </p:nvGraphicFramePr>
        <p:xfrm>
          <a:off x="4724400" y="4800600"/>
          <a:ext cx="37338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extLst>
                  <a:ext uri="{0D108BD9-81ED-4DB2-BD59-A6C34878D82A}">
                    <a16:rowId xmlns:a16="http://schemas.microsoft.com/office/drawing/2014/main" val="10000"/>
                  </a:ext>
                </a:extLst>
              </a:tr>
            </a:tbl>
          </a:graphicData>
        </a:graphic>
      </p:graphicFrame>
      <p:graphicFrame>
        <p:nvGraphicFramePr>
          <p:cNvPr id="390327" name="Group 183"/>
          <p:cNvGraphicFramePr>
            <a:graphicFrameLocks noGrp="1"/>
          </p:cNvGraphicFramePr>
          <p:nvPr/>
        </p:nvGraphicFramePr>
        <p:xfrm>
          <a:off x="4724400" y="3810000"/>
          <a:ext cx="37338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90330" name="Group 186"/>
          <p:cNvGraphicFramePr>
            <a:graphicFrameLocks noGrp="1"/>
          </p:cNvGraphicFramePr>
          <p:nvPr/>
        </p:nvGraphicFramePr>
        <p:xfrm>
          <a:off x="539750" y="5349875"/>
          <a:ext cx="37338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9346" name="Rectangle 164"/>
          <p:cNvSpPr>
            <a:spLocks noGrp="1" noChangeArrowheads="1"/>
          </p:cNvSpPr>
          <p:nvPr>
            <p:ph type="body" idx="1"/>
          </p:nvPr>
        </p:nvSpPr>
        <p:spPr>
          <a:xfrm>
            <a:off x="1230313" y="1470025"/>
            <a:ext cx="5410200" cy="457200"/>
          </a:xfrm>
        </p:spPr>
        <p:txBody>
          <a:bodyPr/>
          <a:lstStyle/>
          <a:p>
            <a:pPr marL="0" indent="0">
              <a:lnSpc>
                <a:spcPct val="80000"/>
              </a:lnSpc>
              <a:buFont typeface="Monotype Sorts" charset="2"/>
              <a:buNone/>
              <a:defRPr/>
            </a:pPr>
            <a:r>
              <a:rPr lang="en-US" altLang="en-US" sz="2000"/>
              <a:t>int[] myList = {2, 9, 5, 4, 8, 1, 6}; // Unsorted</a:t>
            </a:r>
          </a:p>
        </p:txBody>
      </p:sp>
      <p:sp>
        <p:nvSpPr>
          <p:cNvPr id="21634" name="Rectangle 18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solidFill>
                  <a:schemeClr val="bg2"/>
                </a:solidFill>
                <a:latin typeface="Forte"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03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03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03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03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03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03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E40BF2C6-B143-2C45-9889-E3D945C036DD}" type="slidenum">
              <a:rPr lang="en-US" altLang="en-US" sz="1400" smtClean="0"/>
              <a:pPr>
                <a:spcBef>
                  <a:spcPct val="0"/>
                </a:spcBef>
                <a:buClrTx/>
                <a:buSzTx/>
                <a:buFontTx/>
                <a:buNone/>
                <a:defRPr/>
              </a:pPr>
              <a:t>28</a:t>
            </a:fld>
            <a:endParaRPr lang="en-US" altLang="en-US" sz="1400"/>
          </a:p>
        </p:txBody>
      </p:sp>
      <p:sp>
        <p:nvSpPr>
          <p:cNvPr id="10243" name="Rectangle 2"/>
          <p:cNvSpPr>
            <a:spLocks noGrp="1" noChangeArrowheads="1"/>
          </p:cNvSpPr>
          <p:nvPr>
            <p:ph type="title"/>
          </p:nvPr>
        </p:nvSpPr>
        <p:spPr>
          <a:xfrm>
            <a:off x="609600" y="304800"/>
            <a:ext cx="7772400" cy="609600"/>
          </a:xfrm>
        </p:spPr>
        <p:txBody>
          <a:bodyPr/>
          <a:lstStyle/>
          <a:p>
            <a:pPr>
              <a:defRPr/>
            </a:pPr>
            <a:r>
              <a:rPr lang="en-US" altLang="en-US"/>
              <a:t>How to Insert?</a:t>
            </a:r>
            <a:endParaRPr lang="en-US" altLang="en-US">
              <a:solidFill>
                <a:schemeClr val="tx1"/>
              </a:solidFill>
              <a:latin typeface="Book Antiqua" charset="0"/>
              <a:hlinkClick r:id="rId3" action="ppaction://program"/>
            </a:endParaRPr>
          </a:p>
        </p:txBody>
      </p:sp>
      <p:sp>
        <p:nvSpPr>
          <p:cNvPr id="10244" name="Rectangle 4"/>
          <p:cNvSpPr>
            <a:spLocks noChangeArrowheads="1"/>
          </p:cNvSpPr>
          <p:nvPr/>
        </p:nvSpPr>
        <p:spPr bwMode="auto">
          <a:xfrm>
            <a:off x="117475" y="1739900"/>
            <a:ext cx="24955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defRPr/>
            </a:pPr>
            <a:r>
              <a:rPr lang="en-US" altLang="en-US" sz="2200">
                <a:ea typeface="Times New Roman" charset="0"/>
                <a:cs typeface="Times New Roman" charset="0"/>
              </a:rPr>
              <a:t>The insertion sort algorithm sorts a list of values by repeatedly inserting an unsorted element into a sorted sublist until the whole list is sorted. </a:t>
            </a:r>
          </a:p>
        </p:txBody>
      </p:sp>
      <p:sp>
        <p:nvSpPr>
          <p:cNvPr id="10245" name="Rectangle 8"/>
          <p:cNvSpPr>
            <a:spLocks noChangeArrowheads="1"/>
          </p:cNvSpPr>
          <p:nvPr/>
        </p:nvSpPr>
        <p:spPr bwMode="auto">
          <a:xfrm>
            <a:off x="0" y="2449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22533" name="Object 7"/>
          <p:cNvGraphicFramePr>
            <a:graphicFrameLocks noChangeAspect="1"/>
          </p:cNvGraphicFramePr>
          <p:nvPr/>
        </p:nvGraphicFramePr>
        <p:xfrm>
          <a:off x="2767013" y="1816100"/>
          <a:ext cx="6221412" cy="2595563"/>
        </p:xfrm>
        <a:graphic>
          <a:graphicData uri="http://schemas.openxmlformats.org/presentationml/2006/ole">
            <mc:AlternateContent xmlns:mc="http://schemas.openxmlformats.org/markup-compatibility/2006">
              <mc:Choice xmlns:v="urn:schemas-microsoft-com:vml" Requires="v">
                <p:oleObj spid="_x0000_s22540" name="Picture" r:id="rId4" imgW="4700016" imgH="1952244" progId="Word.Picture.8">
                  <p:embed/>
                </p:oleObj>
              </mc:Choice>
              <mc:Fallback>
                <p:oleObj name="Picture" r:id="rId4" imgW="4700016" imgH="1952244"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013" y="1816100"/>
                        <a:ext cx="6221412"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013D4BD9-186A-A443-B99D-A4E5DDAE325C}" type="slidenum">
              <a:rPr lang="en-US" altLang="en-US" sz="1400" smtClean="0"/>
              <a:pPr>
                <a:spcBef>
                  <a:spcPct val="0"/>
                </a:spcBef>
                <a:buClrTx/>
                <a:buSzTx/>
                <a:buFontTx/>
                <a:buNone/>
                <a:defRPr/>
              </a:pPr>
              <a:t>29</a:t>
            </a:fld>
            <a:endParaRPr lang="en-US" altLang="en-US" sz="1400"/>
          </a:p>
        </p:txBody>
      </p:sp>
      <p:sp>
        <p:nvSpPr>
          <p:cNvPr id="11267" name="Rectangle 2"/>
          <p:cNvSpPr>
            <a:spLocks noGrp="1" noChangeArrowheads="1"/>
          </p:cNvSpPr>
          <p:nvPr>
            <p:ph type="title"/>
          </p:nvPr>
        </p:nvSpPr>
        <p:spPr>
          <a:xfrm>
            <a:off x="609600" y="304800"/>
            <a:ext cx="7772400" cy="609600"/>
          </a:xfrm>
        </p:spPr>
        <p:txBody>
          <a:bodyPr/>
          <a:lstStyle/>
          <a:p>
            <a:pPr>
              <a:defRPr/>
            </a:pPr>
            <a:r>
              <a:rPr lang="en-US" altLang="en-US"/>
              <a:t>From Idea to Solution</a:t>
            </a:r>
            <a:endParaRPr lang="en-US" altLang="en-US">
              <a:solidFill>
                <a:schemeClr val="tx1"/>
              </a:solidFill>
              <a:latin typeface="Book Antiqua" charset="0"/>
              <a:hlinkClick r:id="rId2" action="ppaction://program"/>
            </a:endParaRPr>
          </a:p>
        </p:txBody>
      </p:sp>
      <p:sp>
        <p:nvSpPr>
          <p:cNvPr id="23555" name="Rectangle 3"/>
          <p:cNvSpPr>
            <a:spLocks noChangeArrowheads="1"/>
          </p:cNvSpPr>
          <p:nvPr/>
        </p:nvSpPr>
        <p:spPr bwMode="auto">
          <a:xfrm>
            <a:off x="0" y="1047750"/>
            <a:ext cx="9144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for (int i = 1; i &lt; list.length; i++) {</a:t>
            </a:r>
            <a:endParaRPr lang="en-US" altLang="en-US" sz="1700" b="1">
              <a:solidFill>
                <a:srgbClr val="000000"/>
              </a:solidFill>
              <a:latin typeface="Courier New" charset="0"/>
              <a:ea typeface="Times New Roman" charset="0"/>
              <a:cs typeface="Times New Roman" charset="0"/>
            </a:endParaRP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  insert list[i] into a sorted sublist list[0..i-1] so that   </a:t>
            </a: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  list[0..i] is sorted</a:t>
            </a: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a:t>
            </a:r>
          </a:p>
        </p:txBody>
      </p:sp>
      <p:sp>
        <p:nvSpPr>
          <p:cNvPr id="23556" name="Rectangle 4"/>
          <p:cNvSpPr>
            <a:spLocks noChangeArrowheads="1"/>
          </p:cNvSpPr>
          <p:nvPr/>
        </p:nvSpPr>
        <p:spPr bwMode="auto">
          <a:xfrm>
            <a:off x="1076325" y="2584450"/>
            <a:ext cx="7797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chemeClr val="bg2"/>
                </a:solidFill>
                <a:latin typeface="Courier New" charset="0"/>
                <a:ea typeface="Courier New" charset="0"/>
                <a:cs typeface="Courier New" charset="0"/>
              </a:rPr>
              <a:t>list[0]</a:t>
            </a:r>
          </a:p>
        </p:txBody>
      </p:sp>
      <p:sp>
        <p:nvSpPr>
          <p:cNvPr id="23557" name="Rectangle 5"/>
          <p:cNvSpPr>
            <a:spLocks noChangeArrowheads="1"/>
          </p:cNvSpPr>
          <p:nvPr/>
        </p:nvSpPr>
        <p:spPr bwMode="auto">
          <a:xfrm>
            <a:off x="1076325" y="3276600"/>
            <a:ext cx="77581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chemeClr val="bg2"/>
                </a:solidFill>
                <a:latin typeface="Courier New" charset="0"/>
                <a:ea typeface="Courier New" charset="0"/>
                <a:cs typeface="Courier New" charset="0"/>
              </a:rPr>
              <a:t>list[0] list[1]</a:t>
            </a:r>
          </a:p>
        </p:txBody>
      </p:sp>
      <p:sp>
        <p:nvSpPr>
          <p:cNvPr id="23558" name="Rectangle 6"/>
          <p:cNvSpPr>
            <a:spLocks noChangeArrowheads="1"/>
          </p:cNvSpPr>
          <p:nvPr/>
        </p:nvSpPr>
        <p:spPr bwMode="auto">
          <a:xfrm>
            <a:off x="1076325" y="3967163"/>
            <a:ext cx="7335838"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chemeClr val="bg2"/>
                </a:solidFill>
                <a:latin typeface="Courier New" charset="0"/>
                <a:ea typeface="Courier New" charset="0"/>
                <a:cs typeface="Courier New" charset="0"/>
              </a:rPr>
              <a:t>list[0] list[1] list[2]</a:t>
            </a:r>
          </a:p>
        </p:txBody>
      </p:sp>
      <p:sp>
        <p:nvSpPr>
          <p:cNvPr id="23559" name="Rectangle 7"/>
          <p:cNvSpPr>
            <a:spLocks noChangeArrowheads="1"/>
          </p:cNvSpPr>
          <p:nvPr/>
        </p:nvSpPr>
        <p:spPr bwMode="auto">
          <a:xfrm>
            <a:off x="1076325" y="4657725"/>
            <a:ext cx="679926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chemeClr val="bg2"/>
                </a:solidFill>
                <a:latin typeface="Courier New" charset="0"/>
                <a:ea typeface="Courier New" charset="0"/>
                <a:cs typeface="Courier New" charset="0"/>
              </a:rPr>
              <a:t>list[0] list[1] list[2] list[3]</a:t>
            </a:r>
            <a:endParaRPr lang="en-US" altLang="en-US" sz="1700" b="1">
              <a:solidFill>
                <a:schemeClr val="bg2"/>
              </a:solidFill>
              <a:latin typeface="Courier New" charset="0"/>
              <a:ea typeface="Times New Roman" charset="0"/>
              <a:cs typeface="Times New Roman" charset="0"/>
            </a:endParaRPr>
          </a:p>
          <a:p>
            <a:pPr>
              <a:lnSpc>
                <a:spcPct val="90000"/>
              </a:lnSpc>
              <a:buFont typeface="Monotype Sorts" charset="2"/>
              <a:buNone/>
            </a:pPr>
            <a:endParaRPr lang="en-US" altLang="en-US" sz="1700">
              <a:solidFill>
                <a:schemeClr val="bg2"/>
              </a:solidFill>
              <a:latin typeface="Courier New" charset="0"/>
              <a:ea typeface="Courier New" charset="0"/>
              <a:cs typeface="Courier New" charset="0"/>
            </a:endParaRPr>
          </a:p>
        </p:txBody>
      </p:sp>
      <p:sp>
        <p:nvSpPr>
          <p:cNvPr id="23560" name="Rectangle 10"/>
          <p:cNvSpPr>
            <a:spLocks noChangeArrowheads="1"/>
          </p:cNvSpPr>
          <p:nvPr/>
        </p:nvSpPr>
        <p:spPr bwMode="auto">
          <a:xfrm>
            <a:off x="1116013" y="5272088"/>
            <a:ext cx="67992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chemeClr val="bg2"/>
                </a:solidFill>
                <a:latin typeface="Courier New" charset="0"/>
                <a:ea typeface="Courier New" charset="0"/>
                <a:cs typeface="Courier New" charset="0"/>
              </a:rPr>
              <a:t>list[0] list[1] list[2] list[3] ...</a:t>
            </a:r>
            <a:endParaRPr lang="en-US" altLang="en-US" sz="1700" b="1">
              <a:solidFill>
                <a:schemeClr val="bg2"/>
              </a:solidFill>
              <a:latin typeface="Courier New" charset="0"/>
              <a:ea typeface="Times New Roman" charset="0"/>
              <a:cs typeface="Times New Roman" charset="0"/>
            </a:endParaRPr>
          </a:p>
          <a:p>
            <a:pPr>
              <a:lnSpc>
                <a:spcPct val="90000"/>
              </a:lnSpc>
              <a:buFont typeface="Monotype Sorts" charset="2"/>
              <a:buNone/>
            </a:pPr>
            <a:endParaRPr lang="en-US" altLang="en-US" sz="1700" b="1">
              <a:solidFill>
                <a:schemeClr val="bg2"/>
              </a:solidFill>
              <a:latin typeface="Courier New" charset="0"/>
              <a:ea typeface="Courier New" charset="0"/>
              <a:cs typeface="Courier New"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3</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a:t>Searching Arrays</a:t>
            </a:r>
            <a:endParaRPr lang="en-US" altLang="en-US" u="sng">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mc:AlternateContent xmlns:mc="http://schemas.openxmlformats.org/markup-compatibility/2006">
              <mc:Choice xmlns:v="urn:schemas-microsoft-com:vml" Requires="v">
                <p:oleObj spid="_x0000_s38915" name="Picture" r:id="rId4" imgW="4800600" imgH="1219200" progId="Word.Picture.8">
                  <p:embed/>
                </p:oleObj>
              </mc:Choice>
              <mc:Fallback>
                <p:oleObj name="Picture" r:id="rId4" imgW="4800600" imgH="1219200" progId="Word.Picture.8">
                  <p:embed/>
                  <p:pic>
                    <p:nvPicPr>
                      <p:cNvPr id="870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92900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a:t>linear search</a:t>
            </a:r>
            <a:r>
              <a:rPr lang="en-US" altLang="en-US" sz="2800"/>
              <a:t> and </a:t>
            </a:r>
            <a:r>
              <a:rPr lang="en-US" altLang="en-US" sz="2800" i="1"/>
              <a:t>binary search</a:t>
            </a:r>
            <a:r>
              <a:rPr lang="en-US" altLang="en-US" sz="280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B09E0357-66FA-5B43-BC2E-B8EC6D2BF6AA}" type="slidenum">
              <a:rPr lang="en-US" altLang="en-US" sz="1400" smtClean="0"/>
              <a:pPr>
                <a:spcBef>
                  <a:spcPct val="0"/>
                </a:spcBef>
                <a:buClrTx/>
                <a:buSzTx/>
                <a:buFontTx/>
                <a:buNone/>
                <a:defRPr/>
              </a:pPr>
              <a:t>30</a:t>
            </a:fld>
            <a:endParaRPr lang="en-US" altLang="en-US" sz="1400"/>
          </a:p>
        </p:txBody>
      </p:sp>
      <p:sp>
        <p:nvSpPr>
          <p:cNvPr id="12291" name="Rectangle 2"/>
          <p:cNvSpPr>
            <a:spLocks noGrp="1" noChangeArrowheads="1"/>
          </p:cNvSpPr>
          <p:nvPr>
            <p:ph type="title"/>
          </p:nvPr>
        </p:nvSpPr>
        <p:spPr>
          <a:xfrm>
            <a:off x="609600" y="304800"/>
            <a:ext cx="7772400" cy="609600"/>
          </a:xfrm>
        </p:spPr>
        <p:txBody>
          <a:bodyPr/>
          <a:lstStyle/>
          <a:p>
            <a:pPr>
              <a:defRPr/>
            </a:pPr>
            <a:r>
              <a:rPr lang="en-US" altLang="en-US"/>
              <a:t>From Idea to Solution</a:t>
            </a:r>
            <a:endParaRPr lang="en-US" altLang="en-US">
              <a:solidFill>
                <a:schemeClr val="tx1"/>
              </a:solidFill>
              <a:latin typeface="Book Antiqua" charset="0"/>
              <a:hlinkClick r:id="rId2" action="ppaction://program"/>
            </a:endParaRPr>
          </a:p>
        </p:txBody>
      </p:sp>
      <p:sp>
        <p:nvSpPr>
          <p:cNvPr id="24579" name="Rectangle 3"/>
          <p:cNvSpPr>
            <a:spLocks noChangeArrowheads="1"/>
          </p:cNvSpPr>
          <p:nvPr/>
        </p:nvSpPr>
        <p:spPr bwMode="auto">
          <a:xfrm>
            <a:off x="0" y="1047750"/>
            <a:ext cx="9144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for (int i = 1; i &lt; list.length; i++) {</a:t>
            </a:r>
            <a:endParaRPr lang="en-US" altLang="en-US" sz="1700" b="1">
              <a:solidFill>
                <a:srgbClr val="000000"/>
              </a:solidFill>
              <a:latin typeface="Courier New" charset="0"/>
              <a:ea typeface="Times New Roman" charset="0"/>
              <a:cs typeface="Times New Roman" charset="0"/>
            </a:endParaRP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  insert list[i] into a sorted sublist list[0..i-1] so that   </a:t>
            </a: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  list[0..i] is sorted</a:t>
            </a:r>
          </a:p>
          <a:p>
            <a:pPr>
              <a:lnSpc>
                <a:spcPct val="90000"/>
              </a:lnSpc>
              <a:buFont typeface="Monotype Sorts" charset="2"/>
              <a:buNone/>
            </a:pPr>
            <a:r>
              <a:rPr lang="en-US" altLang="en-US" sz="1700" b="1">
                <a:solidFill>
                  <a:srgbClr val="000000"/>
                </a:solidFill>
                <a:latin typeface="Courier New" charset="0"/>
                <a:ea typeface="Courier New" charset="0"/>
                <a:cs typeface="Courier New" charset="0"/>
              </a:rPr>
              <a:t>}</a:t>
            </a:r>
          </a:p>
        </p:txBody>
      </p:sp>
      <p:sp>
        <p:nvSpPr>
          <p:cNvPr id="460810" name="Rectangle 10"/>
          <p:cNvSpPr>
            <a:spLocks noChangeArrowheads="1"/>
          </p:cNvSpPr>
          <p:nvPr/>
        </p:nvSpPr>
        <p:spPr bwMode="auto">
          <a:xfrm>
            <a:off x="962025" y="2622550"/>
            <a:ext cx="221932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defRPr/>
            </a:pPr>
            <a:r>
              <a:rPr lang="en-US" altLang="en-US" sz="4400">
                <a:solidFill>
                  <a:schemeClr val="tx2"/>
                </a:solidFill>
              </a:rPr>
              <a:t>Expand</a:t>
            </a:r>
            <a:endParaRPr lang="en-US" altLang="en-US" sz="4400">
              <a:latin typeface="Book Antiqua" charset="0"/>
              <a:hlinkClick r:id="rId2" action="ppaction://program"/>
            </a:endParaRPr>
          </a:p>
        </p:txBody>
      </p:sp>
      <p:sp>
        <p:nvSpPr>
          <p:cNvPr id="460811" name="Rectangle 11"/>
          <p:cNvSpPr>
            <a:spLocks noChangeArrowheads="1"/>
          </p:cNvSpPr>
          <p:nvPr/>
        </p:nvSpPr>
        <p:spPr bwMode="auto">
          <a:xfrm>
            <a:off x="0" y="3160713"/>
            <a:ext cx="91440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700" dirty="0">
                <a:solidFill>
                  <a:schemeClr val="bg2"/>
                </a:solidFill>
                <a:latin typeface="Courier New" pitchFamily="49" charset="0"/>
                <a:cs typeface="Courier New" pitchFamily="49" charset="0"/>
              </a:rPr>
              <a:t>    </a:t>
            </a:r>
          </a:p>
          <a:p>
            <a:pPr>
              <a:defRPr/>
            </a:pPr>
            <a:r>
              <a:rPr lang="en-US" sz="1700" dirty="0">
                <a:solidFill>
                  <a:schemeClr val="bg2"/>
                </a:solidFill>
                <a:latin typeface="Courier New" pitchFamily="49" charset="0"/>
                <a:cs typeface="Courier New" pitchFamily="49" charset="0"/>
              </a:rPr>
              <a:t> </a:t>
            </a:r>
            <a:r>
              <a:rPr lang="en-US" sz="1700" b="1" dirty="0">
                <a:solidFill>
                  <a:schemeClr val="accent4"/>
                </a:solidFill>
                <a:latin typeface="Courier New" pitchFamily="49" charset="0"/>
                <a:cs typeface="Courier New" pitchFamily="49" charset="0"/>
              </a:rPr>
              <a:t>double </a:t>
            </a:r>
            <a:r>
              <a:rPr lang="en-US" sz="1700" b="1" dirty="0" err="1">
                <a:solidFill>
                  <a:schemeClr val="accent4"/>
                </a:solidFill>
                <a:latin typeface="Courier New" pitchFamily="49" charset="0"/>
                <a:cs typeface="Courier New" pitchFamily="49" charset="0"/>
              </a:rPr>
              <a:t>currentElement</a:t>
            </a:r>
            <a:r>
              <a:rPr lang="en-US" sz="1700" b="1" dirty="0">
                <a:solidFill>
                  <a:schemeClr val="accent4"/>
                </a:solidFill>
                <a:latin typeface="Courier New" pitchFamily="49" charset="0"/>
                <a:cs typeface="Courier New" pitchFamily="49" charset="0"/>
              </a:rPr>
              <a:t> = list[</a:t>
            </a:r>
            <a:r>
              <a:rPr lang="en-US" sz="1700" b="1" dirty="0" err="1">
                <a:solidFill>
                  <a:schemeClr val="accent4"/>
                </a:solidFill>
                <a:latin typeface="Courier New" pitchFamily="49" charset="0"/>
                <a:cs typeface="Courier New" pitchFamily="49" charset="0"/>
              </a:rPr>
              <a:t>i</a:t>
            </a:r>
            <a:r>
              <a:rPr lang="en-US" sz="1700" b="1" dirty="0">
                <a:solidFill>
                  <a:schemeClr val="accent4"/>
                </a:solidFill>
                <a:latin typeface="Courier New" pitchFamily="49" charset="0"/>
                <a:cs typeface="Courier New" pitchFamily="49" charset="0"/>
              </a:rPr>
              <a:t>];</a:t>
            </a:r>
          </a:p>
          <a:p>
            <a:pPr>
              <a:defRPr/>
            </a:pPr>
            <a:r>
              <a:rPr lang="en-US" sz="1700" b="1" dirty="0">
                <a:solidFill>
                  <a:schemeClr val="accent4"/>
                </a:solidFill>
                <a:latin typeface="Courier New" pitchFamily="49" charset="0"/>
                <a:cs typeface="Courier New" pitchFamily="49" charset="0"/>
              </a:rPr>
              <a:t> </a:t>
            </a:r>
            <a:r>
              <a:rPr lang="en-US" sz="1700" b="1" dirty="0" err="1">
                <a:solidFill>
                  <a:schemeClr val="accent4"/>
                </a:solidFill>
                <a:latin typeface="Courier New" pitchFamily="49" charset="0"/>
                <a:cs typeface="Courier New" pitchFamily="49" charset="0"/>
              </a:rPr>
              <a:t>int</a:t>
            </a:r>
            <a:r>
              <a:rPr lang="en-US" sz="1700" b="1" dirty="0">
                <a:solidFill>
                  <a:schemeClr val="accent4"/>
                </a:solidFill>
                <a:latin typeface="Courier New" pitchFamily="49" charset="0"/>
                <a:cs typeface="Courier New" pitchFamily="49" charset="0"/>
              </a:rPr>
              <a:t> k;</a:t>
            </a:r>
          </a:p>
          <a:p>
            <a:pPr>
              <a:defRPr/>
            </a:pPr>
            <a:r>
              <a:rPr lang="en-US" sz="1700" b="1" dirty="0">
                <a:solidFill>
                  <a:schemeClr val="accent4"/>
                </a:solidFill>
                <a:latin typeface="Courier New" pitchFamily="49" charset="0"/>
                <a:cs typeface="Courier New" pitchFamily="49" charset="0"/>
              </a:rPr>
              <a:t> for (k = </a:t>
            </a:r>
            <a:r>
              <a:rPr lang="en-US" sz="1700" b="1" dirty="0" err="1">
                <a:solidFill>
                  <a:schemeClr val="accent4"/>
                </a:solidFill>
                <a:latin typeface="Courier New" pitchFamily="49" charset="0"/>
                <a:cs typeface="Courier New" pitchFamily="49" charset="0"/>
              </a:rPr>
              <a:t>i</a:t>
            </a:r>
            <a:r>
              <a:rPr lang="en-US" sz="1700" b="1" dirty="0">
                <a:solidFill>
                  <a:schemeClr val="accent4"/>
                </a:solidFill>
                <a:latin typeface="Courier New" pitchFamily="49" charset="0"/>
                <a:cs typeface="Courier New" pitchFamily="49" charset="0"/>
              </a:rPr>
              <a:t> - 1; k &gt;= 0 &amp;&amp; list[k] &gt; </a:t>
            </a:r>
            <a:r>
              <a:rPr lang="en-US" sz="1700" b="1" dirty="0" err="1">
                <a:solidFill>
                  <a:schemeClr val="accent4"/>
                </a:solidFill>
                <a:latin typeface="Courier New" pitchFamily="49" charset="0"/>
                <a:cs typeface="Courier New" pitchFamily="49" charset="0"/>
              </a:rPr>
              <a:t>currentElement</a:t>
            </a:r>
            <a:r>
              <a:rPr lang="en-US" sz="1700" b="1" dirty="0">
                <a:solidFill>
                  <a:schemeClr val="accent4"/>
                </a:solidFill>
                <a:latin typeface="Courier New" pitchFamily="49" charset="0"/>
                <a:cs typeface="Courier New" pitchFamily="49" charset="0"/>
              </a:rPr>
              <a:t>; k--) {</a:t>
            </a:r>
          </a:p>
          <a:p>
            <a:pPr>
              <a:defRPr/>
            </a:pPr>
            <a:r>
              <a:rPr lang="en-US" sz="1700" b="1" dirty="0">
                <a:solidFill>
                  <a:schemeClr val="accent4"/>
                </a:solidFill>
                <a:latin typeface="Courier New" pitchFamily="49" charset="0"/>
                <a:cs typeface="Courier New" pitchFamily="49" charset="0"/>
              </a:rPr>
              <a:t>   list[k + 1] = list[k];</a:t>
            </a:r>
          </a:p>
          <a:p>
            <a:pPr>
              <a:defRPr/>
            </a:pPr>
            <a:r>
              <a:rPr lang="en-US" sz="1700" b="1" dirty="0">
                <a:solidFill>
                  <a:schemeClr val="accent4"/>
                </a:solidFill>
                <a:latin typeface="Courier New" pitchFamily="49" charset="0"/>
                <a:cs typeface="Courier New" pitchFamily="49" charset="0"/>
              </a:rPr>
              <a:t> }</a:t>
            </a:r>
          </a:p>
          <a:p>
            <a:pPr>
              <a:defRPr/>
            </a:pPr>
            <a:r>
              <a:rPr lang="en-US" sz="1700" b="1" dirty="0">
                <a:solidFill>
                  <a:schemeClr val="accent4"/>
                </a:solidFill>
                <a:latin typeface="Courier New" pitchFamily="49" charset="0"/>
                <a:cs typeface="Courier New" pitchFamily="49" charset="0"/>
              </a:rPr>
              <a:t> // Insert the current element into list[k + 1]</a:t>
            </a:r>
          </a:p>
          <a:p>
            <a:pPr>
              <a:defRPr/>
            </a:pPr>
            <a:r>
              <a:rPr lang="en-US" sz="1700" b="1" dirty="0">
                <a:solidFill>
                  <a:schemeClr val="accent4"/>
                </a:solidFill>
                <a:latin typeface="Courier New" pitchFamily="49" charset="0"/>
                <a:cs typeface="Courier New" pitchFamily="49" charset="0"/>
              </a:rPr>
              <a:t> list[k + 1] = </a:t>
            </a:r>
            <a:r>
              <a:rPr lang="en-US" sz="1700" b="1" dirty="0" err="1">
                <a:solidFill>
                  <a:schemeClr val="accent4"/>
                </a:solidFill>
                <a:latin typeface="Courier New" pitchFamily="49" charset="0"/>
                <a:cs typeface="Courier New" pitchFamily="49" charset="0"/>
              </a:rPr>
              <a:t>currentElement</a:t>
            </a:r>
            <a:r>
              <a:rPr lang="en-US" sz="1700" b="1" dirty="0">
                <a:solidFill>
                  <a:schemeClr val="accent4"/>
                </a:solidFill>
                <a:latin typeface="Courier New" pitchFamily="49" charset="0"/>
                <a:cs typeface="Courier New" pitchFamily="49" charset="0"/>
              </a:rPr>
              <a:t>;</a:t>
            </a:r>
          </a:p>
        </p:txBody>
      </p:sp>
      <p:sp>
        <p:nvSpPr>
          <p:cNvPr id="460812" name="Line 12"/>
          <p:cNvSpPr>
            <a:spLocks noChangeShapeType="1"/>
          </p:cNvSpPr>
          <p:nvPr/>
        </p:nvSpPr>
        <p:spPr bwMode="auto">
          <a:xfrm>
            <a:off x="769938" y="1624013"/>
            <a:ext cx="1587" cy="15176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24583" name="AutoShape 10">
            <a:hlinkClick r:id="rId3" action="ppaction://program" highlightClick="1"/>
          </p:cNvPr>
          <p:cNvSpPr>
            <a:spLocks noChangeArrowheads="1"/>
          </p:cNvSpPr>
          <p:nvPr/>
        </p:nvSpPr>
        <p:spPr bwMode="auto">
          <a:xfrm>
            <a:off x="7162800" y="5715000"/>
            <a:ext cx="698500" cy="381000"/>
          </a:xfrm>
          <a:prstGeom prst="actionButtonBlank">
            <a:avLst/>
          </a:prstGeom>
          <a:solidFill>
            <a:srgbClr val="38A1BA"/>
          </a:solidFill>
          <a:ln>
            <a:noFill/>
          </a:ln>
          <a:effectLst>
            <a:prstShdw prst="shdw17" dist="17961" dir="2700000">
              <a:srgbClr val="226170">
                <a:alpha val="74997"/>
              </a:srgbClr>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latin typeface="Book Antiqua" charset="0"/>
              </a:rPr>
              <a:t>Run</a:t>
            </a:r>
            <a:endParaRPr lang="en-US" altLang="en-US" sz="1800"/>
          </a:p>
        </p:txBody>
      </p:sp>
      <p:sp>
        <p:nvSpPr>
          <p:cNvPr id="24584" name="Rectangle 10">
            <a:hlinkClick r:id="rId4"/>
          </p:cNvPr>
          <p:cNvSpPr>
            <a:spLocks noChangeArrowheads="1"/>
          </p:cNvSpPr>
          <p:nvPr/>
        </p:nvSpPr>
        <p:spPr bwMode="auto">
          <a:xfrm>
            <a:off x="5570538" y="5729288"/>
            <a:ext cx="1447800" cy="381000"/>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2000"/>
              <a:t>InsertSort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60812"/>
                                        </p:tgtEl>
                                        <p:attrNameLst>
                                          <p:attrName>style.visibility</p:attrName>
                                        </p:attrNameLst>
                                      </p:cBhvr>
                                      <p:to>
                                        <p:strVal val="visible"/>
                                      </p:to>
                                    </p:set>
                                    <p:anim calcmode="lin" valueType="num">
                                      <p:cBhvr additive="base">
                                        <p:cTn id="7" dur="500" fill="hold"/>
                                        <p:tgtEl>
                                          <p:spTgt spid="460812"/>
                                        </p:tgtEl>
                                        <p:attrNameLst>
                                          <p:attrName>ppt_x</p:attrName>
                                        </p:attrNameLst>
                                      </p:cBhvr>
                                      <p:tavLst>
                                        <p:tav tm="0">
                                          <p:val>
                                            <p:strVal val="0-#ppt_w/2"/>
                                          </p:val>
                                        </p:tav>
                                        <p:tav tm="100000">
                                          <p:val>
                                            <p:strVal val="#ppt_x"/>
                                          </p:val>
                                        </p:tav>
                                      </p:tavLst>
                                    </p:anim>
                                    <p:anim calcmode="lin" valueType="num">
                                      <p:cBhvr additive="base">
                                        <p:cTn id="8" dur="500" fill="hold"/>
                                        <p:tgtEl>
                                          <p:spTgt spid="4608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0810"/>
                                        </p:tgtEl>
                                        <p:attrNameLst>
                                          <p:attrName>style.visibility</p:attrName>
                                        </p:attrNameLst>
                                      </p:cBhvr>
                                      <p:to>
                                        <p:strVal val="visible"/>
                                      </p:to>
                                    </p:set>
                                    <p:anim calcmode="lin" valueType="num">
                                      <p:cBhvr additive="base">
                                        <p:cTn id="11" dur="500" fill="hold"/>
                                        <p:tgtEl>
                                          <p:spTgt spid="460810"/>
                                        </p:tgtEl>
                                        <p:attrNameLst>
                                          <p:attrName>ppt_x</p:attrName>
                                        </p:attrNameLst>
                                      </p:cBhvr>
                                      <p:tavLst>
                                        <p:tav tm="0">
                                          <p:val>
                                            <p:strVal val="0-#ppt_w/2"/>
                                          </p:val>
                                        </p:tav>
                                        <p:tav tm="100000">
                                          <p:val>
                                            <p:strVal val="#ppt_x"/>
                                          </p:val>
                                        </p:tav>
                                      </p:tavLst>
                                    </p:anim>
                                    <p:anim calcmode="lin" valueType="num">
                                      <p:cBhvr additive="base">
                                        <p:cTn id="12" dur="500" fill="hold"/>
                                        <p:tgtEl>
                                          <p:spTgt spid="4608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0811"/>
                                        </p:tgtEl>
                                        <p:attrNameLst>
                                          <p:attrName>style.visibility</p:attrName>
                                        </p:attrNameLst>
                                      </p:cBhvr>
                                      <p:to>
                                        <p:strVal val="visible"/>
                                      </p:to>
                                    </p:set>
                                    <p:anim calcmode="lin" valueType="num">
                                      <p:cBhvr additive="base">
                                        <p:cTn id="15" dur="500" fill="hold"/>
                                        <p:tgtEl>
                                          <p:spTgt spid="460811"/>
                                        </p:tgtEl>
                                        <p:attrNameLst>
                                          <p:attrName>ppt_x</p:attrName>
                                        </p:attrNameLst>
                                      </p:cBhvr>
                                      <p:tavLst>
                                        <p:tav tm="0">
                                          <p:val>
                                            <p:strVal val="0-#ppt_w/2"/>
                                          </p:val>
                                        </p:tav>
                                        <p:tav tm="100000">
                                          <p:val>
                                            <p:strVal val="#ppt_x"/>
                                          </p:val>
                                        </p:tav>
                                      </p:tavLst>
                                    </p:anim>
                                    <p:anim calcmode="lin" valueType="num">
                                      <p:cBhvr additive="base">
                                        <p:cTn id="16" dur="500" fill="hold"/>
                                        <p:tgtEl>
                                          <p:spTgt spid="4608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0" grpId="0"/>
      <p:bldP spid="4608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31559CF2-2AEB-9E4C-9BDF-F67C862D74A1}" type="slidenum">
              <a:rPr lang="en-US" altLang="en-US" sz="1400" smtClean="0"/>
              <a:pPr>
                <a:spcBef>
                  <a:spcPct val="0"/>
                </a:spcBef>
                <a:buClrTx/>
                <a:buSzTx/>
                <a:buFontTx/>
                <a:buNone/>
                <a:defRPr/>
              </a:pPr>
              <a:t>31</a:t>
            </a:fld>
            <a:endParaRPr lang="en-US" altLang="en-US" sz="1400"/>
          </a:p>
        </p:txBody>
      </p:sp>
      <p:sp>
        <p:nvSpPr>
          <p:cNvPr id="13315" name="Rectangle 2"/>
          <p:cNvSpPr>
            <a:spLocks noGrp="1" noChangeArrowheads="1"/>
          </p:cNvSpPr>
          <p:nvPr>
            <p:ph type="title"/>
          </p:nvPr>
        </p:nvSpPr>
        <p:spPr>
          <a:xfrm>
            <a:off x="685800" y="228600"/>
            <a:ext cx="7772400" cy="685800"/>
          </a:xfrm>
        </p:spPr>
        <p:txBody>
          <a:bodyPr/>
          <a:lstStyle/>
          <a:p>
            <a:pPr>
              <a:defRPr/>
            </a:pPr>
            <a:r>
              <a:rPr lang="en-US" altLang="en-US"/>
              <a:t>Bubble Sort</a:t>
            </a:r>
          </a:p>
        </p:txBody>
      </p:sp>
      <p:sp>
        <p:nvSpPr>
          <p:cNvPr id="133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33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3319"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3320" name="Rectangle 9"/>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3321" name="Rectangle 13"/>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25609" name="Object 12"/>
          <p:cNvGraphicFramePr>
            <a:graphicFrameLocks noChangeAspect="1"/>
          </p:cNvGraphicFramePr>
          <p:nvPr/>
        </p:nvGraphicFramePr>
        <p:xfrm>
          <a:off x="457200" y="914400"/>
          <a:ext cx="8153400" cy="2501900"/>
        </p:xfrm>
        <a:graphic>
          <a:graphicData uri="http://schemas.openxmlformats.org/presentationml/2006/ole">
            <mc:AlternateContent xmlns:mc="http://schemas.openxmlformats.org/markup-compatibility/2006">
              <mc:Choice xmlns:v="urn:schemas-microsoft-com:vml" Requires="v">
                <p:oleObj spid="_x0000_s25627" name="Picture" r:id="rId3" imgW="4597400" imgH="1409700" progId="Word.Picture.8">
                  <p:embed/>
                </p:oleObj>
              </mc:Choice>
              <mc:Fallback>
                <p:oleObj name="Picture" r:id="rId3" imgW="4597400" imgH="1409700" progId="Word.Picture.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8153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3" name="Rectangle 1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25611" name="Object 14"/>
          <p:cNvGraphicFramePr>
            <a:graphicFrameLocks noChangeAspect="1"/>
          </p:cNvGraphicFramePr>
          <p:nvPr/>
        </p:nvGraphicFramePr>
        <p:xfrm>
          <a:off x="990600" y="4876800"/>
          <a:ext cx="3657600" cy="687388"/>
        </p:xfrm>
        <a:graphic>
          <a:graphicData uri="http://schemas.openxmlformats.org/presentationml/2006/ole">
            <mc:AlternateContent xmlns:mc="http://schemas.openxmlformats.org/markup-compatibility/2006">
              <mc:Choice xmlns:v="urn:schemas-microsoft-com:vml" Requires="v">
                <p:oleObj spid="_x0000_s25628" name="Equation" r:id="rId5" imgW="2235200" imgH="419100" progId="Equation.3">
                  <p:embed/>
                </p:oleObj>
              </mc:Choice>
              <mc:Fallback>
                <p:oleObj name="Equation" r:id="rId5" imgW="2235200" imgH="4191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876800"/>
                        <a:ext cx="36576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5" name="Rectangle 16"/>
          <p:cNvSpPr>
            <a:spLocks noGrp="1" noChangeArrowheads="1"/>
          </p:cNvSpPr>
          <p:nvPr>
            <p:ph type="body" idx="1"/>
          </p:nvPr>
        </p:nvSpPr>
        <p:spPr>
          <a:xfrm>
            <a:off x="457200" y="4191000"/>
            <a:ext cx="4876800" cy="381000"/>
          </a:xfrm>
        </p:spPr>
        <p:txBody>
          <a:bodyPr/>
          <a:lstStyle/>
          <a:p>
            <a:pPr marL="0" indent="0">
              <a:spcBef>
                <a:spcPct val="0"/>
              </a:spcBef>
              <a:buFont typeface="Monotype Sorts" charset="2"/>
              <a:buNone/>
              <a:defRPr/>
            </a:pPr>
            <a:r>
              <a:rPr lang="en-US" altLang="en-US" sz="2800"/>
              <a:t>Bubble sort time: O(n</a:t>
            </a:r>
            <a:r>
              <a:rPr lang="en-US" altLang="en-US" sz="2800" baseline="30000"/>
              <a:t>2</a:t>
            </a:r>
            <a:r>
              <a:rPr lang="en-US" altLang="en-US" sz="2800"/>
              <a:t>)</a:t>
            </a:r>
          </a:p>
        </p:txBody>
      </p:sp>
      <p:sp>
        <p:nvSpPr>
          <p:cNvPr id="25613" name="AutoShape 10">
            <a:hlinkClick r:id="rId7" action="ppaction://program" highlightClick="1"/>
          </p:cNvPr>
          <p:cNvSpPr>
            <a:spLocks noChangeArrowheads="1"/>
          </p:cNvSpPr>
          <p:nvPr/>
        </p:nvSpPr>
        <p:spPr bwMode="auto">
          <a:xfrm>
            <a:off x="7737475" y="5624513"/>
            <a:ext cx="698500" cy="381000"/>
          </a:xfrm>
          <a:prstGeom prst="actionButtonBlank">
            <a:avLst/>
          </a:prstGeom>
          <a:solidFill>
            <a:srgbClr val="38A1BA"/>
          </a:solidFill>
          <a:ln>
            <a:noFill/>
          </a:ln>
          <a:effectLst>
            <a:prstShdw prst="shdw17" dist="17961" dir="2700000">
              <a:srgbClr val="226170">
                <a:alpha val="74997"/>
              </a:srgbClr>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latin typeface="Book Antiqua" charset="0"/>
              </a:rPr>
              <a:t>Run</a:t>
            </a:r>
            <a:endParaRPr lang="en-US" altLang="en-US" sz="1800"/>
          </a:p>
        </p:txBody>
      </p:sp>
      <p:sp>
        <p:nvSpPr>
          <p:cNvPr id="25614" name="Rectangle 17">
            <a:hlinkClick r:id="rId8"/>
          </p:cNvPr>
          <p:cNvSpPr>
            <a:spLocks noChangeArrowheads="1"/>
          </p:cNvSpPr>
          <p:nvPr/>
        </p:nvSpPr>
        <p:spPr bwMode="auto">
          <a:xfrm>
            <a:off x="5943600" y="5638800"/>
            <a:ext cx="1649413" cy="381000"/>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2000"/>
              <a:t>BubbleSort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31059D32-4C7B-A14C-996D-E2B83306E6B1}" type="slidenum">
              <a:rPr lang="en-US" altLang="en-US" sz="1400" smtClean="0"/>
              <a:pPr>
                <a:spcBef>
                  <a:spcPct val="0"/>
                </a:spcBef>
                <a:buClrTx/>
                <a:buSzTx/>
                <a:buFontTx/>
                <a:buNone/>
                <a:defRPr/>
              </a:pPr>
              <a:t>32</a:t>
            </a:fld>
            <a:endParaRPr lang="en-US" altLang="en-US" sz="1400"/>
          </a:p>
        </p:txBody>
      </p:sp>
      <p:sp>
        <p:nvSpPr>
          <p:cNvPr id="14339" name="Rectangle 2"/>
          <p:cNvSpPr>
            <a:spLocks noGrp="1" noChangeArrowheads="1"/>
          </p:cNvSpPr>
          <p:nvPr>
            <p:ph type="title"/>
          </p:nvPr>
        </p:nvSpPr>
        <p:spPr>
          <a:xfrm>
            <a:off x="0" y="152400"/>
            <a:ext cx="8839200" cy="533400"/>
          </a:xfrm>
        </p:spPr>
        <p:txBody>
          <a:bodyPr/>
          <a:lstStyle/>
          <a:p>
            <a:pPr>
              <a:defRPr/>
            </a:pPr>
            <a:r>
              <a:rPr lang="en-US" altLang="en-US" sz="3600"/>
              <a:t>Bubble Sort Animation</a:t>
            </a:r>
          </a:p>
        </p:txBody>
      </p:sp>
      <p:sp>
        <p:nvSpPr>
          <p:cNvPr id="14340" name="Rectangle 3"/>
          <p:cNvSpPr>
            <a:spLocks noChangeArrowheads="1"/>
          </p:cNvSpPr>
          <p:nvPr/>
        </p:nvSpPr>
        <p:spPr bwMode="auto">
          <a:xfrm>
            <a:off x="1741488" y="2084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1" name="Rectangle 4"/>
          <p:cNvSpPr>
            <a:spLocks noChangeArrowheads="1"/>
          </p:cNvSpPr>
          <p:nvPr/>
        </p:nvSpPr>
        <p:spPr bwMode="auto">
          <a:xfrm>
            <a:off x="2133600" y="2430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2" name="Rectangle 5"/>
          <p:cNvSpPr>
            <a:spLocks noChangeArrowheads="1"/>
          </p:cNvSpPr>
          <p:nvPr/>
        </p:nvSpPr>
        <p:spPr bwMode="auto">
          <a:xfrm>
            <a:off x="2343150" y="1643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3" name="Rectangle 6"/>
          <p:cNvSpPr>
            <a:spLocks noChangeArrowheads="1"/>
          </p:cNvSpPr>
          <p:nvPr/>
        </p:nvSpPr>
        <p:spPr bwMode="auto">
          <a:xfrm>
            <a:off x="291465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4" name="Rectangle 7"/>
          <p:cNvSpPr>
            <a:spLocks noChangeArrowheads="1"/>
          </p:cNvSpPr>
          <p:nvPr/>
        </p:nvSpPr>
        <p:spPr bwMode="auto">
          <a:xfrm>
            <a:off x="2252663" y="2566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5" name="Rectangle 8"/>
          <p:cNvSpPr>
            <a:spLocks noChangeArrowheads="1"/>
          </p:cNvSpPr>
          <p:nvPr/>
        </p:nvSpPr>
        <p:spPr bwMode="auto">
          <a:xfrm>
            <a:off x="2143125"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6" name="Rectangle 9"/>
          <p:cNvSpPr>
            <a:spLocks noChangeArrowheads="1"/>
          </p:cNvSpPr>
          <p:nvPr/>
        </p:nvSpPr>
        <p:spPr bwMode="auto">
          <a:xfrm>
            <a:off x="200025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7" name="Rectangle 10"/>
          <p:cNvSpPr>
            <a:spLocks noChangeArrowheads="1"/>
          </p:cNvSpPr>
          <p:nvPr/>
        </p:nvSpPr>
        <p:spPr bwMode="auto">
          <a:xfrm>
            <a:off x="2200275" y="2114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8" name="Rectangle 11"/>
          <p:cNvSpPr>
            <a:spLocks noChangeArrowheads="1"/>
          </p:cNvSpPr>
          <p:nvPr/>
        </p:nvSpPr>
        <p:spPr bwMode="auto">
          <a:xfrm>
            <a:off x="2200275"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49" name="Rectangle 12"/>
          <p:cNvSpPr>
            <a:spLocks noChangeArrowheads="1"/>
          </p:cNvSpPr>
          <p:nvPr/>
        </p:nvSpPr>
        <p:spPr bwMode="auto">
          <a:xfrm>
            <a:off x="2743200" y="271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4350" name="Rectangle 14"/>
          <p:cNvSpPr>
            <a:spLocks noChangeArrowheads="1"/>
          </p:cNvSpPr>
          <p:nvPr/>
        </p:nvSpPr>
        <p:spPr bwMode="auto">
          <a:xfrm>
            <a:off x="2143125"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pic>
        <p:nvPicPr>
          <p:cNvPr id="2663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63" y="1685925"/>
            <a:ext cx="541655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26639" name="AutoShape 19">
            <a:hlinkClick r:id="rId3" highlightClick="1"/>
          </p:cNvPr>
          <p:cNvSpPr>
            <a:spLocks noChangeArrowheads="1"/>
          </p:cNvSpPr>
          <p:nvPr/>
        </p:nvSpPr>
        <p:spPr bwMode="auto">
          <a:xfrm>
            <a:off x="457200" y="13970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endParaRPr lang="en-US" altLang="en-US" sz="2400"/>
          </a:p>
        </p:txBody>
      </p:sp>
      <p:sp>
        <p:nvSpPr>
          <p:cNvPr id="14353" name="Rectangle 2"/>
          <p:cNvSpPr txBox="1">
            <a:spLocks noChangeArrowheads="1"/>
          </p:cNvSpPr>
          <p:nvPr/>
        </p:nvSpPr>
        <p:spPr bwMode="auto">
          <a:xfrm>
            <a:off x="152400" y="884238"/>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defRPr/>
            </a:pPr>
            <a:r>
              <a:rPr lang="en-US" altLang="en-US" sz="2400">
                <a:solidFill>
                  <a:schemeClr val="tx2"/>
                </a:solidFill>
              </a:rPr>
              <a:t>http://www.cs.armstrong.edu/liang/animation/web/BubbleSort.html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83AD75A6-C452-6D4D-B453-16382233BA55}" type="slidenum">
              <a:rPr lang="en-US" altLang="en-US" sz="1400" smtClean="0"/>
              <a:pPr>
                <a:spcBef>
                  <a:spcPct val="0"/>
                </a:spcBef>
                <a:buClrTx/>
                <a:buSzTx/>
                <a:buFontTx/>
                <a:buNone/>
                <a:defRPr/>
              </a:pPr>
              <a:t>33</a:t>
            </a:fld>
            <a:endParaRPr lang="en-US" altLang="en-US" sz="1400"/>
          </a:p>
        </p:txBody>
      </p:sp>
      <p:sp>
        <p:nvSpPr>
          <p:cNvPr id="15363" name="Rectangle 2"/>
          <p:cNvSpPr>
            <a:spLocks noGrp="1" noChangeArrowheads="1"/>
          </p:cNvSpPr>
          <p:nvPr>
            <p:ph type="title"/>
          </p:nvPr>
        </p:nvSpPr>
        <p:spPr>
          <a:xfrm>
            <a:off x="685800" y="228600"/>
            <a:ext cx="7772400" cy="685800"/>
          </a:xfrm>
        </p:spPr>
        <p:txBody>
          <a:bodyPr/>
          <a:lstStyle/>
          <a:p>
            <a:pPr>
              <a:defRPr/>
            </a:pPr>
            <a:r>
              <a:rPr lang="en-US" altLang="en-US"/>
              <a:t>Merge Sort</a:t>
            </a:r>
          </a:p>
        </p:txBody>
      </p:sp>
      <p:sp>
        <p:nvSpPr>
          <p:cNvPr id="1536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6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67"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68"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69"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70" name="Rectangle 10"/>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5371" name="Rectangle 14"/>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27659" name="Object 13"/>
          <p:cNvGraphicFramePr>
            <a:graphicFrameLocks noChangeAspect="1"/>
          </p:cNvGraphicFramePr>
          <p:nvPr/>
        </p:nvGraphicFramePr>
        <p:xfrm>
          <a:off x="77788" y="909638"/>
          <a:ext cx="7312025" cy="5245100"/>
        </p:xfrm>
        <a:graphic>
          <a:graphicData uri="http://schemas.openxmlformats.org/presentationml/2006/ole">
            <mc:AlternateContent xmlns:mc="http://schemas.openxmlformats.org/markup-compatibility/2006">
              <mc:Choice xmlns:v="urn:schemas-microsoft-com:vml" Requires="v">
                <p:oleObj spid="_x0000_s27668" name="Picture" r:id="rId3" imgW="3970020" imgH="2830068" progId="Word.Picture.8">
                  <p:embed/>
                </p:oleObj>
              </mc:Choice>
              <mc:Fallback>
                <p:oleObj name="Picture" r:id="rId3" imgW="3970020" imgH="2830068" progId="Word.Picture.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909638"/>
                        <a:ext cx="7312025"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60" name="AutoShape 10">
            <a:hlinkClick r:id="rId5" action="ppaction://program" highlightClick="1"/>
          </p:cNvPr>
          <p:cNvSpPr>
            <a:spLocks noChangeArrowheads="1"/>
          </p:cNvSpPr>
          <p:nvPr/>
        </p:nvSpPr>
        <p:spPr bwMode="auto">
          <a:xfrm>
            <a:off x="8259763" y="5983288"/>
            <a:ext cx="698500" cy="381000"/>
          </a:xfrm>
          <a:prstGeom prst="actionButtonBlank">
            <a:avLst/>
          </a:prstGeom>
          <a:solidFill>
            <a:srgbClr val="38A1BA"/>
          </a:solidFill>
          <a:ln>
            <a:noFill/>
          </a:ln>
          <a:effectLst>
            <a:prstShdw prst="shdw17" dist="17961" dir="2700000">
              <a:srgbClr val="226170">
                <a:alpha val="74997"/>
              </a:srgbClr>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latin typeface="Book Antiqua" charset="0"/>
              </a:rPr>
              <a:t>Run</a:t>
            </a:r>
            <a:endParaRPr lang="en-US" altLang="en-US" sz="1800"/>
          </a:p>
        </p:txBody>
      </p:sp>
      <p:sp>
        <p:nvSpPr>
          <p:cNvPr id="27661" name="Rectangle 16">
            <a:hlinkClick r:id="rId6"/>
          </p:cNvPr>
          <p:cNvSpPr>
            <a:spLocks noChangeArrowheads="1"/>
          </p:cNvSpPr>
          <p:nvPr/>
        </p:nvSpPr>
        <p:spPr bwMode="auto">
          <a:xfrm>
            <a:off x="6465888" y="5997575"/>
            <a:ext cx="1649412" cy="381000"/>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2000"/>
              <a:t>MergeSort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C22AEFF8-B0CE-F444-BE50-56DF1373D706}" type="slidenum">
              <a:rPr lang="en-US" altLang="en-US" sz="1400" smtClean="0"/>
              <a:pPr>
                <a:spcBef>
                  <a:spcPct val="0"/>
                </a:spcBef>
                <a:buClrTx/>
                <a:buSzTx/>
                <a:buFontTx/>
                <a:buNone/>
                <a:defRPr/>
              </a:pPr>
              <a:t>34</a:t>
            </a:fld>
            <a:endParaRPr lang="en-US" altLang="en-US" sz="1400"/>
          </a:p>
        </p:txBody>
      </p:sp>
      <p:sp>
        <p:nvSpPr>
          <p:cNvPr id="16387" name="Rectangle 2"/>
          <p:cNvSpPr>
            <a:spLocks noGrp="1" noChangeArrowheads="1"/>
          </p:cNvSpPr>
          <p:nvPr>
            <p:ph type="title"/>
          </p:nvPr>
        </p:nvSpPr>
        <p:spPr>
          <a:xfrm>
            <a:off x="685800" y="228600"/>
            <a:ext cx="7772400" cy="685800"/>
          </a:xfrm>
        </p:spPr>
        <p:txBody>
          <a:bodyPr/>
          <a:lstStyle/>
          <a:p>
            <a:pPr>
              <a:defRPr/>
            </a:pPr>
            <a:r>
              <a:rPr lang="en-US" altLang="en-US"/>
              <a:t>Merge Sort</a:t>
            </a:r>
          </a:p>
        </p:txBody>
      </p:sp>
      <p:sp>
        <p:nvSpPr>
          <p:cNvPr id="1638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8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6396" name="Rectangle 14"/>
          <p:cNvSpPr>
            <a:spLocks noGrp="1" noChangeArrowheads="1"/>
          </p:cNvSpPr>
          <p:nvPr>
            <p:ph type="body" idx="1"/>
          </p:nvPr>
        </p:nvSpPr>
        <p:spPr>
          <a:xfrm>
            <a:off x="228600" y="1219200"/>
            <a:ext cx="8763000" cy="4953000"/>
          </a:xfrm>
        </p:spPr>
        <p:txBody>
          <a:bodyPr/>
          <a:lstStyle/>
          <a:p>
            <a:pPr marL="263525" indent="0">
              <a:spcBef>
                <a:spcPct val="0"/>
              </a:spcBef>
              <a:buFont typeface="Monotype Sorts" charset="2"/>
              <a:buNone/>
              <a:defRPr/>
            </a:pPr>
            <a:r>
              <a:rPr lang="en-US" altLang="en-US"/>
              <a:t>mergeSort(list):</a:t>
            </a:r>
          </a:p>
          <a:p>
            <a:pPr marL="263525" indent="0">
              <a:spcBef>
                <a:spcPct val="0"/>
              </a:spcBef>
              <a:buFont typeface="Monotype Sorts" charset="2"/>
              <a:buNone/>
              <a:defRPr/>
            </a:pPr>
            <a:r>
              <a:rPr lang="en-US" altLang="en-US"/>
              <a:t>    firstHalf = mergeSort(firstHalf);</a:t>
            </a:r>
          </a:p>
          <a:p>
            <a:pPr marL="263525" indent="0">
              <a:spcBef>
                <a:spcPct val="0"/>
              </a:spcBef>
              <a:buFont typeface="Monotype Sorts" charset="2"/>
              <a:buNone/>
              <a:defRPr/>
            </a:pPr>
            <a:r>
              <a:rPr lang="en-US" altLang="en-US"/>
              <a:t>    secondHalf = mergeSort(secondHalf);</a:t>
            </a:r>
          </a:p>
          <a:p>
            <a:pPr marL="263525" indent="0">
              <a:spcBef>
                <a:spcPct val="0"/>
              </a:spcBef>
              <a:buFont typeface="Monotype Sorts" charset="2"/>
              <a:buNone/>
              <a:defRPr/>
            </a:pPr>
            <a:r>
              <a:rPr lang="en-US" altLang="en-US"/>
              <a:t>    list = merge(firstHalf, secondHalf);</a:t>
            </a:r>
          </a:p>
          <a:p>
            <a:pPr marL="263525" indent="0">
              <a:spcBef>
                <a:spcPct val="0"/>
              </a:spcBef>
              <a:buFont typeface="Monotype Sorts" charset="2"/>
              <a:buNone/>
              <a:defRPr/>
            </a:pP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FC953F75-0104-3945-83FD-7F60CA86953C}" type="slidenum">
              <a:rPr lang="en-US" altLang="en-US" sz="1400" smtClean="0"/>
              <a:pPr>
                <a:spcBef>
                  <a:spcPct val="0"/>
                </a:spcBef>
                <a:buClrTx/>
                <a:buSzTx/>
                <a:buFontTx/>
                <a:buNone/>
                <a:defRPr/>
              </a:pPr>
              <a:t>35</a:t>
            </a:fld>
            <a:endParaRPr lang="en-US" altLang="en-US" sz="1400"/>
          </a:p>
        </p:txBody>
      </p:sp>
      <p:sp>
        <p:nvSpPr>
          <p:cNvPr id="17411" name="Rectangle 2"/>
          <p:cNvSpPr>
            <a:spLocks noGrp="1" noChangeArrowheads="1"/>
          </p:cNvSpPr>
          <p:nvPr>
            <p:ph type="title"/>
          </p:nvPr>
        </p:nvSpPr>
        <p:spPr>
          <a:xfrm>
            <a:off x="685800" y="228600"/>
            <a:ext cx="7772400" cy="685800"/>
          </a:xfrm>
        </p:spPr>
        <p:txBody>
          <a:bodyPr/>
          <a:lstStyle/>
          <a:p>
            <a:pPr>
              <a:defRPr/>
            </a:pPr>
            <a:r>
              <a:rPr lang="en-US" altLang="en-US"/>
              <a:t>Merge Two Sorted Lists</a:t>
            </a:r>
          </a:p>
        </p:txBody>
      </p:sp>
      <p:sp>
        <p:nvSpPr>
          <p:cNvPr id="1741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5"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6"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7"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8"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19"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7420" name="Rectangle 15"/>
          <p:cNvSpPr>
            <a:spLocks noChangeArrowheads="1"/>
          </p:cNvSpPr>
          <p:nvPr/>
        </p:nvSpPr>
        <p:spPr bwMode="auto">
          <a:xfrm>
            <a:off x="0" y="2381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29708" name="Object 14"/>
          <p:cNvGraphicFramePr>
            <a:graphicFrameLocks noChangeAspect="1"/>
          </p:cNvGraphicFramePr>
          <p:nvPr/>
        </p:nvGraphicFramePr>
        <p:xfrm>
          <a:off x="0" y="1600200"/>
          <a:ext cx="9144000" cy="3478213"/>
        </p:xfrm>
        <a:graphic>
          <a:graphicData uri="http://schemas.openxmlformats.org/presentationml/2006/ole">
            <mc:AlternateContent xmlns:mc="http://schemas.openxmlformats.org/markup-compatibility/2006">
              <mc:Choice xmlns:v="urn:schemas-microsoft-com:vml" Requires="v">
                <p:oleObj spid="_x0000_s29717" name="Picture" r:id="rId3" imgW="5511800" imgH="2095500" progId="Word.Picture.8">
                  <p:embed/>
                </p:oleObj>
              </mc:Choice>
              <mc:Fallback>
                <p:oleObj name="Picture" r:id="rId3" imgW="5511800" imgH="2095500" progId="Word.Picture.8">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9" name="AutoShape 19">
            <a:hlinkClick r:id="rId5" highlightClick="1"/>
          </p:cNvPr>
          <p:cNvSpPr>
            <a:spLocks noChangeArrowheads="1"/>
          </p:cNvSpPr>
          <p:nvPr/>
        </p:nvSpPr>
        <p:spPr bwMode="auto">
          <a:xfrm>
            <a:off x="1600200" y="5265738"/>
            <a:ext cx="468313" cy="576262"/>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endParaRPr lang="en-US" altLang="en-US" sz="2400"/>
          </a:p>
        </p:txBody>
      </p:sp>
      <p:sp>
        <p:nvSpPr>
          <p:cNvPr id="17423" name="Rectangle 2"/>
          <p:cNvSpPr txBox="1">
            <a:spLocks noChangeArrowheads="1"/>
          </p:cNvSpPr>
          <p:nvPr/>
        </p:nvSpPr>
        <p:spPr bwMode="auto">
          <a:xfrm>
            <a:off x="1295400" y="54102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defRPr/>
            </a:pPr>
            <a:r>
              <a:rPr lang="en-US" altLang="en-US" sz="2800">
                <a:solidFill>
                  <a:schemeClr val="tx2"/>
                </a:solidFill>
              </a:rPr>
              <a:t>Animation for Merging Two Sorted Lists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C61ED01-EDD5-5042-8C46-FCFE4420678D}" type="slidenum">
              <a:rPr lang="en-US" altLang="en-US" sz="1400" smtClean="0"/>
              <a:pPr>
                <a:spcBef>
                  <a:spcPct val="0"/>
                </a:spcBef>
                <a:buClrTx/>
                <a:buSzTx/>
                <a:buFontTx/>
                <a:buNone/>
                <a:defRPr/>
              </a:pPr>
              <a:t>36</a:t>
            </a:fld>
            <a:endParaRPr lang="en-US" altLang="en-US" sz="1400"/>
          </a:p>
        </p:txBody>
      </p:sp>
      <p:sp>
        <p:nvSpPr>
          <p:cNvPr id="18435" name="Rectangle 2"/>
          <p:cNvSpPr>
            <a:spLocks noGrp="1" noChangeArrowheads="1"/>
          </p:cNvSpPr>
          <p:nvPr>
            <p:ph type="title"/>
          </p:nvPr>
        </p:nvSpPr>
        <p:spPr>
          <a:xfrm>
            <a:off x="685800" y="228600"/>
            <a:ext cx="7772400" cy="685800"/>
          </a:xfrm>
        </p:spPr>
        <p:txBody>
          <a:bodyPr/>
          <a:lstStyle/>
          <a:p>
            <a:pPr>
              <a:defRPr/>
            </a:pPr>
            <a:r>
              <a:rPr lang="en-US" altLang="en-US"/>
              <a:t>Merge Sort Time</a:t>
            </a:r>
          </a:p>
        </p:txBody>
      </p:sp>
      <p:sp>
        <p:nvSpPr>
          <p:cNvPr id="1843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3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39"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40"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41"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42"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43"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8444" name="Rectangle 26"/>
          <p:cNvSpPr>
            <a:spLocks noGrp="1" noChangeArrowheads="1"/>
          </p:cNvSpPr>
          <p:nvPr>
            <p:ph type="body" idx="1"/>
          </p:nvPr>
        </p:nvSpPr>
        <p:spPr>
          <a:xfrm>
            <a:off x="228600" y="1219200"/>
            <a:ext cx="8763000" cy="4953000"/>
          </a:xfrm>
        </p:spPr>
        <p:txBody>
          <a:bodyPr/>
          <a:lstStyle/>
          <a:p>
            <a:pPr marL="263525" indent="0">
              <a:spcBef>
                <a:spcPct val="0"/>
              </a:spcBef>
              <a:buFont typeface="Monotype Sorts" charset="2"/>
              <a:buNone/>
              <a:defRPr/>
            </a:pPr>
            <a:r>
              <a:rPr lang="en-US" altLang="en-US"/>
              <a:t>Let </a:t>
            </a:r>
            <a:r>
              <a:rPr lang="en-US" altLang="en-US" i="1"/>
              <a:t>T(n)</a:t>
            </a:r>
            <a:r>
              <a:rPr lang="en-US" altLang="en-US"/>
              <a:t> denote the time required for sorting an array of  </a:t>
            </a:r>
            <a:r>
              <a:rPr lang="en-US" altLang="en-US" i="1"/>
              <a:t>n</a:t>
            </a:r>
            <a:r>
              <a:rPr lang="en-US" altLang="en-US"/>
              <a:t> elements using merge sort. Without loss of generality, assume </a:t>
            </a:r>
            <a:r>
              <a:rPr lang="en-US" altLang="en-US" i="1"/>
              <a:t>n</a:t>
            </a:r>
            <a:r>
              <a:rPr lang="en-US" altLang="en-US"/>
              <a:t> is a power of 2. The merge sort algorithm splits the array into two subarrays, sorts the subarrays using the same algorithm recursively, and then merges the subarrays. So, </a:t>
            </a:r>
          </a:p>
        </p:txBody>
      </p:sp>
      <p:sp>
        <p:nvSpPr>
          <p:cNvPr id="18445" name="Rectangle 3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30733" name="Object 30"/>
          <p:cNvGraphicFramePr>
            <a:graphicFrameLocks noChangeAspect="1"/>
          </p:cNvGraphicFramePr>
          <p:nvPr/>
        </p:nvGraphicFramePr>
        <p:xfrm>
          <a:off x="1524000" y="4611688"/>
          <a:ext cx="3886200" cy="646112"/>
        </p:xfrm>
        <a:graphic>
          <a:graphicData uri="http://schemas.openxmlformats.org/presentationml/2006/ole">
            <mc:AlternateContent xmlns:mc="http://schemas.openxmlformats.org/markup-compatibility/2006">
              <mc:Choice xmlns:v="urn:schemas-microsoft-com:vml" Requires="v">
                <p:oleObj spid="_x0000_s30747" name="Equation" r:id="rId3" imgW="2005729" imgH="393529" progId="Equation.3">
                  <p:embed/>
                </p:oleObj>
              </mc:Choice>
              <mc:Fallback>
                <p:oleObj name="Equation" r:id="rId3" imgW="2005729" imgH="393529"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11688"/>
                        <a:ext cx="388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4" name="Object 32"/>
          <p:cNvGraphicFramePr>
            <a:graphicFrameLocks noChangeAspect="1"/>
          </p:cNvGraphicFramePr>
          <p:nvPr/>
        </p:nvGraphicFramePr>
        <p:xfrm>
          <a:off x="3581400" y="5638800"/>
          <a:ext cx="3224213" cy="646113"/>
        </p:xfrm>
        <a:graphic>
          <a:graphicData uri="http://schemas.openxmlformats.org/presentationml/2006/ole">
            <mc:AlternateContent xmlns:mc="http://schemas.openxmlformats.org/markup-compatibility/2006">
              <mc:Choice xmlns:v="urn:schemas-microsoft-com:vml" Requires="v">
                <p:oleObj spid="_x0000_s30748" name="Equation" r:id="rId5" imgW="1663700" imgH="393700" progId="Equation.3">
                  <p:embed/>
                </p:oleObj>
              </mc:Choice>
              <mc:Fallback>
                <p:oleObj name="Equation" r:id="rId5" imgW="1663700" imgH="393700"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638800"/>
                        <a:ext cx="322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91E35D1-C8D2-5B4A-9057-238452C97E66}" type="slidenum">
              <a:rPr lang="en-US" altLang="en-US" sz="1400" smtClean="0"/>
              <a:pPr>
                <a:spcBef>
                  <a:spcPct val="0"/>
                </a:spcBef>
                <a:buClrTx/>
                <a:buSzTx/>
                <a:buFontTx/>
                <a:buNone/>
                <a:defRPr/>
              </a:pPr>
              <a:t>37</a:t>
            </a:fld>
            <a:endParaRPr lang="en-US" altLang="en-US" sz="1400"/>
          </a:p>
        </p:txBody>
      </p:sp>
      <p:sp>
        <p:nvSpPr>
          <p:cNvPr id="19459" name="Rectangle 2"/>
          <p:cNvSpPr>
            <a:spLocks noGrp="1" noChangeArrowheads="1"/>
          </p:cNvSpPr>
          <p:nvPr>
            <p:ph type="title"/>
          </p:nvPr>
        </p:nvSpPr>
        <p:spPr>
          <a:xfrm>
            <a:off x="685800" y="228600"/>
            <a:ext cx="7772400" cy="685800"/>
          </a:xfrm>
        </p:spPr>
        <p:txBody>
          <a:bodyPr/>
          <a:lstStyle/>
          <a:p>
            <a:pPr>
              <a:defRPr/>
            </a:pPr>
            <a:r>
              <a:rPr lang="en-US" altLang="en-US"/>
              <a:t>Merge Sort Time</a:t>
            </a:r>
          </a:p>
        </p:txBody>
      </p:sp>
      <p:sp>
        <p:nvSpPr>
          <p:cNvPr id="1946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3"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4"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5"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6"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7"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68" name="Rectangle 11"/>
          <p:cNvSpPr>
            <a:spLocks noGrp="1" noChangeArrowheads="1"/>
          </p:cNvSpPr>
          <p:nvPr>
            <p:ph type="body" idx="1"/>
          </p:nvPr>
        </p:nvSpPr>
        <p:spPr>
          <a:xfrm>
            <a:off x="228600" y="1066800"/>
            <a:ext cx="8610600" cy="3048000"/>
          </a:xfrm>
        </p:spPr>
        <p:txBody>
          <a:bodyPr/>
          <a:lstStyle/>
          <a:p>
            <a:pPr marL="263525" indent="0">
              <a:lnSpc>
                <a:spcPct val="80000"/>
              </a:lnSpc>
              <a:spcBef>
                <a:spcPct val="0"/>
              </a:spcBef>
              <a:buFont typeface="Monotype Sorts" charset="2"/>
              <a:buNone/>
              <a:defRPr/>
            </a:pPr>
            <a:r>
              <a:rPr lang="en-US" altLang="en-US"/>
              <a:t>The first </a:t>
            </a:r>
            <a:r>
              <a:rPr lang="en-US" altLang="en-US" i="1"/>
              <a:t>T(n/2)</a:t>
            </a:r>
            <a:r>
              <a:rPr lang="en-US" altLang="en-US"/>
              <a:t> is the time for sorting the first half of the array and the second </a:t>
            </a:r>
            <a:r>
              <a:rPr lang="en-US" altLang="en-US" i="1"/>
              <a:t>T(n/2)</a:t>
            </a:r>
            <a:r>
              <a:rPr lang="en-US" altLang="en-US"/>
              <a:t> is the time for sorting the second half. To merge two subarrays, it takes at most </a:t>
            </a:r>
            <a:r>
              <a:rPr lang="en-US" altLang="en-US" i="1"/>
              <a:t>n-1</a:t>
            </a:r>
            <a:r>
              <a:rPr lang="en-US" altLang="en-US"/>
              <a:t> comparisons to compare the elements from the two subarrays and </a:t>
            </a:r>
            <a:r>
              <a:rPr lang="en-US" altLang="en-US" i="1"/>
              <a:t>n</a:t>
            </a:r>
            <a:r>
              <a:rPr lang="en-US" altLang="en-US"/>
              <a:t> moves to move elements to the temporary array. So, the total time is </a:t>
            </a:r>
            <a:r>
              <a:rPr lang="en-US" altLang="en-US" i="1"/>
              <a:t>2n-1</a:t>
            </a:r>
            <a:r>
              <a:rPr lang="en-US" altLang="en-US"/>
              <a:t>. Therefore,</a:t>
            </a:r>
          </a:p>
        </p:txBody>
      </p:sp>
      <p:sp>
        <p:nvSpPr>
          <p:cNvPr id="19469" name="Rectangle 12"/>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19470" name="Rectangle 15"/>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31758" name="Object 14"/>
          <p:cNvGraphicFramePr>
            <a:graphicFrameLocks noChangeAspect="1"/>
          </p:cNvGraphicFramePr>
          <p:nvPr/>
        </p:nvGraphicFramePr>
        <p:xfrm>
          <a:off x="1087438" y="4279900"/>
          <a:ext cx="6969125" cy="1990725"/>
        </p:xfrm>
        <a:graphic>
          <a:graphicData uri="http://schemas.openxmlformats.org/presentationml/2006/ole">
            <mc:AlternateContent xmlns:mc="http://schemas.openxmlformats.org/markup-compatibility/2006">
              <mc:Choice xmlns:v="urn:schemas-microsoft-com:vml" Requires="v">
                <p:oleObj spid="_x0000_s31765" name="Equation" r:id="rId3" imgW="4813300" imgH="1447800" progId="Equation.3">
                  <p:embed/>
                </p:oleObj>
              </mc:Choice>
              <mc:Fallback>
                <p:oleObj name="Equation" r:id="rId3" imgW="4813300" imgH="1447800"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4279900"/>
                        <a:ext cx="69691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865A034A-4C9F-1045-9D73-031EF5F86D91}" type="slidenum">
              <a:rPr lang="en-US" altLang="en-US" sz="1400" smtClean="0"/>
              <a:pPr>
                <a:spcBef>
                  <a:spcPct val="0"/>
                </a:spcBef>
                <a:buClrTx/>
                <a:buSzTx/>
                <a:buFontTx/>
                <a:buNone/>
                <a:defRPr/>
              </a:pPr>
              <a:t>38</a:t>
            </a:fld>
            <a:endParaRPr lang="en-US" altLang="en-US" sz="1400"/>
          </a:p>
        </p:txBody>
      </p:sp>
      <p:sp>
        <p:nvSpPr>
          <p:cNvPr id="20483" name="Rectangle 2"/>
          <p:cNvSpPr>
            <a:spLocks noGrp="1" noChangeArrowheads="1"/>
          </p:cNvSpPr>
          <p:nvPr>
            <p:ph type="title"/>
          </p:nvPr>
        </p:nvSpPr>
        <p:spPr>
          <a:xfrm>
            <a:off x="685800" y="228600"/>
            <a:ext cx="7772400" cy="685800"/>
          </a:xfrm>
        </p:spPr>
        <p:txBody>
          <a:bodyPr/>
          <a:lstStyle/>
          <a:p>
            <a:pPr>
              <a:defRPr/>
            </a:pPr>
            <a:r>
              <a:rPr lang="en-US" altLang="en-US"/>
              <a:t>Quick Sort</a:t>
            </a:r>
          </a:p>
        </p:txBody>
      </p:sp>
      <p:sp>
        <p:nvSpPr>
          <p:cNvPr id="20484" name="Rectangle 3"/>
          <p:cNvSpPr>
            <a:spLocks noGrp="1" noChangeArrowheads="1"/>
          </p:cNvSpPr>
          <p:nvPr>
            <p:ph type="body" idx="1"/>
          </p:nvPr>
        </p:nvSpPr>
        <p:spPr>
          <a:xfrm>
            <a:off x="228600" y="1066800"/>
            <a:ext cx="8763000" cy="5105400"/>
          </a:xfrm>
        </p:spPr>
        <p:txBody>
          <a:bodyPr/>
          <a:lstStyle/>
          <a:p>
            <a:pPr marL="0" indent="0">
              <a:spcBef>
                <a:spcPct val="0"/>
              </a:spcBef>
              <a:buFont typeface="Monotype Sorts" charset="2"/>
              <a:buNone/>
              <a:defRPr/>
            </a:pPr>
            <a:r>
              <a:rPr lang="en-US" altLang="en-US"/>
              <a:t>Quick sort, developed by C. A. R. Hoare (1962), works as follows: The algorithm selects an element, called the </a:t>
            </a:r>
            <a:r>
              <a:rPr lang="en-US" altLang="en-US" i="1"/>
              <a:t>pivot</a:t>
            </a:r>
            <a:r>
              <a:rPr lang="en-US" altLang="en-US"/>
              <a:t>, in the array. Divide the array into two parts such that all the elements in the first part are less than or equal to the pivot and all the elements in the second part are greater than the pivot. Recursively apply the quick sort algorithm to the first part and then the second part. </a:t>
            </a:r>
          </a:p>
        </p:txBody>
      </p:sp>
      <p:sp>
        <p:nvSpPr>
          <p:cNvPr id="2048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048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048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0488"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EB307E58-048E-6144-8247-34C69772394D}" type="slidenum">
              <a:rPr lang="en-US" altLang="en-US" sz="1400" smtClean="0"/>
              <a:pPr>
                <a:spcBef>
                  <a:spcPct val="0"/>
                </a:spcBef>
                <a:buClrTx/>
                <a:buSzTx/>
                <a:buFontTx/>
                <a:buNone/>
                <a:defRPr/>
              </a:pPr>
              <a:t>39</a:t>
            </a:fld>
            <a:endParaRPr lang="en-US" altLang="en-US" sz="1400"/>
          </a:p>
        </p:txBody>
      </p:sp>
      <p:sp>
        <p:nvSpPr>
          <p:cNvPr id="21507" name="Rectangle 2"/>
          <p:cNvSpPr>
            <a:spLocks noGrp="1" noChangeArrowheads="1"/>
          </p:cNvSpPr>
          <p:nvPr>
            <p:ph type="title"/>
          </p:nvPr>
        </p:nvSpPr>
        <p:spPr>
          <a:xfrm>
            <a:off x="685800" y="228600"/>
            <a:ext cx="7772400" cy="685800"/>
          </a:xfrm>
        </p:spPr>
        <p:txBody>
          <a:bodyPr/>
          <a:lstStyle/>
          <a:p>
            <a:pPr>
              <a:defRPr/>
            </a:pPr>
            <a:r>
              <a:rPr lang="en-US" altLang="en-US"/>
              <a:t>Quick Sort</a:t>
            </a:r>
          </a:p>
        </p:txBody>
      </p:sp>
      <p:sp>
        <p:nvSpPr>
          <p:cNvPr id="2150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15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15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151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1512" name="Rectangle 7"/>
          <p:cNvSpPr>
            <a:spLocks noChangeArrowheads="1"/>
          </p:cNvSpPr>
          <p:nvPr/>
        </p:nvSpPr>
        <p:spPr bwMode="auto">
          <a:xfrm>
            <a:off x="0" y="157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33800" name="Object 8"/>
          <p:cNvGraphicFramePr>
            <a:graphicFrameLocks noChangeAspect="1"/>
          </p:cNvGraphicFramePr>
          <p:nvPr/>
        </p:nvGraphicFramePr>
        <p:xfrm>
          <a:off x="990600" y="1066800"/>
          <a:ext cx="6858000" cy="5122863"/>
        </p:xfrm>
        <a:graphic>
          <a:graphicData uri="http://schemas.openxmlformats.org/presentationml/2006/ole">
            <mc:AlternateContent xmlns:mc="http://schemas.openxmlformats.org/markup-compatibility/2006">
              <mc:Choice xmlns:v="urn:schemas-microsoft-com:vml" Requires="v">
                <p:oleObj spid="_x0000_s33807" name="Picture" r:id="rId3" imgW="4965700" imgH="3708400" progId="Word.Picture.8">
                  <p:embed/>
                </p:oleObj>
              </mc:Choice>
              <mc:Fallback>
                <p:oleObj name="Picture" r:id="rId3" imgW="4965700" imgH="3708400" progId="Word.Picture.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68580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4</a:t>
            </a:fld>
            <a:endParaRPr lang="en-US" altLang="en-US" sz="1400"/>
          </a:p>
        </p:txBody>
      </p:sp>
      <p:sp>
        <p:nvSpPr>
          <p:cNvPr id="88067" name="Rectangle 2"/>
          <p:cNvSpPr>
            <a:spLocks noGrp="1" noChangeArrowheads="1"/>
          </p:cNvSpPr>
          <p:nvPr>
            <p:ph type="title"/>
          </p:nvPr>
        </p:nvSpPr>
        <p:spPr>
          <a:xfrm>
            <a:off x="685800" y="457200"/>
            <a:ext cx="7772400" cy="838200"/>
          </a:xfrm>
        </p:spPr>
        <p:txBody>
          <a:bodyPr/>
          <a:lstStyle/>
          <a:p>
            <a:r>
              <a:rPr lang="en-US" altLang="en-US"/>
              <a:t>Linear Search</a:t>
            </a:r>
            <a:endParaRPr lang="en-US" altLang="en-US" u="sng">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The linear search approach compares the key element, </a:t>
            </a:r>
            <a:r>
              <a:rPr lang="en-US" altLang="en-US" u="sng">
                <a:cs typeface="Times New Roman" pitchFamily="18" charset="0"/>
              </a:rPr>
              <a:t>key</a:t>
            </a:r>
            <a:r>
              <a:rPr lang="en-US" altLang="en-US">
                <a:cs typeface="Times New Roman" pitchFamily="18" charset="0"/>
              </a:rPr>
              <a:t>, </a:t>
            </a:r>
            <a:r>
              <a:rPr lang="en-US" altLang="en-US" i="1">
                <a:cs typeface="Times New Roman" pitchFamily="18" charset="0"/>
              </a:rPr>
              <a:t>sequentially</a:t>
            </a:r>
            <a:r>
              <a:rPr lang="en-US" altLang="en-US">
                <a:cs typeface="Times New Roman" pitchFamily="18" charset="0"/>
              </a:rPr>
              <a:t> with each element in the array </a:t>
            </a:r>
            <a:r>
              <a:rPr lang="en-US" altLang="en-US" u="sng">
                <a:cs typeface="Times New Roman" pitchFamily="18" charset="0"/>
              </a:rPr>
              <a:t>list</a:t>
            </a:r>
            <a:r>
              <a:rPr lang="en-US" altLang="en-US">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a:cs typeface="Times New Roman" pitchFamily="18" charset="0"/>
              </a:rPr>
              <a:t>-1</a:t>
            </a:r>
            <a:r>
              <a:rPr lang="en-US" altLang="en-US">
                <a:cs typeface="Times New Roman"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3FC22FDC-2E9A-9046-B054-82338D172FA5}" type="slidenum">
              <a:rPr lang="en-US" altLang="en-US" sz="1400" smtClean="0"/>
              <a:pPr>
                <a:spcBef>
                  <a:spcPct val="0"/>
                </a:spcBef>
                <a:buClrTx/>
                <a:buSzTx/>
                <a:buFontTx/>
                <a:buNone/>
                <a:defRPr/>
              </a:pPr>
              <a:t>40</a:t>
            </a:fld>
            <a:endParaRPr lang="en-US" altLang="en-US" sz="1400"/>
          </a:p>
        </p:txBody>
      </p:sp>
      <p:sp>
        <p:nvSpPr>
          <p:cNvPr id="22531" name="Rectangle 2"/>
          <p:cNvSpPr>
            <a:spLocks noGrp="1" noChangeArrowheads="1"/>
          </p:cNvSpPr>
          <p:nvPr>
            <p:ph type="title"/>
          </p:nvPr>
        </p:nvSpPr>
        <p:spPr>
          <a:xfrm>
            <a:off x="533400" y="228600"/>
            <a:ext cx="2362200" cy="685800"/>
          </a:xfrm>
        </p:spPr>
        <p:txBody>
          <a:bodyPr/>
          <a:lstStyle/>
          <a:p>
            <a:pPr>
              <a:defRPr/>
            </a:pPr>
            <a:r>
              <a:rPr lang="en-US" altLang="en-US"/>
              <a:t>Partition</a:t>
            </a:r>
          </a:p>
        </p:txBody>
      </p:sp>
      <p:sp>
        <p:nvSpPr>
          <p:cNvPr id="225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25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25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2535"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2536" name="Rectangle 10"/>
          <p:cNvSpPr>
            <a:spLocks noChangeArrowheads="1"/>
          </p:cNvSpPr>
          <p:nvPr/>
        </p:nvSpPr>
        <p:spPr bwMode="auto">
          <a:xfrm>
            <a:off x="0" y="157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2537" name="Rectangle 12"/>
          <p:cNvSpPr>
            <a:spLocks noChangeArrowheads="1"/>
          </p:cNvSpPr>
          <p:nvPr/>
        </p:nvSpPr>
        <p:spPr bwMode="auto">
          <a:xfrm>
            <a:off x="0" y="72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34825" name="Object 11"/>
          <p:cNvGraphicFramePr>
            <a:graphicFrameLocks noChangeAspect="1"/>
          </p:cNvGraphicFramePr>
          <p:nvPr/>
        </p:nvGraphicFramePr>
        <p:xfrm>
          <a:off x="3200400" y="381000"/>
          <a:ext cx="5232400" cy="5943600"/>
        </p:xfrm>
        <a:graphic>
          <a:graphicData uri="http://schemas.openxmlformats.org/presentationml/2006/ole">
            <mc:AlternateContent xmlns:mc="http://schemas.openxmlformats.org/markup-compatibility/2006">
              <mc:Choice xmlns:v="urn:schemas-microsoft-com:vml" Requires="v">
                <p:oleObj spid="_x0000_s34836" name="Picture" r:id="rId3" imgW="4762500" imgH="5410200" progId="Word.Picture.8">
                  <p:embed/>
                </p:oleObj>
              </mc:Choice>
              <mc:Fallback>
                <p:oleObj name="Picture" r:id="rId3" imgW="4762500" imgH="5410200" progId="Word.Pictur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1000"/>
                        <a:ext cx="5232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6" name="AutoShape 15">
            <a:hlinkClick r:id="rId5" highlightClick="1"/>
          </p:cNvPr>
          <p:cNvSpPr>
            <a:spLocks noChangeArrowheads="1"/>
          </p:cNvSpPr>
          <p:nvPr/>
        </p:nvSpPr>
        <p:spPr bwMode="auto">
          <a:xfrm>
            <a:off x="665163" y="1284288"/>
            <a:ext cx="468312" cy="577850"/>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pPr>
            <a:endParaRPr lang="en-US" altLang="en-US" sz="2400"/>
          </a:p>
        </p:txBody>
      </p:sp>
      <p:sp>
        <p:nvSpPr>
          <p:cNvPr id="22540" name="Rectangle 2"/>
          <p:cNvSpPr txBox="1">
            <a:spLocks noChangeArrowheads="1"/>
          </p:cNvSpPr>
          <p:nvPr/>
        </p:nvSpPr>
        <p:spPr bwMode="auto">
          <a:xfrm>
            <a:off x="744538" y="1284288"/>
            <a:ext cx="2362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defRPr/>
            </a:pPr>
            <a:r>
              <a:rPr lang="en-US" altLang="en-US" sz="2000">
                <a:solidFill>
                  <a:schemeClr val="tx2"/>
                </a:solidFill>
              </a:rPr>
              <a:t>Animation for partition</a:t>
            </a:r>
          </a:p>
        </p:txBody>
      </p:sp>
      <p:sp>
        <p:nvSpPr>
          <p:cNvPr id="34828" name="AutoShape 10">
            <a:hlinkClick r:id="rId6" action="ppaction://program" highlightClick="1"/>
          </p:cNvPr>
          <p:cNvSpPr>
            <a:spLocks noChangeArrowheads="1"/>
          </p:cNvSpPr>
          <p:nvPr/>
        </p:nvSpPr>
        <p:spPr bwMode="auto">
          <a:xfrm>
            <a:off x="2103438" y="5778500"/>
            <a:ext cx="698500" cy="381000"/>
          </a:xfrm>
          <a:prstGeom prst="actionButtonBlank">
            <a:avLst/>
          </a:prstGeom>
          <a:solidFill>
            <a:srgbClr val="38A1BA"/>
          </a:solidFill>
          <a:ln>
            <a:noFill/>
          </a:ln>
          <a:effectLst>
            <a:prstShdw prst="shdw17" dist="17961" dir="2700000">
              <a:srgbClr val="226170">
                <a:alpha val="74997"/>
              </a:srgbClr>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1800">
                <a:latin typeface="Book Antiqua" charset="0"/>
              </a:rPr>
              <a:t>Run</a:t>
            </a:r>
            <a:endParaRPr lang="en-US" altLang="en-US" sz="1800"/>
          </a:p>
        </p:txBody>
      </p:sp>
      <p:sp>
        <p:nvSpPr>
          <p:cNvPr id="34829" name="Rectangle 16">
            <a:hlinkClick r:id="rId7"/>
          </p:cNvPr>
          <p:cNvSpPr>
            <a:spLocks noChangeArrowheads="1"/>
          </p:cNvSpPr>
          <p:nvPr/>
        </p:nvSpPr>
        <p:spPr bwMode="auto">
          <a:xfrm>
            <a:off x="307975" y="5792788"/>
            <a:ext cx="1649413" cy="381000"/>
          </a:xfrm>
          <a:prstGeom prst="rect">
            <a:avLst/>
          </a:prstGeom>
          <a:solidFill>
            <a:srgbClr val="92D05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lgn="ctr">
              <a:spcBef>
                <a:spcPct val="0"/>
              </a:spcBef>
              <a:buClrTx/>
              <a:buSzTx/>
              <a:buFontTx/>
              <a:buNone/>
            </a:pPr>
            <a:r>
              <a:rPr lang="en-US" altLang="en-US" sz="2000"/>
              <a:t>QuickSort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FD079F90-7334-5D4C-B05D-3658846ACBD7}" type="slidenum">
              <a:rPr lang="en-US" altLang="en-US" sz="1400" smtClean="0"/>
              <a:pPr>
                <a:spcBef>
                  <a:spcPct val="0"/>
                </a:spcBef>
                <a:buClrTx/>
                <a:buSzTx/>
                <a:buFontTx/>
                <a:buNone/>
                <a:defRPr/>
              </a:pPr>
              <a:t>41</a:t>
            </a:fld>
            <a:endParaRPr lang="en-US" altLang="en-US" sz="1400"/>
          </a:p>
        </p:txBody>
      </p:sp>
      <p:sp>
        <p:nvSpPr>
          <p:cNvPr id="23555" name="Rectangle 2"/>
          <p:cNvSpPr>
            <a:spLocks noGrp="1" noChangeArrowheads="1"/>
          </p:cNvSpPr>
          <p:nvPr>
            <p:ph type="title"/>
          </p:nvPr>
        </p:nvSpPr>
        <p:spPr>
          <a:xfrm>
            <a:off x="685800" y="228600"/>
            <a:ext cx="7772400" cy="685800"/>
          </a:xfrm>
        </p:spPr>
        <p:txBody>
          <a:bodyPr/>
          <a:lstStyle/>
          <a:p>
            <a:pPr>
              <a:defRPr/>
            </a:pPr>
            <a:r>
              <a:rPr lang="en-US" altLang="en-US"/>
              <a:t>Quick Sort Time</a:t>
            </a:r>
          </a:p>
        </p:txBody>
      </p:sp>
      <p:sp>
        <p:nvSpPr>
          <p:cNvPr id="2355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5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5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59"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0"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1"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2"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3"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4" name="Rectangle 11"/>
          <p:cNvSpPr>
            <a:spLocks noGrp="1" noChangeArrowheads="1"/>
          </p:cNvSpPr>
          <p:nvPr>
            <p:ph type="body" idx="1"/>
          </p:nvPr>
        </p:nvSpPr>
        <p:spPr>
          <a:xfrm>
            <a:off x="228600" y="1066800"/>
            <a:ext cx="8610600" cy="1600200"/>
          </a:xfrm>
        </p:spPr>
        <p:txBody>
          <a:bodyPr/>
          <a:lstStyle/>
          <a:p>
            <a:pPr marL="263525" indent="0">
              <a:spcBef>
                <a:spcPct val="0"/>
              </a:spcBef>
              <a:buFont typeface="Monotype Sorts" charset="2"/>
              <a:buNone/>
              <a:defRPr/>
            </a:pPr>
            <a:r>
              <a:rPr lang="en-US" altLang="en-US"/>
              <a:t>To partition an array of </a:t>
            </a:r>
            <a:r>
              <a:rPr lang="en-US" altLang="en-US" i="1"/>
              <a:t>n</a:t>
            </a:r>
            <a:r>
              <a:rPr lang="en-US" altLang="en-US"/>
              <a:t> elements, it takes </a:t>
            </a:r>
            <a:r>
              <a:rPr lang="en-US" altLang="en-US" i="1"/>
              <a:t>n-1</a:t>
            </a:r>
            <a:r>
              <a:rPr lang="en-US" altLang="en-US"/>
              <a:t> comparisons and </a:t>
            </a:r>
            <a:r>
              <a:rPr lang="en-US" altLang="en-US" i="1"/>
              <a:t>n</a:t>
            </a:r>
            <a:r>
              <a:rPr lang="en-US" altLang="en-US"/>
              <a:t> moves in the worst case. So, the time required for partition is </a:t>
            </a:r>
            <a:r>
              <a:rPr lang="en-US" altLang="en-US" i="1"/>
              <a:t>O(n)</a:t>
            </a:r>
            <a:r>
              <a:rPr lang="en-US" altLang="en-US"/>
              <a:t>.</a:t>
            </a:r>
          </a:p>
        </p:txBody>
      </p:sp>
      <p:sp>
        <p:nvSpPr>
          <p:cNvPr id="23565" name="Rectangle 12"/>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6" name="Rectangle 13"/>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3567"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9003708F-F15D-7E49-8029-1CDC2B7A507F}" type="slidenum">
              <a:rPr lang="en-US" altLang="en-US" sz="1400" smtClean="0"/>
              <a:pPr>
                <a:spcBef>
                  <a:spcPct val="0"/>
                </a:spcBef>
                <a:buClrTx/>
                <a:buSzTx/>
                <a:buFontTx/>
                <a:buNone/>
                <a:defRPr/>
              </a:pPr>
              <a:t>42</a:t>
            </a:fld>
            <a:endParaRPr lang="en-US" altLang="en-US" sz="1400"/>
          </a:p>
        </p:txBody>
      </p:sp>
      <p:sp>
        <p:nvSpPr>
          <p:cNvPr id="24579" name="Rectangle 2"/>
          <p:cNvSpPr>
            <a:spLocks noGrp="1" noChangeArrowheads="1"/>
          </p:cNvSpPr>
          <p:nvPr>
            <p:ph type="title"/>
          </p:nvPr>
        </p:nvSpPr>
        <p:spPr/>
        <p:txBody>
          <a:bodyPr/>
          <a:lstStyle/>
          <a:p>
            <a:pPr>
              <a:defRPr/>
            </a:pPr>
            <a:r>
              <a:rPr lang="en-US" altLang="en-US"/>
              <a:t>Worst-Case Time</a:t>
            </a:r>
          </a:p>
        </p:txBody>
      </p:sp>
      <p:sp>
        <p:nvSpPr>
          <p:cNvPr id="2458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3"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4"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5"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6"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7"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8"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89"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9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4591" name="Rectangle 16"/>
          <p:cNvSpPr>
            <a:spLocks noChangeArrowheads="1"/>
          </p:cNvSpPr>
          <p:nvPr/>
        </p:nvSpPr>
        <p:spPr bwMode="auto">
          <a:xfrm>
            <a:off x="228600" y="1447800"/>
            <a:ext cx="8610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r>
              <a:rPr lang="en-US" altLang="en-US"/>
              <a:t>In the worst case, each time the pivot divides the array into one big subarray with the other empty. The size of the big subarray is one less than the one before divided. The algorithm requires     time:</a:t>
            </a:r>
          </a:p>
        </p:txBody>
      </p:sp>
      <p:graphicFrame>
        <p:nvGraphicFramePr>
          <p:cNvPr id="36879" name="Object 17"/>
          <p:cNvGraphicFramePr>
            <a:graphicFrameLocks noChangeAspect="1"/>
          </p:cNvGraphicFramePr>
          <p:nvPr/>
        </p:nvGraphicFramePr>
        <p:xfrm>
          <a:off x="2133600" y="4267200"/>
          <a:ext cx="3048000" cy="336550"/>
        </p:xfrm>
        <a:graphic>
          <a:graphicData uri="http://schemas.openxmlformats.org/presentationml/2006/ole">
            <mc:AlternateContent xmlns:mc="http://schemas.openxmlformats.org/markup-compatibility/2006">
              <mc:Choice xmlns:v="urn:schemas-microsoft-com:vml" Requires="v">
                <p:oleObj spid="_x0000_s36893" name="Equation" r:id="rId3" imgW="2070100" imgH="228600" progId="Equation.3">
                  <p:embed/>
                </p:oleObj>
              </mc:Choice>
              <mc:Fallback>
                <p:oleObj name="Equation" r:id="rId3" imgW="2070100" imgH="2286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67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80" name="Object 18"/>
          <p:cNvGraphicFramePr>
            <a:graphicFrameLocks noGrp="1" noChangeAspect="1"/>
          </p:cNvGraphicFramePr>
          <p:nvPr>
            <p:ph idx="1"/>
          </p:nvPr>
        </p:nvGraphicFramePr>
        <p:xfrm>
          <a:off x="7620000" y="3124200"/>
          <a:ext cx="406400" cy="228600"/>
        </p:xfrm>
        <a:graphic>
          <a:graphicData uri="http://schemas.openxmlformats.org/presentationml/2006/ole">
            <mc:AlternateContent xmlns:mc="http://schemas.openxmlformats.org/markup-compatibility/2006">
              <mc:Choice xmlns:v="urn:schemas-microsoft-com:vml" Requires="v">
                <p:oleObj spid="_x0000_s36894" name="Equation" r:id="rId5" imgW="406224" imgH="228501" progId="Equation.3">
                  <p:embed/>
                </p:oleObj>
              </mc:Choice>
              <mc:Fallback>
                <p:oleObj name="Equation" r:id="rId5" imgW="406224" imgH="228501"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124200"/>
                        <a:ext cx="406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BA53A7E-2758-9F49-8306-2562725622F0}" type="slidenum">
              <a:rPr lang="en-US" altLang="en-US" sz="1400" smtClean="0"/>
              <a:pPr>
                <a:spcBef>
                  <a:spcPct val="0"/>
                </a:spcBef>
                <a:buClrTx/>
                <a:buSzTx/>
                <a:buFontTx/>
                <a:buNone/>
                <a:defRPr/>
              </a:pPr>
              <a:t>43</a:t>
            </a:fld>
            <a:endParaRPr lang="en-US" altLang="en-US" sz="1400"/>
          </a:p>
        </p:txBody>
      </p:sp>
      <p:sp>
        <p:nvSpPr>
          <p:cNvPr id="25603" name="Rectangle 2"/>
          <p:cNvSpPr>
            <a:spLocks noGrp="1" noChangeArrowheads="1"/>
          </p:cNvSpPr>
          <p:nvPr>
            <p:ph type="title"/>
          </p:nvPr>
        </p:nvSpPr>
        <p:spPr>
          <a:xfrm>
            <a:off x="685800" y="228600"/>
            <a:ext cx="7772400" cy="685800"/>
          </a:xfrm>
        </p:spPr>
        <p:txBody>
          <a:bodyPr/>
          <a:lstStyle/>
          <a:p>
            <a:pPr>
              <a:defRPr/>
            </a:pPr>
            <a:r>
              <a:rPr lang="en-US" altLang="en-US"/>
              <a:t>Best-Case Time</a:t>
            </a:r>
          </a:p>
        </p:txBody>
      </p:sp>
      <p:sp>
        <p:nvSpPr>
          <p:cNvPr id="2560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0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0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07"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08"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09"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0"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1"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2" name="Rectangle 12"/>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3" name="Rectangle 13"/>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4" name="Rectangle 14"/>
          <p:cNvSpPr>
            <a:spLocks noChangeArrowheads="1"/>
          </p:cNvSpPr>
          <p:nvPr/>
        </p:nvSpPr>
        <p:spPr bwMode="auto">
          <a:xfrm>
            <a:off x="304800" y="1219200"/>
            <a:ext cx="8610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r>
              <a:rPr lang="en-US" altLang="en-US"/>
              <a:t>In the best case, each time the pivot divides the array into two parts of about the same size. Let  </a:t>
            </a:r>
            <a:r>
              <a:rPr lang="en-US" altLang="en-US" i="1"/>
              <a:t>T(n)</a:t>
            </a:r>
            <a:r>
              <a:rPr lang="en-US" altLang="en-US"/>
              <a:t> denote the time required for sorting an array of  elements using quick sort. So, </a:t>
            </a:r>
          </a:p>
        </p:txBody>
      </p:sp>
      <p:sp>
        <p:nvSpPr>
          <p:cNvPr id="25615"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5616" name="Rectangle 19"/>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37904" name="Object 18"/>
          <p:cNvGraphicFramePr>
            <a:graphicFrameLocks noChangeAspect="1"/>
          </p:cNvGraphicFramePr>
          <p:nvPr/>
        </p:nvGraphicFramePr>
        <p:xfrm>
          <a:off x="1600200" y="4038600"/>
          <a:ext cx="4419600" cy="793750"/>
        </p:xfrm>
        <a:graphic>
          <a:graphicData uri="http://schemas.openxmlformats.org/presentationml/2006/ole">
            <mc:AlternateContent xmlns:mc="http://schemas.openxmlformats.org/markup-compatibility/2006">
              <mc:Choice xmlns:v="urn:schemas-microsoft-com:vml" Requires="v">
                <p:oleObj spid="_x0000_s37911" name="Equation" r:id="rId3" imgW="2209800" imgH="393700" progId="Equation.3">
                  <p:embed/>
                </p:oleObj>
              </mc:Choice>
              <mc:Fallback>
                <p:oleObj name="Equation" r:id="rId3" imgW="2209800" imgH="39370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038600"/>
                        <a:ext cx="4419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1A9972D-F8FA-3945-AAF9-9BBBC8A04BA1}" type="slidenum">
              <a:rPr lang="en-US" altLang="en-US" sz="1400" smtClean="0"/>
              <a:pPr>
                <a:spcBef>
                  <a:spcPct val="0"/>
                </a:spcBef>
                <a:buClrTx/>
                <a:buSzTx/>
                <a:buFontTx/>
                <a:buNone/>
                <a:defRPr/>
              </a:pPr>
              <a:t>44</a:t>
            </a:fld>
            <a:endParaRPr lang="en-US" altLang="en-US" sz="1400"/>
          </a:p>
        </p:txBody>
      </p:sp>
      <p:sp>
        <p:nvSpPr>
          <p:cNvPr id="26627" name="Rectangle 2"/>
          <p:cNvSpPr>
            <a:spLocks noGrp="1" noChangeArrowheads="1"/>
          </p:cNvSpPr>
          <p:nvPr>
            <p:ph type="title"/>
          </p:nvPr>
        </p:nvSpPr>
        <p:spPr>
          <a:xfrm>
            <a:off x="685800" y="228600"/>
            <a:ext cx="7772400" cy="685800"/>
          </a:xfrm>
        </p:spPr>
        <p:txBody>
          <a:bodyPr/>
          <a:lstStyle/>
          <a:p>
            <a:pPr>
              <a:defRPr/>
            </a:pPr>
            <a:r>
              <a:rPr lang="en-US" altLang="en-US"/>
              <a:t>Average-Case Time</a:t>
            </a:r>
          </a:p>
        </p:txBody>
      </p:sp>
      <p:sp>
        <p:nvSpPr>
          <p:cNvPr id="266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6"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7"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8" name="Rectangle 13"/>
          <p:cNvSpPr>
            <a:spLocks noChangeArrowheads="1"/>
          </p:cNvSpPr>
          <p:nvPr/>
        </p:nvSpPr>
        <p:spPr bwMode="auto">
          <a:xfrm>
            <a:off x="304800" y="1219200"/>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r>
              <a:rPr lang="en-US" altLang="en-US"/>
              <a:t>On the average, each time the pivot will not divide the array into two parts of the same size nor one empty part. Statistically, the sizes of the two parts are very close. So the average time is </a:t>
            </a:r>
            <a:r>
              <a:rPr lang="en-US" altLang="en-US" i="1"/>
              <a:t>O(nlogn)</a:t>
            </a:r>
            <a:r>
              <a:rPr lang="en-US" altLang="en-US"/>
              <a:t>. The exact average-case analysis is beyond the scope of this book. </a:t>
            </a:r>
          </a:p>
        </p:txBody>
      </p:sp>
      <p:sp>
        <p:nvSpPr>
          <p:cNvPr id="2663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40" name="Rectangle 1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altLang="en-US"/>
              <a:t>Computational Complexity</a:t>
            </a:r>
            <a:br>
              <a:rPr lang="en-US" altLang="en-US"/>
            </a:br>
            <a:r>
              <a:rPr lang="en-US" altLang="en-US"/>
              <a:t>(Big O)</a:t>
            </a:r>
          </a:p>
        </p:txBody>
      </p:sp>
      <p:sp>
        <p:nvSpPr>
          <p:cNvPr id="3" name="Content Placeholder 2"/>
          <p:cNvSpPr>
            <a:spLocks noGrp="1"/>
          </p:cNvSpPr>
          <p:nvPr>
            <p:ph idx="1"/>
          </p:nvPr>
        </p:nvSpPr>
        <p:spPr/>
        <p:txBody>
          <a:bodyPr/>
          <a:lstStyle/>
          <a:p>
            <a:r>
              <a:rPr lang="en-US" altLang="en-US"/>
              <a:t>T(n)=O(1)		// constant time</a:t>
            </a:r>
          </a:p>
          <a:p>
            <a:r>
              <a:rPr lang="en-US" altLang="en-US"/>
              <a:t>T(n)=O(log n)		// logarithmic</a:t>
            </a:r>
          </a:p>
          <a:p>
            <a:r>
              <a:rPr lang="en-US" altLang="en-US"/>
              <a:t>T(n)=O(n)		// linear </a:t>
            </a:r>
          </a:p>
          <a:p>
            <a:r>
              <a:rPr lang="en-US" altLang="en-US"/>
              <a:t>T(n)=O(nlog n)	// linearithmic</a:t>
            </a:r>
          </a:p>
          <a:p>
            <a:r>
              <a:rPr lang="en-US" altLang="en-US"/>
              <a:t>T(n)=O(n</a:t>
            </a:r>
            <a:r>
              <a:rPr lang="en-US" altLang="en-US" baseline="30000"/>
              <a:t>2</a:t>
            </a:r>
            <a:r>
              <a:rPr lang="en-US" altLang="en-US"/>
              <a:t>)		// quadratic</a:t>
            </a:r>
          </a:p>
          <a:p>
            <a:r>
              <a:rPr lang="en-US" altLang="en-US"/>
              <a:t>T(n)=O(n</a:t>
            </a:r>
            <a:r>
              <a:rPr lang="en-US" altLang="en-US" baseline="30000"/>
              <a:t>3</a:t>
            </a:r>
            <a:r>
              <a:rPr lang="en-US" altLang="en-US"/>
              <a:t>)		// cubic</a:t>
            </a:r>
          </a:p>
          <a:p>
            <a:endParaRPr lang="en-US"/>
          </a:p>
          <a:p>
            <a:endParaRPr lang="en-US"/>
          </a:p>
        </p:txBody>
      </p:sp>
      <p:sp>
        <p:nvSpPr>
          <p:cNvPr id="2662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1A9972D-F8FA-3945-AAF9-9BBBC8A04BA1}" type="slidenum">
              <a:rPr lang="en-US" altLang="en-US" sz="1400" smtClean="0"/>
              <a:pPr>
                <a:spcBef>
                  <a:spcPct val="0"/>
                </a:spcBef>
                <a:buClrTx/>
                <a:buSzTx/>
                <a:buFontTx/>
                <a:buNone/>
                <a:defRPr/>
              </a:pPr>
              <a:t>45</a:t>
            </a:fld>
            <a:endParaRPr lang="en-US" altLang="en-US" sz="1400"/>
          </a:p>
        </p:txBody>
      </p:sp>
      <p:sp>
        <p:nvSpPr>
          <p:cNvPr id="266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6"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7"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8" name="Rectangle 13"/>
          <p:cNvSpPr>
            <a:spLocks noChangeArrowheads="1"/>
          </p:cNvSpPr>
          <p:nvPr/>
        </p:nvSpPr>
        <p:spPr bwMode="auto">
          <a:xfrm>
            <a:off x="304800" y="1219200"/>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endParaRPr lang="en-US" altLang="en-US"/>
          </a:p>
        </p:txBody>
      </p:sp>
      <p:sp>
        <p:nvSpPr>
          <p:cNvPr id="2663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40" name="Rectangle 1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Tree>
    <p:extLst>
      <p:ext uri="{BB962C8B-B14F-4D97-AF65-F5344CB8AC3E}">
        <p14:creationId xmlns:p14="http://schemas.microsoft.com/office/powerpoint/2010/main" val="938467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altLang="en-US"/>
              <a:t>Complexity Examples</a:t>
            </a:r>
          </a:p>
        </p:txBody>
      </p:sp>
      <p:sp>
        <p:nvSpPr>
          <p:cNvPr id="2662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1A9972D-F8FA-3945-AAF9-9BBBC8A04BA1}" type="slidenum">
              <a:rPr lang="en-US" altLang="en-US" sz="1400" smtClean="0"/>
              <a:pPr>
                <a:spcBef>
                  <a:spcPct val="0"/>
                </a:spcBef>
                <a:buClrTx/>
                <a:buSzTx/>
                <a:buFontTx/>
                <a:buNone/>
                <a:defRPr/>
              </a:pPr>
              <a:t>46</a:t>
            </a:fld>
            <a:endParaRPr lang="en-US" altLang="en-US" sz="1400"/>
          </a:p>
        </p:txBody>
      </p:sp>
      <p:sp>
        <p:nvSpPr>
          <p:cNvPr id="266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6"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7"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8" name="Rectangle 13"/>
          <p:cNvSpPr>
            <a:spLocks noChangeArrowheads="1"/>
          </p:cNvSpPr>
          <p:nvPr/>
        </p:nvSpPr>
        <p:spPr bwMode="auto">
          <a:xfrm>
            <a:off x="304800" y="1219200"/>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endParaRPr lang="en-US" altLang="en-US"/>
          </a:p>
        </p:txBody>
      </p:sp>
      <p:sp>
        <p:nvSpPr>
          <p:cNvPr id="2663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40" name="Rectangle 1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397" y="1152773"/>
            <a:ext cx="7279178" cy="4815979"/>
          </a:xfrm>
        </p:spPr>
      </p:pic>
      <p:sp>
        <p:nvSpPr>
          <p:cNvPr id="5" name="TextBox 4"/>
          <p:cNvSpPr txBox="1"/>
          <p:nvPr/>
        </p:nvSpPr>
        <p:spPr>
          <a:xfrm>
            <a:off x="2971800" y="5955873"/>
            <a:ext cx="3534295" cy="461665"/>
          </a:xfrm>
          <a:prstGeom prst="rect">
            <a:avLst/>
          </a:prstGeom>
          <a:noFill/>
        </p:spPr>
        <p:txBody>
          <a:bodyPr wrap="square" rtlCol="0">
            <a:spAutoFit/>
          </a:bodyPr>
          <a:lstStyle/>
          <a:p>
            <a:r>
              <a:rPr lang="en-US"/>
              <a:t>http://bigocheatsheet.com/</a:t>
            </a:r>
          </a:p>
        </p:txBody>
      </p:sp>
    </p:spTree>
    <p:extLst>
      <p:ext uri="{BB962C8B-B14F-4D97-AF65-F5344CB8AC3E}">
        <p14:creationId xmlns:p14="http://schemas.microsoft.com/office/powerpoint/2010/main" val="1799264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altLang="en-US"/>
              <a:t>Complexity Examples</a:t>
            </a:r>
          </a:p>
        </p:txBody>
      </p:sp>
      <p:sp>
        <p:nvSpPr>
          <p:cNvPr id="2662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1A9972D-F8FA-3945-AAF9-9BBBC8A04BA1}" type="slidenum">
              <a:rPr lang="en-US" altLang="en-US" sz="1400" smtClean="0"/>
              <a:pPr>
                <a:spcBef>
                  <a:spcPct val="0"/>
                </a:spcBef>
                <a:buClrTx/>
                <a:buSzTx/>
                <a:buFontTx/>
                <a:buNone/>
                <a:defRPr/>
              </a:pPr>
              <a:t>47</a:t>
            </a:fld>
            <a:endParaRPr lang="en-US" altLang="en-US" sz="1400"/>
          </a:p>
        </p:txBody>
      </p:sp>
      <p:sp>
        <p:nvSpPr>
          <p:cNvPr id="266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6"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7"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8" name="Rectangle 13"/>
          <p:cNvSpPr>
            <a:spLocks noChangeArrowheads="1"/>
          </p:cNvSpPr>
          <p:nvPr/>
        </p:nvSpPr>
        <p:spPr bwMode="auto">
          <a:xfrm>
            <a:off x="304800" y="1219200"/>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endParaRPr lang="en-US" altLang="en-US"/>
          </a:p>
        </p:txBody>
      </p:sp>
      <p:sp>
        <p:nvSpPr>
          <p:cNvPr id="2663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40" name="Rectangle 1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5" name="TextBox 4"/>
          <p:cNvSpPr txBox="1"/>
          <p:nvPr/>
        </p:nvSpPr>
        <p:spPr>
          <a:xfrm>
            <a:off x="2959523" y="5961063"/>
            <a:ext cx="3534295" cy="461665"/>
          </a:xfrm>
          <a:prstGeom prst="rect">
            <a:avLst/>
          </a:prstGeom>
          <a:noFill/>
        </p:spPr>
        <p:txBody>
          <a:bodyPr wrap="square" rtlCol="0">
            <a:spAutoFit/>
          </a:bodyPr>
          <a:lstStyle/>
          <a:p>
            <a:r>
              <a:rPr lang="en-US"/>
              <a:t>http://bigocheatsheet.com/</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414" y="1219200"/>
            <a:ext cx="6616316" cy="4741863"/>
          </a:xfrm>
        </p:spPr>
      </p:pic>
    </p:spTree>
    <p:extLst>
      <p:ext uri="{BB962C8B-B14F-4D97-AF65-F5344CB8AC3E}">
        <p14:creationId xmlns:p14="http://schemas.microsoft.com/office/powerpoint/2010/main" val="1262682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a:defRPr/>
            </a:pPr>
            <a:r>
              <a:rPr lang="en-US" altLang="en-US"/>
              <a:t>Why does it matter?</a:t>
            </a:r>
          </a:p>
        </p:txBody>
      </p:sp>
      <p:sp>
        <p:nvSpPr>
          <p:cNvPr id="26626" name="Slide Number Placeholder 4"/>
          <p:cNvSpPr>
            <a:spLocks noGrp="1"/>
          </p:cNvSpPr>
          <p:nvPr>
            <p:ph type="sldNum"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fld id="{21A9972D-F8FA-3945-AAF9-9BBBC8A04BA1}" type="slidenum">
              <a:rPr lang="en-US" altLang="en-US" sz="1400" smtClean="0"/>
              <a:pPr>
                <a:spcBef>
                  <a:spcPct val="0"/>
                </a:spcBef>
                <a:buClrTx/>
                <a:buSzTx/>
                <a:buFontTx/>
                <a:buNone/>
                <a:defRPr/>
              </a:pPr>
              <a:t>48</a:t>
            </a:fld>
            <a:endParaRPr lang="en-US" altLang="en-US" sz="1400"/>
          </a:p>
        </p:txBody>
      </p:sp>
      <p:sp>
        <p:nvSpPr>
          <p:cNvPr id="2662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2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1" name="Rectangle 6"/>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2"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3" name="Rectangle 8"/>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4"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5" name="Rectangle 10"/>
          <p:cNvSpPr>
            <a:spLocks noChangeArrowheads="1"/>
          </p:cNvSpPr>
          <p:nvPr/>
        </p:nvSpPr>
        <p:spPr bwMode="auto">
          <a:xfrm>
            <a:off x="0" y="2011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6" name="Rectangle 11"/>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7" name="Rectangle 12"/>
          <p:cNvSpPr>
            <a:spLocks noChangeArrowheads="1"/>
          </p:cNvSpPr>
          <p:nvPr/>
        </p:nvSpPr>
        <p:spPr bwMode="auto">
          <a:xfrm>
            <a:off x="0" y="2671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38" name="Rectangle 13"/>
          <p:cNvSpPr>
            <a:spLocks noChangeArrowheads="1"/>
          </p:cNvSpPr>
          <p:nvPr/>
        </p:nvSpPr>
        <p:spPr bwMode="auto">
          <a:xfrm>
            <a:off x="304800" y="1219200"/>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263525">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Font typeface="Monotype Sorts" charset="2"/>
              <a:buNone/>
              <a:defRPr/>
            </a:pPr>
            <a:endParaRPr lang="en-US" altLang="en-US"/>
          </a:p>
        </p:txBody>
      </p:sp>
      <p:sp>
        <p:nvSpPr>
          <p:cNvPr id="26639"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sp>
        <p:nvSpPr>
          <p:cNvPr id="26640" name="Rectangle 1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lr>
                <a:schemeClr val="tx2"/>
              </a:buClr>
              <a:buSzPct val="75000"/>
              <a:buFont typeface="Monotype Sorts" charset="2"/>
              <a:buChar char="F"/>
              <a:defRPr sz="3200">
                <a:solidFill>
                  <a:schemeClr val="tx1"/>
                </a:solidFill>
                <a:latin typeface="Times New Roman" charset="0"/>
              </a:defRPr>
            </a:lvl1pPr>
            <a:lvl2pPr marL="742950" indent="-285750">
              <a:spcBef>
                <a:spcPct val="20000"/>
              </a:spcBef>
              <a:buClr>
                <a:schemeClr val="tx1"/>
              </a:buClr>
              <a:buChar char="–"/>
              <a:defRPr sz="2800">
                <a:solidFill>
                  <a:schemeClr val="tx1"/>
                </a:solidFill>
                <a:latin typeface="Times New Roman" charset="0"/>
              </a:defRPr>
            </a:lvl2pPr>
            <a:lvl3pPr marL="1143000" indent="-228600">
              <a:spcBef>
                <a:spcPct val="20000"/>
              </a:spcBef>
              <a:buClr>
                <a:schemeClr val="accent2"/>
              </a:buClr>
              <a:buSzPct val="65000"/>
              <a:buFont typeface="Monotype Sorts" charset="2"/>
              <a:buChar char="u"/>
              <a:defRPr sz="2400">
                <a:solidFill>
                  <a:schemeClr val="tx1"/>
                </a:solidFill>
                <a:latin typeface="Times New Roman" charset="0"/>
              </a:defRPr>
            </a:lvl3pPr>
            <a:lvl4pPr marL="1600200" indent="-228600">
              <a:spcBef>
                <a:spcPct val="20000"/>
              </a:spcBef>
              <a:buClr>
                <a:schemeClr val="tx1"/>
              </a:buClr>
              <a:buChar char="–"/>
              <a:defRPr sz="2000">
                <a:solidFill>
                  <a:schemeClr val="tx1"/>
                </a:solidFill>
                <a:latin typeface="Times New Roman" charset="0"/>
              </a:defRPr>
            </a:lvl4pPr>
            <a:lvl5pPr marL="2057400" indent="-228600">
              <a:spcBef>
                <a:spcPct val="20000"/>
              </a:spcBef>
              <a:buClr>
                <a:schemeClr val="tx2"/>
              </a:buClr>
              <a:buChar char="•"/>
              <a:defRPr sz="2000">
                <a:solidFill>
                  <a:schemeClr val="tx1"/>
                </a:solidFill>
                <a:latin typeface="Times New Roman"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charset="0"/>
              </a:defRPr>
            </a:lvl9pPr>
          </a:lstStyle>
          <a:p>
            <a:pPr>
              <a:spcBef>
                <a:spcPct val="0"/>
              </a:spcBef>
              <a:buClrTx/>
              <a:buSzTx/>
              <a:buFontTx/>
              <a:buNone/>
              <a:defRPr/>
            </a:pPr>
            <a:endParaRPr lang="en-US" altLang="en-US" sz="240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1542425"/>
              </p:ext>
            </p:extLst>
          </p:nvPr>
        </p:nvGraphicFramePr>
        <p:xfrm>
          <a:off x="495300" y="1558781"/>
          <a:ext cx="8153400" cy="4739640"/>
        </p:xfrm>
        <a:graphic>
          <a:graphicData uri="http://schemas.openxmlformats.org/drawingml/2006/table">
            <a:tbl>
              <a:tblPr firstRow="1">
                <a:tableStyleId>{E269D01E-BC32-4049-B463-5C60D7B0CCD2}</a:tableStyleId>
              </a:tblPr>
              <a:tblGrid>
                <a:gridCol w="1676400">
                  <a:extLst>
                    <a:ext uri="{9D8B030D-6E8A-4147-A177-3AD203B41FA5}">
                      <a16:colId xmlns:a16="http://schemas.microsoft.com/office/drawing/2014/main" val="20000"/>
                    </a:ext>
                  </a:extLst>
                </a:gridCol>
                <a:gridCol w="801594">
                  <a:extLst>
                    <a:ext uri="{9D8B030D-6E8A-4147-A177-3AD203B41FA5}">
                      <a16:colId xmlns:a16="http://schemas.microsoft.com/office/drawing/2014/main" val="20001"/>
                    </a:ext>
                  </a:extLst>
                </a:gridCol>
                <a:gridCol w="748738">
                  <a:extLst>
                    <a:ext uri="{9D8B030D-6E8A-4147-A177-3AD203B41FA5}">
                      <a16:colId xmlns:a16="http://schemas.microsoft.com/office/drawing/2014/main" val="20002"/>
                    </a:ext>
                  </a:extLst>
                </a:gridCol>
                <a:gridCol w="849968">
                  <a:extLst>
                    <a:ext uri="{9D8B030D-6E8A-4147-A177-3AD203B41FA5}">
                      <a16:colId xmlns:a16="http://schemas.microsoft.com/office/drawing/2014/main" val="20003"/>
                    </a:ext>
                  </a:extLst>
                </a:gridCol>
                <a:gridCol w="879288">
                  <a:extLst>
                    <a:ext uri="{9D8B030D-6E8A-4147-A177-3AD203B41FA5}">
                      <a16:colId xmlns:a16="http://schemas.microsoft.com/office/drawing/2014/main" val="20004"/>
                    </a:ext>
                  </a:extLst>
                </a:gridCol>
                <a:gridCol w="879288">
                  <a:extLst>
                    <a:ext uri="{9D8B030D-6E8A-4147-A177-3AD203B41FA5}">
                      <a16:colId xmlns:a16="http://schemas.microsoft.com/office/drawing/2014/main" val="20005"/>
                    </a:ext>
                  </a:extLst>
                </a:gridCol>
                <a:gridCol w="1043172">
                  <a:extLst>
                    <a:ext uri="{9D8B030D-6E8A-4147-A177-3AD203B41FA5}">
                      <a16:colId xmlns:a16="http://schemas.microsoft.com/office/drawing/2014/main" val="20006"/>
                    </a:ext>
                  </a:extLst>
                </a:gridCol>
                <a:gridCol w="1274952">
                  <a:extLst>
                    <a:ext uri="{9D8B030D-6E8A-4147-A177-3AD203B41FA5}">
                      <a16:colId xmlns:a16="http://schemas.microsoft.com/office/drawing/2014/main" val="20007"/>
                    </a:ext>
                  </a:extLst>
                </a:gridCol>
              </a:tblGrid>
              <a:tr h="441960">
                <a:tc>
                  <a:txBody>
                    <a:bodyPr/>
                    <a:lstStyle/>
                    <a:p>
                      <a:pPr marL="0" marR="0" algn="ctr">
                        <a:spcBef>
                          <a:spcPts val="300"/>
                        </a:spcBef>
                        <a:spcAft>
                          <a:spcPts val="300"/>
                        </a:spcAft>
                      </a:pPr>
                      <a:r>
                        <a:rPr lang="en-US" sz="2400">
                          <a:effectLst/>
                        </a:rPr>
                        <a:t>Algorithm</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10</a:t>
                      </a:r>
                      <a:endParaRPr lang="en-US" sz="2400">
                        <a:effectLst/>
                        <a:latin typeface="+mj-lt"/>
                      </a:endParaRPr>
                    </a:p>
                  </a:txBody>
                  <a:tcPr marL="59519" marR="59519" marT="0" marB="0" anchor="ctr"/>
                </a:tc>
                <a:tc>
                  <a:txBody>
                    <a:bodyPr/>
                    <a:lstStyle/>
                    <a:p>
                      <a:pPr marL="0" marR="0" algn="ctr">
                        <a:spcBef>
                          <a:spcPts val="300"/>
                        </a:spcBef>
                        <a:spcAft>
                          <a:spcPts val="300"/>
                        </a:spcAft>
                      </a:pPr>
                      <a:r>
                        <a:rPr lang="is-IS" sz="2400">
                          <a:effectLst/>
                        </a:rPr>
                        <a:t>20</a:t>
                      </a:r>
                      <a:endParaRPr lang="is-I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50</a:t>
                      </a:r>
                      <a:endParaRPr lang="en-US" sz="2400">
                        <a:effectLst/>
                        <a:latin typeface="+mj-lt"/>
                      </a:endParaRPr>
                    </a:p>
                  </a:txBody>
                  <a:tcPr marL="59519" marR="59519" marT="0" marB="0" anchor="ctr"/>
                </a:tc>
                <a:tc>
                  <a:txBody>
                    <a:bodyPr/>
                    <a:lstStyle/>
                    <a:p>
                      <a:pPr marL="0" marR="0" algn="ctr">
                        <a:spcBef>
                          <a:spcPts val="300"/>
                        </a:spcBef>
                        <a:spcAft>
                          <a:spcPts val="300"/>
                        </a:spcAft>
                      </a:pPr>
                      <a:r>
                        <a:rPr lang="is-IS" sz="2400">
                          <a:effectLst/>
                        </a:rPr>
                        <a:t>100</a:t>
                      </a:r>
                      <a:endParaRPr lang="is-I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1,000</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10,000</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100,000</a:t>
                      </a:r>
                      <a:endParaRPr lang="en-US" sz="2400">
                        <a:effectLst/>
                        <a:latin typeface="+mj-lt"/>
                      </a:endParaRPr>
                    </a:p>
                  </a:txBody>
                  <a:tcPr marL="59519" marR="59519" marT="0" marB="0" anchor="ctr"/>
                </a:tc>
                <a:extLst>
                  <a:ext uri="{0D108BD9-81ED-4DB2-BD59-A6C34878D82A}">
                    <a16:rowId xmlns:a16="http://schemas.microsoft.com/office/drawing/2014/main" val="10000"/>
                  </a:ext>
                </a:extLst>
              </a:tr>
              <a:tr h="441960">
                <a:tc>
                  <a:txBody>
                    <a:bodyPr/>
                    <a:lstStyle/>
                    <a:p>
                      <a:pPr marL="0" marR="0" algn="ctr">
                        <a:spcBef>
                          <a:spcPts val="300"/>
                        </a:spcBef>
                        <a:spcAft>
                          <a:spcPts val="300"/>
                        </a:spcAft>
                      </a:pPr>
                      <a:r>
                        <a:rPr lang="is-IS" sz="2400">
                          <a:effectLst/>
                        </a:rPr>
                        <a:t>O(1)</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extLst>
                  <a:ext uri="{0D108BD9-81ED-4DB2-BD59-A6C34878D82A}">
                    <a16:rowId xmlns:a16="http://schemas.microsoft.com/office/drawing/2014/main" val="10001"/>
                  </a:ext>
                </a:extLst>
              </a:tr>
              <a:tr h="441960">
                <a:tc>
                  <a:txBody>
                    <a:bodyPr/>
                    <a:lstStyle/>
                    <a:p>
                      <a:pPr marL="0" marR="0" algn="ctr">
                        <a:spcBef>
                          <a:spcPts val="300"/>
                        </a:spcBef>
                        <a:spcAft>
                          <a:spcPts val="300"/>
                        </a:spcAft>
                      </a:pPr>
                      <a:r>
                        <a:rPr lang="is-IS" sz="2400">
                          <a:effectLst/>
                        </a:rPr>
                        <a:t>O(log(n))</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extLst>
                  <a:ext uri="{0D108BD9-81ED-4DB2-BD59-A6C34878D82A}">
                    <a16:rowId xmlns:a16="http://schemas.microsoft.com/office/drawing/2014/main" val="10002"/>
                  </a:ext>
                </a:extLst>
              </a:tr>
              <a:tr h="441960">
                <a:tc>
                  <a:txBody>
                    <a:bodyPr/>
                    <a:lstStyle/>
                    <a:p>
                      <a:pPr marL="0" marR="0" algn="ctr">
                        <a:spcBef>
                          <a:spcPts val="300"/>
                        </a:spcBef>
                        <a:spcAft>
                          <a:spcPts val="300"/>
                        </a:spcAft>
                      </a:pPr>
                      <a:r>
                        <a:rPr lang="is-IS" sz="2400">
                          <a:effectLst/>
                        </a:rPr>
                        <a:t>O(n)</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extLst>
                  <a:ext uri="{0D108BD9-81ED-4DB2-BD59-A6C34878D82A}">
                    <a16:rowId xmlns:a16="http://schemas.microsoft.com/office/drawing/2014/main" val="10003"/>
                  </a:ext>
                </a:extLst>
              </a:tr>
              <a:tr h="441960">
                <a:tc>
                  <a:txBody>
                    <a:bodyPr/>
                    <a:lstStyle/>
                    <a:p>
                      <a:pPr marL="0" marR="0" algn="ctr">
                        <a:spcBef>
                          <a:spcPts val="300"/>
                        </a:spcBef>
                        <a:spcAft>
                          <a:spcPts val="300"/>
                        </a:spcAft>
                      </a:pPr>
                      <a:r>
                        <a:rPr lang="fr-FR" sz="2400">
                          <a:effectLst/>
                        </a:rPr>
                        <a:t>O(n*log(n))</a:t>
                      </a:r>
                      <a:endParaRPr lang="fr-FR"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extLst>
                  <a:ext uri="{0D108BD9-81ED-4DB2-BD59-A6C34878D82A}">
                    <a16:rowId xmlns:a16="http://schemas.microsoft.com/office/drawing/2014/main" val="10004"/>
                  </a:ext>
                </a:extLst>
              </a:tr>
              <a:tr h="441960">
                <a:tc>
                  <a:txBody>
                    <a:bodyPr/>
                    <a:lstStyle/>
                    <a:p>
                      <a:pPr marL="0" marR="0" algn="ctr">
                        <a:spcBef>
                          <a:spcPts val="300"/>
                        </a:spcBef>
                        <a:spcAft>
                          <a:spcPts val="300"/>
                        </a:spcAft>
                      </a:pPr>
                      <a:r>
                        <a:rPr lang="is-IS" sz="2400">
                          <a:effectLst/>
                        </a:rPr>
                        <a:t>O(n</a:t>
                      </a:r>
                      <a:r>
                        <a:rPr lang="is-IS" sz="2400" baseline="30000">
                          <a:effectLst/>
                        </a:rPr>
                        <a:t>2</a:t>
                      </a:r>
                      <a:r>
                        <a:rPr lang="is-IS" sz="2400">
                          <a:effectLst/>
                        </a:rPr>
                        <a:t>)</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2 s</a:t>
                      </a:r>
                      <a:endParaRPr lang="ro-RO" sz="2400">
                        <a:effectLst/>
                        <a:latin typeface="+mj-lt"/>
                      </a:endParaRPr>
                    </a:p>
                  </a:txBody>
                  <a:tcPr marL="59519" marR="59519" marT="0" marB="0" anchor="ctr"/>
                </a:tc>
                <a:tc>
                  <a:txBody>
                    <a:bodyPr/>
                    <a:lstStyle/>
                    <a:p>
                      <a:pPr marL="0" marR="0" algn="ctr">
                        <a:spcBef>
                          <a:spcPts val="300"/>
                        </a:spcBef>
                        <a:spcAft>
                          <a:spcPts val="300"/>
                        </a:spcAft>
                      </a:pPr>
                      <a:r>
                        <a:rPr lang="nb-NO" sz="2400">
                          <a:effectLst/>
                        </a:rPr>
                        <a:t>3 m</a:t>
                      </a:r>
                      <a:endParaRPr lang="nb-NO" sz="2400">
                        <a:effectLst/>
                        <a:latin typeface="+mj-lt"/>
                      </a:endParaRPr>
                    </a:p>
                  </a:txBody>
                  <a:tcPr marL="59519" marR="59519" marT="0" marB="0" anchor="ctr"/>
                </a:tc>
                <a:extLst>
                  <a:ext uri="{0D108BD9-81ED-4DB2-BD59-A6C34878D82A}">
                    <a16:rowId xmlns:a16="http://schemas.microsoft.com/office/drawing/2014/main" val="10005"/>
                  </a:ext>
                </a:extLst>
              </a:tr>
              <a:tr h="441960">
                <a:tc>
                  <a:txBody>
                    <a:bodyPr/>
                    <a:lstStyle/>
                    <a:p>
                      <a:pPr marL="0" marR="0" algn="ctr">
                        <a:spcBef>
                          <a:spcPts val="300"/>
                        </a:spcBef>
                        <a:spcAft>
                          <a:spcPts val="300"/>
                        </a:spcAft>
                      </a:pPr>
                      <a:r>
                        <a:rPr lang="is-IS" sz="2400">
                          <a:effectLst/>
                        </a:rPr>
                        <a:t>O(n</a:t>
                      </a:r>
                      <a:r>
                        <a:rPr lang="is-IS" sz="2400" baseline="30000">
                          <a:effectLst/>
                        </a:rPr>
                        <a:t>3</a:t>
                      </a:r>
                      <a:r>
                        <a:rPr lang="is-IS" sz="2400">
                          <a:effectLst/>
                        </a:rPr>
                        <a:t>)</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it-IT" sz="2400">
                          <a:effectLst/>
                        </a:rPr>
                        <a:t>20 s</a:t>
                      </a:r>
                      <a:endParaRPr lang="it-IT"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6</a:t>
                      </a:r>
                      <a:r>
                        <a:rPr lang="en-US" sz="2400" baseline="0">
                          <a:effectLst/>
                        </a:rPr>
                        <a:t> h</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2400">
                          <a:effectLst/>
                        </a:rPr>
                        <a:t>232</a:t>
                      </a:r>
                      <a:r>
                        <a:rPr lang="en-US" sz="2400" baseline="0">
                          <a:effectLst/>
                        </a:rPr>
                        <a:t> d</a:t>
                      </a:r>
                      <a:endParaRPr lang="en-US" sz="2400">
                        <a:effectLst/>
                        <a:latin typeface="+mj-lt"/>
                      </a:endParaRPr>
                    </a:p>
                  </a:txBody>
                  <a:tcPr marL="59519" marR="59519" marT="0" marB="0" anchor="ctr"/>
                </a:tc>
                <a:extLst>
                  <a:ext uri="{0D108BD9-81ED-4DB2-BD59-A6C34878D82A}">
                    <a16:rowId xmlns:a16="http://schemas.microsoft.com/office/drawing/2014/main" val="10006"/>
                  </a:ext>
                </a:extLst>
              </a:tr>
              <a:tr h="441960">
                <a:tc>
                  <a:txBody>
                    <a:bodyPr/>
                    <a:lstStyle/>
                    <a:p>
                      <a:pPr marL="0" marR="0" algn="ctr">
                        <a:spcBef>
                          <a:spcPts val="300"/>
                        </a:spcBef>
                        <a:spcAft>
                          <a:spcPts val="300"/>
                        </a:spcAft>
                      </a:pPr>
                      <a:r>
                        <a:rPr lang="en-US" sz="2400">
                          <a:effectLst/>
                        </a:rPr>
                        <a:t>O(2</a:t>
                      </a:r>
                      <a:r>
                        <a:rPr lang="en-US" sz="2400" baseline="30000">
                          <a:effectLst/>
                        </a:rPr>
                        <a:t>n</a:t>
                      </a:r>
                      <a:r>
                        <a:rPr lang="en-US" sz="24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ro-RO" sz="2400" kern="1200">
                          <a:effectLst/>
                        </a:rPr>
                        <a:t>&lt;1 s</a:t>
                      </a:r>
                      <a:endParaRPr lang="ro-RO" sz="2400" kern="1200">
                        <a:solidFill>
                          <a:schemeClr val="tx1"/>
                        </a:solidFill>
                        <a:effectLst/>
                        <a:latin typeface="+mn-lt"/>
                        <a:ea typeface="+mn-ea"/>
                        <a:cs typeface="+mn-cs"/>
                      </a:endParaRPr>
                    </a:p>
                  </a:txBody>
                  <a:tcPr marL="59519" marR="59519" marT="0" marB="0" anchor="ctr"/>
                </a:tc>
                <a:tc>
                  <a:txBody>
                    <a:bodyPr/>
                    <a:lstStyle/>
                    <a:p>
                      <a:pPr marL="0" marR="0" algn="ctr">
                        <a:spcBef>
                          <a:spcPts val="300"/>
                        </a:spcBef>
                        <a:spcAft>
                          <a:spcPts val="300"/>
                        </a:spcAft>
                      </a:pPr>
                      <a:r>
                        <a:rPr lang="en-US" sz="2400">
                          <a:effectLst/>
                        </a:rPr>
                        <a:t>260 d</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36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extLst>
                  <a:ext uri="{0D108BD9-81ED-4DB2-BD59-A6C34878D82A}">
                    <a16:rowId xmlns:a16="http://schemas.microsoft.com/office/drawing/2014/main" val="10007"/>
                  </a:ext>
                </a:extLst>
              </a:tr>
              <a:tr h="441960">
                <a:tc>
                  <a:txBody>
                    <a:bodyPr/>
                    <a:lstStyle/>
                    <a:p>
                      <a:pPr marL="0" marR="0" algn="ctr">
                        <a:spcBef>
                          <a:spcPts val="300"/>
                        </a:spcBef>
                        <a:spcAft>
                          <a:spcPts val="300"/>
                        </a:spcAft>
                      </a:pPr>
                      <a:r>
                        <a:rPr lang="is-IS" sz="2400">
                          <a:effectLst/>
                        </a:rPr>
                        <a:t>O(n!)</a:t>
                      </a:r>
                      <a:endParaRPr lang="is-IS" sz="2400">
                        <a:effectLst/>
                        <a:latin typeface="+mj-lt"/>
                      </a:endParaRPr>
                    </a:p>
                  </a:txBody>
                  <a:tcPr marL="59519" marR="59519" marT="0" marB="0" anchor="ctr"/>
                </a:tc>
                <a:tc>
                  <a:txBody>
                    <a:bodyPr/>
                    <a:lstStyle/>
                    <a:p>
                      <a:pPr marL="0" marR="0" algn="ctr">
                        <a:spcBef>
                          <a:spcPts val="300"/>
                        </a:spcBef>
                        <a:spcAft>
                          <a:spcPts val="300"/>
                        </a:spcAft>
                      </a:pPr>
                      <a:r>
                        <a:rPr lang="ro-RO" sz="2400">
                          <a:effectLst/>
                        </a:rPr>
                        <a:t>&lt;1 s</a:t>
                      </a:r>
                      <a:endParaRPr lang="ro-RO"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extLst>
                  <a:ext uri="{0D108BD9-81ED-4DB2-BD59-A6C34878D82A}">
                    <a16:rowId xmlns:a16="http://schemas.microsoft.com/office/drawing/2014/main" val="10008"/>
                  </a:ext>
                </a:extLst>
              </a:tr>
              <a:tr h="441960">
                <a:tc>
                  <a:txBody>
                    <a:bodyPr/>
                    <a:lstStyle/>
                    <a:p>
                      <a:pPr marL="0" marR="0" algn="ctr">
                        <a:spcBef>
                          <a:spcPts val="300"/>
                        </a:spcBef>
                        <a:spcAft>
                          <a:spcPts val="300"/>
                        </a:spcAft>
                      </a:pPr>
                      <a:r>
                        <a:rPr lang="is-IS" sz="2400">
                          <a:effectLst/>
                        </a:rPr>
                        <a:t>O(n</a:t>
                      </a:r>
                      <a:r>
                        <a:rPr lang="is-IS" sz="2400" baseline="30000">
                          <a:effectLst/>
                        </a:rPr>
                        <a:t>n</a:t>
                      </a:r>
                      <a:r>
                        <a:rPr lang="is-IS" sz="2400">
                          <a:effectLst/>
                        </a:rPr>
                        <a:t>)</a:t>
                      </a:r>
                      <a:endParaRPr lang="is-IS" sz="2400">
                        <a:effectLst/>
                        <a:latin typeface="+mj-lt"/>
                      </a:endParaRPr>
                    </a:p>
                  </a:txBody>
                  <a:tcPr marL="59519" marR="59519" marT="0" marB="0" anchor="ctr"/>
                </a:tc>
                <a:tc>
                  <a:txBody>
                    <a:bodyPr/>
                    <a:lstStyle/>
                    <a:p>
                      <a:pPr marL="0" marR="0" algn="ctr">
                        <a:spcBef>
                          <a:spcPts val="300"/>
                        </a:spcBef>
                        <a:spcAft>
                          <a:spcPts val="300"/>
                        </a:spcAft>
                      </a:pPr>
                      <a:r>
                        <a:rPr lang="nb-NO" sz="2400">
                          <a:effectLst/>
                        </a:rPr>
                        <a:t>3 m</a:t>
                      </a:r>
                      <a:endParaRPr lang="nb-NO"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tc>
                  <a:txBody>
                    <a:bodyPr/>
                    <a:lstStyle/>
                    <a:p>
                      <a:pPr marL="0" marR="0" algn="ctr">
                        <a:spcBef>
                          <a:spcPts val="300"/>
                        </a:spcBef>
                        <a:spcAft>
                          <a:spcPts val="300"/>
                        </a:spcAft>
                      </a:pPr>
                      <a:r>
                        <a:rPr lang="en-US" sz="3600">
                          <a:effectLst/>
                        </a:rPr>
                        <a:t>∞</a:t>
                      </a:r>
                      <a:endParaRPr lang="en-US" sz="2400">
                        <a:effectLst/>
                        <a:latin typeface="+mj-lt"/>
                      </a:endParaRPr>
                    </a:p>
                  </a:txBody>
                  <a:tcPr marL="59519" marR="59519"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781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7"/>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070EFF-BCF2-4B70-97D7-F41FCDB515FD}" type="slidenum">
              <a:rPr lang="en-US" altLang="en-US" sz="1400" smtClean="0"/>
              <a:pPr/>
              <a:t>5</a:t>
            </a:fld>
            <a:endParaRPr lang="en-US" altLang="en-US" sz="1400"/>
          </a:p>
        </p:txBody>
      </p:sp>
      <p:sp>
        <p:nvSpPr>
          <p:cNvPr id="89091" name="Rectangle 2"/>
          <p:cNvSpPr>
            <a:spLocks noGrp="1" noChangeArrowheads="1"/>
          </p:cNvSpPr>
          <p:nvPr>
            <p:ph type="title" sz="quarter"/>
          </p:nvPr>
        </p:nvSpPr>
        <p:spPr>
          <a:xfrm>
            <a:off x="685800" y="285750"/>
            <a:ext cx="7772400" cy="685800"/>
          </a:xfrm>
        </p:spPr>
        <p:txBody>
          <a:bodyPr/>
          <a:lstStyle/>
          <a:p>
            <a:r>
              <a:rPr lang="en-US" altLang="en-US" sz="4000"/>
              <a:t>Linear Search Animation</a:t>
            </a:r>
          </a:p>
        </p:txBody>
      </p:sp>
      <p:graphicFrame>
        <p:nvGraphicFramePr>
          <p:cNvPr id="385027" name="Group 3"/>
          <p:cNvGraphicFramePr>
            <a:graphicFrameLocks noGrp="1"/>
          </p:cNvGraphicFramePr>
          <p:nvPr/>
        </p:nvGraphicFramePr>
        <p:xfrm>
          <a:off x="1884363" y="1662113"/>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47" name="Group 23"/>
          <p:cNvGraphicFramePr>
            <a:graphicFrameLocks noGrp="1"/>
          </p:cNvGraphicFramePr>
          <p:nvPr/>
        </p:nvGraphicFramePr>
        <p:xfrm>
          <a:off x="1884363" y="2408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67" name="Group 43"/>
          <p:cNvGraphicFramePr>
            <a:graphicFrameLocks noGrp="1"/>
          </p:cNvGraphicFramePr>
          <p:nvPr/>
        </p:nvGraphicFramePr>
        <p:xfrm>
          <a:off x="1884363" y="3170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87" name="Group 63"/>
          <p:cNvGraphicFramePr>
            <a:graphicFrameLocks noGrp="1"/>
          </p:cNvGraphicFramePr>
          <p:nvPr/>
        </p:nvGraphicFramePr>
        <p:xfrm>
          <a:off x="1884363" y="48466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07" name="Group 83"/>
          <p:cNvGraphicFramePr>
            <a:graphicFrameLocks noGrp="1"/>
          </p:cNvGraphicFramePr>
          <p:nvPr/>
        </p:nvGraphicFramePr>
        <p:xfrm>
          <a:off x="1884363" y="56848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27" name="Group 103"/>
          <p:cNvGraphicFramePr>
            <a:graphicFrameLocks noGrp="1"/>
          </p:cNvGraphicFramePr>
          <p:nvPr/>
        </p:nvGraphicFramePr>
        <p:xfrm>
          <a:off x="1884363" y="40084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85147" name="Rectangle 123"/>
          <p:cNvSpPr>
            <a:spLocks noChangeArrowheads="1"/>
          </p:cNvSpPr>
          <p:nvPr/>
        </p:nvSpPr>
        <p:spPr bwMode="auto">
          <a:xfrm>
            <a:off x="817563" y="1646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8" name="Rectangle 124"/>
          <p:cNvSpPr>
            <a:spLocks noChangeArrowheads="1"/>
          </p:cNvSpPr>
          <p:nvPr/>
        </p:nvSpPr>
        <p:spPr bwMode="auto">
          <a:xfrm>
            <a:off x="817563" y="2408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9" name="Rectangle 125"/>
          <p:cNvSpPr>
            <a:spLocks noChangeArrowheads="1"/>
          </p:cNvSpPr>
          <p:nvPr/>
        </p:nvSpPr>
        <p:spPr bwMode="auto">
          <a:xfrm>
            <a:off x="817563" y="3170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0" name="Rectangle 126"/>
          <p:cNvSpPr>
            <a:spLocks noChangeArrowheads="1"/>
          </p:cNvSpPr>
          <p:nvPr/>
        </p:nvSpPr>
        <p:spPr bwMode="auto">
          <a:xfrm>
            <a:off x="817563" y="40084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1" name="Rectangle 127"/>
          <p:cNvSpPr>
            <a:spLocks noChangeArrowheads="1"/>
          </p:cNvSpPr>
          <p:nvPr/>
        </p:nvSpPr>
        <p:spPr bwMode="auto">
          <a:xfrm>
            <a:off x="817563" y="48466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2" name="Rectangle 128"/>
          <p:cNvSpPr>
            <a:spLocks noChangeArrowheads="1"/>
          </p:cNvSpPr>
          <p:nvPr/>
        </p:nvSpPr>
        <p:spPr bwMode="auto">
          <a:xfrm>
            <a:off x="817563" y="5684838"/>
            <a:ext cx="533400" cy="533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89218" name="Rectangle 13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9219" name="Text Box 131"/>
          <p:cNvSpPr txBox="1">
            <a:spLocks noChangeArrowheads="1"/>
          </p:cNvSpPr>
          <p:nvPr/>
        </p:nvSpPr>
        <p:spPr bwMode="auto">
          <a:xfrm>
            <a:off x="693738" y="112395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89220" name="Text Box 132"/>
          <p:cNvSpPr txBox="1">
            <a:spLocks noChangeArrowheads="1"/>
          </p:cNvSpPr>
          <p:nvPr/>
        </p:nvSpPr>
        <p:spPr bwMode="auto">
          <a:xfrm>
            <a:off x="2268538" y="1123950"/>
            <a:ext cx="222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5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47" grpId="0" animBg="1"/>
      <p:bldP spid="385148" grpId="0" animBg="1"/>
      <p:bldP spid="385149" grpId="0" animBg="1"/>
      <p:bldP spid="385150" grpId="0" animBg="1"/>
      <p:bldP spid="385151" grpId="0" animBg="1"/>
      <p:bldP spid="385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842FE5-EC37-4180-9909-4FF42D8B49A2}" type="slidenum">
              <a:rPr lang="en-US" altLang="en-US" sz="1400" smtClean="0"/>
              <a:pPr/>
              <a:t>6</a:t>
            </a:fld>
            <a:endParaRPr lang="en-US" altLang="en-US" sz="1400"/>
          </a:p>
        </p:txBody>
      </p:sp>
      <p:sp>
        <p:nvSpPr>
          <p:cNvPr id="9011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6" name="Rectangle 3"/>
          <p:cNvSpPr>
            <a:spLocks noGrp="1" noChangeArrowheads="1"/>
          </p:cNvSpPr>
          <p:nvPr>
            <p:ph type="body" idx="1"/>
          </p:nvPr>
        </p:nvSpPr>
        <p:spPr>
          <a:xfrm>
            <a:off x="270640" y="1431940"/>
            <a:ext cx="8529638" cy="863600"/>
          </a:xfrm>
          <a:noFill/>
        </p:spPr>
        <p:txBody>
          <a:bodyPr/>
          <a:lstStyle/>
          <a:p>
            <a:pPr marL="0" indent="0">
              <a:lnSpc>
                <a:spcPct val="90000"/>
              </a:lnSpc>
              <a:buFont typeface="Monotype Sorts" pitchFamily="2" charset="2"/>
              <a:buNone/>
            </a:pPr>
            <a:r>
              <a:rPr lang="en-US" altLang="en-US" sz="2800" dirty="0"/>
              <a:t>http://www.cs.armstrong.edu/liang/animation/web/LinearSearch.html</a:t>
            </a:r>
          </a:p>
        </p:txBody>
      </p:sp>
      <p:sp>
        <p:nvSpPr>
          <p:cNvPr id="90117" name="Rectangle 4"/>
          <p:cNvSpPr>
            <a:spLocks noGrp="1" noChangeArrowheads="1"/>
          </p:cNvSpPr>
          <p:nvPr>
            <p:ph type="title"/>
          </p:nvPr>
        </p:nvSpPr>
        <p:spPr>
          <a:xfrm>
            <a:off x="228600" y="228600"/>
            <a:ext cx="8299450" cy="396875"/>
          </a:xfrm>
          <a:noFill/>
        </p:spPr>
        <p:txBody>
          <a:bodyPr/>
          <a:lstStyle/>
          <a:p>
            <a:r>
              <a:rPr lang="en-US" altLang="en-US" sz="3200"/>
              <a:t>Linear Search Animation</a:t>
            </a:r>
            <a:endParaRPr lang="en-US" altLang="en-US" sz="3200">
              <a:solidFill>
                <a:schemeClr val="tx1"/>
              </a:solidFill>
              <a:latin typeface="Book Antiqua" pitchFamily="18" charset="0"/>
              <a:hlinkClick r:id="rId2" action="ppaction://program"/>
            </a:endParaRPr>
          </a:p>
        </p:txBody>
      </p:sp>
      <p:sp>
        <p:nvSpPr>
          <p:cNvPr id="9011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20"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320" y="2968140"/>
            <a:ext cx="44481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9">
            <a:hlinkClick r:id="rId4" highlightClick="1"/>
          </p:cNvPr>
          <p:cNvSpPr>
            <a:spLocks noChangeArrowheads="1"/>
          </p:cNvSpPr>
          <p:nvPr/>
        </p:nvSpPr>
        <p:spPr bwMode="auto">
          <a:xfrm>
            <a:off x="2187163" y="18928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7</a:t>
            </a:fld>
            <a:endParaRPr lang="en-US" altLang="en-US" sz="1400"/>
          </a:p>
        </p:txBody>
      </p:sp>
      <p:sp>
        <p:nvSpPr>
          <p:cNvPr id="91139" name="Rectangle 2"/>
          <p:cNvSpPr>
            <a:spLocks noGrp="1" noChangeArrowheads="1"/>
          </p:cNvSpPr>
          <p:nvPr>
            <p:ph type="title"/>
          </p:nvPr>
        </p:nvSpPr>
        <p:spPr>
          <a:xfrm>
            <a:off x="685800" y="304800"/>
            <a:ext cx="7772400" cy="609600"/>
          </a:xfrm>
        </p:spPr>
        <p:txBody>
          <a:bodyPr/>
          <a:lstStyle/>
          <a:p>
            <a:r>
              <a:rPr lang="en-US" altLang="en-US"/>
              <a:t>From Idea to Solution</a:t>
            </a:r>
            <a:endParaRPr lang="en-US" altLang="en-US" u="sng">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The method for finding a key in the list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public static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key)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for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0;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&lt; </a:t>
            </a:r>
            <a:r>
              <a:rPr lang="en-US" sz="2000" b="1" dirty="0" err="1">
                <a:solidFill>
                  <a:schemeClr val="accent4"/>
                </a:solidFill>
                <a:latin typeface="Courier New" pitchFamily="49" charset="0"/>
                <a:cs typeface="Courier New" pitchFamily="49" charset="0"/>
              </a:rPr>
              <a:t>list.length</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if (key == list[</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-1;</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a:t>
            </a:r>
            <a:endParaRPr lang="en-US" sz="2000" b="1" dirty="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8</a:t>
            </a:fld>
            <a:endParaRPr lang="en-US" altLang="en-US" sz="1400"/>
          </a:p>
        </p:txBody>
      </p:sp>
      <p:sp>
        <p:nvSpPr>
          <p:cNvPr id="92163" name="Rectangle 2"/>
          <p:cNvSpPr>
            <a:spLocks noGrp="1" noChangeArrowheads="1"/>
          </p:cNvSpPr>
          <p:nvPr>
            <p:ph type="title"/>
          </p:nvPr>
        </p:nvSpPr>
        <p:spPr>
          <a:xfrm>
            <a:off x="685800" y="457200"/>
            <a:ext cx="7772400" cy="838200"/>
          </a:xfrm>
        </p:spPr>
        <p:txBody>
          <a:bodyPr/>
          <a:lstStyle/>
          <a:p>
            <a:r>
              <a:rPr lang="en-US" altLang="en-US"/>
              <a:t>Binary Search</a:t>
            </a:r>
            <a:endParaRPr lang="en-US" altLang="en-US" u="sng">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a:cs typeface="Times New Roman" pitchFamily="18" charset="0"/>
              </a:rPr>
              <a:t>e.g., 2 4 7 10 11 45 50 59 60 66 69 70 79</a:t>
            </a:r>
          </a:p>
          <a:p>
            <a:pPr marL="0" indent="0">
              <a:buFont typeface="Monotype Sorts" pitchFamily="2" charset="2"/>
              <a:buNone/>
            </a:pPr>
            <a:r>
              <a:rPr lang="en-US" altLang="en-US">
                <a:cs typeface="Times New Roman" pitchFamily="18" charset="0"/>
              </a:rPr>
              <a:t>The binary search first compares the key with the element in the middle of the array.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9</a:t>
            </a:fld>
            <a:endParaRPr lang="en-US" altLang="en-US" sz="1400"/>
          </a:p>
        </p:txBody>
      </p:sp>
      <p:sp>
        <p:nvSpPr>
          <p:cNvPr id="93187" name="Rectangle 2"/>
          <p:cNvSpPr>
            <a:spLocks noGrp="1" noChangeArrowheads="1"/>
          </p:cNvSpPr>
          <p:nvPr>
            <p:ph type="title"/>
          </p:nvPr>
        </p:nvSpPr>
        <p:spPr>
          <a:xfrm>
            <a:off x="685800" y="457200"/>
            <a:ext cx="7772400" cy="838200"/>
          </a:xfrm>
        </p:spPr>
        <p:txBody>
          <a:bodyPr/>
          <a:lstStyle/>
          <a:p>
            <a:r>
              <a:rPr lang="en-US" altLang="en-US"/>
              <a:t>Binary Search, cont.</a:t>
            </a:r>
            <a:endParaRPr lang="en-US" altLang="en-US" u="sng">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a:cs typeface="Times New Roman" pitchFamily="18" charset="0"/>
              </a:rPr>
              <a:t>If the key is less than the middle element, you only need to search the key in the first half of the array.</a:t>
            </a:r>
          </a:p>
          <a:p>
            <a:pPr marL="512763" indent="-512763">
              <a:lnSpc>
                <a:spcPct val="90000"/>
              </a:lnSpc>
            </a:pPr>
            <a:r>
              <a:rPr lang="en-US" altLang="en-US">
                <a:cs typeface="Times New Roman" pitchFamily="18" charset="0"/>
              </a:rPr>
              <a:t>If the key is equal to the middle element, the search ends with a match.</a:t>
            </a:r>
          </a:p>
          <a:p>
            <a:pPr marL="512763" indent="-512763">
              <a:lnSpc>
                <a:spcPct val="90000"/>
              </a:lnSpc>
            </a:pPr>
            <a:r>
              <a:rPr lang="en-US" altLang="en-US">
                <a:cs typeface="Times New Roman" pitchFamily="18" charset="0"/>
              </a:rPr>
              <a:t>If the key is greater than the middle element, you only need to search the key in the second half of the array.</a:t>
            </a:r>
            <a:endParaRPr lang="en-US" altLang="en-US"/>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19928</TotalTime>
  <Words>3017</Words>
  <Application>Microsoft Office PowerPoint</Application>
  <PresentationFormat>On-screen Show (4:3)</PresentationFormat>
  <Paragraphs>512</Paragraphs>
  <Slides>48</Slides>
  <Notes>1</Notes>
  <HiddenSlides>12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8" baseType="lpstr">
      <vt:lpstr>Arial</vt:lpstr>
      <vt:lpstr>Book Antiqua</vt:lpstr>
      <vt:lpstr>Courier</vt:lpstr>
      <vt:lpstr>Courier New</vt:lpstr>
      <vt:lpstr>Forte</vt:lpstr>
      <vt:lpstr>Monotype Sorts</vt:lpstr>
      <vt:lpstr>Times New Roman</vt:lpstr>
      <vt:lpstr>International</vt:lpstr>
      <vt:lpstr>Picture</vt:lpstr>
      <vt:lpstr>Equation</vt:lpstr>
      <vt:lpstr>Chapter 23  Searching and Sorting</vt:lpstr>
      <vt:lpstr>Objectives</vt:lpstr>
      <vt:lpstr>Searching Arrays</vt:lpstr>
      <vt:lpstr>Linear Search</vt:lpstr>
      <vt:lpstr>Linear Search Animation</vt:lpstr>
      <vt:lpstr>Linear Search Animation</vt:lpstr>
      <vt:lpstr>From Idea to Solution</vt:lpstr>
      <vt:lpstr>Binary Search</vt:lpstr>
      <vt:lpstr>Binary Search, cont.</vt:lpstr>
      <vt:lpstr>Binary Search</vt:lpstr>
      <vt:lpstr>Binary Search Animation</vt:lpstr>
      <vt:lpstr>Binary Search, cont.</vt:lpstr>
      <vt:lpstr>Binary Search, cont.</vt:lpstr>
      <vt:lpstr>Binary Search, cont.</vt:lpstr>
      <vt:lpstr>Sorting Arrays</vt:lpstr>
      <vt:lpstr>Why study sorting? </vt:lpstr>
      <vt:lpstr>What data to sort?</vt:lpstr>
      <vt:lpstr>Selection Sort</vt:lpstr>
      <vt:lpstr>Selection Sort Animation</vt:lpstr>
      <vt:lpstr>From Idea to Solution</vt:lpstr>
      <vt:lpstr>Expand</vt:lpstr>
      <vt:lpstr>Expand</vt:lpstr>
      <vt:lpstr>Expand</vt:lpstr>
      <vt:lpstr>Wrap it in a Method</vt:lpstr>
      <vt:lpstr>Insertion Sort</vt:lpstr>
      <vt:lpstr>Insertion Sort Animation</vt:lpstr>
      <vt:lpstr>Insertion Sort</vt:lpstr>
      <vt:lpstr>How to Insert?</vt:lpstr>
      <vt:lpstr>From Idea to Solution</vt:lpstr>
      <vt:lpstr>From Idea to Solution</vt:lpstr>
      <vt:lpstr>Bubble Sort</vt:lpstr>
      <vt:lpstr>Bubble Sort Animation</vt:lpstr>
      <vt:lpstr>Merge Sort</vt:lpstr>
      <vt:lpstr>Merge Sort</vt:lpstr>
      <vt:lpstr>Merge Two Sorted Lists</vt:lpstr>
      <vt:lpstr>Merge Sort Time</vt:lpstr>
      <vt:lpstr>Merge Sort Time</vt:lpstr>
      <vt:lpstr>Quick Sort</vt:lpstr>
      <vt:lpstr>Quick Sort</vt:lpstr>
      <vt:lpstr>Partition</vt:lpstr>
      <vt:lpstr>Quick Sort Time</vt:lpstr>
      <vt:lpstr>Worst-Case Time</vt:lpstr>
      <vt:lpstr>Best-Case Time</vt:lpstr>
      <vt:lpstr>Average-Case Time</vt:lpstr>
      <vt:lpstr>Computational Complexity (Big O)</vt:lpstr>
      <vt:lpstr>Complexity Examples</vt:lpstr>
      <vt:lpstr>Complexity Examples</vt:lpstr>
      <vt:lpstr>Why does it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Java Data Structures</dc:title>
  <dc:creator>Y. Daniel Liang</dc:creator>
  <cp:lastModifiedBy>Wakefield,Russell</cp:lastModifiedBy>
  <cp:revision>204</cp:revision>
  <dcterms:created xsi:type="dcterms:W3CDTF">1995-06-10T17:31:50Z</dcterms:created>
  <dcterms:modified xsi:type="dcterms:W3CDTF">2019-04-15T16:08:24Z</dcterms:modified>
</cp:coreProperties>
</file>