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3"/>
  </p:notesMasterIdLst>
  <p:handoutMasterIdLst>
    <p:handoutMasterId r:id="rId64"/>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864">
          <p15:clr>
            <a:srgbClr val="A4A3A4"/>
          </p15:clr>
        </p15:guide>
        <p15:guide id="2" pos="528">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24" autoAdjust="0"/>
    <p:restoredTop sz="95405" autoAdjust="0"/>
  </p:normalViewPr>
  <p:slideViewPr>
    <p:cSldViewPr>
      <p:cViewPr>
        <p:scale>
          <a:sx n="75" d="100"/>
          <a:sy n="75" d="100"/>
        </p:scale>
        <p:origin x="2080" y="936"/>
      </p:cViewPr>
      <p:guideLst>
        <p:guide orient="horz" pos="864"/>
        <p:guide pos="5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8501"/>
    </p:cViewPr>
  </p:sorterViewPr>
  <p:notesViewPr>
    <p:cSldViewPr>
      <p:cViewPr varScale="1">
        <p:scale>
          <a:sx n="43" d="100"/>
          <a:sy n="43" d="100"/>
        </p:scale>
        <p:origin x="-1422" y="-84"/>
      </p:cViewPr>
      <p:guideLst>
        <p:guide orient="horz" pos="2160"/>
        <p:guide pos="2880"/>
      </p:guideLst>
    </p:cSldViewPr>
  </p:notesViewPr>
  <p:gridSpacing cx="38405" cy="384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notesMaster" Target="notesMasters/notesMaster1.xml"/><Relationship Id="rId64" Type="http://schemas.openxmlformats.org/officeDocument/2006/relationships/handoutMaster" Target="handoutMasters/handoutMaster1.xml"/><Relationship Id="rId65" Type="http://schemas.openxmlformats.org/officeDocument/2006/relationships/presProps" Target="presProps.xml"/><Relationship Id="rId66" Type="http://schemas.openxmlformats.org/officeDocument/2006/relationships/viewProps" Target="viewProps.xml"/><Relationship Id="rId67" Type="http://schemas.openxmlformats.org/officeDocument/2006/relationships/theme" Target="theme/theme1.xml"/><Relationship Id="rId68"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wmf"/><Relationship Id="rId2" Type="http://schemas.openxmlformats.org/officeDocument/2006/relationships/image" Target="../media/image1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6.wmf"/><Relationship Id="rId2" Type="http://schemas.openxmlformats.org/officeDocument/2006/relationships/image" Target="../media/image17.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wmf"/><Relationship Id="rId2"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wmf"/><Relationship Id="rId2"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10769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defRPr sz="1000" i="1"/>
            </a:lvl1pPr>
          </a:lstStyle>
          <a:p>
            <a:pPr>
              <a:defRPr/>
            </a:pPr>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a:defRPr sz="1000" i="1"/>
            </a:lvl1pPr>
          </a:lstStyle>
          <a:p>
            <a:pPr>
              <a:defRPr/>
            </a:pPr>
            <a:endParaRPr lang="en-US"/>
          </a:p>
        </p:txBody>
      </p:sp>
      <p:sp>
        <p:nvSpPr>
          <p:cNvPr id="116740" name="Rectangle 4"/>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defRPr sz="1000" i="1"/>
            </a:lvl1pPr>
          </a:lstStyle>
          <a:p>
            <a:pPr>
              <a:defRPr/>
            </a:pPr>
            <a:endParaRPr lang="en-US"/>
          </a:p>
        </p:txBody>
      </p:sp>
      <p:sp>
        <p:nvSpPr>
          <p:cNvPr id="205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a:defRPr sz="1000" i="1"/>
            </a:lvl1pPr>
          </a:lstStyle>
          <a:p>
            <a:pPr>
              <a:defRPr/>
            </a:pPr>
            <a:fld id="{B2C31A4C-76BE-4158-8345-6E666485E147}" type="slidenum">
              <a:rPr lang="en-US"/>
              <a:pPr>
                <a:defRPr/>
              </a:pPr>
              <a:t>‹#›</a:t>
            </a:fld>
            <a:endParaRPr lang="en-US"/>
          </a:p>
        </p:txBody>
      </p:sp>
    </p:spTree>
    <p:extLst>
      <p:ext uri="{BB962C8B-B14F-4D97-AF65-F5344CB8AC3E}">
        <p14:creationId xmlns:p14="http://schemas.microsoft.com/office/powerpoint/2010/main" val="31251322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xfrm>
            <a:off x="1150938" y="692150"/>
            <a:ext cx="4556125" cy="3416300"/>
          </a:xfrm>
          <a:ln/>
        </p:spPr>
      </p:sp>
      <p:sp>
        <p:nvSpPr>
          <p:cNvPr id="66563" name="Notes Placeholder 2"/>
          <p:cNvSpPr>
            <a:spLocks noGrp="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ltLang="en-US">
              <a:latin typeface="Times New Roman" charset="0"/>
            </a:endParaRPr>
          </a:p>
        </p:txBody>
      </p:sp>
      <p:sp>
        <p:nvSpPr>
          <p:cNvPr id="66564"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A726114D-61E0-CF4F-85FA-3D24B81D32B3}" type="slidenum">
              <a:rPr lang="en-US" altLang="en-US" sz="1000"/>
              <a:pPr/>
              <a:t>5</a:t>
            </a:fld>
            <a:endParaRPr lang="en-US" altLang="en-US" sz="1000"/>
          </a:p>
        </p:txBody>
      </p:sp>
    </p:spTree>
    <p:extLst>
      <p:ext uri="{BB962C8B-B14F-4D97-AF65-F5344CB8AC3E}">
        <p14:creationId xmlns:p14="http://schemas.microsoft.com/office/powerpoint/2010/main" val="1574863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31"/>
          <p:cNvGrpSpPr>
            <a:grpSpLocks/>
          </p:cNvGrpSpPr>
          <p:nvPr/>
        </p:nvGrpSpPr>
        <p:grpSpPr bwMode="auto">
          <a:xfrm>
            <a:off x="0" y="114300"/>
            <a:ext cx="9142413" cy="6742113"/>
            <a:chOff x="0" y="72"/>
            <a:chExt cx="5759" cy="4247"/>
          </a:xfrm>
        </p:grpSpPr>
        <p:sp>
          <p:nvSpPr>
            <p:cNvPr id="5" name="Rectangle 2"/>
            <p:cNvSpPr>
              <a:spLocks noChangeArrowheads="1"/>
            </p:cNvSpPr>
            <p:nvPr/>
          </p:nvSpPr>
          <p:spPr bwMode="hidden">
            <a:xfrm>
              <a:off x="0" y="2112"/>
              <a:ext cx="5759" cy="220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grpSp>
          <p:nvGrpSpPr>
            <p:cNvPr id="6" name="Group 30"/>
            <p:cNvGrpSpPr>
              <a:grpSpLocks/>
            </p:cNvGrpSpPr>
            <p:nvPr/>
          </p:nvGrpSpPr>
          <p:grpSpPr bwMode="auto">
            <a:xfrm>
              <a:off x="0" y="72"/>
              <a:ext cx="5759" cy="2040"/>
              <a:chOff x="0" y="72"/>
              <a:chExt cx="5759" cy="2040"/>
            </a:xfrm>
          </p:grpSpPr>
          <p:sp>
            <p:nvSpPr>
              <p:cNvPr id="7" name="Rectangle 3"/>
              <p:cNvSpPr>
                <a:spLocks noChangeArrowheads="1"/>
              </p:cNvSpPr>
              <p:nvPr/>
            </p:nvSpPr>
            <p:spPr bwMode="hidden">
              <a:xfrm>
                <a:off x="0" y="1872"/>
                <a:ext cx="5759" cy="240"/>
              </a:xfrm>
              <a:prstGeom prst="rect">
                <a:avLst/>
              </a:prstGeom>
              <a:gradFill rotWithShape="0">
                <a:gsLst>
                  <a:gs pos="0">
                    <a:schemeClr val="bg1"/>
                  </a:gs>
                  <a:gs pos="100000">
                    <a:schemeClr va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grpSp>
            <p:nvGrpSpPr>
              <p:cNvPr id="8" name="Group 9"/>
              <p:cNvGrpSpPr>
                <a:grpSpLocks/>
              </p:cNvGrpSpPr>
              <p:nvPr/>
            </p:nvGrpSpPr>
            <p:grpSpPr bwMode="auto">
              <a:xfrm>
                <a:off x="2289" y="72"/>
                <a:ext cx="1440" cy="1984"/>
                <a:chOff x="2289" y="72"/>
                <a:chExt cx="1440" cy="1984"/>
              </a:xfrm>
            </p:grpSpPr>
            <p:sp>
              <p:nvSpPr>
                <p:cNvPr id="29" name="Freeform 4"/>
                <p:cNvSpPr>
                  <a:spLocks/>
                </p:cNvSpPr>
                <p:nvPr/>
              </p:nvSpPr>
              <p:spPr bwMode="ltGray">
                <a:xfrm>
                  <a:off x="2289" y="127"/>
                  <a:ext cx="1440" cy="1770"/>
                </a:xfrm>
                <a:custGeom>
                  <a:avLst/>
                  <a:gdLst>
                    <a:gd name="T0" fmla="*/ 901 w 1440"/>
                    <a:gd name="T1" fmla="*/ 33 h 1770"/>
                    <a:gd name="T2" fmla="*/ 1066 w 1440"/>
                    <a:gd name="T3" fmla="*/ 129 h 1770"/>
                    <a:gd name="T4" fmla="*/ 1207 w 1440"/>
                    <a:gd name="T5" fmla="*/ 256 h 1770"/>
                    <a:gd name="T6" fmla="*/ 1316 w 1440"/>
                    <a:gd name="T7" fmla="*/ 410 h 1770"/>
                    <a:gd name="T8" fmla="*/ 1394 w 1440"/>
                    <a:gd name="T9" fmla="*/ 581 h 1770"/>
                    <a:gd name="T10" fmla="*/ 1435 w 1440"/>
                    <a:gd name="T11" fmla="*/ 766 h 1770"/>
                    <a:gd name="T12" fmla="*/ 1435 w 1440"/>
                    <a:gd name="T13" fmla="*/ 958 h 1770"/>
                    <a:gd name="T14" fmla="*/ 1394 w 1440"/>
                    <a:gd name="T15" fmla="*/ 1143 h 1770"/>
                    <a:gd name="T16" fmla="*/ 1316 w 1440"/>
                    <a:gd name="T17" fmla="*/ 1314 h 1770"/>
                    <a:gd name="T18" fmla="*/ 1207 w 1440"/>
                    <a:gd name="T19" fmla="*/ 1468 h 1770"/>
                    <a:gd name="T20" fmla="*/ 1066 w 1440"/>
                    <a:gd name="T21" fmla="*/ 1597 h 1770"/>
                    <a:gd name="T22" fmla="*/ 901 w 1440"/>
                    <a:gd name="T23" fmla="*/ 1691 h 1770"/>
                    <a:gd name="T24" fmla="*/ 721 w 1440"/>
                    <a:gd name="T25" fmla="*/ 1749 h 1770"/>
                    <a:gd name="T26" fmla="*/ 533 w 1440"/>
                    <a:gd name="T27" fmla="*/ 1769 h 1770"/>
                    <a:gd name="T28" fmla="*/ 344 w 1440"/>
                    <a:gd name="T29" fmla="*/ 1749 h 1770"/>
                    <a:gd name="T30" fmla="*/ 165 w 1440"/>
                    <a:gd name="T31" fmla="*/ 1691 h 1770"/>
                    <a:gd name="T32" fmla="*/ 0 w 1440"/>
                    <a:gd name="T33" fmla="*/ 1597 h 1770"/>
                    <a:gd name="T34" fmla="*/ 125 w 1440"/>
                    <a:gd name="T35" fmla="*/ 1571 h 1770"/>
                    <a:gd name="T36" fmla="*/ 281 w 1440"/>
                    <a:gd name="T37" fmla="*/ 1640 h 1770"/>
                    <a:gd name="T38" fmla="*/ 446 w 1440"/>
                    <a:gd name="T39" fmla="*/ 1675 h 1770"/>
                    <a:gd name="T40" fmla="*/ 618 w 1440"/>
                    <a:gd name="T41" fmla="*/ 1675 h 1770"/>
                    <a:gd name="T42" fmla="*/ 785 w 1440"/>
                    <a:gd name="T43" fmla="*/ 1640 h 1770"/>
                    <a:gd name="T44" fmla="*/ 941 w 1440"/>
                    <a:gd name="T45" fmla="*/ 1571 h 1770"/>
                    <a:gd name="T46" fmla="*/ 1080 w 1440"/>
                    <a:gd name="T47" fmla="*/ 1470 h 1770"/>
                    <a:gd name="T48" fmla="*/ 1194 w 1440"/>
                    <a:gd name="T49" fmla="*/ 1343 h 1770"/>
                    <a:gd name="T50" fmla="*/ 1281 w 1440"/>
                    <a:gd name="T51" fmla="*/ 1194 h 1770"/>
                    <a:gd name="T52" fmla="*/ 1332 w 1440"/>
                    <a:gd name="T53" fmla="*/ 1032 h 1770"/>
                    <a:gd name="T54" fmla="*/ 1350 w 1440"/>
                    <a:gd name="T55" fmla="*/ 862 h 1770"/>
                    <a:gd name="T56" fmla="*/ 1332 w 1440"/>
                    <a:gd name="T57" fmla="*/ 691 h 1770"/>
                    <a:gd name="T58" fmla="*/ 1281 w 1440"/>
                    <a:gd name="T59" fmla="*/ 530 h 1770"/>
                    <a:gd name="T60" fmla="*/ 1194 w 1440"/>
                    <a:gd name="T61" fmla="*/ 381 h 1770"/>
                    <a:gd name="T62" fmla="*/ 1080 w 1440"/>
                    <a:gd name="T63" fmla="*/ 254 h 1770"/>
                    <a:gd name="T64" fmla="*/ 941 w 1440"/>
                    <a:gd name="T65" fmla="*/ 154 h 1770"/>
                    <a:gd name="T66" fmla="*/ 785 w 1440"/>
                    <a:gd name="T67" fmla="*/ 85 h 1770"/>
                    <a:gd name="T68" fmla="*/ 812 w 1440"/>
                    <a:gd name="T69" fmla="*/ 0 h 17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40" h="1770">
                      <a:moveTo>
                        <a:pt x="812" y="0"/>
                      </a:moveTo>
                      <a:lnTo>
                        <a:pt x="901" y="33"/>
                      </a:lnTo>
                      <a:lnTo>
                        <a:pt x="986" y="78"/>
                      </a:lnTo>
                      <a:lnTo>
                        <a:pt x="1066" y="129"/>
                      </a:lnTo>
                      <a:lnTo>
                        <a:pt x="1140" y="187"/>
                      </a:lnTo>
                      <a:lnTo>
                        <a:pt x="1207" y="256"/>
                      </a:lnTo>
                      <a:lnTo>
                        <a:pt x="1265" y="330"/>
                      </a:lnTo>
                      <a:lnTo>
                        <a:pt x="1316" y="410"/>
                      </a:lnTo>
                      <a:lnTo>
                        <a:pt x="1361" y="492"/>
                      </a:lnTo>
                      <a:lnTo>
                        <a:pt x="1394" y="581"/>
                      </a:lnTo>
                      <a:lnTo>
                        <a:pt x="1419" y="673"/>
                      </a:lnTo>
                      <a:lnTo>
                        <a:pt x="1435" y="766"/>
                      </a:lnTo>
                      <a:lnTo>
                        <a:pt x="1439" y="862"/>
                      </a:lnTo>
                      <a:lnTo>
                        <a:pt x="1435" y="958"/>
                      </a:lnTo>
                      <a:lnTo>
                        <a:pt x="1419" y="1052"/>
                      </a:lnTo>
                      <a:lnTo>
                        <a:pt x="1394" y="1143"/>
                      </a:lnTo>
                      <a:lnTo>
                        <a:pt x="1361" y="1230"/>
                      </a:lnTo>
                      <a:lnTo>
                        <a:pt x="1316" y="1314"/>
                      </a:lnTo>
                      <a:lnTo>
                        <a:pt x="1265" y="1395"/>
                      </a:lnTo>
                      <a:lnTo>
                        <a:pt x="1207" y="1468"/>
                      </a:lnTo>
                      <a:lnTo>
                        <a:pt x="1140" y="1537"/>
                      </a:lnTo>
                      <a:lnTo>
                        <a:pt x="1066" y="1597"/>
                      </a:lnTo>
                      <a:lnTo>
                        <a:pt x="986" y="1646"/>
                      </a:lnTo>
                      <a:lnTo>
                        <a:pt x="901" y="1691"/>
                      </a:lnTo>
                      <a:lnTo>
                        <a:pt x="812" y="1724"/>
                      </a:lnTo>
                      <a:lnTo>
                        <a:pt x="721" y="1749"/>
                      </a:lnTo>
                      <a:lnTo>
                        <a:pt x="627" y="1765"/>
                      </a:lnTo>
                      <a:lnTo>
                        <a:pt x="533" y="1769"/>
                      </a:lnTo>
                      <a:lnTo>
                        <a:pt x="437" y="1765"/>
                      </a:lnTo>
                      <a:lnTo>
                        <a:pt x="344" y="1749"/>
                      </a:lnTo>
                      <a:lnTo>
                        <a:pt x="252" y="1724"/>
                      </a:lnTo>
                      <a:lnTo>
                        <a:pt x="165" y="1691"/>
                      </a:lnTo>
                      <a:lnTo>
                        <a:pt x="80" y="1646"/>
                      </a:lnTo>
                      <a:lnTo>
                        <a:pt x="0" y="1597"/>
                      </a:lnTo>
                      <a:lnTo>
                        <a:pt x="51" y="1524"/>
                      </a:lnTo>
                      <a:lnTo>
                        <a:pt x="125" y="1571"/>
                      </a:lnTo>
                      <a:lnTo>
                        <a:pt x="201" y="1609"/>
                      </a:lnTo>
                      <a:lnTo>
                        <a:pt x="281" y="1640"/>
                      </a:lnTo>
                      <a:lnTo>
                        <a:pt x="364" y="1662"/>
                      </a:lnTo>
                      <a:lnTo>
                        <a:pt x="446" y="1675"/>
                      </a:lnTo>
                      <a:lnTo>
                        <a:pt x="533" y="1680"/>
                      </a:lnTo>
                      <a:lnTo>
                        <a:pt x="618" y="1675"/>
                      </a:lnTo>
                      <a:lnTo>
                        <a:pt x="703" y="1662"/>
                      </a:lnTo>
                      <a:lnTo>
                        <a:pt x="785" y="1640"/>
                      </a:lnTo>
                      <a:lnTo>
                        <a:pt x="866" y="1609"/>
                      </a:lnTo>
                      <a:lnTo>
                        <a:pt x="941" y="1571"/>
                      </a:lnTo>
                      <a:lnTo>
                        <a:pt x="1013" y="1524"/>
                      </a:lnTo>
                      <a:lnTo>
                        <a:pt x="1080" y="1470"/>
                      </a:lnTo>
                      <a:lnTo>
                        <a:pt x="1140" y="1410"/>
                      </a:lnTo>
                      <a:lnTo>
                        <a:pt x="1194" y="1343"/>
                      </a:lnTo>
                      <a:lnTo>
                        <a:pt x="1240" y="1270"/>
                      </a:lnTo>
                      <a:lnTo>
                        <a:pt x="1281" y="1194"/>
                      </a:lnTo>
                      <a:lnTo>
                        <a:pt x="1312" y="1116"/>
                      </a:lnTo>
                      <a:lnTo>
                        <a:pt x="1332" y="1032"/>
                      </a:lnTo>
                      <a:lnTo>
                        <a:pt x="1345" y="947"/>
                      </a:lnTo>
                      <a:lnTo>
                        <a:pt x="1350" y="862"/>
                      </a:lnTo>
                      <a:lnTo>
                        <a:pt x="1345" y="775"/>
                      </a:lnTo>
                      <a:lnTo>
                        <a:pt x="1332" y="691"/>
                      </a:lnTo>
                      <a:lnTo>
                        <a:pt x="1312" y="608"/>
                      </a:lnTo>
                      <a:lnTo>
                        <a:pt x="1281" y="530"/>
                      </a:lnTo>
                      <a:lnTo>
                        <a:pt x="1240" y="452"/>
                      </a:lnTo>
                      <a:lnTo>
                        <a:pt x="1194" y="381"/>
                      </a:lnTo>
                      <a:lnTo>
                        <a:pt x="1140" y="314"/>
                      </a:lnTo>
                      <a:lnTo>
                        <a:pt x="1080" y="254"/>
                      </a:lnTo>
                      <a:lnTo>
                        <a:pt x="1013" y="201"/>
                      </a:lnTo>
                      <a:lnTo>
                        <a:pt x="941" y="154"/>
                      </a:lnTo>
                      <a:lnTo>
                        <a:pt x="866" y="114"/>
                      </a:lnTo>
                      <a:lnTo>
                        <a:pt x="785" y="85"/>
                      </a:lnTo>
                      <a:lnTo>
                        <a:pt x="788" y="78"/>
                      </a:lnTo>
                      <a:lnTo>
                        <a:pt x="812" y="0"/>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Line 5"/>
                <p:cNvSpPr>
                  <a:spLocks noChangeShapeType="1"/>
                </p:cNvSpPr>
                <p:nvPr/>
              </p:nvSpPr>
              <p:spPr bwMode="ltGray">
                <a:xfrm flipV="1">
                  <a:off x="2324" y="1620"/>
                  <a:ext cx="143" cy="258"/>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6"/>
                <p:cNvSpPr>
                  <a:spLocks noChangeShapeType="1"/>
                </p:cNvSpPr>
                <p:nvPr/>
              </p:nvSpPr>
              <p:spPr bwMode="ltGray">
                <a:xfrm flipV="1">
                  <a:off x="3119" y="243"/>
                  <a:ext cx="50" cy="99"/>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Line 7"/>
                <p:cNvSpPr>
                  <a:spLocks noChangeShapeType="1"/>
                </p:cNvSpPr>
                <p:nvPr/>
              </p:nvSpPr>
              <p:spPr bwMode="ltGray">
                <a:xfrm flipV="1">
                  <a:off x="3203" y="72"/>
                  <a:ext cx="50" cy="99"/>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Freeform 8"/>
                <p:cNvSpPr>
                  <a:spLocks/>
                </p:cNvSpPr>
                <p:nvPr/>
              </p:nvSpPr>
              <p:spPr bwMode="ltGray">
                <a:xfrm>
                  <a:off x="2483" y="1903"/>
                  <a:ext cx="841" cy="153"/>
                </a:xfrm>
                <a:custGeom>
                  <a:avLst/>
                  <a:gdLst>
                    <a:gd name="T0" fmla="*/ 3 w 841"/>
                    <a:gd name="T1" fmla="*/ 98 h 153"/>
                    <a:gd name="T2" fmla="*/ 20 w 841"/>
                    <a:gd name="T3" fmla="*/ 80 h 153"/>
                    <a:gd name="T4" fmla="*/ 44 w 841"/>
                    <a:gd name="T5" fmla="*/ 65 h 153"/>
                    <a:gd name="T6" fmla="*/ 89 w 841"/>
                    <a:gd name="T7" fmla="*/ 43 h 153"/>
                    <a:gd name="T8" fmla="*/ 140 w 841"/>
                    <a:gd name="T9" fmla="*/ 30 h 153"/>
                    <a:gd name="T10" fmla="*/ 188 w 841"/>
                    <a:gd name="T11" fmla="*/ 19 h 153"/>
                    <a:gd name="T12" fmla="*/ 253 w 841"/>
                    <a:gd name="T13" fmla="*/ 9 h 153"/>
                    <a:gd name="T14" fmla="*/ 314 w 841"/>
                    <a:gd name="T15" fmla="*/ 3 h 153"/>
                    <a:gd name="T16" fmla="*/ 386 w 841"/>
                    <a:gd name="T17" fmla="*/ 0 h 153"/>
                    <a:gd name="T18" fmla="*/ 475 w 841"/>
                    <a:gd name="T19" fmla="*/ 1 h 153"/>
                    <a:gd name="T20" fmla="*/ 567 w 841"/>
                    <a:gd name="T21" fmla="*/ 6 h 153"/>
                    <a:gd name="T22" fmla="*/ 632 w 841"/>
                    <a:gd name="T23" fmla="*/ 14 h 153"/>
                    <a:gd name="T24" fmla="*/ 700 w 841"/>
                    <a:gd name="T25" fmla="*/ 27 h 153"/>
                    <a:gd name="T26" fmla="*/ 765 w 841"/>
                    <a:gd name="T27" fmla="*/ 47 h 153"/>
                    <a:gd name="T28" fmla="*/ 799 w 841"/>
                    <a:gd name="T29" fmla="*/ 66 h 153"/>
                    <a:gd name="T30" fmla="*/ 820 w 841"/>
                    <a:gd name="T31" fmla="*/ 82 h 153"/>
                    <a:gd name="T32" fmla="*/ 840 w 841"/>
                    <a:gd name="T33" fmla="*/ 108 h 153"/>
                    <a:gd name="T34" fmla="*/ 806 w 841"/>
                    <a:gd name="T35" fmla="*/ 122 h 153"/>
                    <a:gd name="T36" fmla="*/ 748 w 841"/>
                    <a:gd name="T37" fmla="*/ 133 h 153"/>
                    <a:gd name="T38" fmla="*/ 676 w 841"/>
                    <a:gd name="T39" fmla="*/ 141 h 153"/>
                    <a:gd name="T40" fmla="*/ 608 w 841"/>
                    <a:gd name="T41" fmla="*/ 148 h 153"/>
                    <a:gd name="T42" fmla="*/ 526 w 841"/>
                    <a:gd name="T43" fmla="*/ 151 h 153"/>
                    <a:gd name="T44" fmla="*/ 437 w 841"/>
                    <a:gd name="T45" fmla="*/ 152 h 153"/>
                    <a:gd name="T46" fmla="*/ 352 w 841"/>
                    <a:gd name="T47" fmla="*/ 152 h 153"/>
                    <a:gd name="T48" fmla="*/ 263 w 841"/>
                    <a:gd name="T49" fmla="*/ 151 h 153"/>
                    <a:gd name="T50" fmla="*/ 164 w 841"/>
                    <a:gd name="T51" fmla="*/ 143 h 153"/>
                    <a:gd name="T52" fmla="*/ 85 w 841"/>
                    <a:gd name="T53" fmla="*/ 135 h 153"/>
                    <a:gd name="T54" fmla="*/ 20 w 841"/>
                    <a:gd name="T55" fmla="*/ 120 h 153"/>
                    <a:gd name="T56" fmla="*/ 0 w 841"/>
                    <a:gd name="T57" fmla="*/ 109 h 153"/>
                    <a:gd name="T58" fmla="*/ 3 w 841"/>
                    <a:gd name="T59" fmla="*/ 98 h 15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41" h="153">
                      <a:moveTo>
                        <a:pt x="3" y="98"/>
                      </a:moveTo>
                      <a:lnTo>
                        <a:pt x="20" y="80"/>
                      </a:lnTo>
                      <a:lnTo>
                        <a:pt x="44" y="65"/>
                      </a:lnTo>
                      <a:lnTo>
                        <a:pt x="89" y="43"/>
                      </a:lnTo>
                      <a:lnTo>
                        <a:pt x="140" y="30"/>
                      </a:lnTo>
                      <a:lnTo>
                        <a:pt x="188" y="19"/>
                      </a:lnTo>
                      <a:lnTo>
                        <a:pt x="253" y="9"/>
                      </a:lnTo>
                      <a:lnTo>
                        <a:pt x="314" y="3"/>
                      </a:lnTo>
                      <a:lnTo>
                        <a:pt x="386" y="0"/>
                      </a:lnTo>
                      <a:lnTo>
                        <a:pt x="475" y="1"/>
                      </a:lnTo>
                      <a:lnTo>
                        <a:pt x="567" y="6"/>
                      </a:lnTo>
                      <a:lnTo>
                        <a:pt x="632" y="14"/>
                      </a:lnTo>
                      <a:lnTo>
                        <a:pt x="700" y="27"/>
                      </a:lnTo>
                      <a:lnTo>
                        <a:pt x="765" y="47"/>
                      </a:lnTo>
                      <a:lnTo>
                        <a:pt x="799" y="66"/>
                      </a:lnTo>
                      <a:lnTo>
                        <a:pt x="820" y="82"/>
                      </a:lnTo>
                      <a:lnTo>
                        <a:pt x="840" y="108"/>
                      </a:lnTo>
                      <a:lnTo>
                        <a:pt x="806" y="122"/>
                      </a:lnTo>
                      <a:lnTo>
                        <a:pt x="748" y="133"/>
                      </a:lnTo>
                      <a:lnTo>
                        <a:pt x="676" y="141"/>
                      </a:lnTo>
                      <a:lnTo>
                        <a:pt x="608" y="148"/>
                      </a:lnTo>
                      <a:lnTo>
                        <a:pt x="526" y="151"/>
                      </a:lnTo>
                      <a:lnTo>
                        <a:pt x="437" y="152"/>
                      </a:lnTo>
                      <a:lnTo>
                        <a:pt x="352" y="152"/>
                      </a:lnTo>
                      <a:lnTo>
                        <a:pt x="263" y="151"/>
                      </a:lnTo>
                      <a:lnTo>
                        <a:pt x="164" y="143"/>
                      </a:lnTo>
                      <a:lnTo>
                        <a:pt x="85" y="135"/>
                      </a:lnTo>
                      <a:lnTo>
                        <a:pt x="20" y="120"/>
                      </a:lnTo>
                      <a:lnTo>
                        <a:pt x="0" y="109"/>
                      </a:lnTo>
                      <a:lnTo>
                        <a:pt x="3" y="98"/>
                      </a:lnTo>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 name="Oval 10"/>
              <p:cNvSpPr>
                <a:spLocks noChangeArrowheads="1"/>
              </p:cNvSpPr>
              <p:nvPr/>
            </p:nvSpPr>
            <p:spPr bwMode="blackWhite">
              <a:xfrm>
                <a:off x="2071" y="250"/>
                <a:ext cx="1497" cy="1494"/>
              </a:xfrm>
              <a:prstGeom prst="ellipse">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grpSp>
            <p:nvGrpSpPr>
              <p:cNvPr id="10" name="Group 29"/>
              <p:cNvGrpSpPr>
                <a:grpSpLocks/>
              </p:cNvGrpSpPr>
              <p:nvPr/>
            </p:nvGrpSpPr>
            <p:grpSpPr bwMode="auto">
              <a:xfrm>
                <a:off x="2071" y="406"/>
                <a:ext cx="1392" cy="1109"/>
                <a:chOff x="2071" y="406"/>
                <a:chExt cx="1392" cy="1109"/>
              </a:xfrm>
            </p:grpSpPr>
            <p:sp>
              <p:nvSpPr>
                <p:cNvPr id="11" name="Freeform 11"/>
                <p:cNvSpPr>
                  <a:spLocks/>
                </p:cNvSpPr>
                <p:nvPr/>
              </p:nvSpPr>
              <p:spPr bwMode="grayWhite">
                <a:xfrm>
                  <a:off x="2268" y="812"/>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Freeform 12"/>
                <p:cNvSpPr>
                  <a:spLocks/>
                </p:cNvSpPr>
                <p:nvPr/>
              </p:nvSpPr>
              <p:spPr bwMode="grayWhite">
                <a:xfrm>
                  <a:off x="2292" y="843"/>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Freeform 13"/>
                <p:cNvSpPr>
                  <a:spLocks/>
                </p:cNvSpPr>
                <p:nvPr/>
              </p:nvSpPr>
              <p:spPr bwMode="grayWhite">
                <a:xfrm>
                  <a:off x="2372" y="802"/>
                  <a:ext cx="51" cy="48"/>
                </a:xfrm>
                <a:custGeom>
                  <a:avLst/>
                  <a:gdLst>
                    <a:gd name="T0" fmla="*/ 50 w 51"/>
                    <a:gd name="T1" fmla="*/ 0 h 48"/>
                    <a:gd name="T2" fmla="*/ 31 w 51"/>
                    <a:gd name="T3" fmla="*/ 0 h 48"/>
                    <a:gd name="T4" fmla="*/ 20 w 51"/>
                    <a:gd name="T5" fmla="*/ 13 h 48"/>
                    <a:gd name="T6" fmla="*/ 13 w 51"/>
                    <a:gd name="T7" fmla="*/ 13 h 48"/>
                    <a:gd name="T8" fmla="*/ 7 w 51"/>
                    <a:gd name="T9" fmla="*/ 19 h 48"/>
                    <a:gd name="T10" fmla="*/ 0 w 51"/>
                    <a:gd name="T11" fmla="*/ 19 h 48"/>
                    <a:gd name="T12" fmla="*/ 0 w 51"/>
                    <a:gd name="T13" fmla="*/ 35 h 48"/>
                    <a:gd name="T14" fmla="*/ 12 w 51"/>
                    <a:gd name="T15" fmla="*/ 47 h 48"/>
                    <a:gd name="T16" fmla="*/ 41 w 51"/>
                    <a:gd name="T17" fmla="*/ 47 h 48"/>
                    <a:gd name="T18" fmla="*/ 50 w 51"/>
                    <a:gd name="T19" fmla="*/ 35 h 48"/>
                    <a:gd name="T20" fmla="*/ 50 w 51"/>
                    <a:gd name="T21" fmla="*/ 0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1" h="48">
                      <a:moveTo>
                        <a:pt x="50" y="0"/>
                      </a:moveTo>
                      <a:lnTo>
                        <a:pt x="31" y="0"/>
                      </a:lnTo>
                      <a:lnTo>
                        <a:pt x="20" y="13"/>
                      </a:lnTo>
                      <a:lnTo>
                        <a:pt x="13" y="13"/>
                      </a:lnTo>
                      <a:lnTo>
                        <a:pt x="7" y="19"/>
                      </a:lnTo>
                      <a:lnTo>
                        <a:pt x="0" y="19"/>
                      </a:lnTo>
                      <a:lnTo>
                        <a:pt x="0" y="35"/>
                      </a:lnTo>
                      <a:lnTo>
                        <a:pt x="12" y="47"/>
                      </a:lnTo>
                      <a:lnTo>
                        <a:pt x="41" y="47"/>
                      </a:lnTo>
                      <a:lnTo>
                        <a:pt x="50" y="35"/>
                      </a:lnTo>
                      <a:lnTo>
                        <a:pt x="5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Freeform 14"/>
                <p:cNvSpPr>
                  <a:spLocks/>
                </p:cNvSpPr>
                <p:nvPr/>
              </p:nvSpPr>
              <p:spPr bwMode="grayWhite">
                <a:xfrm>
                  <a:off x="2071" y="840"/>
                  <a:ext cx="451" cy="587"/>
                </a:xfrm>
                <a:custGeom>
                  <a:avLst/>
                  <a:gdLst>
                    <a:gd name="T0" fmla="*/ 107 w 451"/>
                    <a:gd name="T1" fmla="*/ 0 h 587"/>
                    <a:gd name="T2" fmla="*/ 99 w 451"/>
                    <a:gd name="T3" fmla="*/ 16 h 587"/>
                    <a:gd name="T4" fmla="*/ 64 w 451"/>
                    <a:gd name="T5" fmla="*/ 47 h 587"/>
                    <a:gd name="T6" fmla="*/ 56 w 451"/>
                    <a:gd name="T7" fmla="*/ 75 h 587"/>
                    <a:gd name="T8" fmla="*/ 30 w 451"/>
                    <a:gd name="T9" fmla="*/ 95 h 587"/>
                    <a:gd name="T10" fmla="*/ 12 w 451"/>
                    <a:gd name="T11" fmla="*/ 135 h 587"/>
                    <a:gd name="T12" fmla="*/ 12 w 451"/>
                    <a:gd name="T13" fmla="*/ 159 h 587"/>
                    <a:gd name="T14" fmla="*/ 0 w 451"/>
                    <a:gd name="T15" fmla="*/ 201 h 587"/>
                    <a:gd name="T16" fmla="*/ 16 w 451"/>
                    <a:gd name="T17" fmla="*/ 219 h 587"/>
                    <a:gd name="T18" fmla="*/ 56 w 451"/>
                    <a:gd name="T19" fmla="*/ 272 h 587"/>
                    <a:gd name="T20" fmla="*/ 68 w 451"/>
                    <a:gd name="T21" fmla="*/ 265 h 587"/>
                    <a:gd name="T22" fmla="*/ 139 w 451"/>
                    <a:gd name="T23" fmla="*/ 265 h 587"/>
                    <a:gd name="T24" fmla="*/ 172 w 451"/>
                    <a:gd name="T25" fmla="*/ 278 h 587"/>
                    <a:gd name="T26" fmla="*/ 169 w 451"/>
                    <a:gd name="T27" fmla="*/ 319 h 587"/>
                    <a:gd name="T28" fmla="*/ 193 w 451"/>
                    <a:gd name="T29" fmla="*/ 374 h 587"/>
                    <a:gd name="T30" fmla="*/ 191 w 451"/>
                    <a:gd name="T31" fmla="*/ 389 h 587"/>
                    <a:gd name="T32" fmla="*/ 201 w 451"/>
                    <a:gd name="T33" fmla="*/ 406 h 587"/>
                    <a:gd name="T34" fmla="*/ 186 w 451"/>
                    <a:gd name="T35" fmla="*/ 445 h 587"/>
                    <a:gd name="T36" fmla="*/ 204 w 451"/>
                    <a:gd name="T37" fmla="*/ 494 h 587"/>
                    <a:gd name="T38" fmla="*/ 214 w 451"/>
                    <a:gd name="T39" fmla="*/ 532 h 587"/>
                    <a:gd name="T40" fmla="*/ 226 w 451"/>
                    <a:gd name="T41" fmla="*/ 556 h 587"/>
                    <a:gd name="T42" fmla="*/ 239 w 451"/>
                    <a:gd name="T43" fmla="*/ 586 h 587"/>
                    <a:gd name="T44" fmla="*/ 263 w 451"/>
                    <a:gd name="T45" fmla="*/ 582 h 587"/>
                    <a:gd name="T46" fmla="*/ 302 w 451"/>
                    <a:gd name="T47" fmla="*/ 560 h 587"/>
                    <a:gd name="T48" fmla="*/ 320 w 451"/>
                    <a:gd name="T49" fmla="*/ 533 h 587"/>
                    <a:gd name="T50" fmla="*/ 319 w 451"/>
                    <a:gd name="T51" fmla="*/ 515 h 587"/>
                    <a:gd name="T52" fmla="*/ 342 w 451"/>
                    <a:gd name="T53" fmla="*/ 500 h 587"/>
                    <a:gd name="T54" fmla="*/ 338 w 451"/>
                    <a:gd name="T55" fmla="*/ 474 h 587"/>
                    <a:gd name="T56" fmla="*/ 373 w 451"/>
                    <a:gd name="T57" fmla="*/ 432 h 587"/>
                    <a:gd name="T58" fmla="*/ 378 w 451"/>
                    <a:gd name="T59" fmla="*/ 398 h 587"/>
                    <a:gd name="T60" fmla="*/ 369 w 451"/>
                    <a:gd name="T61" fmla="*/ 386 h 587"/>
                    <a:gd name="T62" fmla="*/ 373 w 451"/>
                    <a:gd name="T63" fmla="*/ 372 h 587"/>
                    <a:gd name="T64" fmla="*/ 365 w 451"/>
                    <a:gd name="T65" fmla="*/ 360 h 587"/>
                    <a:gd name="T66" fmla="*/ 391 w 451"/>
                    <a:gd name="T67" fmla="*/ 327 h 587"/>
                    <a:gd name="T68" fmla="*/ 391 w 451"/>
                    <a:gd name="T69" fmla="*/ 310 h 587"/>
                    <a:gd name="T70" fmla="*/ 427 w 451"/>
                    <a:gd name="T71" fmla="*/ 282 h 587"/>
                    <a:gd name="T72" fmla="*/ 450 w 451"/>
                    <a:gd name="T73" fmla="*/ 207 h 587"/>
                    <a:gd name="T74" fmla="*/ 417 w 451"/>
                    <a:gd name="T75" fmla="*/ 226 h 587"/>
                    <a:gd name="T76" fmla="*/ 388 w 451"/>
                    <a:gd name="T77" fmla="*/ 218 h 587"/>
                    <a:gd name="T78" fmla="*/ 392 w 451"/>
                    <a:gd name="T79" fmla="*/ 200 h 587"/>
                    <a:gd name="T80" fmla="*/ 363 w 451"/>
                    <a:gd name="T81" fmla="*/ 180 h 587"/>
                    <a:gd name="T82" fmla="*/ 349 w 451"/>
                    <a:gd name="T83" fmla="*/ 132 h 587"/>
                    <a:gd name="T84" fmla="*/ 321 w 451"/>
                    <a:gd name="T85" fmla="*/ 93 h 587"/>
                    <a:gd name="T86" fmla="*/ 321 w 451"/>
                    <a:gd name="T87" fmla="*/ 66 h 587"/>
                    <a:gd name="T88" fmla="*/ 306 w 451"/>
                    <a:gd name="T89" fmla="*/ 65 h 587"/>
                    <a:gd name="T90" fmla="*/ 296 w 451"/>
                    <a:gd name="T91" fmla="*/ 69 h 587"/>
                    <a:gd name="T92" fmla="*/ 254 w 451"/>
                    <a:gd name="T93" fmla="*/ 54 h 587"/>
                    <a:gd name="T94" fmla="*/ 243 w 451"/>
                    <a:gd name="T95" fmla="*/ 65 h 587"/>
                    <a:gd name="T96" fmla="*/ 234 w 451"/>
                    <a:gd name="T97" fmla="*/ 78 h 587"/>
                    <a:gd name="T98" fmla="*/ 211 w 451"/>
                    <a:gd name="T99" fmla="*/ 53 h 587"/>
                    <a:gd name="T100" fmla="*/ 189 w 451"/>
                    <a:gd name="T101" fmla="*/ 47 h 587"/>
                    <a:gd name="T102" fmla="*/ 187 w 451"/>
                    <a:gd name="T103" fmla="*/ 15 h 587"/>
                    <a:gd name="T104" fmla="*/ 155 w 451"/>
                    <a:gd name="T105" fmla="*/ 20 h 587"/>
                    <a:gd name="T106" fmla="*/ 135 w 451"/>
                    <a:gd name="T107" fmla="*/ 13 h 587"/>
                    <a:gd name="T108" fmla="*/ 107 w 451"/>
                    <a:gd name="T109" fmla="*/ 0 h 58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51" h="587">
                      <a:moveTo>
                        <a:pt x="107" y="0"/>
                      </a:moveTo>
                      <a:lnTo>
                        <a:pt x="99" y="16"/>
                      </a:lnTo>
                      <a:lnTo>
                        <a:pt x="64" y="47"/>
                      </a:lnTo>
                      <a:lnTo>
                        <a:pt x="56" y="75"/>
                      </a:lnTo>
                      <a:lnTo>
                        <a:pt x="30" y="95"/>
                      </a:lnTo>
                      <a:lnTo>
                        <a:pt x="12" y="135"/>
                      </a:lnTo>
                      <a:lnTo>
                        <a:pt x="12" y="159"/>
                      </a:lnTo>
                      <a:lnTo>
                        <a:pt x="0" y="201"/>
                      </a:lnTo>
                      <a:lnTo>
                        <a:pt x="16" y="219"/>
                      </a:lnTo>
                      <a:lnTo>
                        <a:pt x="56" y="272"/>
                      </a:lnTo>
                      <a:lnTo>
                        <a:pt x="68" y="265"/>
                      </a:lnTo>
                      <a:lnTo>
                        <a:pt x="139" y="265"/>
                      </a:lnTo>
                      <a:lnTo>
                        <a:pt x="172" y="278"/>
                      </a:lnTo>
                      <a:lnTo>
                        <a:pt x="169" y="319"/>
                      </a:lnTo>
                      <a:lnTo>
                        <a:pt x="193" y="374"/>
                      </a:lnTo>
                      <a:lnTo>
                        <a:pt x="191" y="389"/>
                      </a:lnTo>
                      <a:lnTo>
                        <a:pt x="201" y="406"/>
                      </a:lnTo>
                      <a:lnTo>
                        <a:pt x="186" y="445"/>
                      </a:lnTo>
                      <a:lnTo>
                        <a:pt x="204" y="494"/>
                      </a:lnTo>
                      <a:lnTo>
                        <a:pt x="214" y="532"/>
                      </a:lnTo>
                      <a:lnTo>
                        <a:pt x="226" y="556"/>
                      </a:lnTo>
                      <a:lnTo>
                        <a:pt x="239" y="586"/>
                      </a:lnTo>
                      <a:lnTo>
                        <a:pt x="263" y="582"/>
                      </a:lnTo>
                      <a:lnTo>
                        <a:pt x="302" y="560"/>
                      </a:lnTo>
                      <a:lnTo>
                        <a:pt x="320" y="533"/>
                      </a:lnTo>
                      <a:lnTo>
                        <a:pt x="319" y="515"/>
                      </a:lnTo>
                      <a:lnTo>
                        <a:pt x="342" y="500"/>
                      </a:lnTo>
                      <a:lnTo>
                        <a:pt x="338" y="474"/>
                      </a:lnTo>
                      <a:lnTo>
                        <a:pt x="373" y="432"/>
                      </a:lnTo>
                      <a:lnTo>
                        <a:pt x="378" y="398"/>
                      </a:lnTo>
                      <a:lnTo>
                        <a:pt x="369" y="386"/>
                      </a:lnTo>
                      <a:lnTo>
                        <a:pt x="373" y="372"/>
                      </a:lnTo>
                      <a:lnTo>
                        <a:pt x="365" y="360"/>
                      </a:lnTo>
                      <a:lnTo>
                        <a:pt x="391" y="327"/>
                      </a:lnTo>
                      <a:lnTo>
                        <a:pt x="391" y="310"/>
                      </a:lnTo>
                      <a:lnTo>
                        <a:pt x="427" y="282"/>
                      </a:lnTo>
                      <a:lnTo>
                        <a:pt x="450" y="207"/>
                      </a:lnTo>
                      <a:lnTo>
                        <a:pt x="417" y="226"/>
                      </a:lnTo>
                      <a:lnTo>
                        <a:pt x="388" y="218"/>
                      </a:lnTo>
                      <a:lnTo>
                        <a:pt x="392" y="200"/>
                      </a:lnTo>
                      <a:lnTo>
                        <a:pt x="363" y="180"/>
                      </a:lnTo>
                      <a:lnTo>
                        <a:pt x="349" y="132"/>
                      </a:lnTo>
                      <a:lnTo>
                        <a:pt x="321" y="93"/>
                      </a:lnTo>
                      <a:lnTo>
                        <a:pt x="321" y="66"/>
                      </a:lnTo>
                      <a:lnTo>
                        <a:pt x="306" y="65"/>
                      </a:lnTo>
                      <a:lnTo>
                        <a:pt x="296" y="69"/>
                      </a:lnTo>
                      <a:lnTo>
                        <a:pt x="254" y="54"/>
                      </a:lnTo>
                      <a:lnTo>
                        <a:pt x="243" y="65"/>
                      </a:lnTo>
                      <a:lnTo>
                        <a:pt x="234" y="78"/>
                      </a:lnTo>
                      <a:lnTo>
                        <a:pt x="211" y="53"/>
                      </a:lnTo>
                      <a:lnTo>
                        <a:pt x="189" y="47"/>
                      </a:lnTo>
                      <a:lnTo>
                        <a:pt x="187" y="15"/>
                      </a:lnTo>
                      <a:lnTo>
                        <a:pt x="155" y="20"/>
                      </a:lnTo>
                      <a:lnTo>
                        <a:pt x="135" y="13"/>
                      </a:lnTo>
                      <a:lnTo>
                        <a:pt x="107"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Freeform 15"/>
                <p:cNvSpPr>
                  <a:spLocks/>
                </p:cNvSpPr>
                <p:nvPr/>
              </p:nvSpPr>
              <p:spPr bwMode="grayWhite">
                <a:xfrm>
                  <a:off x="3112" y="987"/>
                  <a:ext cx="17" cy="28"/>
                </a:xfrm>
                <a:custGeom>
                  <a:avLst/>
                  <a:gdLst>
                    <a:gd name="T0" fmla="*/ 7 w 17"/>
                    <a:gd name="T1" fmla="*/ 0 h 28"/>
                    <a:gd name="T2" fmla="*/ 9 w 17"/>
                    <a:gd name="T3" fmla="*/ 8 h 28"/>
                    <a:gd name="T4" fmla="*/ 7 w 17"/>
                    <a:gd name="T5" fmla="*/ 14 h 28"/>
                    <a:gd name="T6" fmla="*/ 7 w 17"/>
                    <a:gd name="T7" fmla="*/ 19 h 28"/>
                    <a:gd name="T8" fmla="*/ 16 w 17"/>
                    <a:gd name="T9" fmla="*/ 23 h 28"/>
                    <a:gd name="T10" fmla="*/ 16 w 17"/>
                    <a:gd name="T11" fmla="*/ 27 h 28"/>
                    <a:gd name="T12" fmla="*/ 9 w 17"/>
                    <a:gd name="T13" fmla="*/ 23 h 28"/>
                    <a:gd name="T14" fmla="*/ 3 w 17"/>
                    <a:gd name="T15" fmla="*/ 27 h 28"/>
                    <a:gd name="T16" fmla="*/ 0 w 17"/>
                    <a:gd name="T17" fmla="*/ 23 h 28"/>
                    <a:gd name="T18" fmla="*/ 3 w 17"/>
                    <a:gd name="T19" fmla="*/ 19 h 28"/>
                    <a:gd name="T20" fmla="*/ 0 w 17"/>
                    <a:gd name="T21" fmla="*/ 14 h 28"/>
                    <a:gd name="T22" fmla="*/ 3 w 17"/>
                    <a:gd name="T23" fmla="*/ 4 h 28"/>
                    <a:gd name="T24" fmla="*/ 7 w 17"/>
                    <a:gd name="T25" fmla="*/ 0 h 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8">
                      <a:moveTo>
                        <a:pt x="7" y="0"/>
                      </a:moveTo>
                      <a:lnTo>
                        <a:pt x="9" y="8"/>
                      </a:lnTo>
                      <a:lnTo>
                        <a:pt x="7" y="14"/>
                      </a:lnTo>
                      <a:lnTo>
                        <a:pt x="7" y="19"/>
                      </a:lnTo>
                      <a:lnTo>
                        <a:pt x="16" y="23"/>
                      </a:lnTo>
                      <a:lnTo>
                        <a:pt x="16" y="27"/>
                      </a:lnTo>
                      <a:lnTo>
                        <a:pt x="9" y="23"/>
                      </a:lnTo>
                      <a:lnTo>
                        <a:pt x="3" y="27"/>
                      </a:lnTo>
                      <a:lnTo>
                        <a:pt x="0" y="23"/>
                      </a:lnTo>
                      <a:lnTo>
                        <a:pt x="3" y="19"/>
                      </a:lnTo>
                      <a:lnTo>
                        <a:pt x="0" y="14"/>
                      </a:lnTo>
                      <a:lnTo>
                        <a:pt x="3" y="4"/>
                      </a:lnTo>
                      <a:lnTo>
                        <a:pt x="7"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Freeform 16"/>
                <p:cNvSpPr>
                  <a:spLocks/>
                </p:cNvSpPr>
                <p:nvPr/>
              </p:nvSpPr>
              <p:spPr bwMode="grayWhite">
                <a:xfrm>
                  <a:off x="3027" y="1109"/>
                  <a:ext cx="68" cy="97"/>
                </a:xfrm>
                <a:custGeom>
                  <a:avLst/>
                  <a:gdLst>
                    <a:gd name="T0" fmla="*/ 0 w 68"/>
                    <a:gd name="T1" fmla="*/ 48 h 97"/>
                    <a:gd name="T2" fmla="*/ 24 w 68"/>
                    <a:gd name="T3" fmla="*/ 48 h 97"/>
                    <a:gd name="T4" fmla="*/ 52 w 68"/>
                    <a:gd name="T5" fmla="*/ 0 h 97"/>
                    <a:gd name="T6" fmla="*/ 67 w 68"/>
                    <a:gd name="T7" fmla="*/ 28 h 97"/>
                    <a:gd name="T8" fmla="*/ 55 w 68"/>
                    <a:gd name="T9" fmla="*/ 96 h 97"/>
                    <a:gd name="T10" fmla="*/ 5 w 68"/>
                    <a:gd name="T11" fmla="*/ 80 h 97"/>
                    <a:gd name="T12" fmla="*/ 0 w 68"/>
                    <a:gd name="T13" fmla="*/ 48 h 9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97">
                      <a:moveTo>
                        <a:pt x="0" y="48"/>
                      </a:moveTo>
                      <a:lnTo>
                        <a:pt x="24" y="48"/>
                      </a:lnTo>
                      <a:lnTo>
                        <a:pt x="52" y="0"/>
                      </a:lnTo>
                      <a:lnTo>
                        <a:pt x="67" y="28"/>
                      </a:lnTo>
                      <a:lnTo>
                        <a:pt x="55" y="96"/>
                      </a:lnTo>
                      <a:lnTo>
                        <a:pt x="5" y="80"/>
                      </a:lnTo>
                      <a:lnTo>
                        <a:pt x="0" y="4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Freeform 17"/>
                <p:cNvSpPr>
                  <a:spLocks/>
                </p:cNvSpPr>
                <p:nvPr/>
              </p:nvSpPr>
              <p:spPr bwMode="grayWhite">
                <a:xfrm>
                  <a:off x="3162" y="1146"/>
                  <a:ext cx="117" cy="94"/>
                </a:xfrm>
                <a:custGeom>
                  <a:avLst/>
                  <a:gdLst>
                    <a:gd name="T0" fmla="*/ 7 w 117"/>
                    <a:gd name="T1" fmla="*/ 22 h 94"/>
                    <a:gd name="T2" fmla="*/ 0 w 117"/>
                    <a:gd name="T3" fmla="*/ 0 h 94"/>
                    <a:gd name="T4" fmla="*/ 39 w 117"/>
                    <a:gd name="T5" fmla="*/ 9 h 94"/>
                    <a:gd name="T6" fmla="*/ 95 w 117"/>
                    <a:gd name="T7" fmla="*/ 32 h 94"/>
                    <a:gd name="T8" fmla="*/ 95 w 117"/>
                    <a:gd name="T9" fmla="*/ 49 h 94"/>
                    <a:gd name="T10" fmla="*/ 116 w 117"/>
                    <a:gd name="T11" fmla="*/ 93 h 94"/>
                    <a:gd name="T12" fmla="*/ 73 w 117"/>
                    <a:gd name="T13" fmla="*/ 51 h 94"/>
                    <a:gd name="T14" fmla="*/ 44 w 117"/>
                    <a:gd name="T15" fmla="*/ 54 h 94"/>
                    <a:gd name="T16" fmla="*/ 7 w 117"/>
                    <a:gd name="T17" fmla="*/ 22 h 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7" h="94">
                      <a:moveTo>
                        <a:pt x="7" y="22"/>
                      </a:moveTo>
                      <a:lnTo>
                        <a:pt x="0" y="0"/>
                      </a:lnTo>
                      <a:lnTo>
                        <a:pt x="39" y="9"/>
                      </a:lnTo>
                      <a:lnTo>
                        <a:pt x="95" y="32"/>
                      </a:lnTo>
                      <a:lnTo>
                        <a:pt x="95" y="49"/>
                      </a:lnTo>
                      <a:lnTo>
                        <a:pt x="116" y="93"/>
                      </a:lnTo>
                      <a:lnTo>
                        <a:pt x="73" y="51"/>
                      </a:lnTo>
                      <a:lnTo>
                        <a:pt x="44" y="54"/>
                      </a:lnTo>
                      <a:lnTo>
                        <a:pt x="7" y="22"/>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Freeform 18"/>
                <p:cNvSpPr>
                  <a:spLocks/>
                </p:cNvSpPr>
                <p:nvPr/>
              </p:nvSpPr>
              <p:spPr bwMode="grayWhite">
                <a:xfrm>
                  <a:off x="3384" y="1337"/>
                  <a:ext cx="79" cy="101"/>
                </a:xfrm>
                <a:custGeom>
                  <a:avLst/>
                  <a:gdLst>
                    <a:gd name="T0" fmla="*/ 48 w 79"/>
                    <a:gd name="T1" fmla="*/ 0 h 101"/>
                    <a:gd name="T2" fmla="*/ 78 w 79"/>
                    <a:gd name="T3" fmla="*/ 30 h 101"/>
                    <a:gd name="T4" fmla="*/ 16 w 79"/>
                    <a:gd name="T5" fmla="*/ 100 h 101"/>
                    <a:gd name="T6" fmla="*/ 0 w 79"/>
                    <a:gd name="T7" fmla="*/ 84 h 101"/>
                    <a:gd name="T8" fmla="*/ 45 w 79"/>
                    <a:gd name="T9" fmla="*/ 39 h 101"/>
                    <a:gd name="T10" fmla="*/ 48 w 79"/>
                    <a:gd name="T11" fmla="*/ 0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9" h="101">
                      <a:moveTo>
                        <a:pt x="48" y="0"/>
                      </a:moveTo>
                      <a:lnTo>
                        <a:pt x="78" y="30"/>
                      </a:lnTo>
                      <a:lnTo>
                        <a:pt x="16" y="100"/>
                      </a:lnTo>
                      <a:lnTo>
                        <a:pt x="0" y="84"/>
                      </a:lnTo>
                      <a:lnTo>
                        <a:pt x="45" y="39"/>
                      </a:lnTo>
                      <a:lnTo>
                        <a:pt x="48"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Freeform 19"/>
                <p:cNvSpPr>
                  <a:spLocks/>
                </p:cNvSpPr>
                <p:nvPr/>
              </p:nvSpPr>
              <p:spPr bwMode="grayWhite">
                <a:xfrm>
                  <a:off x="2211" y="651"/>
                  <a:ext cx="39" cy="66"/>
                </a:xfrm>
                <a:custGeom>
                  <a:avLst/>
                  <a:gdLst>
                    <a:gd name="T0" fmla="*/ 38 w 39"/>
                    <a:gd name="T1" fmla="*/ 51 h 66"/>
                    <a:gd name="T2" fmla="*/ 28 w 39"/>
                    <a:gd name="T3" fmla="*/ 43 h 66"/>
                    <a:gd name="T4" fmla="*/ 28 w 39"/>
                    <a:gd name="T5" fmla="*/ 14 h 66"/>
                    <a:gd name="T6" fmla="*/ 33 w 39"/>
                    <a:gd name="T7" fmla="*/ 8 h 66"/>
                    <a:gd name="T8" fmla="*/ 24 w 39"/>
                    <a:gd name="T9" fmla="*/ 8 h 66"/>
                    <a:gd name="T10" fmla="*/ 29 w 39"/>
                    <a:gd name="T11" fmla="*/ 0 h 66"/>
                    <a:gd name="T12" fmla="*/ 22 w 39"/>
                    <a:gd name="T13" fmla="*/ 0 h 66"/>
                    <a:gd name="T14" fmla="*/ 14 w 39"/>
                    <a:gd name="T15" fmla="*/ 9 h 66"/>
                    <a:gd name="T16" fmla="*/ 14 w 39"/>
                    <a:gd name="T17" fmla="*/ 27 h 66"/>
                    <a:gd name="T18" fmla="*/ 18 w 39"/>
                    <a:gd name="T19" fmla="*/ 31 h 66"/>
                    <a:gd name="T20" fmla="*/ 18 w 39"/>
                    <a:gd name="T21" fmla="*/ 39 h 66"/>
                    <a:gd name="T22" fmla="*/ 16 w 39"/>
                    <a:gd name="T23" fmla="*/ 39 h 66"/>
                    <a:gd name="T24" fmla="*/ 9 w 39"/>
                    <a:gd name="T25" fmla="*/ 46 h 66"/>
                    <a:gd name="T26" fmla="*/ 9 w 39"/>
                    <a:gd name="T27" fmla="*/ 53 h 66"/>
                    <a:gd name="T28" fmla="*/ 0 w 39"/>
                    <a:gd name="T29" fmla="*/ 65 h 66"/>
                    <a:gd name="T30" fmla="*/ 29 w 39"/>
                    <a:gd name="T31" fmla="*/ 65 h 66"/>
                    <a:gd name="T32" fmla="*/ 38 w 39"/>
                    <a:gd name="T33" fmla="*/ 51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66">
                      <a:moveTo>
                        <a:pt x="38" y="51"/>
                      </a:moveTo>
                      <a:lnTo>
                        <a:pt x="28" y="43"/>
                      </a:lnTo>
                      <a:lnTo>
                        <a:pt x="28" y="14"/>
                      </a:lnTo>
                      <a:lnTo>
                        <a:pt x="33" y="8"/>
                      </a:lnTo>
                      <a:lnTo>
                        <a:pt x="24" y="8"/>
                      </a:lnTo>
                      <a:lnTo>
                        <a:pt x="29" y="0"/>
                      </a:lnTo>
                      <a:lnTo>
                        <a:pt x="22" y="0"/>
                      </a:lnTo>
                      <a:lnTo>
                        <a:pt x="14" y="9"/>
                      </a:lnTo>
                      <a:lnTo>
                        <a:pt x="14" y="27"/>
                      </a:lnTo>
                      <a:lnTo>
                        <a:pt x="18" y="31"/>
                      </a:lnTo>
                      <a:lnTo>
                        <a:pt x="18" y="39"/>
                      </a:lnTo>
                      <a:lnTo>
                        <a:pt x="16" y="39"/>
                      </a:lnTo>
                      <a:lnTo>
                        <a:pt x="9" y="46"/>
                      </a:lnTo>
                      <a:lnTo>
                        <a:pt x="9" y="53"/>
                      </a:lnTo>
                      <a:lnTo>
                        <a:pt x="0" y="65"/>
                      </a:lnTo>
                      <a:lnTo>
                        <a:pt x="29" y="65"/>
                      </a:lnTo>
                      <a:lnTo>
                        <a:pt x="38" y="5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Freeform 20"/>
                <p:cNvSpPr>
                  <a:spLocks/>
                </p:cNvSpPr>
                <p:nvPr/>
              </p:nvSpPr>
              <p:spPr bwMode="grayWhite">
                <a:xfrm>
                  <a:off x="2198" y="673"/>
                  <a:ext cx="21" cy="24"/>
                </a:xfrm>
                <a:custGeom>
                  <a:avLst/>
                  <a:gdLst>
                    <a:gd name="T0" fmla="*/ 17 w 21"/>
                    <a:gd name="T1" fmla="*/ 8 h 24"/>
                    <a:gd name="T2" fmla="*/ 20 w 21"/>
                    <a:gd name="T3" fmla="*/ 8 h 24"/>
                    <a:gd name="T4" fmla="*/ 20 w 21"/>
                    <a:gd name="T5" fmla="*/ 0 h 24"/>
                    <a:gd name="T6" fmla="*/ 13 w 21"/>
                    <a:gd name="T7" fmla="*/ 0 h 24"/>
                    <a:gd name="T8" fmla="*/ 0 w 21"/>
                    <a:gd name="T9" fmla="*/ 15 h 24"/>
                    <a:gd name="T10" fmla="*/ 0 w 21"/>
                    <a:gd name="T11" fmla="*/ 23 h 24"/>
                    <a:gd name="T12" fmla="*/ 12 w 21"/>
                    <a:gd name="T13" fmla="*/ 23 h 24"/>
                    <a:gd name="T14" fmla="*/ 17 w 21"/>
                    <a:gd name="T15" fmla="*/ 17 h 24"/>
                    <a:gd name="T16" fmla="*/ 17 w 21"/>
                    <a:gd name="T17" fmla="*/ 8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4">
                      <a:moveTo>
                        <a:pt x="17" y="8"/>
                      </a:moveTo>
                      <a:lnTo>
                        <a:pt x="20" y="8"/>
                      </a:lnTo>
                      <a:lnTo>
                        <a:pt x="20" y="0"/>
                      </a:lnTo>
                      <a:lnTo>
                        <a:pt x="13" y="0"/>
                      </a:lnTo>
                      <a:lnTo>
                        <a:pt x="0" y="15"/>
                      </a:lnTo>
                      <a:lnTo>
                        <a:pt x="0" y="23"/>
                      </a:lnTo>
                      <a:lnTo>
                        <a:pt x="12" y="23"/>
                      </a:lnTo>
                      <a:lnTo>
                        <a:pt x="17" y="17"/>
                      </a:lnTo>
                      <a:lnTo>
                        <a:pt x="17" y="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Freeform 21"/>
                <p:cNvSpPr>
                  <a:spLocks/>
                </p:cNvSpPr>
                <p:nvPr/>
              </p:nvSpPr>
              <p:spPr bwMode="grayWhite">
                <a:xfrm>
                  <a:off x="2167" y="634"/>
                  <a:ext cx="256" cy="216"/>
                </a:xfrm>
                <a:custGeom>
                  <a:avLst/>
                  <a:gdLst>
                    <a:gd name="T0" fmla="*/ 168 w 256"/>
                    <a:gd name="T1" fmla="*/ 15 h 216"/>
                    <a:gd name="T2" fmla="*/ 201 w 256"/>
                    <a:gd name="T3" fmla="*/ 20 h 216"/>
                    <a:gd name="T4" fmla="*/ 181 w 256"/>
                    <a:gd name="T5" fmla="*/ 28 h 216"/>
                    <a:gd name="T6" fmla="*/ 172 w 256"/>
                    <a:gd name="T7" fmla="*/ 41 h 216"/>
                    <a:gd name="T8" fmla="*/ 160 w 256"/>
                    <a:gd name="T9" fmla="*/ 70 h 216"/>
                    <a:gd name="T10" fmla="*/ 140 w 256"/>
                    <a:gd name="T11" fmla="*/ 72 h 216"/>
                    <a:gd name="T12" fmla="*/ 123 w 256"/>
                    <a:gd name="T13" fmla="*/ 69 h 216"/>
                    <a:gd name="T14" fmla="*/ 131 w 256"/>
                    <a:gd name="T15" fmla="*/ 55 h 216"/>
                    <a:gd name="T16" fmla="*/ 124 w 256"/>
                    <a:gd name="T17" fmla="*/ 37 h 216"/>
                    <a:gd name="T18" fmla="*/ 114 w 256"/>
                    <a:gd name="T19" fmla="*/ 69 h 216"/>
                    <a:gd name="T20" fmla="*/ 87 w 256"/>
                    <a:gd name="T21" fmla="*/ 84 h 216"/>
                    <a:gd name="T22" fmla="*/ 73 w 256"/>
                    <a:gd name="T23" fmla="*/ 94 h 216"/>
                    <a:gd name="T24" fmla="*/ 53 w 256"/>
                    <a:gd name="T25" fmla="*/ 108 h 216"/>
                    <a:gd name="T26" fmla="*/ 43 w 256"/>
                    <a:gd name="T27" fmla="*/ 143 h 216"/>
                    <a:gd name="T28" fmla="*/ 8 w 256"/>
                    <a:gd name="T29" fmla="*/ 130 h 216"/>
                    <a:gd name="T30" fmla="*/ 0 w 256"/>
                    <a:gd name="T31" fmla="*/ 156 h 216"/>
                    <a:gd name="T32" fmla="*/ 15 w 256"/>
                    <a:gd name="T33" fmla="*/ 194 h 216"/>
                    <a:gd name="T34" fmla="*/ 71 w 256"/>
                    <a:gd name="T35" fmla="*/ 153 h 216"/>
                    <a:gd name="T36" fmla="*/ 105 w 256"/>
                    <a:gd name="T37" fmla="*/ 145 h 216"/>
                    <a:gd name="T38" fmla="*/ 111 w 256"/>
                    <a:gd name="T39" fmla="*/ 161 h 216"/>
                    <a:gd name="T40" fmla="*/ 139 w 256"/>
                    <a:gd name="T41" fmla="*/ 201 h 216"/>
                    <a:gd name="T42" fmla="*/ 142 w 256"/>
                    <a:gd name="T43" fmla="*/ 189 h 216"/>
                    <a:gd name="T44" fmla="*/ 150 w 256"/>
                    <a:gd name="T45" fmla="*/ 189 h 216"/>
                    <a:gd name="T46" fmla="*/ 123 w 256"/>
                    <a:gd name="T47" fmla="*/ 152 h 216"/>
                    <a:gd name="T48" fmla="*/ 131 w 256"/>
                    <a:gd name="T49" fmla="*/ 139 h 216"/>
                    <a:gd name="T50" fmla="*/ 160 w 256"/>
                    <a:gd name="T51" fmla="*/ 178 h 216"/>
                    <a:gd name="T52" fmla="*/ 172 w 256"/>
                    <a:gd name="T53" fmla="*/ 202 h 216"/>
                    <a:gd name="T54" fmla="*/ 178 w 256"/>
                    <a:gd name="T55" fmla="*/ 215 h 216"/>
                    <a:gd name="T56" fmla="*/ 183 w 256"/>
                    <a:gd name="T57" fmla="*/ 191 h 216"/>
                    <a:gd name="T58" fmla="*/ 202 w 256"/>
                    <a:gd name="T59" fmla="*/ 182 h 216"/>
                    <a:gd name="T60" fmla="*/ 214 w 256"/>
                    <a:gd name="T61" fmla="*/ 177 h 216"/>
                    <a:gd name="T62" fmla="*/ 210 w 256"/>
                    <a:gd name="T63" fmla="*/ 158 h 216"/>
                    <a:gd name="T64" fmla="*/ 219 w 256"/>
                    <a:gd name="T65" fmla="*/ 126 h 216"/>
                    <a:gd name="T66" fmla="*/ 232 w 256"/>
                    <a:gd name="T67" fmla="*/ 130 h 216"/>
                    <a:gd name="T68" fmla="*/ 236 w 256"/>
                    <a:gd name="T69" fmla="*/ 145 h 216"/>
                    <a:gd name="T70" fmla="*/ 247 w 256"/>
                    <a:gd name="T71" fmla="*/ 137 h 216"/>
                    <a:gd name="T72" fmla="*/ 244 w 256"/>
                    <a:gd name="T73" fmla="*/ 134 h 216"/>
                    <a:gd name="T74" fmla="*/ 252 w 256"/>
                    <a:gd name="T75" fmla="*/ 114 h 216"/>
                    <a:gd name="T76" fmla="*/ 255 w 256"/>
                    <a:gd name="T77" fmla="*/ 137 h 216"/>
                    <a:gd name="T78" fmla="*/ 168 w 256"/>
                    <a:gd name="T79" fmla="*/ 0 h 21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56" h="216">
                      <a:moveTo>
                        <a:pt x="168" y="0"/>
                      </a:moveTo>
                      <a:lnTo>
                        <a:pt x="168" y="15"/>
                      </a:lnTo>
                      <a:lnTo>
                        <a:pt x="173" y="20"/>
                      </a:lnTo>
                      <a:lnTo>
                        <a:pt x="201" y="20"/>
                      </a:lnTo>
                      <a:lnTo>
                        <a:pt x="201" y="28"/>
                      </a:lnTo>
                      <a:lnTo>
                        <a:pt x="181" y="28"/>
                      </a:lnTo>
                      <a:lnTo>
                        <a:pt x="181" y="52"/>
                      </a:lnTo>
                      <a:lnTo>
                        <a:pt x="172" y="41"/>
                      </a:lnTo>
                      <a:lnTo>
                        <a:pt x="172" y="56"/>
                      </a:lnTo>
                      <a:lnTo>
                        <a:pt x="160" y="70"/>
                      </a:lnTo>
                      <a:lnTo>
                        <a:pt x="152" y="62"/>
                      </a:lnTo>
                      <a:lnTo>
                        <a:pt x="140" y="72"/>
                      </a:lnTo>
                      <a:lnTo>
                        <a:pt x="138" y="69"/>
                      </a:lnTo>
                      <a:lnTo>
                        <a:pt x="123" y="69"/>
                      </a:lnTo>
                      <a:lnTo>
                        <a:pt x="131" y="59"/>
                      </a:lnTo>
                      <a:lnTo>
                        <a:pt x="131" y="55"/>
                      </a:lnTo>
                      <a:lnTo>
                        <a:pt x="124" y="48"/>
                      </a:lnTo>
                      <a:lnTo>
                        <a:pt x="124" y="37"/>
                      </a:lnTo>
                      <a:lnTo>
                        <a:pt x="114" y="48"/>
                      </a:lnTo>
                      <a:lnTo>
                        <a:pt x="114" y="69"/>
                      </a:lnTo>
                      <a:lnTo>
                        <a:pt x="102" y="69"/>
                      </a:lnTo>
                      <a:lnTo>
                        <a:pt x="87" y="84"/>
                      </a:lnTo>
                      <a:lnTo>
                        <a:pt x="81" y="84"/>
                      </a:lnTo>
                      <a:lnTo>
                        <a:pt x="73" y="94"/>
                      </a:lnTo>
                      <a:lnTo>
                        <a:pt x="43" y="94"/>
                      </a:lnTo>
                      <a:lnTo>
                        <a:pt x="53" y="108"/>
                      </a:lnTo>
                      <a:lnTo>
                        <a:pt x="53" y="130"/>
                      </a:lnTo>
                      <a:lnTo>
                        <a:pt x="43" y="143"/>
                      </a:lnTo>
                      <a:lnTo>
                        <a:pt x="31" y="130"/>
                      </a:lnTo>
                      <a:lnTo>
                        <a:pt x="8" y="130"/>
                      </a:lnTo>
                      <a:lnTo>
                        <a:pt x="8" y="146"/>
                      </a:lnTo>
                      <a:lnTo>
                        <a:pt x="0" y="156"/>
                      </a:lnTo>
                      <a:lnTo>
                        <a:pt x="0" y="177"/>
                      </a:lnTo>
                      <a:lnTo>
                        <a:pt x="15" y="194"/>
                      </a:lnTo>
                      <a:lnTo>
                        <a:pt x="37" y="194"/>
                      </a:lnTo>
                      <a:lnTo>
                        <a:pt x="71" y="153"/>
                      </a:lnTo>
                      <a:lnTo>
                        <a:pt x="101" y="153"/>
                      </a:lnTo>
                      <a:lnTo>
                        <a:pt x="105" y="145"/>
                      </a:lnTo>
                      <a:lnTo>
                        <a:pt x="112" y="153"/>
                      </a:lnTo>
                      <a:lnTo>
                        <a:pt x="111" y="161"/>
                      </a:lnTo>
                      <a:lnTo>
                        <a:pt x="139" y="189"/>
                      </a:lnTo>
                      <a:lnTo>
                        <a:pt x="139" y="201"/>
                      </a:lnTo>
                      <a:lnTo>
                        <a:pt x="145" y="196"/>
                      </a:lnTo>
                      <a:lnTo>
                        <a:pt x="142" y="189"/>
                      </a:lnTo>
                      <a:lnTo>
                        <a:pt x="145" y="185"/>
                      </a:lnTo>
                      <a:lnTo>
                        <a:pt x="150" y="189"/>
                      </a:lnTo>
                      <a:lnTo>
                        <a:pt x="152" y="188"/>
                      </a:lnTo>
                      <a:lnTo>
                        <a:pt x="123" y="152"/>
                      </a:lnTo>
                      <a:lnTo>
                        <a:pt x="123" y="139"/>
                      </a:lnTo>
                      <a:lnTo>
                        <a:pt x="131" y="139"/>
                      </a:lnTo>
                      <a:lnTo>
                        <a:pt x="131" y="146"/>
                      </a:lnTo>
                      <a:lnTo>
                        <a:pt x="160" y="178"/>
                      </a:lnTo>
                      <a:lnTo>
                        <a:pt x="160" y="188"/>
                      </a:lnTo>
                      <a:lnTo>
                        <a:pt x="172" y="202"/>
                      </a:lnTo>
                      <a:lnTo>
                        <a:pt x="169" y="205"/>
                      </a:lnTo>
                      <a:lnTo>
                        <a:pt x="178" y="215"/>
                      </a:lnTo>
                      <a:lnTo>
                        <a:pt x="191" y="200"/>
                      </a:lnTo>
                      <a:lnTo>
                        <a:pt x="183" y="191"/>
                      </a:lnTo>
                      <a:lnTo>
                        <a:pt x="191" y="182"/>
                      </a:lnTo>
                      <a:lnTo>
                        <a:pt x="202" y="182"/>
                      </a:lnTo>
                      <a:lnTo>
                        <a:pt x="207" y="177"/>
                      </a:lnTo>
                      <a:lnTo>
                        <a:pt x="214" y="177"/>
                      </a:lnTo>
                      <a:lnTo>
                        <a:pt x="205" y="164"/>
                      </a:lnTo>
                      <a:lnTo>
                        <a:pt x="210" y="158"/>
                      </a:lnTo>
                      <a:lnTo>
                        <a:pt x="210" y="137"/>
                      </a:lnTo>
                      <a:lnTo>
                        <a:pt x="219" y="126"/>
                      </a:lnTo>
                      <a:lnTo>
                        <a:pt x="223" y="130"/>
                      </a:lnTo>
                      <a:lnTo>
                        <a:pt x="232" y="130"/>
                      </a:lnTo>
                      <a:lnTo>
                        <a:pt x="228" y="136"/>
                      </a:lnTo>
                      <a:lnTo>
                        <a:pt x="236" y="145"/>
                      </a:lnTo>
                      <a:lnTo>
                        <a:pt x="241" y="137"/>
                      </a:lnTo>
                      <a:lnTo>
                        <a:pt x="247" y="137"/>
                      </a:lnTo>
                      <a:lnTo>
                        <a:pt x="247" y="134"/>
                      </a:lnTo>
                      <a:lnTo>
                        <a:pt x="244" y="134"/>
                      </a:lnTo>
                      <a:lnTo>
                        <a:pt x="239" y="130"/>
                      </a:lnTo>
                      <a:lnTo>
                        <a:pt x="252" y="114"/>
                      </a:lnTo>
                      <a:lnTo>
                        <a:pt x="252" y="137"/>
                      </a:lnTo>
                      <a:lnTo>
                        <a:pt x="255" y="137"/>
                      </a:lnTo>
                      <a:lnTo>
                        <a:pt x="255" y="0"/>
                      </a:lnTo>
                      <a:lnTo>
                        <a:pt x="168"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Freeform 22"/>
                <p:cNvSpPr>
                  <a:spLocks/>
                </p:cNvSpPr>
                <p:nvPr/>
              </p:nvSpPr>
              <p:spPr bwMode="grayWhite">
                <a:xfrm>
                  <a:off x="2276" y="406"/>
                  <a:ext cx="1089" cy="769"/>
                </a:xfrm>
                <a:custGeom>
                  <a:avLst/>
                  <a:gdLst>
                    <a:gd name="T0" fmla="*/ 32 w 1089"/>
                    <a:gd name="T1" fmla="*/ 202 h 769"/>
                    <a:gd name="T2" fmla="*/ 99 w 1089"/>
                    <a:gd name="T3" fmla="*/ 134 h 769"/>
                    <a:gd name="T4" fmla="*/ 142 w 1089"/>
                    <a:gd name="T5" fmla="*/ 181 h 769"/>
                    <a:gd name="T6" fmla="*/ 118 w 1089"/>
                    <a:gd name="T7" fmla="*/ 179 h 769"/>
                    <a:gd name="T8" fmla="*/ 216 w 1089"/>
                    <a:gd name="T9" fmla="*/ 172 h 769"/>
                    <a:gd name="T10" fmla="*/ 240 w 1089"/>
                    <a:gd name="T11" fmla="*/ 110 h 769"/>
                    <a:gd name="T12" fmla="*/ 241 w 1089"/>
                    <a:gd name="T13" fmla="*/ 124 h 769"/>
                    <a:gd name="T14" fmla="*/ 223 w 1089"/>
                    <a:gd name="T15" fmla="*/ 172 h 769"/>
                    <a:gd name="T16" fmla="*/ 301 w 1089"/>
                    <a:gd name="T17" fmla="*/ 133 h 769"/>
                    <a:gd name="T18" fmla="*/ 460 w 1089"/>
                    <a:gd name="T19" fmla="*/ 23 h 769"/>
                    <a:gd name="T20" fmla="*/ 574 w 1089"/>
                    <a:gd name="T21" fmla="*/ 29 h 769"/>
                    <a:gd name="T22" fmla="*/ 701 w 1089"/>
                    <a:gd name="T23" fmla="*/ 15 h 769"/>
                    <a:gd name="T24" fmla="*/ 840 w 1089"/>
                    <a:gd name="T25" fmla="*/ 71 h 769"/>
                    <a:gd name="T26" fmla="*/ 1001 w 1089"/>
                    <a:gd name="T27" fmla="*/ 91 h 769"/>
                    <a:gd name="T28" fmla="*/ 1080 w 1089"/>
                    <a:gd name="T29" fmla="*/ 156 h 769"/>
                    <a:gd name="T30" fmla="*/ 1019 w 1089"/>
                    <a:gd name="T31" fmla="*/ 206 h 769"/>
                    <a:gd name="T32" fmla="*/ 985 w 1089"/>
                    <a:gd name="T33" fmla="*/ 270 h 769"/>
                    <a:gd name="T34" fmla="*/ 945 w 1089"/>
                    <a:gd name="T35" fmla="*/ 273 h 769"/>
                    <a:gd name="T36" fmla="*/ 958 w 1089"/>
                    <a:gd name="T37" fmla="*/ 184 h 769"/>
                    <a:gd name="T38" fmla="*/ 906 w 1089"/>
                    <a:gd name="T39" fmla="*/ 232 h 769"/>
                    <a:gd name="T40" fmla="*/ 868 w 1089"/>
                    <a:gd name="T41" fmla="*/ 273 h 769"/>
                    <a:gd name="T42" fmla="*/ 881 w 1089"/>
                    <a:gd name="T43" fmla="*/ 318 h 769"/>
                    <a:gd name="T44" fmla="*/ 837 w 1089"/>
                    <a:gd name="T45" fmla="*/ 385 h 769"/>
                    <a:gd name="T46" fmla="*/ 844 w 1089"/>
                    <a:gd name="T47" fmla="*/ 439 h 769"/>
                    <a:gd name="T48" fmla="*/ 839 w 1089"/>
                    <a:gd name="T49" fmla="*/ 413 h 769"/>
                    <a:gd name="T50" fmla="*/ 797 w 1089"/>
                    <a:gd name="T51" fmla="*/ 416 h 769"/>
                    <a:gd name="T52" fmla="*/ 828 w 1089"/>
                    <a:gd name="T53" fmla="*/ 496 h 769"/>
                    <a:gd name="T54" fmla="*/ 751 w 1089"/>
                    <a:gd name="T55" fmla="*/ 589 h 769"/>
                    <a:gd name="T56" fmla="*/ 730 w 1089"/>
                    <a:gd name="T57" fmla="*/ 615 h 769"/>
                    <a:gd name="T58" fmla="*/ 703 w 1089"/>
                    <a:gd name="T59" fmla="*/ 706 h 769"/>
                    <a:gd name="T60" fmla="*/ 665 w 1089"/>
                    <a:gd name="T61" fmla="*/ 708 h 769"/>
                    <a:gd name="T62" fmla="*/ 711 w 1089"/>
                    <a:gd name="T63" fmla="*/ 768 h 769"/>
                    <a:gd name="T64" fmla="*/ 634 w 1089"/>
                    <a:gd name="T65" fmla="*/ 626 h 769"/>
                    <a:gd name="T66" fmla="*/ 545 w 1089"/>
                    <a:gd name="T67" fmla="*/ 596 h 769"/>
                    <a:gd name="T68" fmla="*/ 503 w 1089"/>
                    <a:gd name="T69" fmla="*/ 689 h 769"/>
                    <a:gd name="T70" fmla="*/ 471 w 1089"/>
                    <a:gd name="T71" fmla="*/ 738 h 769"/>
                    <a:gd name="T72" fmla="*/ 416 w 1089"/>
                    <a:gd name="T73" fmla="*/ 592 h 769"/>
                    <a:gd name="T74" fmla="*/ 373 w 1089"/>
                    <a:gd name="T75" fmla="*/ 607 h 769"/>
                    <a:gd name="T76" fmla="*/ 336 w 1089"/>
                    <a:gd name="T77" fmla="*/ 545 h 769"/>
                    <a:gd name="T78" fmla="*/ 223 w 1089"/>
                    <a:gd name="T79" fmla="*/ 510 h 769"/>
                    <a:gd name="T80" fmla="*/ 263 w 1089"/>
                    <a:gd name="T81" fmla="*/ 577 h 769"/>
                    <a:gd name="T82" fmla="*/ 234 w 1089"/>
                    <a:gd name="T83" fmla="*/ 620 h 769"/>
                    <a:gd name="T84" fmla="*/ 190 w 1089"/>
                    <a:gd name="T85" fmla="*/ 605 h 769"/>
                    <a:gd name="T86" fmla="*/ 119 w 1089"/>
                    <a:gd name="T87" fmla="*/ 495 h 769"/>
                    <a:gd name="T88" fmla="*/ 149 w 1089"/>
                    <a:gd name="T89" fmla="*/ 432 h 769"/>
                    <a:gd name="T90" fmla="*/ 166 w 1089"/>
                    <a:gd name="T91" fmla="*/ 385 h 769"/>
                    <a:gd name="T92" fmla="*/ 149 w 1089"/>
                    <a:gd name="T93" fmla="*/ 226 h 769"/>
                    <a:gd name="T94" fmla="*/ 86 w 1089"/>
                    <a:gd name="T95" fmla="*/ 193 h 769"/>
                    <a:gd name="T96" fmla="*/ 55 w 1089"/>
                    <a:gd name="T97" fmla="*/ 210 h 769"/>
                    <a:gd name="T98" fmla="*/ 0 w 1089"/>
                    <a:gd name="T99" fmla="*/ 226 h 7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9" h="769">
                      <a:moveTo>
                        <a:pt x="0" y="226"/>
                      </a:moveTo>
                      <a:lnTo>
                        <a:pt x="32" y="202"/>
                      </a:lnTo>
                      <a:lnTo>
                        <a:pt x="62" y="156"/>
                      </a:lnTo>
                      <a:lnTo>
                        <a:pt x="99" y="134"/>
                      </a:lnTo>
                      <a:lnTo>
                        <a:pt x="137" y="160"/>
                      </a:lnTo>
                      <a:lnTo>
                        <a:pt x="142" y="181"/>
                      </a:lnTo>
                      <a:lnTo>
                        <a:pt x="133" y="181"/>
                      </a:lnTo>
                      <a:lnTo>
                        <a:pt x="118" y="179"/>
                      </a:lnTo>
                      <a:lnTo>
                        <a:pt x="137" y="202"/>
                      </a:lnTo>
                      <a:lnTo>
                        <a:pt x="216" y="172"/>
                      </a:lnTo>
                      <a:lnTo>
                        <a:pt x="206" y="149"/>
                      </a:lnTo>
                      <a:lnTo>
                        <a:pt x="240" y="110"/>
                      </a:lnTo>
                      <a:lnTo>
                        <a:pt x="262" y="111"/>
                      </a:lnTo>
                      <a:lnTo>
                        <a:pt x="241" y="124"/>
                      </a:lnTo>
                      <a:lnTo>
                        <a:pt x="223" y="153"/>
                      </a:lnTo>
                      <a:lnTo>
                        <a:pt x="223" y="172"/>
                      </a:lnTo>
                      <a:lnTo>
                        <a:pt x="255" y="193"/>
                      </a:lnTo>
                      <a:lnTo>
                        <a:pt x="301" y="133"/>
                      </a:lnTo>
                      <a:lnTo>
                        <a:pt x="461" y="63"/>
                      </a:lnTo>
                      <a:lnTo>
                        <a:pt x="460" y="23"/>
                      </a:lnTo>
                      <a:lnTo>
                        <a:pt x="533" y="8"/>
                      </a:lnTo>
                      <a:lnTo>
                        <a:pt x="574" y="29"/>
                      </a:lnTo>
                      <a:lnTo>
                        <a:pt x="671" y="0"/>
                      </a:lnTo>
                      <a:lnTo>
                        <a:pt x="701" y="15"/>
                      </a:lnTo>
                      <a:lnTo>
                        <a:pt x="766" y="85"/>
                      </a:lnTo>
                      <a:lnTo>
                        <a:pt x="840" y="71"/>
                      </a:lnTo>
                      <a:lnTo>
                        <a:pt x="886" y="96"/>
                      </a:lnTo>
                      <a:lnTo>
                        <a:pt x="1001" y="91"/>
                      </a:lnTo>
                      <a:lnTo>
                        <a:pt x="1088" y="118"/>
                      </a:lnTo>
                      <a:lnTo>
                        <a:pt x="1080" y="156"/>
                      </a:lnTo>
                      <a:lnTo>
                        <a:pt x="1006" y="181"/>
                      </a:lnTo>
                      <a:lnTo>
                        <a:pt x="1019" y="206"/>
                      </a:lnTo>
                      <a:lnTo>
                        <a:pt x="987" y="220"/>
                      </a:lnTo>
                      <a:lnTo>
                        <a:pt x="985" y="270"/>
                      </a:lnTo>
                      <a:lnTo>
                        <a:pt x="957" y="304"/>
                      </a:lnTo>
                      <a:lnTo>
                        <a:pt x="945" y="273"/>
                      </a:lnTo>
                      <a:lnTo>
                        <a:pt x="961" y="244"/>
                      </a:lnTo>
                      <a:lnTo>
                        <a:pt x="958" y="184"/>
                      </a:lnTo>
                      <a:lnTo>
                        <a:pt x="929" y="215"/>
                      </a:lnTo>
                      <a:lnTo>
                        <a:pt x="906" y="232"/>
                      </a:lnTo>
                      <a:lnTo>
                        <a:pt x="884" y="205"/>
                      </a:lnTo>
                      <a:lnTo>
                        <a:pt x="868" y="273"/>
                      </a:lnTo>
                      <a:lnTo>
                        <a:pt x="885" y="273"/>
                      </a:lnTo>
                      <a:lnTo>
                        <a:pt x="881" y="318"/>
                      </a:lnTo>
                      <a:lnTo>
                        <a:pt x="861" y="366"/>
                      </a:lnTo>
                      <a:lnTo>
                        <a:pt x="837" y="385"/>
                      </a:lnTo>
                      <a:lnTo>
                        <a:pt x="857" y="417"/>
                      </a:lnTo>
                      <a:lnTo>
                        <a:pt x="844" y="439"/>
                      </a:lnTo>
                      <a:lnTo>
                        <a:pt x="839" y="420"/>
                      </a:lnTo>
                      <a:lnTo>
                        <a:pt x="839" y="413"/>
                      </a:lnTo>
                      <a:lnTo>
                        <a:pt x="823" y="402"/>
                      </a:lnTo>
                      <a:lnTo>
                        <a:pt x="797" y="416"/>
                      </a:lnTo>
                      <a:lnTo>
                        <a:pt x="820" y="469"/>
                      </a:lnTo>
                      <a:lnTo>
                        <a:pt x="828" y="496"/>
                      </a:lnTo>
                      <a:lnTo>
                        <a:pt x="801" y="569"/>
                      </a:lnTo>
                      <a:lnTo>
                        <a:pt x="751" y="589"/>
                      </a:lnTo>
                      <a:lnTo>
                        <a:pt x="710" y="585"/>
                      </a:lnTo>
                      <a:lnTo>
                        <a:pt x="730" y="615"/>
                      </a:lnTo>
                      <a:lnTo>
                        <a:pt x="732" y="657"/>
                      </a:lnTo>
                      <a:lnTo>
                        <a:pt x="703" y="706"/>
                      </a:lnTo>
                      <a:lnTo>
                        <a:pt x="670" y="679"/>
                      </a:lnTo>
                      <a:lnTo>
                        <a:pt x="665" y="708"/>
                      </a:lnTo>
                      <a:lnTo>
                        <a:pt x="690" y="732"/>
                      </a:lnTo>
                      <a:lnTo>
                        <a:pt x="711" y="768"/>
                      </a:lnTo>
                      <a:lnTo>
                        <a:pt x="676" y="747"/>
                      </a:lnTo>
                      <a:lnTo>
                        <a:pt x="634" y="626"/>
                      </a:lnTo>
                      <a:lnTo>
                        <a:pt x="583" y="593"/>
                      </a:lnTo>
                      <a:lnTo>
                        <a:pt x="545" y="596"/>
                      </a:lnTo>
                      <a:lnTo>
                        <a:pt x="497" y="665"/>
                      </a:lnTo>
                      <a:lnTo>
                        <a:pt x="503" y="689"/>
                      </a:lnTo>
                      <a:lnTo>
                        <a:pt x="487" y="738"/>
                      </a:lnTo>
                      <a:lnTo>
                        <a:pt x="471" y="738"/>
                      </a:lnTo>
                      <a:lnTo>
                        <a:pt x="416" y="636"/>
                      </a:lnTo>
                      <a:lnTo>
                        <a:pt x="416" y="592"/>
                      </a:lnTo>
                      <a:lnTo>
                        <a:pt x="404" y="608"/>
                      </a:lnTo>
                      <a:lnTo>
                        <a:pt x="373" y="607"/>
                      </a:lnTo>
                      <a:lnTo>
                        <a:pt x="385" y="580"/>
                      </a:lnTo>
                      <a:lnTo>
                        <a:pt x="336" y="545"/>
                      </a:lnTo>
                      <a:lnTo>
                        <a:pt x="275" y="545"/>
                      </a:lnTo>
                      <a:lnTo>
                        <a:pt x="223" y="510"/>
                      </a:lnTo>
                      <a:lnTo>
                        <a:pt x="220" y="545"/>
                      </a:lnTo>
                      <a:lnTo>
                        <a:pt x="263" y="577"/>
                      </a:lnTo>
                      <a:lnTo>
                        <a:pt x="278" y="576"/>
                      </a:lnTo>
                      <a:lnTo>
                        <a:pt x="234" y="620"/>
                      </a:lnTo>
                      <a:lnTo>
                        <a:pt x="190" y="630"/>
                      </a:lnTo>
                      <a:lnTo>
                        <a:pt x="190" y="605"/>
                      </a:lnTo>
                      <a:lnTo>
                        <a:pt x="127" y="518"/>
                      </a:lnTo>
                      <a:lnTo>
                        <a:pt x="119" y="495"/>
                      </a:lnTo>
                      <a:lnTo>
                        <a:pt x="153" y="467"/>
                      </a:lnTo>
                      <a:lnTo>
                        <a:pt x="149" y="432"/>
                      </a:lnTo>
                      <a:lnTo>
                        <a:pt x="149" y="393"/>
                      </a:lnTo>
                      <a:lnTo>
                        <a:pt x="166" y="385"/>
                      </a:lnTo>
                      <a:lnTo>
                        <a:pt x="149" y="366"/>
                      </a:lnTo>
                      <a:lnTo>
                        <a:pt x="149" y="226"/>
                      </a:lnTo>
                      <a:lnTo>
                        <a:pt x="61" y="226"/>
                      </a:lnTo>
                      <a:lnTo>
                        <a:pt x="86" y="193"/>
                      </a:lnTo>
                      <a:lnTo>
                        <a:pt x="84" y="181"/>
                      </a:lnTo>
                      <a:lnTo>
                        <a:pt x="55" y="210"/>
                      </a:lnTo>
                      <a:lnTo>
                        <a:pt x="45" y="226"/>
                      </a:lnTo>
                      <a:lnTo>
                        <a:pt x="0" y="22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Freeform 23"/>
                <p:cNvSpPr>
                  <a:spLocks/>
                </p:cNvSpPr>
                <p:nvPr/>
              </p:nvSpPr>
              <p:spPr bwMode="grayWhite">
                <a:xfrm>
                  <a:off x="3135" y="720"/>
                  <a:ext cx="94" cy="157"/>
                </a:xfrm>
                <a:custGeom>
                  <a:avLst/>
                  <a:gdLst>
                    <a:gd name="T0" fmla="*/ 63 w 94"/>
                    <a:gd name="T1" fmla="*/ 0 h 157"/>
                    <a:gd name="T2" fmla="*/ 63 w 94"/>
                    <a:gd name="T3" fmla="*/ 20 h 157"/>
                    <a:gd name="T4" fmla="*/ 55 w 94"/>
                    <a:gd name="T5" fmla="*/ 33 h 157"/>
                    <a:gd name="T6" fmla="*/ 57 w 94"/>
                    <a:gd name="T7" fmla="*/ 54 h 157"/>
                    <a:gd name="T8" fmla="*/ 47 w 94"/>
                    <a:gd name="T9" fmla="*/ 82 h 157"/>
                    <a:gd name="T10" fmla="*/ 31 w 94"/>
                    <a:gd name="T11" fmla="*/ 108 h 157"/>
                    <a:gd name="T12" fmla="*/ 7 w 94"/>
                    <a:gd name="T13" fmla="*/ 125 h 157"/>
                    <a:gd name="T14" fmla="*/ 0 w 94"/>
                    <a:gd name="T15" fmla="*/ 154 h 157"/>
                    <a:gd name="T16" fmla="*/ 10 w 94"/>
                    <a:gd name="T17" fmla="*/ 156 h 157"/>
                    <a:gd name="T18" fmla="*/ 10 w 94"/>
                    <a:gd name="T19" fmla="*/ 129 h 157"/>
                    <a:gd name="T20" fmla="*/ 44 w 94"/>
                    <a:gd name="T21" fmla="*/ 127 h 157"/>
                    <a:gd name="T22" fmla="*/ 69 w 94"/>
                    <a:gd name="T23" fmla="*/ 109 h 157"/>
                    <a:gd name="T24" fmla="*/ 69 w 94"/>
                    <a:gd name="T25" fmla="*/ 72 h 157"/>
                    <a:gd name="T26" fmla="*/ 77 w 94"/>
                    <a:gd name="T27" fmla="*/ 58 h 157"/>
                    <a:gd name="T28" fmla="*/ 64 w 94"/>
                    <a:gd name="T29" fmla="*/ 34 h 157"/>
                    <a:gd name="T30" fmla="*/ 82 w 94"/>
                    <a:gd name="T31" fmla="*/ 27 h 157"/>
                    <a:gd name="T32" fmla="*/ 93 w 94"/>
                    <a:gd name="T33" fmla="*/ 8 h 157"/>
                    <a:gd name="T34" fmla="*/ 69 w 94"/>
                    <a:gd name="T35" fmla="*/ 11 h 157"/>
                    <a:gd name="T36" fmla="*/ 63 w 94"/>
                    <a:gd name="T37" fmla="*/ 0 h 1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4" h="157">
                      <a:moveTo>
                        <a:pt x="63" y="0"/>
                      </a:moveTo>
                      <a:lnTo>
                        <a:pt x="63" y="20"/>
                      </a:lnTo>
                      <a:lnTo>
                        <a:pt x="55" y="33"/>
                      </a:lnTo>
                      <a:lnTo>
                        <a:pt x="57" y="54"/>
                      </a:lnTo>
                      <a:lnTo>
                        <a:pt x="47" y="82"/>
                      </a:lnTo>
                      <a:lnTo>
                        <a:pt x="31" y="108"/>
                      </a:lnTo>
                      <a:lnTo>
                        <a:pt x="7" y="125"/>
                      </a:lnTo>
                      <a:lnTo>
                        <a:pt x="0" y="154"/>
                      </a:lnTo>
                      <a:lnTo>
                        <a:pt x="10" y="156"/>
                      </a:lnTo>
                      <a:lnTo>
                        <a:pt x="10" y="129"/>
                      </a:lnTo>
                      <a:lnTo>
                        <a:pt x="44" y="127"/>
                      </a:lnTo>
                      <a:lnTo>
                        <a:pt x="69" y="109"/>
                      </a:lnTo>
                      <a:lnTo>
                        <a:pt x="69" y="72"/>
                      </a:lnTo>
                      <a:lnTo>
                        <a:pt x="77" y="58"/>
                      </a:lnTo>
                      <a:lnTo>
                        <a:pt x="64" y="34"/>
                      </a:lnTo>
                      <a:lnTo>
                        <a:pt x="82" y="27"/>
                      </a:lnTo>
                      <a:lnTo>
                        <a:pt x="93" y="8"/>
                      </a:lnTo>
                      <a:lnTo>
                        <a:pt x="69" y="11"/>
                      </a:lnTo>
                      <a:lnTo>
                        <a:pt x="63"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Freeform 24"/>
                <p:cNvSpPr>
                  <a:spLocks/>
                </p:cNvSpPr>
                <p:nvPr/>
              </p:nvSpPr>
              <p:spPr bwMode="grayWhite">
                <a:xfrm>
                  <a:off x="2780" y="1139"/>
                  <a:ext cx="19" cy="36"/>
                </a:xfrm>
                <a:custGeom>
                  <a:avLst/>
                  <a:gdLst>
                    <a:gd name="T0" fmla="*/ 9 w 19"/>
                    <a:gd name="T1" fmla="*/ 0 h 36"/>
                    <a:gd name="T2" fmla="*/ 0 w 19"/>
                    <a:gd name="T3" fmla="*/ 16 h 36"/>
                    <a:gd name="T4" fmla="*/ 6 w 19"/>
                    <a:gd name="T5" fmla="*/ 35 h 36"/>
                    <a:gd name="T6" fmla="*/ 18 w 19"/>
                    <a:gd name="T7" fmla="*/ 21 h 36"/>
                    <a:gd name="T8" fmla="*/ 9 w 19"/>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36">
                      <a:moveTo>
                        <a:pt x="9" y="0"/>
                      </a:moveTo>
                      <a:lnTo>
                        <a:pt x="0" y="16"/>
                      </a:lnTo>
                      <a:lnTo>
                        <a:pt x="6" y="35"/>
                      </a:lnTo>
                      <a:lnTo>
                        <a:pt x="18" y="21"/>
                      </a:lnTo>
                      <a:lnTo>
                        <a:pt x="9"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Freeform 25"/>
                <p:cNvSpPr>
                  <a:spLocks/>
                </p:cNvSpPr>
                <p:nvPr/>
              </p:nvSpPr>
              <p:spPr bwMode="grayWhite">
                <a:xfrm>
                  <a:off x="2923" y="1177"/>
                  <a:ext cx="220" cy="94"/>
                </a:xfrm>
                <a:custGeom>
                  <a:avLst/>
                  <a:gdLst>
                    <a:gd name="T0" fmla="*/ 0 w 220"/>
                    <a:gd name="T1" fmla="*/ 0 h 94"/>
                    <a:gd name="T2" fmla="*/ 33 w 220"/>
                    <a:gd name="T3" fmla="*/ 7 h 94"/>
                    <a:gd name="T4" fmla="*/ 82 w 220"/>
                    <a:gd name="T5" fmla="*/ 41 h 94"/>
                    <a:gd name="T6" fmla="*/ 75 w 220"/>
                    <a:gd name="T7" fmla="*/ 60 h 94"/>
                    <a:gd name="T8" fmla="*/ 115 w 220"/>
                    <a:gd name="T9" fmla="*/ 77 h 94"/>
                    <a:gd name="T10" fmla="*/ 219 w 220"/>
                    <a:gd name="T11" fmla="*/ 77 h 94"/>
                    <a:gd name="T12" fmla="*/ 106 w 220"/>
                    <a:gd name="T13" fmla="*/ 93 h 94"/>
                    <a:gd name="T14" fmla="*/ 75 w 220"/>
                    <a:gd name="T15" fmla="*/ 60 h 94"/>
                    <a:gd name="T16" fmla="*/ 46 w 220"/>
                    <a:gd name="T17" fmla="*/ 54 h 94"/>
                    <a:gd name="T18" fmla="*/ 0 w 220"/>
                    <a:gd name="T19" fmla="*/ 0 h 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20" h="94">
                      <a:moveTo>
                        <a:pt x="0" y="0"/>
                      </a:moveTo>
                      <a:lnTo>
                        <a:pt x="33" y="7"/>
                      </a:lnTo>
                      <a:lnTo>
                        <a:pt x="82" y="41"/>
                      </a:lnTo>
                      <a:lnTo>
                        <a:pt x="75" y="60"/>
                      </a:lnTo>
                      <a:lnTo>
                        <a:pt x="115" y="77"/>
                      </a:lnTo>
                      <a:lnTo>
                        <a:pt x="219" y="77"/>
                      </a:lnTo>
                      <a:lnTo>
                        <a:pt x="106" y="93"/>
                      </a:lnTo>
                      <a:lnTo>
                        <a:pt x="75" y="60"/>
                      </a:lnTo>
                      <a:lnTo>
                        <a:pt x="46" y="54"/>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Freeform 26"/>
                <p:cNvSpPr>
                  <a:spLocks/>
                </p:cNvSpPr>
                <p:nvPr/>
              </p:nvSpPr>
              <p:spPr bwMode="grayWhite">
                <a:xfrm>
                  <a:off x="3098" y="1255"/>
                  <a:ext cx="236" cy="221"/>
                </a:xfrm>
                <a:custGeom>
                  <a:avLst/>
                  <a:gdLst>
                    <a:gd name="T0" fmla="*/ 190 w 236"/>
                    <a:gd name="T1" fmla="*/ 216 h 221"/>
                    <a:gd name="T2" fmla="*/ 179 w 236"/>
                    <a:gd name="T3" fmla="*/ 212 h 221"/>
                    <a:gd name="T4" fmla="*/ 154 w 236"/>
                    <a:gd name="T5" fmla="*/ 187 h 221"/>
                    <a:gd name="T6" fmla="*/ 130 w 236"/>
                    <a:gd name="T7" fmla="*/ 182 h 221"/>
                    <a:gd name="T8" fmla="*/ 124 w 236"/>
                    <a:gd name="T9" fmla="*/ 167 h 221"/>
                    <a:gd name="T10" fmla="*/ 110 w 236"/>
                    <a:gd name="T11" fmla="*/ 155 h 221"/>
                    <a:gd name="T12" fmla="*/ 87 w 236"/>
                    <a:gd name="T13" fmla="*/ 155 h 221"/>
                    <a:gd name="T14" fmla="*/ 62 w 236"/>
                    <a:gd name="T15" fmla="*/ 165 h 221"/>
                    <a:gd name="T16" fmla="*/ 40 w 236"/>
                    <a:gd name="T17" fmla="*/ 169 h 221"/>
                    <a:gd name="T18" fmla="*/ 15 w 236"/>
                    <a:gd name="T19" fmla="*/ 169 h 221"/>
                    <a:gd name="T20" fmla="*/ 14 w 236"/>
                    <a:gd name="T21" fmla="*/ 152 h 221"/>
                    <a:gd name="T22" fmla="*/ 5 w 236"/>
                    <a:gd name="T23" fmla="*/ 127 h 221"/>
                    <a:gd name="T24" fmla="*/ 3 w 236"/>
                    <a:gd name="T25" fmla="*/ 114 h 221"/>
                    <a:gd name="T26" fmla="*/ 3 w 236"/>
                    <a:gd name="T27" fmla="*/ 79 h 221"/>
                    <a:gd name="T28" fmla="*/ 44 w 236"/>
                    <a:gd name="T29" fmla="*/ 60 h 221"/>
                    <a:gd name="T30" fmla="*/ 48 w 236"/>
                    <a:gd name="T31" fmla="*/ 41 h 221"/>
                    <a:gd name="T32" fmla="*/ 57 w 236"/>
                    <a:gd name="T33" fmla="*/ 43 h 221"/>
                    <a:gd name="T34" fmla="*/ 77 w 236"/>
                    <a:gd name="T35" fmla="*/ 22 h 221"/>
                    <a:gd name="T36" fmla="*/ 98 w 236"/>
                    <a:gd name="T37" fmla="*/ 25 h 221"/>
                    <a:gd name="T38" fmla="*/ 113 w 236"/>
                    <a:gd name="T39" fmla="*/ 10 h 221"/>
                    <a:gd name="T40" fmla="*/ 125 w 236"/>
                    <a:gd name="T41" fmla="*/ 8 h 221"/>
                    <a:gd name="T42" fmla="*/ 145 w 236"/>
                    <a:gd name="T43" fmla="*/ 34 h 221"/>
                    <a:gd name="T44" fmla="*/ 163 w 236"/>
                    <a:gd name="T45" fmla="*/ 43 h 221"/>
                    <a:gd name="T46" fmla="*/ 165 w 236"/>
                    <a:gd name="T47" fmla="*/ 16 h 221"/>
                    <a:gd name="T48" fmla="*/ 172 w 236"/>
                    <a:gd name="T49" fmla="*/ 0 h 221"/>
                    <a:gd name="T50" fmla="*/ 185 w 236"/>
                    <a:gd name="T51" fmla="*/ 22 h 221"/>
                    <a:gd name="T52" fmla="*/ 196 w 236"/>
                    <a:gd name="T53" fmla="*/ 60 h 221"/>
                    <a:gd name="T54" fmla="*/ 219 w 236"/>
                    <a:gd name="T55" fmla="*/ 83 h 221"/>
                    <a:gd name="T56" fmla="*/ 232 w 236"/>
                    <a:gd name="T57" fmla="*/ 101 h 221"/>
                    <a:gd name="T58" fmla="*/ 235 w 236"/>
                    <a:gd name="T59" fmla="*/ 133 h 221"/>
                    <a:gd name="T60" fmla="*/ 221 w 236"/>
                    <a:gd name="T61" fmla="*/ 169 h 221"/>
                    <a:gd name="T62" fmla="*/ 217 w 236"/>
                    <a:gd name="T63" fmla="*/ 202 h 221"/>
                    <a:gd name="T64" fmla="*/ 196 w 236"/>
                    <a:gd name="T65" fmla="*/ 215 h 2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36" h="221">
                      <a:moveTo>
                        <a:pt x="196" y="215"/>
                      </a:moveTo>
                      <a:lnTo>
                        <a:pt x="190" y="216"/>
                      </a:lnTo>
                      <a:lnTo>
                        <a:pt x="185" y="220"/>
                      </a:lnTo>
                      <a:lnTo>
                        <a:pt x="179" y="212"/>
                      </a:lnTo>
                      <a:lnTo>
                        <a:pt x="158" y="202"/>
                      </a:lnTo>
                      <a:lnTo>
                        <a:pt x="154" y="187"/>
                      </a:lnTo>
                      <a:lnTo>
                        <a:pt x="147" y="182"/>
                      </a:lnTo>
                      <a:lnTo>
                        <a:pt x="130" y="182"/>
                      </a:lnTo>
                      <a:lnTo>
                        <a:pt x="130" y="170"/>
                      </a:lnTo>
                      <a:lnTo>
                        <a:pt x="124" y="167"/>
                      </a:lnTo>
                      <a:lnTo>
                        <a:pt x="123" y="157"/>
                      </a:lnTo>
                      <a:lnTo>
                        <a:pt x="110" y="155"/>
                      </a:lnTo>
                      <a:lnTo>
                        <a:pt x="98" y="152"/>
                      </a:lnTo>
                      <a:lnTo>
                        <a:pt x="87" y="155"/>
                      </a:lnTo>
                      <a:lnTo>
                        <a:pt x="87" y="157"/>
                      </a:lnTo>
                      <a:lnTo>
                        <a:pt x="62" y="165"/>
                      </a:lnTo>
                      <a:lnTo>
                        <a:pt x="62" y="169"/>
                      </a:lnTo>
                      <a:lnTo>
                        <a:pt x="40" y="169"/>
                      </a:lnTo>
                      <a:lnTo>
                        <a:pt x="28" y="176"/>
                      </a:lnTo>
                      <a:lnTo>
                        <a:pt x="15" y="169"/>
                      </a:lnTo>
                      <a:lnTo>
                        <a:pt x="14" y="167"/>
                      </a:lnTo>
                      <a:lnTo>
                        <a:pt x="14" y="152"/>
                      </a:lnTo>
                      <a:lnTo>
                        <a:pt x="10" y="139"/>
                      </a:lnTo>
                      <a:lnTo>
                        <a:pt x="5" y="127"/>
                      </a:lnTo>
                      <a:lnTo>
                        <a:pt x="8" y="118"/>
                      </a:lnTo>
                      <a:lnTo>
                        <a:pt x="3" y="114"/>
                      </a:lnTo>
                      <a:lnTo>
                        <a:pt x="0" y="93"/>
                      </a:lnTo>
                      <a:lnTo>
                        <a:pt x="3" y="79"/>
                      </a:lnTo>
                      <a:lnTo>
                        <a:pt x="16" y="68"/>
                      </a:lnTo>
                      <a:lnTo>
                        <a:pt x="44" y="60"/>
                      </a:lnTo>
                      <a:lnTo>
                        <a:pt x="51" y="51"/>
                      </a:lnTo>
                      <a:lnTo>
                        <a:pt x="48" y="41"/>
                      </a:lnTo>
                      <a:lnTo>
                        <a:pt x="55" y="38"/>
                      </a:lnTo>
                      <a:lnTo>
                        <a:pt x="57" y="43"/>
                      </a:lnTo>
                      <a:lnTo>
                        <a:pt x="60" y="35"/>
                      </a:lnTo>
                      <a:lnTo>
                        <a:pt x="77" y="22"/>
                      </a:lnTo>
                      <a:lnTo>
                        <a:pt x="87" y="28"/>
                      </a:lnTo>
                      <a:lnTo>
                        <a:pt x="98" y="25"/>
                      </a:lnTo>
                      <a:lnTo>
                        <a:pt x="102" y="13"/>
                      </a:lnTo>
                      <a:lnTo>
                        <a:pt x="113" y="10"/>
                      </a:lnTo>
                      <a:lnTo>
                        <a:pt x="110" y="2"/>
                      </a:lnTo>
                      <a:lnTo>
                        <a:pt x="125" y="8"/>
                      </a:lnTo>
                      <a:lnTo>
                        <a:pt x="138" y="5"/>
                      </a:lnTo>
                      <a:lnTo>
                        <a:pt x="145" y="34"/>
                      </a:lnTo>
                      <a:lnTo>
                        <a:pt x="154" y="43"/>
                      </a:lnTo>
                      <a:lnTo>
                        <a:pt x="163" y="43"/>
                      </a:lnTo>
                      <a:lnTo>
                        <a:pt x="167" y="25"/>
                      </a:lnTo>
                      <a:lnTo>
                        <a:pt x="165" y="16"/>
                      </a:lnTo>
                      <a:lnTo>
                        <a:pt x="167" y="2"/>
                      </a:lnTo>
                      <a:lnTo>
                        <a:pt x="172" y="0"/>
                      </a:lnTo>
                      <a:lnTo>
                        <a:pt x="179" y="18"/>
                      </a:lnTo>
                      <a:lnTo>
                        <a:pt x="185" y="22"/>
                      </a:lnTo>
                      <a:lnTo>
                        <a:pt x="189" y="38"/>
                      </a:lnTo>
                      <a:lnTo>
                        <a:pt x="196" y="60"/>
                      </a:lnTo>
                      <a:lnTo>
                        <a:pt x="206" y="66"/>
                      </a:lnTo>
                      <a:lnTo>
                        <a:pt x="219" y="83"/>
                      </a:lnTo>
                      <a:lnTo>
                        <a:pt x="221" y="91"/>
                      </a:lnTo>
                      <a:lnTo>
                        <a:pt x="232" y="101"/>
                      </a:lnTo>
                      <a:lnTo>
                        <a:pt x="235" y="119"/>
                      </a:lnTo>
                      <a:lnTo>
                        <a:pt x="235" y="133"/>
                      </a:lnTo>
                      <a:lnTo>
                        <a:pt x="232" y="155"/>
                      </a:lnTo>
                      <a:lnTo>
                        <a:pt x="221" y="169"/>
                      </a:lnTo>
                      <a:lnTo>
                        <a:pt x="217" y="187"/>
                      </a:lnTo>
                      <a:lnTo>
                        <a:pt x="217" y="202"/>
                      </a:lnTo>
                      <a:lnTo>
                        <a:pt x="206" y="205"/>
                      </a:lnTo>
                      <a:lnTo>
                        <a:pt x="196" y="21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Freeform 27"/>
                <p:cNvSpPr>
                  <a:spLocks/>
                </p:cNvSpPr>
                <p:nvPr/>
              </p:nvSpPr>
              <p:spPr bwMode="grayWhite">
                <a:xfrm>
                  <a:off x="3286" y="1488"/>
                  <a:ext cx="18" cy="27"/>
                </a:xfrm>
                <a:custGeom>
                  <a:avLst/>
                  <a:gdLst>
                    <a:gd name="T0" fmla="*/ 9 w 18"/>
                    <a:gd name="T1" fmla="*/ 23 h 27"/>
                    <a:gd name="T2" fmla="*/ 3 w 18"/>
                    <a:gd name="T3" fmla="*/ 19 h 27"/>
                    <a:gd name="T4" fmla="*/ 3 w 18"/>
                    <a:gd name="T5" fmla="*/ 15 h 27"/>
                    <a:gd name="T6" fmla="*/ 3 w 18"/>
                    <a:gd name="T7" fmla="*/ 11 h 27"/>
                    <a:gd name="T8" fmla="*/ 2 w 18"/>
                    <a:gd name="T9" fmla="*/ 7 h 27"/>
                    <a:gd name="T10" fmla="*/ 0 w 18"/>
                    <a:gd name="T11" fmla="*/ 0 h 27"/>
                    <a:gd name="T12" fmla="*/ 3 w 18"/>
                    <a:gd name="T13" fmla="*/ 0 h 27"/>
                    <a:gd name="T14" fmla="*/ 9 w 18"/>
                    <a:gd name="T15" fmla="*/ 4 h 27"/>
                    <a:gd name="T16" fmla="*/ 12 w 18"/>
                    <a:gd name="T17" fmla="*/ 3 h 27"/>
                    <a:gd name="T18" fmla="*/ 13 w 18"/>
                    <a:gd name="T19" fmla="*/ 3 h 27"/>
                    <a:gd name="T20" fmla="*/ 17 w 18"/>
                    <a:gd name="T21" fmla="*/ 0 h 27"/>
                    <a:gd name="T22" fmla="*/ 17 w 18"/>
                    <a:gd name="T23" fmla="*/ 11 h 27"/>
                    <a:gd name="T24" fmla="*/ 15 w 18"/>
                    <a:gd name="T25" fmla="*/ 15 h 27"/>
                    <a:gd name="T26" fmla="*/ 13 w 18"/>
                    <a:gd name="T27" fmla="*/ 19 h 27"/>
                    <a:gd name="T28" fmla="*/ 13 w 18"/>
                    <a:gd name="T29" fmla="*/ 22 h 27"/>
                    <a:gd name="T30" fmla="*/ 12 w 18"/>
                    <a:gd name="T31" fmla="*/ 23 h 27"/>
                    <a:gd name="T32" fmla="*/ 12 w 18"/>
                    <a:gd name="T33" fmla="*/ 26 h 27"/>
                    <a:gd name="T34" fmla="*/ 9 w 18"/>
                    <a:gd name="T35" fmla="*/ 23 h 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8" h="27">
                      <a:moveTo>
                        <a:pt x="9" y="23"/>
                      </a:moveTo>
                      <a:lnTo>
                        <a:pt x="3" y="19"/>
                      </a:lnTo>
                      <a:lnTo>
                        <a:pt x="3" y="15"/>
                      </a:lnTo>
                      <a:lnTo>
                        <a:pt x="3" y="11"/>
                      </a:lnTo>
                      <a:lnTo>
                        <a:pt x="2" y="7"/>
                      </a:lnTo>
                      <a:lnTo>
                        <a:pt x="0" y="0"/>
                      </a:lnTo>
                      <a:lnTo>
                        <a:pt x="3" y="0"/>
                      </a:lnTo>
                      <a:lnTo>
                        <a:pt x="9" y="4"/>
                      </a:lnTo>
                      <a:lnTo>
                        <a:pt x="12" y="3"/>
                      </a:lnTo>
                      <a:lnTo>
                        <a:pt x="13" y="3"/>
                      </a:lnTo>
                      <a:lnTo>
                        <a:pt x="17" y="0"/>
                      </a:lnTo>
                      <a:lnTo>
                        <a:pt x="17" y="11"/>
                      </a:lnTo>
                      <a:lnTo>
                        <a:pt x="15" y="15"/>
                      </a:lnTo>
                      <a:lnTo>
                        <a:pt x="13" y="19"/>
                      </a:lnTo>
                      <a:lnTo>
                        <a:pt x="13" y="22"/>
                      </a:lnTo>
                      <a:lnTo>
                        <a:pt x="12" y="23"/>
                      </a:lnTo>
                      <a:lnTo>
                        <a:pt x="12" y="26"/>
                      </a:lnTo>
                      <a:lnTo>
                        <a:pt x="9" y="23"/>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Freeform 28"/>
                <p:cNvSpPr>
                  <a:spLocks/>
                </p:cNvSpPr>
                <p:nvPr/>
              </p:nvSpPr>
              <p:spPr bwMode="grayWhite">
                <a:xfrm>
                  <a:off x="2463" y="1235"/>
                  <a:ext cx="26" cy="106"/>
                </a:xfrm>
                <a:custGeom>
                  <a:avLst/>
                  <a:gdLst>
                    <a:gd name="T0" fmla="*/ 3 w 26"/>
                    <a:gd name="T1" fmla="*/ 37 h 106"/>
                    <a:gd name="T2" fmla="*/ 13 w 26"/>
                    <a:gd name="T3" fmla="*/ 28 h 106"/>
                    <a:gd name="T4" fmla="*/ 20 w 26"/>
                    <a:gd name="T5" fmla="*/ 0 h 106"/>
                    <a:gd name="T6" fmla="*/ 25 w 26"/>
                    <a:gd name="T7" fmla="*/ 42 h 106"/>
                    <a:gd name="T8" fmla="*/ 17 w 26"/>
                    <a:gd name="T9" fmla="*/ 94 h 106"/>
                    <a:gd name="T10" fmla="*/ 0 w 26"/>
                    <a:gd name="T11" fmla="*/ 105 h 106"/>
                    <a:gd name="T12" fmla="*/ 0 w 26"/>
                    <a:gd name="T13" fmla="*/ 80 h 106"/>
                    <a:gd name="T14" fmla="*/ 5 w 26"/>
                    <a:gd name="T15" fmla="*/ 64 h 106"/>
                    <a:gd name="T16" fmla="*/ 3 w 26"/>
                    <a:gd name="T17" fmla="*/ 37 h 1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 h="106">
                      <a:moveTo>
                        <a:pt x="3" y="37"/>
                      </a:moveTo>
                      <a:lnTo>
                        <a:pt x="13" y="28"/>
                      </a:lnTo>
                      <a:lnTo>
                        <a:pt x="20" y="0"/>
                      </a:lnTo>
                      <a:lnTo>
                        <a:pt x="25" y="42"/>
                      </a:lnTo>
                      <a:lnTo>
                        <a:pt x="17" y="94"/>
                      </a:lnTo>
                      <a:lnTo>
                        <a:pt x="0" y="105"/>
                      </a:lnTo>
                      <a:lnTo>
                        <a:pt x="0" y="80"/>
                      </a:lnTo>
                      <a:lnTo>
                        <a:pt x="5" y="64"/>
                      </a:lnTo>
                      <a:lnTo>
                        <a:pt x="3" y="37"/>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sp>
        <p:nvSpPr>
          <p:cNvPr id="34" name="Rectangle 37"/>
          <p:cNvSpPr>
            <a:spLocks noChangeArrowheads="1"/>
          </p:cNvSpPr>
          <p:nvPr userDrawn="1"/>
        </p:nvSpPr>
        <p:spPr bwMode="auto">
          <a:xfrm>
            <a:off x="1676400" y="6438900"/>
            <a:ext cx="5581650"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US" altLang="en-US" sz="1000" smtClean="0">
                <a:latin typeface="Arial" pitchFamily="34" charset="0"/>
              </a:rPr>
              <a:t>Liang, Introduction to Java Programming, Tenth Edition, (c) 2015 Pearson Education, Inc. All rights reserved. </a:t>
            </a:r>
          </a:p>
        </p:txBody>
      </p:sp>
      <p:sp>
        <p:nvSpPr>
          <p:cNvPr id="3104" name="Rectangle 32"/>
          <p:cNvSpPr>
            <a:spLocks noGrp="1" noChangeArrowheads="1"/>
          </p:cNvSpPr>
          <p:nvPr>
            <p:ph type="ctrTitle" sz="quarter"/>
          </p:nvPr>
        </p:nvSpPr>
        <p:spPr>
          <a:xfrm>
            <a:off x="685800" y="3429000"/>
            <a:ext cx="7772400" cy="1143000"/>
          </a:xfrm>
        </p:spPr>
        <p:txBody>
          <a:bodyPr/>
          <a:lstStyle>
            <a:lvl1pPr>
              <a:defRPr/>
            </a:lvl1pPr>
          </a:lstStyle>
          <a:p>
            <a:pPr lvl="0"/>
            <a:r>
              <a:rPr lang="en-US" noProof="0" smtClean="0"/>
              <a:t>Click to edit Master title style</a:t>
            </a:r>
          </a:p>
        </p:txBody>
      </p:sp>
      <p:sp>
        <p:nvSpPr>
          <p:cNvPr id="3105" name="Rectangle 33"/>
          <p:cNvSpPr>
            <a:spLocks noGrp="1" noChangeArrowheads="1"/>
          </p:cNvSpPr>
          <p:nvPr>
            <p:ph type="subTitle" sz="quarter" idx="1"/>
          </p:nvPr>
        </p:nvSpPr>
        <p:spPr>
          <a:xfrm>
            <a:off x="1371600" y="4648200"/>
            <a:ext cx="6400800" cy="1752600"/>
          </a:xfrm>
        </p:spPr>
        <p:txBody>
          <a:bodyPr anchor="ctr"/>
          <a:lstStyle>
            <a:lvl1pPr marL="0" indent="0" algn="ctr">
              <a:buFont typeface="Monotype Sorts" pitchFamily="2" charset="2"/>
              <a:buNone/>
              <a:defRPr/>
            </a:lvl1pPr>
          </a:lstStyle>
          <a:p>
            <a:pPr lvl="0"/>
            <a:r>
              <a:rPr lang="en-US" noProof="0" smtClean="0"/>
              <a:t>Click to edit Master subtitle style</a:t>
            </a:r>
          </a:p>
        </p:txBody>
      </p:sp>
      <p:sp>
        <p:nvSpPr>
          <p:cNvPr id="35" name="Rectangle 34"/>
          <p:cNvSpPr>
            <a:spLocks noGrp="1" noChangeArrowheads="1"/>
          </p:cNvSpPr>
          <p:nvPr>
            <p:ph type="dt" sz="quarter" idx="10"/>
          </p:nvPr>
        </p:nvSpPr>
        <p:spPr/>
        <p:txBody>
          <a:bodyPr/>
          <a:lstStyle>
            <a:lvl1pPr>
              <a:defRPr/>
            </a:lvl1pPr>
          </a:lstStyle>
          <a:p>
            <a:pPr>
              <a:defRPr/>
            </a:pPr>
            <a:endParaRPr lang="en-US"/>
          </a:p>
        </p:txBody>
      </p:sp>
      <p:sp>
        <p:nvSpPr>
          <p:cNvPr id="36" name="Rectangle 36"/>
          <p:cNvSpPr>
            <a:spLocks noGrp="1" noChangeArrowheads="1"/>
          </p:cNvSpPr>
          <p:nvPr>
            <p:ph type="sldNum" sz="quarter" idx="11"/>
          </p:nvPr>
        </p:nvSpPr>
        <p:spPr>
          <a:xfrm>
            <a:off x="6553200" y="6400800"/>
            <a:ext cx="1905000" cy="457200"/>
          </a:xfrm>
        </p:spPr>
        <p:txBody>
          <a:bodyPr/>
          <a:lstStyle>
            <a:lvl1pPr>
              <a:defRPr/>
            </a:lvl1pPr>
          </a:lstStyle>
          <a:p>
            <a:pPr>
              <a:defRPr/>
            </a:pPr>
            <a:fld id="{F9275D87-F7B1-4FB9-8D47-596B87BE3F39}" type="slidenum">
              <a:rPr lang="en-US"/>
              <a:pPr>
                <a:defRPr/>
              </a:pPr>
              <a:t>‹#›</a:t>
            </a:fld>
            <a:endParaRPr lang="en-US"/>
          </a:p>
        </p:txBody>
      </p:sp>
    </p:spTree>
    <p:extLst>
      <p:ext uri="{BB962C8B-B14F-4D97-AF65-F5344CB8AC3E}">
        <p14:creationId xmlns:p14="http://schemas.microsoft.com/office/powerpoint/2010/main" val="3477634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a:ln/>
        </p:spPr>
        <p:txBody>
          <a:bodyPr/>
          <a:lstStyle>
            <a:lvl1pPr>
              <a:defRPr/>
            </a:lvl1pPr>
          </a:lstStyle>
          <a:p>
            <a:pPr>
              <a:defRPr/>
            </a:pPr>
            <a:endParaRPr lang="en-US"/>
          </a:p>
        </p:txBody>
      </p:sp>
      <p:sp>
        <p:nvSpPr>
          <p:cNvPr id="5" name="Rectangle 34"/>
          <p:cNvSpPr>
            <a:spLocks noGrp="1" noChangeArrowheads="1"/>
          </p:cNvSpPr>
          <p:nvPr>
            <p:ph type="sldNum" sz="quarter" idx="11"/>
          </p:nvPr>
        </p:nvSpPr>
        <p:spPr>
          <a:ln/>
        </p:spPr>
        <p:txBody>
          <a:bodyPr/>
          <a:lstStyle>
            <a:lvl1pPr>
              <a:defRPr/>
            </a:lvl1pPr>
          </a:lstStyle>
          <a:p>
            <a:pPr>
              <a:defRPr/>
            </a:pPr>
            <a:fld id="{8D354ACA-D7F7-4722-8570-AC59DEDBC172}" type="slidenum">
              <a:rPr lang="en-US"/>
              <a:pPr>
                <a:defRPr/>
              </a:pPr>
              <a:t>‹#›</a:t>
            </a:fld>
            <a:endParaRPr lang="en-US"/>
          </a:p>
        </p:txBody>
      </p:sp>
    </p:spTree>
    <p:extLst>
      <p:ext uri="{BB962C8B-B14F-4D97-AF65-F5344CB8AC3E}">
        <p14:creationId xmlns:p14="http://schemas.microsoft.com/office/powerpoint/2010/main" val="1680556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8575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8575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a:ln/>
        </p:spPr>
        <p:txBody>
          <a:bodyPr/>
          <a:lstStyle>
            <a:lvl1pPr>
              <a:defRPr/>
            </a:lvl1pPr>
          </a:lstStyle>
          <a:p>
            <a:pPr>
              <a:defRPr/>
            </a:pPr>
            <a:endParaRPr lang="en-US"/>
          </a:p>
        </p:txBody>
      </p:sp>
      <p:sp>
        <p:nvSpPr>
          <p:cNvPr id="5" name="Rectangle 34"/>
          <p:cNvSpPr>
            <a:spLocks noGrp="1" noChangeArrowheads="1"/>
          </p:cNvSpPr>
          <p:nvPr>
            <p:ph type="sldNum" sz="quarter" idx="11"/>
          </p:nvPr>
        </p:nvSpPr>
        <p:spPr>
          <a:ln/>
        </p:spPr>
        <p:txBody>
          <a:bodyPr/>
          <a:lstStyle>
            <a:lvl1pPr>
              <a:defRPr/>
            </a:lvl1pPr>
          </a:lstStyle>
          <a:p>
            <a:pPr>
              <a:defRPr/>
            </a:pPr>
            <a:fld id="{B8358746-F499-4EBD-B48D-37373D5494A6}" type="slidenum">
              <a:rPr lang="en-US"/>
              <a:pPr>
                <a:defRPr/>
              </a:pPr>
              <a:t>‹#›</a:t>
            </a:fld>
            <a:endParaRPr lang="en-US"/>
          </a:p>
        </p:txBody>
      </p:sp>
    </p:spTree>
    <p:extLst>
      <p:ext uri="{BB962C8B-B14F-4D97-AF65-F5344CB8AC3E}">
        <p14:creationId xmlns:p14="http://schemas.microsoft.com/office/powerpoint/2010/main" val="20306788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8575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5735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735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2"/>
          <p:cNvSpPr>
            <a:spLocks noGrp="1" noChangeArrowheads="1"/>
          </p:cNvSpPr>
          <p:nvPr>
            <p:ph type="dt" sz="half" idx="10"/>
          </p:nvPr>
        </p:nvSpPr>
        <p:spPr>
          <a:ln/>
        </p:spPr>
        <p:txBody>
          <a:bodyPr/>
          <a:lstStyle>
            <a:lvl1pPr>
              <a:defRPr/>
            </a:lvl1pPr>
          </a:lstStyle>
          <a:p>
            <a:pPr>
              <a:defRPr/>
            </a:pPr>
            <a:endParaRPr lang="en-US"/>
          </a:p>
        </p:txBody>
      </p:sp>
      <p:sp>
        <p:nvSpPr>
          <p:cNvPr id="6" name="Rectangle 34"/>
          <p:cNvSpPr>
            <a:spLocks noGrp="1" noChangeArrowheads="1"/>
          </p:cNvSpPr>
          <p:nvPr>
            <p:ph type="sldNum" sz="quarter" idx="11"/>
          </p:nvPr>
        </p:nvSpPr>
        <p:spPr>
          <a:ln/>
        </p:spPr>
        <p:txBody>
          <a:bodyPr/>
          <a:lstStyle>
            <a:lvl1pPr>
              <a:defRPr/>
            </a:lvl1pPr>
          </a:lstStyle>
          <a:p>
            <a:pPr>
              <a:defRPr/>
            </a:pPr>
            <a:fld id="{53858337-9C64-492E-B15B-AEE53A6ABE2C}" type="slidenum">
              <a:rPr lang="en-US"/>
              <a:pPr>
                <a:defRPr/>
              </a:pPr>
              <a:t>‹#›</a:t>
            </a:fld>
            <a:endParaRPr lang="en-US"/>
          </a:p>
        </p:txBody>
      </p:sp>
    </p:spTree>
    <p:extLst>
      <p:ext uri="{BB962C8B-B14F-4D97-AF65-F5344CB8AC3E}">
        <p14:creationId xmlns:p14="http://schemas.microsoft.com/office/powerpoint/2010/main" val="27954270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28575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65735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5735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379095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79095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2"/>
          <p:cNvSpPr>
            <a:spLocks noGrp="1" noChangeArrowheads="1"/>
          </p:cNvSpPr>
          <p:nvPr>
            <p:ph type="dt" sz="half" idx="10"/>
          </p:nvPr>
        </p:nvSpPr>
        <p:spPr>
          <a:ln/>
        </p:spPr>
        <p:txBody>
          <a:bodyPr/>
          <a:lstStyle>
            <a:lvl1pPr>
              <a:defRPr/>
            </a:lvl1pPr>
          </a:lstStyle>
          <a:p>
            <a:pPr>
              <a:defRPr/>
            </a:pPr>
            <a:endParaRPr lang="en-US"/>
          </a:p>
        </p:txBody>
      </p:sp>
      <p:sp>
        <p:nvSpPr>
          <p:cNvPr id="8" name="Rectangle 34"/>
          <p:cNvSpPr>
            <a:spLocks noGrp="1" noChangeArrowheads="1"/>
          </p:cNvSpPr>
          <p:nvPr>
            <p:ph type="sldNum" sz="quarter" idx="11"/>
          </p:nvPr>
        </p:nvSpPr>
        <p:spPr>
          <a:ln/>
        </p:spPr>
        <p:txBody>
          <a:bodyPr/>
          <a:lstStyle>
            <a:lvl1pPr>
              <a:defRPr/>
            </a:lvl1pPr>
          </a:lstStyle>
          <a:p>
            <a:pPr>
              <a:defRPr/>
            </a:pPr>
            <a:fld id="{068619B9-9CE5-4C1A-AE80-20307C279BB5}" type="slidenum">
              <a:rPr lang="en-US"/>
              <a:pPr>
                <a:defRPr/>
              </a:pPr>
              <a:t>‹#›</a:t>
            </a:fld>
            <a:endParaRPr lang="en-US"/>
          </a:p>
        </p:txBody>
      </p:sp>
    </p:spTree>
    <p:extLst>
      <p:ext uri="{BB962C8B-B14F-4D97-AF65-F5344CB8AC3E}">
        <p14:creationId xmlns:p14="http://schemas.microsoft.com/office/powerpoint/2010/main" val="2959821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a:ln/>
        </p:spPr>
        <p:txBody>
          <a:bodyPr/>
          <a:lstStyle>
            <a:lvl1pPr>
              <a:defRPr/>
            </a:lvl1pPr>
          </a:lstStyle>
          <a:p>
            <a:pPr>
              <a:defRPr/>
            </a:pPr>
            <a:endParaRPr lang="en-US"/>
          </a:p>
        </p:txBody>
      </p:sp>
      <p:sp>
        <p:nvSpPr>
          <p:cNvPr id="5" name="Rectangle 34"/>
          <p:cNvSpPr>
            <a:spLocks noGrp="1" noChangeArrowheads="1"/>
          </p:cNvSpPr>
          <p:nvPr>
            <p:ph type="sldNum" sz="quarter" idx="11"/>
          </p:nvPr>
        </p:nvSpPr>
        <p:spPr>
          <a:ln/>
        </p:spPr>
        <p:txBody>
          <a:bodyPr/>
          <a:lstStyle>
            <a:lvl1pPr>
              <a:defRPr/>
            </a:lvl1pPr>
          </a:lstStyle>
          <a:p>
            <a:pPr>
              <a:defRPr/>
            </a:pPr>
            <a:fld id="{FF2B0BF3-A5B2-44C4-BD50-B530A5CF8357}" type="slidenum">
              <a:rPr lang="en-US"/>
              <a:pPr>
                <a:defRPr/>
              </a:pPr>
              <a:t>‹#›</a:t>
            </a:fld>
            <a:endParaRPr lang="en-US"/>
          </a:p>
        </p:txBody>
      </p:sp>
    </p:spTree>
    <p:extLst>
      <p:ext uri="{BB962C8B-B14F-4D97-AF65-F5344CB8AC3E}">
        <p14:creationId xmlns:p14="http://schemas.microsoft.com/office/powerpoint/2010/main" val="3791082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p>
        </p:txBody>
      </p:sp>
      <p:sp>
        <p:nvSpPr>
          <p:cNvPr id="5" name="Rectangle 34"/>
          <p:cNvSpPr>
            <a:spLocks noGrp="1" noChangeArrowheads="1"/>
          </p:cNvSpPr>
          <p:nvPr>
            <p:ph type="sldNum" sz="quarter" idx="11"/>
          </p:nvPr>
        </p:nvSpPr>
        <p:spPr>
          <a:ln/>
        </p:spPr>
        <p:txBody>
          <a:bodyPr/>
          <a:lstStyle>
            <a:lvl1pPr>
              <a:defRPr/>
            </a:lvl1pPr>
          </a:lstStyle>
          <a:p>
            <a:pPr>
              <a:defRPr/>
            </a:pPr>
            <a:fld id="{A5C6E2C5-4A01-4E13-BC9F-F6A2AD6C456C}" type="slidenum">
              <a:rPr lang="en-US"/>
              <a:pPr>
                <a:defRPr/>
              </a:pPr>
              <a:t>‹#›</a:t>
            </a:fld>
            <a:endParaRPr lang="en-US"/>
          </a:p>
        </p:txBody>
      </p:sp>
    </p:spTree>
    <p:extLst>
      <p:ext uri="{BB962C8B-B14F-4D97-AF65-F5344CB8AC3E}">
        <p14:creationId xmlns:p14="http://schemas.microsoft.com/office/powerpoint/2010/main" val="2943363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735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735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2"/>
          <p:cNvSpPr>
            <a:spLocks noGrp="1" noChangeArrowheads="1"/>
          </p:cNvSpPr>
          <p:nvPr>
            <p:ph type="dt" sz="half" idx="10"/>
          </p:nvPr>
        </p:nvSpPr>
        <p:spPr>
          <a:ln/>
        </p:spPr>
        <p:txBody>
          <a:bodyPr/>
          <a:lstStyle>
            <a:lvl1pPr>
              <a:defRPr/>
            </a:lvl1pPr>
          </a:lstStyle>
          <a:p>
            <a:pPr>
              <a:defRPr/>
            </a:pPr>
            <a:endParaRPr lang="en-US"/>
          </a:p>
        </p:txBody>
      </p:sp>
      <p:sp>
        <p:nvSpPr>
          <p:cNvPr id="6" name="Rectangle 34"/>
          <p:cNvSpPr>
            <a:spLocks noGrp="1" noChangeArrowheads="1"/>
          </p:cNvSpPr>
          <p:nvPr>
            <p:ph type="sldNum" sz="quarter" idx="11"/>
          </p:nvPr>
        </p:nvSpPr>
        <p:spPr>
          <a:ln/>
        </p:spPr>
        <p:txBody>
          <a:bodyPr/>
          <a:lstStyle>
            <a:lvl1pPr>
              <a:defRPr/>
            </a:lvl1pPr>
          </a:lstStyle>
          <a:p>
            <a:pPr>
              <a:defRPr/>
            </a:pPr>
            <a:fld id="{A3A39258-EFFD-426D-9BBB-B8797FDB27CF}" type="slidenum">
              <a:rPr lang="en-US"/>
              <a:pPr>
                <a:defRPr/>
              </a:pPr>
              <a:t>‹#›</a:t>
            </a:fld>
            <a:endParaRPr lang="en-US"/>
          </a:p>
        </p:txBody>
      </p:sp>
    </p:spTree>
    <p:extLst>
      <p:ext uri="{BB962C8B-B14F-4D97-AF65-F5344CB8AC3E}">
        <p14:creationId xmlns:p14="http://schemas.microsoft.com/office/powerpoint/2010/main" val="694071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2"/>
          <p:cNvSpPr>
            <a:spLocks noGrp="1" noChangeArrowheads="1"/>
          </p:cNvSpPr>
          <p:nvPr>
            <p:ph type="dt" sz="half" idx="10"/>
          </p:nvPr>
        </p:nvSpPr>
        <p:spPr>
          <a:ln/>
        </p:spPr>
        <p:txBody>
          <a:bodyPr/>
          <a:lstStyle>
            <a:lvl1pPr>
              <a:defRPr/>
            </a:lvl1pPr>
          </a:lstStyle>
          <a:p>
            <a:pPr>
              <a:defRPr/>
            </a:pPr>
            <a:endParaRPr lang="en-US"/>
          </a:p>
        </p:txBody>
      </p:sp>
      <p:sp>
        <p:nvSpPr>
          <p:cNvPr id="8" name="Rectangle 34"/>
          <p:cNvSpPr>
            <a:spLocks noGrp="1" noChangeArrowheads="1"/>
          </p:cNvSpPr>
          <p:nvPr>
            <p:ph type="sldNum" sz="quarter" idx="11"/>
          </p:nvPr>
        </p:nvSpPr>
        <p:spPr>
          <a:ln/>
        </p:spPr>
        <p:txBody>
          <a:bodyPr/>
          <a:lstStyle>
            <a:lvl1pPr>
              <a:defRPr/>
            </a:lvl1pPr>
          </a:lstStyle>
          <a:p>
            <a:pPr>
              <a:defRPr/>
            </a:pPr>
            <a:fld id="{231F2C37-6B95-424E-81DF-7185BC89A203}" type="slidenum">
              <a:rPr lang="en-US"/>
              <a:pPr>
                <a:defRPr/>
              </a:pPr>
              <a:t>‹#›</a:t>
            </a:fld>
            <a:endParaRPr lang="en-US"/>
          </a:p>
        </p:txBody>
      </p:sp>
    </p:spTree>
    <p:extLst>
      <p:ext uri="{BB962C8B-B14F-4D97-AF65-F5344CB8AC3E}">
        <p14:creationId xmlns:p14="http://schemas.microsoft.com/office/powerpoint/2010/main" val="3074132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2"/>
          <p:cNvSpPr>
            <a:spLocks noGrp="1" noChangeArrowheads="1"/>
          </p:cNvSpPr>
          <p:nvPr>
            <p:ph type="dt" sz="half" idx="10"/>
          </p:nvPr>
        </p:nvSpPr>
        <p:spPr>
          <a:ln/>
        </p:spPr>
        <p:txBody>
          <a:bodyPr/>
          <a:lstStyle>
            <a:lvl1pPr>
              <a:defRPr/>
            </a:lvl1pPr>
          </a:lstStyle>
          <a:p>
            <a:pPr>
              <a:defRPr/>
            </a:pPr>
            <a:endParaRPr lang="en-US"/>
          </a:p>
        </p:txBody>
      </p:sp>
      <p:sp>
        <p:nvSpPr>
          <p:cNvPr id="4" name="Rectangle 34"/>
          <p:cNvSpPr>
            <a:spLocks noGrp="1" noChangeArrowheads="1"/>
          </p:cNvSpPr>
          <p:nvPr>
            <p:ph type="sldNum" sz="quarter" idx="11"/>
          </p:nvPr>
        </p:nvSpPr>
        <p:spPr>
          <a:ln/>
        </p:spPr>
        <p:txBody>
          <a:bodyPr/>
          <a:lstStyle>
            <a:lvl1pPr>
              <a:defRPr/>
            </a:lvl1pPr>
          </a:lstStyle>
          <a:p>
            <a:pPr>
              <a:defRPr/>
            </a:pPr>
            <a:fld id="{4BE757B8-885E-4FD6-B9FE-D566E57D6118}" type="slidenum">
              <a:rPr lang="en-US"/>
              <a:pPr>
                <a:defRPr/>
              </a:pPr>
              <a:t>‹#›</a:t>
            </a:fld>
            <a:endParaRPr lang="en-US"/>
          </a:p>
        </p:txBody>
      </p:sp>
    </p:spTree>
    <p:extLst>
      <p:ext uri="{BB962C8B-B14F-4D97-AF65-F5344CB8AC3E}">
        <p14:creationId xmlns:p14="http://schemas.microsoft.com/office/powerpoint/2010/main" val="2321126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2"/>
          <p:cNvSpPr>
            <a:spLocks noGrp="1" noChangeArrowheads="1"/>
          </p:cNvSpPr>
          <p:nvPr>
            <p:ph type="dt" sz="half" idx="10"/>
          </p:nvPr>
        </p:nvSpPr>
        <p:spPr>
          <a:ln/>
        </p:spPr>
        <p:txBody>
          <a:bodyPr/>
          <a:lstStyle>
            <a:lvl1pPr>
              <a:defRPr/>
            </a:lvl1pPr>
          </a:lstStyle>
          <a:p>
            <a:pPr>
              <a:defRPr/>
            </a:pPr>
            <a:endParaRPr lang="en-US"/>
          </a:p>
        </p:txBody>
      </p:sp>
      <p:sp>
        <p:nvSpPr>
          <p:cNvPr id="3" name="Rectangle 34"/>
          <p:cNvSpPr>
            <a:spLocks noGrp="1" noChangeArrowheads="1"/>
          </p:cNvSpPr>
          <p:nvPr>
            <p:ph type="sldNum" sz="quarter" idx="11"/>
          </p:nvPr>
        </p:nvSpPr>
        <p:spPr>
          <a:ln/>
        </p:spPr>
        <p:txBody>
          <a:bodyPr/>
          <a:lstStyle>
            <a:lvl1pPr>
              <a:defRPr/>
            </a:lvl1pPr>
          </a:lstStyle>
          <a:p>
            <a:pPr>
              <a:defRPr/>
            </a:pPr>
            <a:fld id="{15E82A72-96F6-41A3-B20E-0697B81F6079}" type="slidenum">
              <a:rPr lang="en-US"/>
              <a:pPr>
                <a:defRPr/>
              </a:pPr>
              <a:t>‹#›</a:t>
            </a:fld>
            <a:endParaRPr lang="en-US"/>
          </a:p>
        </p:txBody>
      </p:sp>
    </p:spTree>
    <p:extLst>
      <p:ext uri="{BB962C8B-B14F-4D97-AF65-F5344CB8AC3E}">
        <p14:creationId xmlns:p14="http://schemas.microsoft.com/office/powerpoint/2010/main" val="2252955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p>
        </p:txBody>
      </p:sp>
      <p:sp>
        <p:nvSpPr>
          <p:cNvPr id="6" name="Rectangle 34"/>
          <p:cNvSpPr>
            <a:spLocks noGrp="1" noChangeArrowheads="1"/>
          </p:cNvSpPr>
          <p:nvPr>
            <p:ph type="sldNum" sz="quarter" idx="11"/>
          </p:nvPr>
        </p:nvSpPr>
        <p:spPr>
          <a:ln/>
        </p:spPr>
        <p:txBody>
          <a:bodyPr/>
          <a:lstStyle>
            <a:lvl1pPr>
              <a:defRPr/>
            </a:lvl1pPr>
          </a:lstStyle>
          <a:p>
            <a:pPr>
              <a:defRPr/>
            </a:pPr>
            <a:fld id="{A7E90EFC-974E-490C-82FF-ED54CAB635AC}" type="slidenum">
              <a:rPr lang="en-US"/>
              <a:pPr>
                <a:defRPr/>
              </a:pPr>
              <a:t>‹#›</a:t>
            </a:fld>
            <a:endParaRPr lang="en-US"/>
          </a:p>
        </p:txBody>
      </p:sp>
    </p:spTree>
    <p:extLst>
      <p:ext uri="{BB962C8B-B14F-4D97-AF65-F5344CB8AC3E}">
        <p14:creationId xmlns:p14="http://schemas.microsoft.com/office/powerpoint/2010/main" val="2073053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p>
        </p:txBody>
      </p:sp>
      <p:sp>
        <p:nvSpPr>
          <p:cNvPr id="6" name="Rectangle 34"/>
          <p:cNvSpPr>
            <a:spLocks noGrp="1" noChangeArrowheads="1"/>
          </p:cNvSpPr>
          <p:nvPr>
            <p:ph type="sldNum" sz="quarter" idx="11"/>
          </p:nvPr>
        </p:nvSpPr>
        <p:spPr>
          <a:ln/>
        </p:spPr>
        <p:txBody>
          <a:bodyPr/>
          <a:lstStyle>
            <a:lvl1pPr>
              <a:defRPr/>
            </a:lvl1pPr>
          </a:lstStyle>
          <a:p>
            <a:pPr>
              <a:defRPr/>
            </a:pPr>
            <a:fld id="{FE6E9CCC-1D14-446D-814E-18CD69C1F6BE}" type="slidenum">
              <a:rPr lang="en-US"/>
              <a:pPr>
                <a:defRPr/>
              </a:pPr>
              <a:t>‹#›</a:t>
            </a:fld>
            <a:endParaRPr lang="en-US"/>
          </a:p>
        </p:txBody>
      </p:sp>
    </p:spTree>
    <p:extLst>
      <p:ext uri="{BB962C8B-B14F-4D97-AF65-F5344CB8AC3E}">
        <p14:creationId xmlns:p14="http://schemas.microsoft.com/office/powerpoint/2010/main" val="105918659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29"/>
          <p:cNvGrpSpPr>
            <a:grpSpLocks/>
          </p:cNvGrpSpPr>
          <p:nvPr/>
        </p:nvGrpSpPr>
        <p:grpSpPr bwMode="auto">
          <a:xfrm>
            <a:off x="0" y="4367213"/>
            <a:ext cx="9131300" cy="2478087"/>
            <a:chOff x="0" y="2751"/>
            <a:chExt cx="5752" cy="1561"/>
          </a:xfrm>
        </p:grpSpPr>
        <p:sp>
          <p:nvSpPr>
            <p:cNvPr id="1032" name="Rectangle 2"/>
            <p:cNvSpPr>
              <a:spLocks noChangeArrowheads="1"/>
            </p:cNvSpPr>
            <p:nvPr/>
          </p:nvSpPr>
          <p:spPr bwMode="hidden">
            <a:xfrm>
              <a:off x="0" y="4080"/>
              <a:ext cx="5752" cy="232"/>
            </a:xfrm>
            <a:prstGeom prst="rect">
              <a:avLst/>
            </a:prstGeom>
            <a:gradFill rotWithShape="0">
              <a:gsLst>
                <a:gs pos="0">
                  <a:schemeClr val="bg1"/>
                </a:gs>
                <a:gs pos="100000">
                  <a:schemeClr va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grpSp>
          <p:nvGrpSpPr>
            <p:cNvPr id="1033" name="Group 28"/>
            <p:cNvGrpSpPr>
              <a:grpSpLocks/>
            </p:cNvGrpSpPr>
            <p:nvPr/>
          </p:nvGrpSpPr>
          <p:grpSpPr bwMode="auto">
            <a:xfrm>
              <a:off x="4458" y="2751"/>
              <a:ext cx="1190" cy="1426"/>
              <a:chOff x="4458" y="2751"/>
              <a:chExt cx="1190" cy="1426"/>
            </a:xfrm>
          </p:grpSpPr>
          <p:sp>
            <p:nvSpPr>
              <p:cNvPr id="1034" name="Freeform 3"/>
              <p:cNvSpPr>
                <a:spLocks/>
              </p:cNvSpPr>
              <p:nvPr/>
            </p:nvSpPr>
            <p:spPr bwMode="ltGray">
              <a:xfrm>
                <a:off x="4614" y="2790"/>
                <a:ext cx="1034" cy="1273"/>
              </a:xfrm>
              <a:custGeom>
                <a:avLst/>
                <a:gdLst>
                  <a:gd name="T0" fmla="*/ 646 w 1034"/>
                  <a:gd name="T1" fmla="*/ 23 h 1273"/>
                  <a:gd name="T2" fmla="*/ 765 w 1034"/>
                  <a:gd name="T3" fmla="*/ 92 h 1273"/>
                  <a:gd name="T4" fmla="*/ 866 w 1034"/>
                  <a:gd name="T5" fmla="*/ 184 h 1273"/>
                  <a:gd name="T6" fmla="*/ 944 w 1034"/>
                  <a:gd name="T7" fmla="*/ 294 h 1273"/>
                  <a:gd name="T8" fmla="*/ 1000 w 1034"/>
                  <a:gd name="T9" fmla="*/ 417 h 1273"/>
                  <a:gd name="T10" fmla="*/ 1030 w 1034"/>
                  <a:gd name="T11" fmla="*/ 550 h 1273"/>
                  <a:gd name="T12" fmla="*/ 1030 w 1034"/>
                  <a:gd name="T13" fmla="*/ 688 h 1273"/>
                  <a:gd name="T14" fmla="*/ 1000 w 1034"/>
                  <a:gd name="T15" fmla="*/ 821 h 1273"/>
                  <a:gd name="T16" fmla="*/ 944 w 1034"/>
                  <a:gd name="T17" fmla="*/ 944 h 1273"/>
                  <a:gd name="T18" fmla="*/ 866 w 1034"/>
                  <a:gd name="T19" fmla="*/ 1055 h 1273"/>
                  <a:gd name="T20" fmla="*/ 765 w 1034"/>
                  <a:gd name="T21" fmla="*/ 1148 h 1273"/>
                  <a:gd name="T22" fmla="*/ 646 w 1034"/>
                  <a:gd name="T23" fmla="*/ 1215 h 1273"/>
                  <a:gd name="T24" fmla="*/ 517 w 1034"/>
                  <a:gd name="T25" fmla="*/ 1257 h 1273"/>
                  <a:gd name="T26" fmla="*/ 382 w 1034"/>
                  <a:gd name="T27" fmla="*/ 1272 h 1273"/>
                  <a:gd name="T28" fmla="*/ 246 w 1034"/>
                  <a:gd name="T29" fmla="*/ 1257 h 1273"/>
                  <a:gd name="T30" fmla="*/ 118 w 1034"/>
                  <a:gd name="T31" fmla="*/ 1215 h 1273"/>
                  <a:gd name="T32" fmla="*/ 0 w 1034"/>
                  <a:gd name="T33" fmla="*/ 1148 h 1273"/>
                  <a:gd name="T34" fmla="*/ 89 w 1034"/>
                  <a:gd name="T35" fmla="*/ 1129 h 1273"/>
                  <a:gd name="T36" fmla="*/ 201 w 1034"/>
                  <a:gd name="T37" fmla="*/ 1179 h 1273"/>
                  <a:gd name="T38" fmla="*/ 320 w 1034"/>
                  <a:gd name="T39" fmla="*/ 1204 h 1273"/>
                  <a:gd name="T40" fmla="*/ 443 w 1034"/>
                  <a:gd name="T41" fmla="*/ 1204 h 1273"/>
                  <a:gd name="T42" fmla="*/ 563 w 1034"/>
                  <a:gd name="T43" fmla="*/ 1179 h 1273"/>
                  <a:gd name="T44" fmla="*/ 675 w 1034"/>
                  <a:gd name="T45" fmla="*/ 1129 h 1273"/>
                  <a:gd name="T46" fmla="*/ 775 w 1034"/>
                  <a:gd name="T47" fmla="*/ 1057 h 1273"/>
                  <a:gd name="T48" fmla="*/ 857 w 1034"/>
                  <a:gd name="T49" fmla="*/ 965 h 1273"/>
                  <a:gd name="T50" fmla="*/ 919 w 1034"/>
                  <a:gd name="T51" fmla="*/ 858 h 1273"/>
                  <a:gd name="T52" fmla="*/ 956 w 1034"/>
                  <a:gd name="T53" fmla="*/ 742 h 1273"/>
                  <a:gd name="T54" fmla="*/ 969 w 1034"/>
                  <a:gd name="T55" fmla="*/ 619 h 1273"/>
                  <a:gd name="T56" fmla="*/ 956 w 1034"/>
                  <a:gd name="T57" fmla="*/ 496 h 1273"/>
                  <a:gd name="T58" fmla="*/ 919 w 1034"/>
                  <a:gd name="T59" fmla="*/ 381 h 1273"/>
                  <a:gd name="T60" fmla="*/ 857 w 1034"/>
                  <a:gd name="T61" fmla="*/ 273 h 1273"/>
                  <a:gd name="T62" fmla="*/ 775 w 1034"/>
                  <a:gd name="T63" fmla="*/ 182 h 1273"/>
                  <a:gd name="T64" fmla="*/ 675 w 1034"/>
                  <a:gd name="T65" fmla="*/ 110 h 1273"/>
                  <a:gd name="T66" fmla="*/ 563 w 1034"/>
                  <a:gd name="T67" fmla="*/ 61 h 1273"/>
                  <a:gd name="T68" fmla="*/ 582 w 1034"/>
                  <a:gd name="T69" fmla="*/ 0 h 127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34" h="1273">
                    <a:moveTo>
                      <a:pt x="582" y="0"/>
                    </a:moveTo>
                    <a:lnTo>
                      <a:pt x="646" y="23"/>
                    </a:lnTo>
                    <a:lnTo>
                      <a:pt x="707" y="56"/>
                    </a:lnTo>
                    <a:lnTo>
                      <a:pt x="765" y="92"/>
                    </a:lnTo>
                    <a:lnTo>
                      <a:pt x="818" y="134"/>
                    </a:lnTo>
                    <a:lnTo>
                      <a:pt x="866" y="184"/>
                    </a:lnTo>
                    <a:lnTo>
                      <a:pt x="908" y="237"/>
                    </a:lnTo>
                    <a:lnTo>
                      <a:pt x="944" y="294"/>
                    </a:lnTo>
                    <a:lnTo>
                      <a:pt x="977" y="353"/>
                    </a:lnTo>
                    <a:lnTo>
                      <a:pt x="1000" y="417"/>
                    </a:lnTo>
                    <a:lnTo>
                      <a:pt x="1018" y="483"/>
                    </a:lnTo>
                    <a:lnTo>
                      <a:pt x="1030" y="550"/>
                    </a:lnTo>
                    <a:lnTo>
                      <a:pt x="1033" y="619"/>
                    </a:lnTo>
                    <a:lnTo>
                      <a:pt x="1030" y="688"/>
                    </a:lnTo>
                    <a:lnTo>
                      <a:pt x="1018" y="756"/>
                    </a:lnTo>
                    <a:lnTo>
                      <a:pt x="1000" y="821"/>
                    </a:lnTo>
                    <a:lnTo>
                      <a:pt x="977" y="884"/>
                    </a:lnTo>
                    <a:lnTo>
                      <a:pt x="944" y="944"/>
                    </a:lnTo>
                    <a:lnTo>
                      <a:pt x="908" y="1003"/>
                    </a:lnTo>
                    <a:lnTo>
                      <a:pt x="866" y="1055"/>
                    </a:lnTo>
                    <a:lnTo>
                      <a:pt x="818" y="1105"/>
                    </a:lnTo>
                    <a:lnTo>
                      <a:pt x="765" y="1148"/>
                    </a:lnTo>
                    <a:lnTo>
                      <a:pt x="707" y="1183"/>
                    </a:lnTo>
                    <a:lnTo>
                      <a:pt x="646" y="1215"/>
                    </a:lnTo>
                    <a:lnTo>
                      <a:pt x="582" y="1239"/>
                    </a:lnTo>
                    <a:lnTo>
                      <a:pt x="517" y="1257"/>
                    </a:lnTo>
                    <a:lnTo>
                      <a:pt x="450" y="1269"/>
                    </a:lnTo>
                    <a:lnTo>
                      <a:pt x="382" y="1272"/>
                    </a:lnTo>
                    <a:lnTo>
                      <a:pt x="313" y="1269"/>
                    </a:lnTo>
                    <a:lnTo>
                      <a:pt x="246" y="1257"/>
                    </a:lnTo>
                    <a:lnTo>
                      <a:pt x="180" y="1239"/>
                    </a:lnTo>
                    <a:lnTo>
                      <a:pt x="118" y="1215"/>
                    </a:lnTo>
                    <a:lnTo>
                      <a:pt x="57" y="1183"/>
                    </a:lnTo>
                    <a:lnTo>
                      <a:pt x="0" y="1148"/>
                    </a:lnTo>
                    <a:lnTo>
                      <a:pt x="36" y="1095"/>
                    </a:lnTo>
                    <a:lnTo>
                      <a:pt x="89" y="1129"/>
                    </a:lnTo>
                    <a:lnTo>
                      <a:pt x="144" y="1156"/>
                    </a:lnTo>
                    <a:lnTo>
                      <a:pt x="201" y="1179"/>
                    </a:lnTo>
                    <a:lnTo>
                      <a:pt x="261" y="1195"/>
                    </a:lnTo>
                    <a:lnTo>
                      <a:pt x="320" y="1204"/>
                    </a:lnTo>
                    <a:lnTo>
                      <a:pt x="382" y="1208"/>
                    </a:lnTo>
                    <a:lnTo>
                      <a:pt x="443" y="1204"/>
                    </a:lnTo>
                    <a:lnTo>
                      <a:pt x="504" y="1195"/>
                    </a:lnTo>
                    <a:lnTo>
                      <a:pt x="563" y="1179"/>
                    </a:lnTo>
                    <a:lnTo>
                      <a:pt x="621" y="1156"/>
                    </a:lnTo>
                    <a:lnTo>
                      <a:pt x="675" y="1129"/>
                    </a:lnTo>
                    <a:lnTo>
                      <a:pt x="727" y="1095"/>
                    </a:lnTo>
                    <a:lnTo>
                      <a:pt x="775" y="1057"/>
                    </a:lnTo>
                    <a:lnTo>
                      <a:pt x="818" y="1013"/>
                    </a:lnTo>
                    <a:lnTo>
                      <a:pt x="857" y="965"/>
                    </a:lnTo>
                    <a:lnTo>
                      <a:pt x="890" y="913"/>
                    </a:lnTo>
                    <a:lnTo>
                      <a:pt x="919" y="858"/>
                    </a:lnTo>
                    <a:lnTo>
                      <a:pt x="941" y="802"/>
                    </a:lnTo>
                    <a:lnTo>
                      <a:pt x="956" y="742"/>
                    </a:lnTo>
                    <a:lnTo>
                      <a:pt x="965" y="680"/>
                    </a:lnTo>
                    <a:lnTo>
                      <a:pt x="969" y="619"/>
                    </a:lnTo>
                    <a:lnTo>
                      <a:pt x="965" y="557"/>
                    </a:lnTo>
                    <a:lnTo>
                      <a:pt x="956" y="496"/>
                    </a:lnTo>
                    <a:lnTo>
                      <a:pt x="941" y="437"/>
                    </a:lnTo>
                    <a:lnTo>
                      <a:pt x="919" y="381"/>
                    </a:lnTo>
                    <a:lnTo>
                      <a:pt x="890" y="325"/>
                    </a:lnTo>
                    <a:lnTo>
                      <a:pt x="857" y="273"/>
                    </a:lnTo>
                    <a:lnTo>
                      <a:pt x="818" y="225"/>
                    </a:lnTo>
                    <a:lnTo>
                      <a:pt x="775" y="182"/>
                    </a:lnTo>
                    <a:lnTo>
                      <a:pt x="727" y="144"/>
                    </a:lnTo>
                    <a:lnTo>
                      <a:pt x="675" y="110"/>
                    </a:lnTo>
                    <a:lnTo>
                      <a:pt x="621" y="81"/>
                    </a:lnTo>
                    <a:lnTo>
                      <a:pt x="563" y="61"/>
                    </a:lnTo>
                    <a:lnTo>
                      <a:pt x="565" y="56"/>
                    </a:lnTo>
                    <a:lnTo>
                      <a:pt x="582" y="0"/>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4"/>
              <p:cNvSpPr>
                <a:spLocks noChangeShapeType="1"/>
              </p:cNvSpPr>
              <p:nvPr/>
            </p:nvSpPr>
            <p:spPr bwMode="ltGray">
              <a:xfrm flipV="1">
                <a:off x="4639" y="3863"/>
                <a:ext cx="103" cy="186"/>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 name="Line 5"/>
              <p:cNvSpPr>
                <a:spLocks noChangeShapeType="1"/>
              </p:cNvSpPr>
              <p:nvPr/>
            </p:nvSpPr>
            <p:spPr bwMode="ltGray">
              <a:xfrm flipV="1">
                <a:off x="5210" y="2874"/>
                <a:ext cx="36" cy="71"/>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7" name="Line 6"/>
              <p:cNvSpPr>
                <a:spLocks noChangeShapeType="1"/>
              </p:cNvSpPr>
              <p:nvPr/>
            </p:nvSpPr>
            <p:spPr bwMode="ltGray">
              <a:xfrm flipV="1">
                <a:off x="5270" y="2751"/>
                <a:ext cx="36" cy="71"/>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8" name="Freeform 7"/>
              <p:cNvSpPr>
                <a:spLocks/>
              </p:cNvSpPr>
              <p:nvPr/>
            </p:nvSpPr>
            <p:spPr bwMode="ltGray">
              <a:xfrm>
                <a:off x="4753" y="4067"/>
                <a:ext cx="604" cy="110"/>
              </a:xfrm>
              <a:custGeom>
                <a:avLst/>
                <a:gdLst>
                  <a:gd name="T0" fmla="*/ 2 w 604"/>
                  <a:gd name="T1" fmla="*/ 70 h 110"/>
                  <a:gd name="T2" fmla="*/ 14 w 604"/>
                  <a:gd name="T3" fmla="*/ 57 h 110"/>
                  <a:gd name="T4" fmla="*/ 31 w 604"/>
                  <a:gd name="T5" fmla="*/ 46 h 110"/>
                  <a:gd name="T6" fmla="*/ 63 w 604"/>
                  <a:gd name="T7" fmla="*/ 30 h 110"/>
                  <a:gd name="T8" fmla="*/ 100 w 604"/>
                  <a:gd name="T9" fmla="*/ 21 h 110"/>
                  <a:gd name="T10" fmla="*/ 134 w 604"/>
                  <a:gd name="T11" fmla="*/ 13 h 110"/>
                  <a:gd name="T12" fmla="*/ 181 w 604"/>
                  <a:gd name="T13" fmla="*/ 6 h 110"/>
                  <a:gd name="T14" fmla="*/ 225 w 604"/>
                  <a:gd name="T15" fmla="*/ 2 h 110"/>
                  <a:gd name="T16" fmla="*/ 277 w 604"/>
                  <a:gd name="T17" fmla="*/ 0 h 110"/>
                  <a:gd name="T18" fmla="*/ 340 w 604"/>
                  <a:gd name="T19" fmla="*/ 0 h 110"/>
                  <a:gd name="T20" fmla="*/ 407 w 604"/>
                  <a:gd name="T21" fmla="*/ 4 h 110"/>
                  <a:gd name="T22" fmla="*/ 453 w 604"/>
                  <a:gd name="T23" fmla="*/ 10 h 110"/>
                  <a:gd name="T24" fmla="*/ 502 w 604"/>
                  <a:gd name="T25" fmla="*/ 19 h 110"/>
                  <a:gd name="T26" fmla="*/ 549 w 604"/>
                  <a:gd name="T27" fmla="*/ 33 h 110"/>
                  <a:gd name="T28" fmla="*/ 573 w 604"/>
                  <a:gd name="T29" fmla="*/ 47 h 110"/>
                  <a:gd name="T30" fmla="*/ 588 w 604"/>
                  <a:gd name="T31" fmla="*/ 58 h 110"/>
                  <a:gd name="T32" fmla="*/ 603 w 604"/>
                  <a:gd name="T33" fmla="*/ 77 h 110"/>
                  <a:gd name="T34" fmla="*/ 578 w 604"/>
                  <a:gd name="T35" fmla="*/ 87 h 110"/>
                  <a:gd name="T36" fmla="*/ 536 w 604"/>
                  <a:gd name="T37" fmla="*/ 95 h 110"/>
                  <a:gd name="T38" fmla="*/ 485 w 604"/>
                  <a:gd name="T39" fmla="*/ 101 h 110"/>
                  <a:gd name="T40" fmla="*/ 436 w 604"/>
                  <a:gd name="T41" fmla="*/ 106 h 110"/>
                  <a:gd name="T42" fmla="*/ 377 w 604"/>
                  <a:gd name="T43" fmla="*/ 108 h 110"/>
                  <a:gd name="T44" fmla="*/ 313 w 604"/>
                  <a:gd name="T45" fmla="*/ 109 h 110"/>
                  <a:gd name="T46" fmla="*/ 252 w 604"/>
                  <a:gd name="T47" fmla="*/ 109 h 110"/>
                  <a:gd name="T48" fmla="*/ 188 w 604"/>
                  <a:gd name="T49" fmla="*/ 108 h 110"/>
                  <a:gd name="T50" fmla="*/ 117 w 604"/>
                  <a:gd name="T51" fmla="*/ 102 h 110"/>
                  <a:gd name="T52" fmla="*/ 61 w 604"/>
                  <a:gd name="T53" fmla="*/ 96 h 110"/>
                  <a:gd name="T54" fmla="*/ 14 w 604"/>
                  <a:gd name="T55" fmla="*/ 86 h 110"/>
                  <a:gd name="T56" fmla="*/ 0 w 604"/>
                  <a:gd name="T57" fmla="*/ 78 h 110"/>
                  <a:gd name="T58" fmla="*/ 2 w 604"/>
                  <a:gd name="T59" fmla="*/ 7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04" h="110">
                    <a:moveTo>
                      <a:pt x="2" y="70"/>
                    </a:moveTo>
                    <a:lnTo>
                      <a:pt x="14" y="57"/>
                    </a:lnTo>
                    <a:lnTo>
                      <a:pt x="31" y="46"/>
                    </a:lnTo>
                    <a:lnTo>
                      <a:pt x="63" y="30"/>
                    </a:lnTo>
                    <a:lnTo>
                      <a:pt x="100" y="21"/>
                    </a:lnTo>
                    <a:lnTo>
                      <a:pt x="134" y="13"/>
                    </a:lnTo>
                    <a:lnTo>
                      <a:pt x="181" y="6"/>
                    </a:lnTo>
                    <a:lnTo>
                      <a:pt x="225" y="2"/>
                    </a:lnTo>
                    <a:lnTo>
                      <a:pt x="277" y="0"/>
                    </a:lnTo>
                    <a:lnTo>
                      <a:pt x="340" y="0"/>
                    </a:lnTo>
                    <a:lnTo>
                      <a:pt x="407" y="4"/>
                    </a:lnTo>
                    <a:lnTo>
                      <a:pt x="453" y="10"/>
                    </a:lnTo>
                    <a:lnTo>
                      <a:pt x="502" y="19"/>
                    </a:lnTo>
                    <a:lnTo>
                      <a:pt x="549" y="33"/>
                    </a:lnTo>
                    <a:lnTo>
                      <a:pt x="573" y="47"/>
                    </a:lnTo>
                    <a:lnTo>
                      <a:pt x="588" y="58"/>
                    </a:lnTo>
                    <a:lnTo>
                      <a:pt x="603" y="77"/>
                    </a:lnTo>
                    <a:lnTo>
                      <a:pt x="578" y="87"/>
                    </a:lnTo>
                    <a:lnTo>
                      <a:pt x="536" y="95"/>
                    </a:lnTo>
                    <a:lnTo>
                      <a:pt x="485" y="101"/>
                    </a:lnTo>
                    <a:lnTo>
                      <a:pt x="436" y="106"/>
                    </a:lnTo>
                    <a:lnTo>
                      <a:pt x="377" y="108"/>
                    </a:lnTo>
                    <a:lnTo>
                      <a:pt x="313" y="109"/>
                    </a:lnTo>
                    <a:lnTo>
                      <a:pt x="252" y="109"/>
                    </a:lnTo>
                    <a:lnTo>
                      <a:pt x="188" y="108"/>
                    </a:lnTo>
                    <a:lnTo>
                      <a:pt x="117" y="102"/>
                    </a:lnTo>
                    <a:lnTo>
                      <a:pt x="61" y="96"/>
                    </a:lnTo>
                    <a:lnTo>
                      <a:pt x="14" y="86"/>
                    </a:lnTo>
                    <a:lnTo>
                      <a:pt x="0" y="78"/>
                    </a:lnTo>
                    <a:lnTo>
                      <a:pt x="2" y="70"/>
                    </a:lnTo>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9" name="Oval 8"/>
              <p:cNvSpPr>
                <a:spLocks noChangeArrowheads="1"/>
              </p:cNvSpPr>
              <p:nvPr/>
            </p:nvSpPr>
            <p:spPr bwMode="grayWhite">
              <a:xfrm>
                <a:off x="4458" y="2879"/>
                <a:ext cx="1074" cy="1073"/>
              </a:xfrm>
              <a:prstGeom prst="ellipse">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grpSp>
            <p:nvGrpSpPr>
              <p:cNvPr id="1040" name="Group 27"/>
              <p:cNvGrpSpPr>
                <a:grpSpLocks/>
              </p:cNvGrpSpPr>
              <p:nvPr/>
            </p:nvGrpSpPr>
            <p:grpSpPr bwMode="auto">
              <a:xfrm>
                <a:off x="4458" y="2991"/>
                <a:ext cx="999" cy="797"/>
                <a:chOff x="4458" y="2991"/>
                <a:chExt cx="999" cy="797"/>
              </a:xfrm>
            </p:grpSpPr>
            <p:sp>
              <p:nvSpPr>
                <p:cNvPr id="1041" name="Freeform 9"/>
                <p:cNvSpPr>
                  <a:spLocks/>
                </p:cNvSpPr>
                <p:nvPr/>
              </p:nvSpPr>
              <p:spPr bwMode="grayWhite">
                <a:xfrm>
                  <a:off x="4599" y="3283"/>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2" name="Freeform 10"/>
                <p:cNvSpPr>
                  <a:spLocks/>
                </p:cNvSpPr>
                <p:nvPr/>
              </p:nvSpPr>
              <p:spPr bwMode="grayWhite">
                <a:xfrm>
                  <a:off x="4616" y="3305"/>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3" name="Freeform 11"/>
                <p:cNvSpPr>
                  <a:spLocks/>
                </p:cNvSpPr>
                <p:nvPr/>
              </p:nvSpPr>
              <p:spPr bwMode="grayWhite">
                <a:xfrm>
                  <a:off x="4674" y="3275"/>
                  <a:ext cx="37" cy="35"/>
                </a:xfrm>
                <a:custGeom>
                  <a:avLst/>
                  <a:gdLst>
                    <a:gd name="T0" fmla="*/ 36 w 37"/>
                    <a:gd name="T1" fmla="*/ 0 h 35"/>
                    <a:gd name="T2" fmla="*/ 22 w 37"/>
                    <a:gd name="T3" fmla="*/ 0 h 35"/>
                    <a:gd name="T4" fmla="*/ 14 w 37"/>
                    <a:gd name="T5" fmla="*/ 9 h 35"/>
                    <a:gd name="T6" fmla="*/ 9 w 37"/>
                    <a:gd name="T7" fmla="*/ 9 h 35"/>
                    <a:gd name="T8" fmla="*/ 5 w 37"/>
                    <a:gd name="T9" fmla="*/ 13 h 35"/>
                    <a:gd name="T10" fmla="*/ 0 w 37"/>
                    <a:gd name="T11" fmla="*/ 13 h 35"/>
                    <a:gd name="T12" fmla="*/ 0 w 37"/>
                    <a:gd name="T13" fmla="*/ 25 h 35"/>
                    <a:gd name="T14" fmla="*/ 8 w 37"/>
                    <a:gd name="T15" fmla="*/ 34 h 35"/>
                    <a:gd name="T16" fmla="*/ 29 w 37"/>
                    <a:gd name="T17" fmla="*/ 34 h 35"/>
                    <a:gd name="T18" fmla="*/ 36 w 37"/>
                    <a:gd name="T19" fmla="*/ 25 h 35"/>
                    <a:gd name="T20" fmla="*/ 36 w 37"/>
                    <a:gd name="T21" fmla="*/ 0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 h="35">
                      <a:moveTo>
                        <a:pt x="36" y="0"/>
                      </a:moveTo>
                      <a:lnTo>
                        <a:pt x="22" y="0"/>
                      </a:lnTo>
                      <a:lnTo>
                        <a:pt x="14" y="9"/>
                      </a:lnTo>
                      <a:lnTo>
                        <a:pt x="9" y="9"/>
                      </a:lnTo>
                      <a:lnTo>
                        <a:pt x="5" y="13"/>
                      </a:lnTo>
                      <a:lnTo>
                        <a:pt x="0" y="13"/>
                      </a:lnTo>
                      <a:lnTo>
                        <a:pt x="0" y="25"/>
                      </a:lnTo>
                      <a:lnTo>
                        <a:pt x="8" y="34"/>
                      </a:lnTo>
                      <a:lnTo>
                        <a:pt x="29" y="34"/>
                      </a:lnTo>
                      <a:lnTo>
                        <a:pt x="36" y="25"/>
                      </a:lnTo>
                      <a:lnTo>
                        <a:pt x="36"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4" name="Freeform 12"/>
                <p:cNvSpPr>
                  <a:spLocks/>
                </p:cNvSpPr>
                <p:nvPr/>
              </p:nvSpPr>
              <p:spPr bwMode="grayWhite">
                <a:xfrm>
                  <a:off x="4458" y="3303"/>
                  <a:ext cx="324" cy="422"/>
                </a:xfrm>
                <a:custGeom>
                  <a:avLst/>
                  <a:gdLst>
                    <a:gd name="T0" fmla="*/ 76 w 324"/>
                    <a:gd name="T1" fmla="*/ 0 h 422"/>
                    <a:gd name="T2" fmla="*/ 71 w 324"/>
                    <a:gd name="T3" fmla="*/ 11 h 422"/>
                    <a:gd name="T4" fmla="*/ 45 w 324"/>
                    <a:gd name="T5" fmla="*/ 33 h 422"/>
                    <a:gd name="T6" fmla="*/ 40 w 324"/>
                    <a:gd name="T7" fmla="*/ 53 h 422"/>
                    <a:gd name="T8" fmla="*/ 21 w 324"/>
                    <a:gd name="T9" fmla="*/ 68 h 422"/>
                    <a:gd name="T10" fmla="*/ 8 w 324"/>
                    <a:gd name="T11" fmla="*/ 96 h 422"/>
                    <a:gd name="T12" fmla="*/ 8 w 324"/>
                    <a:gd name="T13" fmla="*/ 114 h 422"/>
                    <a:gd name="T14" fmla="*/ 0 w 324"/>
                    <a:gd name="T15" fmla="*/ 144 h 422"/>
                    <a:gd name="T16" fmla="*/ 11 w 324"/>
                    <a:gd name="T17" fmla="*/ 157 h 422"/>
                    <a:gd name="T18" fmla="*/ 40 w 324"/>
                    <a:gd name="T19" fmla="*/ 195 h 422"/>
                    <a:gd name="T20" fmla="*/ 48 w 324"/>
                    <a:gd name="T21" fmla="*/ 190 h 422"/>
                    <a:gd name="T22" fmla="*/ 99 w 324"/>
                    <a:gd name="T23" fmla="*/ 190 h 422"/>
                    <a:gd name="T24" fmla="*/ 123 w 324"/>
                    <a:gd name="T25" fmla="*/ 199 h 422"/>
                    <a:gd name="T26" fmla="*/ 121 w 324"/>
                    <a:gd name="T27" fmla="*/ 229 h 422"/>
                    <a:gd name="T28" fmla="*/ 138 w 324"/>
                    <a:gd name="T29" fmla="*/ 268 h 422"/>
                    <a:gd name="T30" fmla="*/ 137 w 324"/>
                    <a:gd name="T31" fmla="*/ 279 h 422"/>
                    <a:gd name="T32" fmla="*/ 144 w 324"/>
                    <a:gd name="T33" fmla="*/ 291 h 422"/>
                    <a:gd name="T34" fmla="*/ 133 w 324"/>
                    <a:gd name="T35" fmla="*/ 319 h 422"/>
                    <a:gd name="T36" fmla="*/ 146 w 324"/>
                    <a:gd name="T37" fmla="*/ 354 h 422"/>
                    <a:gd name="T38" fmla="*/ 153 w 324"/>
                    <a:gd name="T39" fmla="*/ 382 h 422"/>
                    <a:gd name="T40" fmla="*/ 162 w 324"/>
                    <a:gd name="T41" fmla="*/ 399 h 422"/>
                    <a:gd name="T42" fmla="*/ 171 w 324"/>
                    <a:gd name="T43" fmla="*/ 421 h 422"/>
                    <a:gd name="T44" fmla="*/ 188 w 324"/>
                    <a:gd name="T45" fmla="*/ 418 h 422"/>
                    <a:gd name="T46" fmla="*/ 216 w 324"/>
                    <a:gd name="T47" fmla="*/ 402 h 422"/>
                    <a:gd name="T48" fmla="*/ 229 w 324"/>
                    <a:gd name="T49" fmla="*/ 382 h 422"/>
                    <a:gd name="T50" fmla="*/ 228 w 324"/>
                    <a:gd name="T51" fmla="*/ 369 h 422"/>
                    <a:gd name="T52" fmla="*/ 245 w 324"/>
                    <a:gd name="T53" fmla="*/ 359 h 422"/>
                    <a:gd name="T54" fmla="*/ 242 w 324"/>
                    <a:gd name="T55" fmla="*/ 340 h 422"/>
                    <a:gd name="T56" fmla="*/ 267 w 324"/>
                    <a:gd name="T57" fmla="*/ 310 h 422"/>
                    <a:gd name="T58" fmla="*/ 271 w 324"/>
                    <a:gd name="T59" fmla="*/ 285 h 422"/>
                    <a:gd name="T60" fmla="*/ 264 w 324"/>
                    <a:gd name="T61" fmla="*/ 277 h 422"/>
                    <a:gd name="T62" fmla="*/ 267 w 324"/>
                    <a:gd name="T63" fmla="*/ 267 h 422"/>
                    <a:gd name="T64" fmla="*/ 261 w 324"/>
                    <a:gd name="T65" fmla="*/ 258 h 422"/>
                    <a:gd name="T66" fmla="*/ 280 w 324"/>
                    <a:gd name="T67" fmla="*/ 234 h 422"/>
                    <a:gd name="T68" fmla="*/ 280 w 324"/>
                    <a:gd name="T69" fmla="*/ 222 h 422"/>
                    <a:gd name="T70" fmla="*/ 306 w 324"/>
                    <a:gd name="T71" fmla="*/ 202 h 422"/>
                    <a:gd name="T72" fmla="*/ 323 w 324"/>
                    <a:gd name="T73" fmla="*/ 148 h 422"/>
                    <a:gd name="T74" fmla="*/ 299 w 324"/>
                    <a:gd name="T75" fmla="*/ 162 h 422"/>
                    <a:gd name="T76" fmla="*/ 278 w 324"/>
                    <a:gd name="T77" fmla="*/ 156 h 422"/>
                    <a:gd name="T78" fmla="*/ 281 w 324"/>
                    <a:gd name="T79" fmla="*/ 143 h 422"/>
                    <a:gd name="T80" fmla="*/ 260 w 324"/>
                    <a:gd name="T81" fmla="*/ 129 h 422"/>
                    <a:gd name="T82" fmla="*/ 250 w 324"/>
                    <a:gd name="T83" fmla="*/ 94 h 422"/>
                    <a:gd name="T84" fmla="*/ 230 w 324"/>
                    <a:gd name="T85" fmla="*/ 66 h 422"/>
                    <a:gd name="T86" fmla="*/ 230 w 324"/>
                    <a:gd name="T87" fmla="*/ 47 h 422"/>
                    <a:gd name="T88" fmla="*/ 219 w 324"/>
                    <a:gd name="T89" fmla="*/ 46 h 422"/>
                    <a:gd name="T90" fmla="*/ 212 w 324"/>
                    <a:gd name="T91" fmla="*/ 49 h 422"/>
                    <a:gd name="T92" fmla="*/ 182 w 324"/>
                    <a:gd name="T93" fmla="*/ 38 h 422"/>
                    <a:gd name="T94" fmla="*/ 174 w 324"/>
                    <a:gd name="T95" fmla="*/ 46 h 422"/>
                    <a:gd name="T96" fmla="*/ 167 w 324"/>
                    <a:gd name="T97" fmla="*/ 56 h 422"/>
                    <a:gd name="T98" fmla="*/ 151 w 324"/>
                    <a:gd name="T99" fmla="*/ 38 h 422"/>
                    <a:gd name="T100" fmla="*/ 135 w 324"/>
                    <a:gd name="T101" fmla="*/ 33 h 422"/>
                    <a:gd name="T102" fmla="*/ 134 w 324"/>
                    <a:gd name="T103" fmla="*/ 10 h 422"/>
                    <a:gd name="T104" fmla="*/ 111 w 324"/>
                    <a:gd name="T105" fmla="*/ 14 h 422"/>
                    <a:gd name="T106" fmla="*/ 96 w 324"/>
                    <a:gd name="T107" fmla="*/ 9 h 422"/>
                    <a:gd name="T108" fmla="*/ 76 w 324"/>
                    <a:gd name="T109" fmla="*/ 0 h 42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24" h="422">
                      <a:moveTo>
                        <a:pt x="76" y="0"/>
                      </a:moveTo>
                      <a:lnTo>
                        <a:pt x="71" y="11"/>
                      </a:lnTo>
                      <a:lnTo>
                        <a:pt x="45" y="33"/>
                      </a:lnTo>
                      <a:lnTo>
                        <a:pt x="40" y="53"/>
                      </a:lnTo>
                      <a:lnTo>
                        <a:pt x="21" y="68"/>
                      </a:lnTo>
                      <a:lnTo>
                        <a:pt x="8" y="96"/>
                      </a:lnTo>
                      <a:lnTo>
                        <a:pt x="8" y="114"/>
                      </a:lnTo>
                      <a:lnTo>
                        <a:pt x="0" y="144"/>
                      </a:lnTo>
                      <a:lnTo>
                        <a:pt x="11" y="157"/>
                      </a:lnTo>
                      <a:lnTo>
                        <a:pt x="40" y="195"/>
                      </a:lnTo>
                      <a:lnTo>
                        <a:pt x="48" y="190"/>
                      </a:lnTo>
                      <a:lnTo>
                        <a:pt x="99" y="190"/>
                      </a:lnTo>
                      <a:lnTo>
                        <a:pt x="123" y="199"/>
                      </a:lnTo>
                      <a:lnTo>
                        <a:pt x="121" y="229"/>
                      </a:lnTo>
                      <a:lnTo>
                        <a:pt x="138" y="268"/>
                      </a:lnTo>
                      <a:lnTo>
                        <a:pt x="137" y="279"/>
                      </a:lnTo>
                      <a:lnTo>
                        <a:pt x="144" y="291"/>
                      </a:lnTo>
                      <a:lnTo>
                        <a:pt x="133" y="319"/>
                      </a:lnTo>
                      <a:lnTo>
                        <a:pt x="146" y="354"/>
                      </a:lnTo>
                      <a:lnTo>
                        <a:pt x="153" y="382"/>
                      </a:lnTo>
                      <a:lnTo>
                        <a:pt x="162" y="399"/>
                      </a:lnTo>
                      <a:lnTo>
                        <a:pt x="171" y="421"/>
                      </a:lnTo>
                      <a:lnTo>
                        <a:pt x="188" y="418"/>
                      </a:lnTo>
                      <a:lnTo>
                        <a:pt x="216" y="402"/>
                      </a:lnTo>
                      <a:lnTo>
                        <a:pt x="229" y="382"/>
                      </a:lnTo>
                      <a:lnTo>
                        <a:pt x="228" y="369"/>
                      </a:lnTo>
                      <a:lnTo>
                        <a:pt x="245" y="359"/>
                      </a:lnTo>
                      <a:lnTo>
                        <a:pt x="242" y="340"/>
                      </a:lnTo>
                      <a:lnTo>
                        <a:pt x="267" y="310"/>
                      </a:lnTo>
                      <a:lnTo>
                        <a:pt x="271" y="285"/>
                      </a:lnTo>
                      <a:lnTo>
                        <a:pt x="264" y="277"/>
                      </a:lnTo>
                      <a:lnTo>
                        <a:pt x="267" y="267"/>
                      </a:lnTo>
                      <a:lnTo>
                        <a:pt x="261" y="258"/>
                      </a:lnTo>
                      <a:lnTo>
                        <a:pt x="280" y="234"/>
                      </a:lnTo>
                      <a:lnTo>
                        <a:pt x="280" y="222"/>
                      </a:lnTo>
                      <a:lnTo>
                        <a:pt x="306" y="202"/>
                      </a:lnTo>
                      <a:lnTo>
                        <a:pt x="323" y="148"/>
                      </a:lnTo>
                      <a:lnTo>
                        <a:pt x="299" y="162"/>
                      </a:lnTo>
                      <a:lnTo>
                        <a:pt x="278" y="156"/>
                      </a:lnTo>
                      <a:lnTo>
                        <a:pt x="281" y="143"/>
                      </a:lnTo>
                      <a:lnTo>
                        <a:pt x="260" y="129"/>
                      </a:lnTo>
                      <a:lnTo>
                        <a:pt x="250" y="94"/>
                      </a:lnTo>
                      <a:lnTo>
                        <a:pt x="230" y="66"/>
                      </a:lnTo>
                      <a:lnTo>
                        <a:pt x="230" y="47"/>
                      </a:lnTo>
                      <a:lnTo>
                        <a:pt x="219" y="46"/>
                      </a:lnTo>
                      <a:lnTo>
                        <a:pt x="212" y="49"/>
                      </a:lnTo>
                      <a:lnTo>
                        <a:pt x="182" y="38"/>
                      </a:lnTo>
                      <a:lnTo>
                        <a:pt x="174" y="46"/>
                      </a:lnTo>
                      <a:lnTo>
                        <a:pt x="167" y="56"/>
                      </a:lnTo>
                      <a:lnTo>
                        <a:pt x="151" y="38"/>
                      </a:lnTo>
                      <a:lnTo>
                        <a:pt x="135" y="33"/>
                      </a:lnTo>
                      <a:lnTo>
                        <a:pt x="134" y="10"/>
                      </a:lnTo>
                      <a:lnTo>
                        <a:pt x="111" y="14"/>
                      </a:lnTo>
                      <a:lnTo>
                        <a:pt x="96" y="9"/>
                      </a:lnTo>
                      <a:lnTo>
                        <a:pt x="76"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5" name="Freeform 13"/>
                <p:cNvSpPr>
                  <a:spLocks/>
                </p:cNvSpPr>
                <p:nvPr/>
              </p:nvSpPr>
              <p:spPr bwMode="grayWhite">
                <a:xfrm>
                  <a:off x="5205" y="3408"/>
                  <a:ext cx="17" cy="21"/>
                </a:xfrm>
                <a:custGeom>
                  <a:avLst/>
                  <a:gdLst>
                    <a:gd name="T0" fmla="*/ 7 w 17"/>
                    <a:gd name="T1" fmla="*/ 0 h 21"/>
                    <a:gd name="T2" fmla="*/ 9 w 17"/>
                    <a:gd name="T3" fmla="*/ 5 h 21"/>
                    <a:gd name="T4" fmla="*/ 7 w 17"/>
                    <a:gd name="T5" fmla="*/ 10 h 21"/>
                    <a:gd name="T6" fmla="*/ 7 w 17"/>
                    <a:gd name="T7" fmla="*/ 14 h 21"/>
                    <a:gd name="T8" fmla="*/ 16 w 17"/>
                    <a:gd name="T9" fmla="*/ 17 h 21"/>
                    <a:gd name="T10" fmla="*/ 16 w 17"/>
                    <a:gd name="T11" fmla="*/ 20 h 21"/>
                    <a:gd name="T12" fmla="*/ 9 w 17"/>
                    <a:gd name="T13" fmla="*/ 17 h 21"/>
                    <a:gd name="T14" fmla="*/ 3 w 17"/>
                    <a:gd name="T15" fmla="*/ 20 h 21"/>
                    <a:gd name="T16" fmla="*/ 0 w 17"/>
                    <a:gd name="T17" fmla="*/ 17 h 21"/>
                    <a:gd name="T18" fmla="*/ 3 w 17"/>
                    <a:gd name="T19" fmla="*/ 14 h 21"/>
                    <a:gd name="T20" fmla="*/ 0 w 17"/>
                    <a:gd name="T21" fmla="*/ 10 h 21"/>
                    <a:gd name="T22" fmla="*/ 3 w 17"/>
                    <a:gd name="T23" fmla="*/ 2 h 21"/>
                    <a:gd name="T24" fmla="*/ 7 w 17"/>
                    <a:gd name="T25" fmla="*/ 0 h 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1">
                      <a:moveTo>
                        <a:pt x="7" y="0"/>
                      </a:moveTo>
                      <a:lnTo>
                        <a:pt x="9" y="5"/>
                      </a:lnTo>
                      <a:lnTo>
                        <a:pt x="7" y="10"/>
                      </a:lnTo>
                      <a:lnTo>
                        <a:pt x="7" y="14"/>
                      </a:lnTo>
                      <a:lnTo>
                        <a:pt x="16" y="17"/>
                      </a:lnTo>
                      <a:lnTo>
                        <a:pt x="16" y="20"/>
                      </a:lnTo>
                      <a:lnTo>
                        <a:pt x="9" y="17"/>
                      </a:lnTo>
                      <a:lnTo>
                        <a:pt x="3" y="20"/>
                      </a:lnTo>
                      <a:lnTo>
                        <a:pt x="0" y="17"/>
                      </a:lnTo>
                      <a:lnTo>
                        <a:pt x="3" y="14"/>
                      </a:lnTo>
                      <a:lnTo>
                        <a:pt x="0" y="10"/>
                      </a:lnTo>
                      <a:lnTo>
                        <a:pt x="3" y="2"/>
                      </a:lnTo>
                      <a:lnTo>
                        <a:pt x="7"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6" name="Freeform 14"/>
                <p:cNvSpPr>
                  <a:spLocks/>
                </p:cNvSpPr>
                <p:nvPr/>
              </p:nvSpPr>
              <p:spPr bwMode="grayWhite">
                <a:xfrm>
                  <a:off x="5144" y="3496"/>
                  <a:ext cx="49" cy="70"/>
                </a:xfrm>
                <a:custGeom>
                  <a:avLst/>
                  <a:gdLst>
                    <a:gd name="T0" fmla="*/ 0 w 49"/>
                    <a:gd name="T1" fmla="*/ 34 h 70"/>
                    <a:gd name="T2" fmla="*/ 17 w 49"/>
                    <a:gd name="T3" fmla="*/ 34 h 70"/>
                    <a:gd name="T4" fmla="*/ 37 w 49"/>
                    <a:gd name="T5" fmla="*/ 0 h 70"/>
                    <a:gd name="T6" fmla="*/ 48 w 49"/>
                    <a:gd name="T7" fmla="*/ 20 h 70"/>
                    <a:gd name="T8" fmla="*/ 39 w 49"/>
                    <a:gd name="T9" fmla="*/ 69 h 70"/>
                    <a:gd name="T10" fmla="*/ 3 w 49"/>
                    <a:gd name="T11" fmla="*/ 57 h 70"/>
                    <a:gd name="T12" fmla="*/ 0 w 49"/>
                    <a:gd name="T13" fmla="*/ 34 h 7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9" h="70">
                      <a:moveTo>
                        <a:pt x="0" y="34"/>
                      </a:moveTo>
                      <a:lnTo>
                        <a:pt x="17" y="34"/>
                      </a:lnTo>
                      <a:lnTo>
                        <a:pt x="37" y="0"/>
                      </a:lnTo>
                      <a:lnTo>
                        <a:pt x="48" y="20"/>
                      </a:lnTo>
                      <a:lnTo>
                        <a:pt x="39" y="69"/>
                      </a:lnTo>
                      <a:lnTo>
                        <a:pt x="3" y="57"/>
                      </a:lnTo>
                      <a:lnTo>
                        <a:pt x="0" y="3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7" name="Freeform 15"/>
                <p:cNvSpPr>
                  <a:spLocks/>
                </p:cNvSpPr>
                <p:nvPr/>
              </p:nvSpPr>
              <p:spPr bwMode="grayWhite">
                <a:xfrm>
                  <a:off x="5241" y="3523"/>
                  <a:ext cx="84" cy="67"/>
                </a:xfrm>
                <a:custGeom>
                  <a:avLst/>
                  <a:gdLst>
                    <a:gd name="T0" fmla="*/ 5 w 84"/>
                    <a:gd name="T1" fmla="*/ 15 h 67"/>
                    <a:gd name="T2" fmla="*/ 0 w 84"/>
                    <a:gd name="T3" fmla="*/ 0 h 67"/>
                    <a:gd name="T4" fmla="*/ 27 w 84"/>
                    <a:gd name="T5" fmla="*/ 6 h 67"/>
                    <a:gd name="T6" fmla="*/ 67 w 84"/>
                    <a:gd name="T7" fmla="*/ 22 h 67"/>
                    <a:gd name="T8" fmla="*/ 67 w 84"/>
                    <a:gd name="T9" fmla="*/ 34 h 67"/>
                    <a:gd name="T10" fmla="*/ 83 w 84"/>
                    <a:gd name="T11" fmla="*/ 66 h 67"/>
                    <a:gd name="T12" fmla="*/ 52 w 84"/>
                    <a:gd name="T13" fmla="*/ 36 h 67"/>
                    <a:gd name="T14" fmla="*/ 31 w 84"/>
                    <a:gd name="T15" fmla="*/ 38 h 67"/>
                    <a:gd name="T16" fmla="*/ 5 w 84"/>
                    <a:gd name="T17" fmla="*/ 15 h 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4" h="67">
                      <a:moveTo>
                        <a:pt x="5" y="15"/>
                      </a:moveTo>
                      <a:lnTo>
                        <a:pt x="0" y="0"/>
                      </a:lnTo>
                      <a:lnTo>
                        <a:pt x="27" y="6"/>
                      </a:lnTo>
                      <a:lnTo>
                        <a:pt x="67" y="22"/>
                      </a:lnTo>
                      <a:lnTo>
                        <a:pt x="67" y="34"/>
                      </a:lnTo>
                      <a:lnTo>
                        <a:pt x="83" y="66"/>
                      </a:lnTo>
                      <a:lnTo>
                        <a:pt x="52" y="36"/>
                      </a:lnTo>
                      <a:lnTo>
                        <a:pt x="31" y="38"/>
                      </a:lnTo>
                      <a:lnTo>
                        <a:pt x="5" y="1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8" name="Freeform 16"/>
                <p:cNvSpPr>
                  <a:spLocks/>
                </p:cNvSpPr>
                <p:nvPr/>
              </p:nvSpPr>
              <p:spPr bwMode="grayWhite">
                <a:xfrm>
                  <a:off x="5400" y="3660"/>
                  <a:ext cx="57" cy="73"/>
                </a:xfrm>
                <a:custGeom>
                  <a:avLst/>
                  <a:gdLst>
                    <a:gd name="T0" fmla="*/ 34 w 57"/>
                    <a:gd name="T1" fmla="*/ 0 h 73"/>
                    <a:gd name="T2" fmla="*/ 56 w 57"/>
                    <a:gd name="T3" fmla="*/ 21 h 73"/>
                    <a:gd name="T4" fmla="*/ 11 w 57"/>
                    <a:gd name="T5" fmla="*/ 72 h 73"/>
                    <a:gd name="T6" fmla="*/ 0 w 57"/>
                    <a:gd name="T7" fmla="*/ 60 h 73"/>
                    <a:gd name="T8" fmla="*/ 32 w 57"/>
                    <a:gd name="T9" fmla="*/ 28 h 73"/>
                    <a:gd name="T10" fmla="*/ 34 w 57"/>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 h="73">
                      <a:moveTo>
                        <a:pt x="34" y="0"/>
                      </a:moveTo>
                      <a:lnTo>
                        <a:pt x="56" y="21"/>
                      </a:lnTo>
                      <a:lnTo>
                        <a:pt x="11" y="72"/>
                      </a:lnTo>
                      <a:lnTo>
                        <a:pt x="0" y="60"/>
                      </a:lnTo>
                      <a:lnTo>
                        <a:pt x="32" y="28"/>
                      </a:lnTo>
                      <a:lnTo>
                        <a:pt x="34"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9" name="Freeform 17"/>
                <p:cNvSpPr>
                  <a:spLocks/>
                </p:cNvSpPr>
                <p:nvPr/>
              </p:nvSpPr>
              <p:spPr bwMode="grayWhite">
                <a:xfrm>
                  <a:off x="4558" y="3167"/>
                  <a:ext cx="29" cy="48"/>
                </a:xfrm>
                <a:custGeom>
                  <a:avLst/>
                  <a:gdLst>
                    <a:gd name="T0" fmla="*/ 28 w 29"/>
                    <a:gd name="T1" fmla="*/ 36 h 48"/>
                    <a:gd name="T2" fmla="*/ 20 w 29"/>
                    <a:gd name="T3" fmla="*/ 31 h 48"/>
                    <a:gd name="T4" fmla="*/ 20 w 29"/>
                    <a:gd name="T5" fmla="*/ 10 h 48"/>
                    <a:gd name="T6" fmla="*/ 24 w 29"/>
                    <a:gd name="T7" fmla="*/ 5 h 48"/>
                    <a:gd name="T8" fmla="*/ 17 w 29"/>
                    <a:gd name="T9" fmla="*/ 5 h 48"/>
                    <a:gd name="T10" fmla="*/ 21 w 29"/>
                    <a:gd name="T11" fmla="*/ 0 h 48"/>
                    <a:gd name="T12" fmla="*/ 16 w 29"/>
                    <a:gd name="T13" fmla="*/ 0 h 48"/>
                    <a:gd name="T14" fmla="*/ 10 w 29"/>
                    <a:gd name="T15" fmla="*/ 6 h 48"/>
                    <a:gd name="T16" fmla="*/ 10 w 29"/>
                    <a:gd name="T17" fmla="*/ 19 h 48"/>
                    <a:gd name="T18" fmla="*/ 13 w 29"/>
                    <a:gd name="T19" fmla="*/ 22 h 48"/>
                    <a:gd name="T20" fmla="*/ 13 w 29"/>
                    <a:gd name="T21" fmla="*/ 28 h 48"/>
                    <a:gd name="T22" fmla="*/ 11 w 29"/>
                    <a:gd name="T23" fmla="*/ 28 h 48"/>
                    <a:gd name="T24" fmla="*/ 6 w 29"/>
                    <a:gd name="T25" fmla="*/ 33 h 48"/>
                    <a:gd name="T26" fmla="*/ 6 w 29"/>
                    <a:gd name="T27" fmla="*/ 38 h 48"/>
                    <a:gd name="T28" fmla="*/ 0 w 29"/>
                    <a:gd name="T29" fmla="*/ 47 h 48"/>
                    <a:gd name="T30" fmla="*/ 21 w 29"/>
                    <a:gd name="T31" fmla="*/ 47 h 48"/>
                    <a:gd name="T32" fmla="*/ 28 w 29"/>
                    <a:gd name="T33" fmla="*/ 36 h 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9" h="48">
                      <a:moveTo>
                        <a:pt x="28" y="36"/>
                      </a:moveTo>
                      <a:lnTo>
                        <a:pt x="20" y="31"/>
                      </a:lnTo>
                      <a:lnTo>
                        <a:pt x="20" y="10"/>
                      </a:lnTo>
                      <a:lnTo>
                        <a:pt x="24" y="5"/>
                      </a:lnTo>
                      <a:lnTo>
                        <a:pt x="17" y="5"/>
                      </a:lnTo>
                      <a:lnTo>
                        <a:pt x="21" y="0"/>
                      </a:lnTo>
                      <a:lnTo>
                        <a:pt x="16" y="0"/>
                      </a:lnTo>
                      <a:lnTo>
                        <a:pt x="10" y="6"/>
                      </a:lnTo>
                      <a:lnTo>
                        <a:pt x="10" y="19"/>
                      </a:lnTo>
                      <a:lnTo>
                        <a:pt x="13" y="22"/>
                      </a:lnTo>
                      <a:lnTo>
                        <a:pt x="13" y="28"/>
                      </a:lnTo>
                      <a:lnTo>
                        <a:pt x="11" y="28"/>
                      </a:lnTo>
                      <a:lnTo>
                        <a:pt x="6" y="33"/>
                      </a:lnTo>
                      <a:lnTo>
                        <a:pt x="6" y="38"/>
                      </a:lnTo>
                      <a:lnTo>
                        <a:pt x="0" y="47"/>
                      </a:lnTo>
                      <a:lnTo>
                        <a:pt x="21" y="47"/>
                      </a:lnTo>
                      <a:lnTo>
                        <a:pt x="28" y="3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0" name="Freeform 18"/>
                <p:cNvSpPr>
                  <a:spLocks/>
                </p:cNvSpPr>
                <p:nvPr/>
              </p:nvSpPr>
              <p:spPr bwMode="grayWhite">
                <a:xfrm>
                  <a:off x="4549" y="3183"/>
                  <a:ext cx="17" cy="17"/>
                </a:xfrm>
                <a:custGeom>
                  <a:avLst/>
                  <a:gdLst>
                    <a:gd name="T0" fmla="*/ 13 w 17"/>
                    <a:gd name="T1" fmla="*/ 5 h 17"/>
                    <a:gd name="T2" fmla="*/ 16 w 17"/>
                    <a:gd name="T3" fmla="*/ 5 h 17"/>
                    <a:gd name="T4" fmla="*/ 16 w 17"/>
                    <a:gd name="T5" fmla="*/ 0 h 17"/>
                    <a:gd name="T6" fmla="*/ 10 w 17"/>
                    <a:gd name="T7" fmla="*/ 0 h 17"/>
                    <a:gd name="T8" fmla="*/ 0 w 17"/>
                    <a:gd name="T9" fmla="*/ 10 h 17"/>
                    <a:gd name="T10" fmla="*/ 0 w 17"/>
                    <a:gd name="T11" fmla="*/ 16 h 17"/>
                    <a:gd name="T12" fmla="*/ 9 w 17"/>
                    <a:gd name="T13" fmla="*/ 16 h 17"/>
                    <a:gd name="T14" fmla="*/ 13 w 17"/>
                    <a:gd name="T15" fmla="*/ 11 h 17"/>
                    <a:gd name="T16" fmla="*/ 13 w 17"/>
                    <a:gd name="T17" fmla="*/ 5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 h="17">
                      <a:moveTo>
                        <a:pt x="13" y="5"/>
                      </a:moveTo>
                      <a:lnTo>
                        <a:pt x="16" y="5"/>
                      </a:lnTo>
                      <a:lnTo>
                        <a:pt x="16" y="0"/>
                      </a:lnTo>
                      <a:lnTo>
                        <a:pt x="10" y="0"/>
                      </a:lnTo>
                      <a:lnTo>
                        <a:pt x="0" y="10"/>
                      </a:lnTo>
                      <a:lnTo>
                        <a:pt x="0" y="16"/>
                      </a:lnTo>
                      <a:lnTo>
                        <a:pt x="9" y="16"/>
                      </a:lnTo>
                      <a:lnTo>
                        <a:pt x="13" y="11"/>
                      </a:lnTo>
                      <a:lnTo>
                        <a:pt x="13" y="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1" name="Freeform 19"/>
                <p:cNvSpPr>
                  <a:spLocks/>
                </p:cNvSpPr>
                <p:nvPr/>
              </p:nvSpPr>
              <p:spPr bwMode="grayWhite">
                <a:xfrm>
                  <a:off x="4527" y="3155"/>
                  <a:ext cx="184" cy="155"/>
                </a:xfrm>
                <a:custGeom>
                  <a:avLst/>
                  <a:gdLst>
                    <a:gd name="T0" fmla="*/ 120 w 184"/>
                    <a:gd name="T1" fmla="*/ 10 h 155"/>
                    <a:gd name="T2" fmla="*/ 144 w 184"/>
                    <a:gd name="T3" fmla="*/ 14 h 155"/>
                    <a:gd name="T4" fmla="*/ 129 w 184"/>
                    <a:gd name="T5" fmla="*/ 20 h 155"/>
                    <a:gd name="T6" fmla="*/ 123 w 184"/>
                    <a:gd name="T7" fmla="*/ 29 h 155"/>
                    <a:gd name="T8" fmla="*/ 114 w 184"/>
                    <a:gd name="T9" fmla="*/ 50 h 155"/>
                    <a:gd name="T10" fmla="*/ 100 w 184"/>
                    <a:gd name="T11" fmla="*/ 51 h 155"/>
                    <a:gd name="T12" fmla="*/ 88 w 184"/>
                    <a:gd name="T13" fmla="*/ 49 h 155"/>
                    <a:gd name="T14" fmla="*/ 94 w 184"/>
                    <a:gd name="T15" fmla="*/ 39 h 155"/>
                    <a:gd name="T16" fmla="*/ 88 w 184"/>
                    <a:gd name="T17" fmla="*/ 26 h 155"/>
                    <a:gd name="T18" fmla="*/ 81 w 184"/>
                    <a:gd name="T19" fmla="*/ 49 h 155"/>
                    <a:gd name="T20" fmla="*/ 62 w 184"/>
                    <a:gd name="T21" fmla="*/ 60 h 155"/>
                    <a:gd name="T22" fmla="*/ 52 w 184"/>
                    <a:gd name="T23" fmla="*/ 67 h 155"/>
                    <a:gd name="T24" fmla="*/ 38 w 184"/>
                    <a:gd name="T25" fmla="*/ 77 h 155"/>
                    <a:gd name="T26" fmla="*/ 30 w 184"/>
                    <a:gd name="T27" fmla="*/ 102 h 155"/>
                    <a:gd name="T28" fmla="*/ 5 w 184"/>
                    <a:gd name="T29" fmla="*/ 93 h 155"/>
                    <a:gd name="T30" fmla="*/ 0 w 184"/>
                    <a:gd name="T31" fmla="*/ 111 h 155"/>
                    <a:gd name="T32" fmla="*/ 10 w 184"/>
                    <a:gd name="T33" fmla="*/ 138 h 155"/>
                    <a:gd name="T34" fmla="*/ 50 w 184"/>
                    <a:gd name="T35" fmla="*/ 109 h 155"/>
                    <a:gd name="T36" fmla="*/ 75 w 184"/>
                    <a:gd name="T37" fmla="*/ 103 h 155"/>
                    <a:gd name="T38" fmla="*/ 79 w 184"/>
                    <a:gd name="T39" fmla="*/ 115 h 155"/>
                    <a:gd name="T40" fmla="*/ 99 w 184"/>
                    <a:gd name="T41" fmla="*/ 143 h 155"/>
                    <a:gd name="T42" fmla="*/ 101 w 184"/>
                    <a:gd name="T43" fmla="*/ 135 h 155"/>
                    <a:gd name="T44" fmla="*/ 107 w 184"/>
                    <a:gd name="T45" fmla="*/ 135 h 155"/>
                    <a:gd name="T46" fmla="*/ 88 w 184"/>
                    <a:gd name="T47" fmla="*/ 108 h 155"/>
                    <a:gd name="T48" fmla="*/ 94 w 184"/>
                    <a:gd name="T49" fmla="*/ 99 h 155"/>
                    <a:gd name="T50" fmla="*/ 114 w 184"/>
                    <a:gd name="T51" fmla="*/ 127 h 155"/>
                    <a:gd name="T52" fmla="*/ 123 w 184"/>
                    <a:gd name="T53" fmla="*/ 144 h 155"/>
                    <a:gd name="T54" fmla="*/ 127 w 184"/>
                    <a:gd name="T55" fmla="*/ 154 h 155"/>
                    <a:gd name="T56" fmla="*/ 131 w 184"/>
                    <a:gd name="T57" fmla="*/ 136 h 155"/>
                    <a:gd name="T58" fmla="*/ 144 w 184"/>
                    <a:gd name="T59" fmla="*/ 130 h 155"/>
                    <a:gd name="T60" fmla="*/ 153 w 184"/>
                    <a:gd name="T61" fmla="*/ 126 h 155"/>
                    <a:gd name="T62" fmla="*/ 150 w 184"/>
                    <a:gd name="T63" fmla="*/ 113 h 155"/>
                    <a:gd name="T64" fmla="*/ 157 w 184"/>
                    <a:gd name="T65" fmla="*/ 90 h 155"/>
                    <a:gd name="T66" fmla="*/ 166 w 184"/>
                    <a:gd name="T67" fmla="*/ 93 h 155"/>
                    <a:gd name="T68" fmla="*/ 169 w 184"/>
                    <a:gd name="T69" fmla="*/ 103 h 155"/>
                    <a:gd name="T70" fmla="*/ 177 w 184"/>
                    <a:gd name="T71" fmla="*/ 98 h 155"/>
                    <a:gd name="T72" fmla="*/ 175 w 184"/>
                    <a:gd name="T73" fmla="*/ 95 h 155"/>
                    <a:gd name="T74" fmla="*/ 180 w 184"/>
                    <a:gd name="T75" fmla="*/ 81 h 155"/>
                    <a:gd name="T76" fmla="*/ 183 w 184"/>
                    <a:gd name="T77" fmla="*/ 98 h 155"/>
                    <a:gd name="T78" fmla="*/ 120 w 184"/>
                    <a:gd name="T79" fmla="*/ 0 h 15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84" h="155">
                      <a:moveTo>
                        <a:pt x="120" y="0"/>
                      </a:moveTo>
                      <a:lnTo>
                        <a:pt x="120" y="10"/>
                      </a:lnTo>
                      <a:lnTo>
                        <a:pt x="124" y="14"/>
                      </a:lnTo>
                      <a:lnTo>
                        <a:pt x="144" y="14"/>
                      </a:lnTo>
                      <a:lnTo>
                        <a:pt x="144" y="20"/>
                      </a:lnTo>
                      <a:lnTo>
                        <a:pt x="129" y="20"/>
                      </a:lnTo>
                      <a:lnTo>
                        <a:pt x="129" y="37"/>
                      </a:lnTo>
                      <a:lnTo>
                        <a:pt x="123" y="29"/>
                      </a:lnTo>
                      <a:lnTo>
                        <a:pt x="123" y="40"/>
                      </a:lnTo>
                      <a:lnTo>
                        <a:pt x="114" y="50"/>
                      </a:lnTo>
                      <a:lnTo>
                        <a:pt x="109" y="44"/>
                      </a:lnTo>
                      <a:lnTo>
                        <a:pt x="100" y="51"/>
                      </a:lnTo>
                      <a:lnTo>
                        <a:pt x="99" y="49"/>
                      </a:lnTo>
                      <a:lnTo>
                        <a:pt x="88" y="49"/>
                      </a:lnTo>
                      <a:lnTo>
                        <a:pt x="94" y="42"/>
                      </a:lnTo>
                      <a:lnTo>
                        <a:pt x="94" y="39"/>
                      </a:lnTo>
                      <a:lnTo>
                        <a:pt x="88" y="34"/>
                      </a:lnTo>
                      <a:lnTo>
                        <a:pt x="88" y="26"/>
                      </a:lnTo>
                      <a:lnTo>
                        <a:pt x="81" y="34"/>
                      </a:lnTo>
                      <a:lnTo>
                        <a:pt x="81" y="49"/>
                      </a:lnTo>
                      <a:lnTo>
                        <a:pt x="73" y="49"/>
                      </a:lnTo>
                      <a:lnTo>
                        <a:pt x="62" y="60"/>
                      </a:lnTo>
                      <a:lnTo>
                        <a:pt x="58" y="60"/>
                      </a:lnTo>
                      <a:lnTo>
                        <a:pt x="52" y="67"/>
                      </a:lnTo>
                      <a:lnTo>
                        <a:pt x="30" y="67"/>
                      </a:lnTo>
                      <a:lnTo>
                        <a:pt x="38" y="77"/>
                      </a:lnTo>
                      <a:lnTo>
                        <a:pt x="38" y="93"/>
                      </a:lnTo>
                      <a:lnTo>
                        <a:pt x="30" y="102"/>
                      </a:lnTo>
                      <a:lnTo>
                        <a:pt x="22" y="93"/>
                      </a:lnTo>
                      <a:lnTo>
                        <a:pt x="5" y="93"/>
                      </a:lnTo>
                      <a:lnTo>
                        <a:pt x="5" y="104"/>
                      </a:lnTo>
                      <a:lnTo>
                        <a:pt x="0" y="111"/>
                      </a:lnTo>
                      <a:lnTo>
                        <a:pt x="0" y="126"/>
                      </a:lnTo>
                      <a:lnTo>
                        <a:pt x="10" y="138"/>
                      </a:lnTo>
                      <a:lnTo>
                        <a:pt x="26" y="138"/>
                      </a:lnTo>
                      <a:lnTo>
                        <a:pt x="50" y="109"/>
                      </a:lnTo>
                      <a:lnTo>
                        <a:pt x="72" y="109"/>
                      </a:lnTo>
                      <a:lnTo>
                        <a:pt x="75" y="103"/>
                      </a:lnTo>
                      <a:lnTo>
                        <a:pt x="80" y="109"/>
                      </a:lnTo>
                      <a:lnTo>
                        <a:pt x="79" y="115"/>
                      </a:lnTo>
                      <a:lnTo>
                        <a:pt x="99" y="135"/>
                      </a:lnTo>
                      <a:lnTo>
                        <a:pt x="99" y="143"/>
                      </a:lnTo>
                      <a:lnTo>
                        <a:pt x="104" y="140"/>
                      </a:lnTo>
                      <a:lnTo>
                        <a:pt x="101" y="135"/>
                      </a:lnTo>
                      <a:lnTo>
                        <a:pt x="104" y="132"/>
                      </a:lnTo>
                      <a:lnTo>
                        <a:pt x="107" y="135"/>
                      </a:lnTo>
                      <a:lnTo>
                        <a:pt x="109" y="134"/>
                      </a:lnTo>
                      <a:lnTo>
                        <a:pt x="88" y="108"/>
                      </a:lnTo>
                      <a:lnTo>
                        <a:pt x="88" y="99"/>
                      </a:lnTo>
                      <a:lnTo>
                        <a:pt x="94" y="99"/>
                      </a:lnTo>
                      <a:lnTo>
                        <a:pt x="94" y="104"/>
                      </a:lnTo>
                      <a:lnTo>
                        <a:pt x="114" y="127"/>
                      </a:lnTo>
                      <a:lnTo>
                        <a:pt x="114" y="134"/>
                      </a:lnTo>
                      <a:lnTo>
                        <a:pt x="123" y="144"/>
                      </a:lnTo>
                      <a:lnTo>
                        <a:pt x="121" y="146"/>
                      </a:lnTo>
                      <a:lnTo>
                        <a:pt x="127" y="154"/>
                      </a:lnTo>
                      <a:lnTo>
                        <a:pt x="137" y="143"/>
                      </a:lnTo>
                      <a:lnTo>
                        <a:pt x="131" y="136"/>
                      </a:lnTo>
                      <a:lnTo>
                        <a:pt x="137" y="130"/>
                      </a:lnTo>
                      <a:lnTo>
                        <a:pt x="144" y="130"/>
                      </a:lnTo>
                      <a:lnTo>
                        <a:pt x="148" y="126"/>
                      </a:lnTo>
                      <a:lnTo>
                        <a:pt x="153" y="126"/>
                      </a:lnTo>
                      <a:lnTo>
                        <a:pt x="147" y="117"/>
                      </a:lnTo>
                      <a:lnTo>
                        <a:pt x="150" y="113"/>
                      </a:lnTo>
                      <a:lnTo>
                        <a:pt x="150" y="98"/>
                      </a:lnTo>
                      <a:lnTo>
                        <a:pt x="157" y="90"/>
                      </a:lnTo>
                      <a:lnTo>
                        <a:pt x="160" y="93"/>
                      </a:lnTo>
                      <a:lnTo>
                        <a:pt x="166" y="93"/>
                      </a:lnTo>
                      <a:lnTo>
                        <a:pt x="163" y="97"/>
                      </a:lnTo>
                      <a:lnTo>
                        <a:pt x="169" y="103"/>
                      </a:lnTo>
                      <a:lnTo>
                        <a:pt x="172" y="98"/>
                      </a:lnTo>
                      <a:lnTo>
                        <a:pt x="177" y="98"/>
                      </a:lnTo>
                      <a:lnTo>
                        <a:pt x="177" y="95"/>
                      </a:lnTo>
                      <a:lnTo>
                        <a:pt x="175" y="95"/>
                      </a:lnTo>
                      <a:lnTo>
                        <a:pt x="171" y="93"/>
                      </a:lnTo>
                      <a:lnTo>
                        <a:pt x="180" y="81"/>
                      </a:lnTo>
                      <a:lnTo>
                        <a:pt x="180" y="98"/>
                      </a:lnTo>
                      <a:lnTo>
                        <a:pt x="183" y="98"/>
                      </a:lnTo>
                      <a:lnTo>
                        <a:pt x="183" y="0"/>
                      </a:lnTo>
                      <a:lnTo>
                        <a:pt x="12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2" name="Freeform 20"/>
                <p:cNvSpPr>
                  <a:spLocks/>
                </p:cNvSpPr>
                <p:nvPr/>
              </p:nvSpPr>
              <p:spPr bwMode="grayWhite">
                <a:xfrm>
                  <a:off x="4605" y="2991"/>
                  <a:ext cx="782" cy="553"/>
                </a:xfrm>
                <a:custGeom>
                  <a:avLst/>
                  <a:gdLst>
                    <a:gd name="T0" fmla="*/ 22 w 782"/>
                    <a:gd name="T1" fmla="*/ 145 h 553"/>
                    <a:gd name="T2" fmla="*/ 71 w 782"/>
                    <a:gd name="T3" fmla="*/ 96 h 553"/>
                    <a:gd name="T4" fmla="*/ 101 w 782"/>
                    <a:gd name="T5" fmla="*/ 130 h 553"/>
                    <a:gd name="T6" fmla="*/ 84 w 782"/>
                    <a:gd name="T7" fmla="*/ 128 h 553"/>
                    <a:gd name="T8" fmla="*/ 155 w 782"/>
                    <a:gd name="T9" fmla="*/ 123 h 553"/>
                    <a:gd name="T10" fmla="*/ 172 w 782"/>
                    <a:gd name="T11" fmla="*/ 79 h 553"/>
                    <a:gd name="T12" fmla="*/ 172 w 782"/>
                    <a:gd name="T13" fmla="*/ 89 h 553"/>
                    <a:gd name="T14" fmla="*/ 160 w 782"/>
                    <a:gd name="T15" fmla="*/ 123 h 553"/>
                    <a:gd name="T16" fmla="*/ 216 w 782"/>
                    <a:gd name="T17" fmla="*/ 95 h 553"/>
                    <a:gd name="T18" fmla="*/ 330 w 782"/>
                    <a:gd name="T19" fmla="*/ 16 h 553"/>
                    <a:gd name="T20" fmla="*/ 412 w 782"/>
                    <a:gd name="T21" fmla="*/ 20 h 553"/>
                    <a:gd name="T22" fmla="*/ 503 w 782"/>
                    <a:gd name="T23" fmla="*/ 10 h 553"/>
                    <a:gd name="T24" fmla="*/ 602 w 782"/>
                    <a:gd name="T25" fmla="*/ 51 h 553"/>
                    <a:gd name="T26" fmla="*/ 718 w 782"/>
                    <a:gd name="T27" fmla="*/ 65 h 553"/>
                    <a:gd name="T28" fmla="*/ 775 w 782"/>
                    <a:gd name="T29" fmla="*/ 112 h 553"/>
                    <a:gd name="T30" fmla="*/ 731 w 782"/>
                    <a:gd name="T31" fmla="*/ 148 h 553"/>
                    <a:gd name="T32" fmla="*/ 707 w 782"/>
                    <a:gd name="T33" fmla="*/ 194 h 553"/>
                    <a:gd name="T34" fmla="*/ 678 w 782"/>
                    <a:gd name="T35" fmla="*/ 196 h 553"/>
                    <a:gd name="T36" fmla="*/ 687 w 782"/>
                    <a:gd name="T37" fmla="*/ 132 h 553"/>
                    <a:gd name="T38" fmla="*/ 650 w 782"/>
                    <a:gd name="T39" fmla="*/ 166 h 553"/>
                    <a:gd name="T40" fmla="*/ 623 w 782"/>
                    <a:gd name="T41" fmla="*/ 196 h 553"/>
                    <a:gd name="T42" fmla="*/ 632 w 782"/>
                    <a:gd name="T43" fmla="*/ 228 h 553"/>
                    <a:gd name="T44" fmla="*/ 600 w 782"/>
                    <a:gd name="T45" fmla="*/ 276 h 553"/>
                    <a:gd name="T46" fmla="*/ 605 w 782"/>
                    <a:gd name="T47" fmla="*/ 315 h 553"/>
                    <a:gd name="T48" fmla="*/ 602 w 782"/>
                    <a:gd name="T49" fmla="*/ 296 h 553"/>
                    <a:gd name="T50" fmla="*/ 572 w 782"/>
                    <a:gd name="T51" fmla="*/ 299 h 553"/>
                    <a:gd name="T52" fmla="*/ 594 w 782"/>
                    <a:gd name="T53" fmla="*/ 356 h 553"/>
                    <a:gd name="T54" fmla="*/ 539 w 782"/>
                    <a:gd name="T55" fmla="*/ 423 h 553"/>
                    <a:gd name="T56" fmla="*/ 524 w 782"/>
                    <a:gd name="T57" fmla="*/ 442 h 553"/>
                    <a:gd name="T58" fmla="*/ 504 w 782"/>
                    <a:gd name="T59" fmla="*/ 507 h 553"/>
                    <a:gd name="T60" fmla="*/ 477 w 782"/>
                    <a:gd name="T61" fmla="*/ 508 h 553"/>
                    <a:gd name="T62" fmla="*/ 510 w 782"/>
                    <a:gd name="T63" fmla="*/ 552 h 553"/>
                    <a:gd name="T64" fmla="*/ 455 w 782"/>
                    <a:gd name="T65" fmla="*/ 449 h 553"/>
                    <a:gd name="T66" fmla="*/ 391 w 782"/>
                    <a:gd name="T67" fmla="*/ 428 h 553"/>
                    <a:gd name="T68" fmla="*/ 361 w 782"/>
                    <a:gd name="T69" fmla="*/ 495 h 553"/>
                    <a:gd name="T70" fmla="*/ 338 w 782"/>
                    <a:gd name="T71" fmla="*/ 530 h 553"/>
                    <a:gd name="T72" fmla="*/ 298 w 782"/>
                    <a:gd name="T73" fmla="*/ 425 h 553"/>
                    <a:gd name="T74" fmla="*/ 267 w 782"/>
                    <a:gd name="T75" fmla="*/ 436 h 553"/>
                    <a:gd name="T76" fmla="*/ 241 w 782"/>
                    <a:gd name="T77" fmla="*/ 391 h 553"/>
                    <a:gd name="T78" fmla="*/ 160 w 782"/>
                    <a:gd name="T79" fmla="*/ 366 h 553"/>
                    <a:gd name="T80" fmla="*/ 188 w 782"/>
                    <a:gd name="T81" fmla="*/ 414 h 553"/>
                    <a:gd name="T82" fmla="*/ 167 w 782"/>
                    <a:gd name="T83" fmla="*/ 445 h 553"/>
                    <a:gd name="T84" fmla="*/ 136 w 782"/>
                    <a:gd name="T85" fmla="*/ 434 h 553"/>
                    <a:gd name="T86" fmla="*/ 85 w 782"/>
                    <a:gd name="T87" fmla="*/ 355 h 553"/>
                    <a:gd name="T88" fmla="*/ 106 w 782"/>
                    <a:gd name="T89" fmla="*/ 310 h 553"/>
                    <a:gd name="T90" fmla="*/ 119 w 782"/>
                    <a:gd name="T91" fmla="*/ 276 h 553"/>
                    <a:gd name="T92" fmla="*/ 106 w 782"/>
                    <a:gd name="T93" fmla="*/ 162 h 553"/>
                    <a:gd name="T94" fmla="*/ 61 w 782"/>
                    <a:gd name="T95" fmla="*/ 138 h 553"/>
                    <a:gd name="T96" fmla="*/ 39 w 782"/>
                    <a:gd name="T97" fmla="*/ 150 h 553"/>
                    <a:gd name="T98" fmla="*/ 0 w 782"/>
                    <a:gd name="T99" fmla="*/ 162 h 55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82" h="553">
                      <a:moveTo>
                        <a:pt x="0" y="162"/>
                      </a:moveTo>
                      <a:lnTo>
                        <a:pt x="22" y="145"/>
                      </a:lnTo>
                      <a:lnTo>
                        <a:pt x="44" y="112"/>
                      </a:lnTo>
                      <a:lnTo>
                        <a:pt x="71" y="96"/>
                      </a:lnTo>
                      <a:lnTo>
                        <a:pt x="98" y="115"/>
                      </a:lnTo>
                      <a:lnTo>
                        <a:pt x="101" y="130"/>
                      </a:lnTo>
                      <a:lnTo>
                        <a:pt x="95" y="130"/>
                      </a:lnTo>
                      <a:lnTo>
                        <a:pt x="84" y="128"/>
                      </a:lnTo>
                      <a:lnTo>
                        <a:pt x="98" y="145"/>
                      </a:lnTo>
                      <a:lnTo>
                        <a:pt x="155" y="123"/>
                      </a:lnTo>
                      <a:lnTo>
                        <a:pt x="147" y="107"/>
                      </a:lnTo>
                      <a:lnTo>
                        <a:pt x="172" y="79"/>
                      </a:lnTo>
                      <a:lnTo>
                        <a:pt x="188" y="79"/>
                      </a:lnTo>
                      <a:lnTo>
                        <a:pt x="172" y="89"/>
                      </a:lnTo>
                      <a:lnTo>
                        <a:pt x="160" y="109"/>
                      </a:lnTo>
                      <a:lnTo>
                        <a:pt x="160" y="123"/>
                      </a:lnTo>
                      <a:lnTo>
                        <a:pt x="183" y="138"/>
                      </a:lnTo>
                      <a:lnTo>
                        <a:pt x="216" y="95"/>
                      </a:lnTo>
                      <a:lnTo>
                        <a:pt x="330" y="45"/>
                      </a:lnTo>
                      <a:lnTo>
                        <a:pt x="330" y="16"/>
                      </a:lnTo>
                      <a:lnTo>
                        <a:pt x="382" y="5"/>
                      </a:lnTo>
                      <a:lnTo>
                        <a:pt x="412" y="20"/>
                      </a:lnTo>
                      <a:lnTo>
                        <a:pt x="481" y="0"/>
                      </a:lnTo>
                      <a:lnTo>
                        <a:pt x="503" y="10"/>
                      </a:lnTo>
                      <a:lnTo>
                        <a:pt x="549" y="61"/>
                      </a:lnTo>
                      <a:lnTo>
                        <a:pt x="602" y="51"/>
                      </a:lnTo>
                      <a:lnTo>
                        <a:pt x="635" y="69"/>
                      </a:lnTo>
                      <a:lnTo>
                        <a:pt x="718" y="65"/>
                      </a:lnTo>
                      <a:lnTo>
                        <a:pt x="781" y="84"/>
                      </a:lnTo>
                      <a:lnTo>
                        <a:pt x="775" y="112"/>
                      </a:lnTo>
                      <a:lnTo>
                        <a:pt x="722" y="130"/>
                      </a:lnTo>
                      <a:lnTo>
                        <a:pt x="731" y="148"/>
                      </a:lnTo>
                      <a:lnTo>
                        <a:pt x="708" y="158"/>
                      </a:lnTo>
                      <a:lnTo>
                        <a:pt x="707" y="194"/>
                      </a:lnTo>
                      <a:lnTo>
                        <a:pt x="686" y="218"/>
                      </a:lnTo>
                      <a:lnTo>
                        <a:pt x="678" y="196"/>
                      </a:lnTo>
                      <a:lnTo>
                        <a:pt x="689" y="175"/>
                      </a:lnTo>
                      <a:lnTo>
                        <a:pt x="687" y="132"/>
                      </a:lnTo>
                      <a:lnTo>
                        <a:pt x="666" y="154"/>
                      </a:lnTo>
                      <a:lnTo>
                        <a:pt x="650" y="166"/>
                      </a:lnTo>
                      <a:lnTo>
                        <a:pt x="634" y="147"/>
                      </a:lnTo>
                      <a:lnTo>
                        <a:pt x="623" y="196"/>
                      </a:lnTo>
                      <a:lnTo>
                        <a:pt x="635" y="196"/>
                      </a:lnTo>
                      <a:lnTo>
                        <a:pt x="632" y="228"/>
                      </a:lnTo>
                      <a:lnTo>
                        <a:pt x="618" y="263"/>
                      </a:lnTo>
                      <a:lnTo>
                        <a:pt x="600" y="276"/>
                      </a:lnTo>
                      <a:lnTo>
                        <a:pt x="615" y="299"/>
                      </a:lnTo>
                      <a:lnTo>
                        <a:pt x="605" y="315"/>
                      </a:lnTo>
                      <a:lnTo>
                        <a:pt x="602" y="301"/>
                      </a:lnTo>
                      <a:lnTo>
                        <a:pt x="602" y="296"/>
                      </a:lnTo>
                      <a:lnTo>
                        <a:pt x="590" y="288"/>
                      </a:lnTo>
                      <a:lnTo>
                        <a:pt x="572" y="299"/>
                      </a:lnTo>
                      <a:lnTo>
                        <a:pt x="588" y="337"/>
                      </a:lnTo>
                      <a:lnTo>
                        <a:pt x="594" y="356"/>
                      </a:lnTo>
                      <a:lnTo>
                        <a:pt x="574" y="408"/>
                      </a:lnTo>
                      <a:lnTo>
                        <a:pt x="539" y="423"/>
                      </a:lnTo>
                      <a:lnTo>
                        <a:pt x="509" y="420"/>
                      </a:lnTo>
                      <a:lnTo>
                        <a:pt x="524" y="442"/>
                      </a:lnTo>
                      <a:lnTo>
                        <a:pt x="525" y="472"/>
                      </a:lnTo>
                      <a:lnTo>
                        <a:pt x="504" y="507"/>
                      </a:lnTo>
                      <a:lnTo>
                        <a:pt x="480" y="488"/>
                      </a:lnTo>
                      <a:lnTo>
                        <a:pt x="477" y="508"/>
                      </a:lnTo>
                      <a:lnTo>
                        <a:pt x="495" y="526"/>
                      </a:lnTo>
                      <a:lnTo>
                        <a:pt x="510" y="552"/>
                      </a:lnTo>
                      <a:lnTo>
                        <a:pt x="485" y="536"/>
                      </a:lnTo>
                      <a:lnTo>
                        <a:pt x="455" y="449"/>
                      </a:lnTo>
                      <a:lnTo>
                        <a:pt x="418" y="426"/>
                      </a:lnTo>
                      <a:lnTo>
                        <a:pt x="391" y="428"/>
                      </a:lnTo>
                      <a:lnTo>
                        <a:pt x="356" y="477"/>
                      </a:lnTo>
                      <a:lnTo>
                        <a:pt x="361" y="495"/>
                      </a:lnTo>
                      <a:lnTo>
                        <a:pt x="349" y="530"/>
                      </a:lnTo>
                      <a:lnTo>
                        <a:pt x="338" y="530"/>
                      </a:lnTo>
                      <a:lnTo>
                        <a:pt x="298" y="457"/>
                      </a:lnTo>
                      <a:lnTo>
                        <a:pt x="298" y="425"/>
                      </a:lnTo>
                      <a:lnTo>
                        <a:pt x="290" y="437"/>
                      </a:lnTo>
                      <a:lnTo>
                        <a:pt x="267" y="436"/>
                      </a:lnTo>
                      <a:lnTo>
                        <a:pt x="276" y="416"/>
                      </a:lnTo>
                      <a:lnTo>
                        <a:pt x="241" y="391"/>
                      </a:lnTo>
                      <a:lnTo>
                        <a:pt x="197" y="391"/>
                      </a:lnTo>
                      <a:lnTo>
                        <a:pt x="160" y="366"/>
                      </a:lnTo>
                      <a:lnTo>
                        <a:pt x="157" y="391"/>
                      </a:lnTo>
                      <a:lnTo>
                        <a:pt x="188" y="414"/>
                      </a:lnTo>
                      <a:lnTo>
                        <a:pt x="199" y="414"/>
                      </a:lnTo>
                      <a:lnTo>
                        <a:pt x="167" y="445"/>
                      </a:lnTo>
                      <a:lnTo>
                        <a:pt x="136" y="452"/>
                      </a:lnTo>
                      <a:lnTo>
                        <a:pt x="136" y="434"/>
                      </a:lnTo>
                      <a:lnTo>
                        <a:pt x="91" y="372"/>
                      </a:lnTo>
                      <a:lnTo>
                        <a:pt x="85" y="355"/>
                      </a:lnTo>
                      <a:lnTo>
                        <a:pt x="109" y="335"/>
                      </a:lnTo>
                      <a:lnTo>
                        <a:pt x="106" y="310"/>
                      </a:lnTo>
                      <a:lnTo>
                        <a:pt x="106" y="282"/>
                      </a:lnTo>
                      <a:lnTo>
                        <a:pt x="119" y="276"/>
                      </a:lnTo>
                      <a:lnTo>
                        <a:pt x="106" y="263"/>
                      </a:lnTo>
                      <a:lnTo>
                        <a:pt x="106" y="162"/>
                      </a:lnTo>
                      <a:lnTo>
                        <a:pt x="43" y="162"/>
                      </a:lnTo>
                      <a:lnTo>
                        <a:pt x="61" y="138"/>
                      </a:lnTo>
                      <a:lnTo>
                        <a:pt x="60" y="130"/>
                      </a:lnTo>
                      <a:lnTo>
                        <a:pt x="39" y="150"/>
                      </a:lnTo>
                      <a:lnTo>
                        <a:pt x="32" y="162"/>
                      </a:lnTo>
                      <a:lnTo>
                        <a:pt x="0" y="162"/>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3" name="Freeform 21"/>
                <p:cNvSpPr>
                  <a:spLocks/>
                </p:cNvSpPr>
                <p:nvPr/>
              </p:nvSpPr>
              <p:spPr bwMode="grayWhite">
                <a:xfrm>
                  <a:off x="5221" y="3217"/>
                  <a:ext cx="68" cy="113"/>
                </a:xfrm>
                <a:custGeom>
                  <a:avLst/>
                  <a:gdLst>
                    <a:gd name="T0" fmla="*/ 45 w 68"/>
                    <a:gd name="T1" fmla="*/ 0 h 113"/>
                    <a:gd name="T2" fmla="*/ 45 w 68"/>
                    <a:gd name="T3" fmla="*/ 14 h 113"/>
                    <a:gd name="T4" fmla="*/ 39 w 68"/>
                    <a:gd name="T5" fmla="*/ 23 h 113"/>
                    <a:gd name="T6" fmla="*/ 41 w 68"/>
                    <a:gd name="T7" fmla="*/ 38 h 113"/>
                    <a:gd name="T8" fmla="*/ 33 w 68"/>
                    <a:gd name="T9" fmla="*/ 58 h 113"/>
                    <a:gd name="T10" fmla="*/ 22 w 68"/>
                    <a:gd name="T11" fmla="*/ 77 h 113"/>
                    <a:gd name="T12" fmla="*/ 5 w 68"/>
                    <a:gd name="T13" fmla="*/ 89 h 113"/>
                    <a:gd name="T14" fmla="*/ 0 w 68"/>
                    <a:gd name="T15" fmla="*/ 110 h 113"/>
                    <a:gd name="T16" fmla="*/ 7 w 68"/>
                    <a:gd name="T17" fmla="*/ 112 h 113"/>
                    <a:gd name="T18" fmla="*/ 7 w 68"/>
                    <a:gd name="T19" fmla="*/ 92 h 113"/>
                    <a:gd name="T20" fmla="*/ 31 w 68"/>
                    <a:gd name="T21" fmla="*/ 91 h 113"/>
                    <a:gd name="T22" fmla="*/ 49 w 68"/>
                    <a:gd name="T23" fmla="*/ 78 h 113"/>
                    <a:gd name="T24" fmla="*/ 49 w 68"/>
                    <a:gd name="T25" fmla="*/ 51 h 113"/>
                    <a:gd name="T26" fmla="*/ 55 w 68"/>
                    <a:gd name="T27" fmla="*/ 41 h 113"/>
                    <a:gd name="T28" fmla="*/ 46 w 68"/>
                    <a:gd name="T29" fmla="*/ 24 h 113"/>
                    <a:gd name="T30" fmla="*/ 59 w 68"/>
                    <a:gd name="T31" fmla="*/ 19 h 113"/>
                    <a:gd name="T32" fmla="*/ 67 w 68"/>
                    <a:gd name="T33" fmla="*/ 5 h 113"/>
                    <a:gd name="T34" fmla="*/ 49 w 68"/>
                    <a:gd name="T35" fmla="*/ 7 h 113"/>
                    <a:gd name="T36" fmla="*/ 45 w 68"/>
                    <a:gd name="T37" fmla="*/ 0 h 1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8" h="113">
                      <a:moveTo>
                        <a:pt x="45" y="0"/>
                      </a:moveTo>
                      <a:lnTo>
                        <a:pt x="45" y="14"/>
                      </a:lnTo>
                      <a:lnTo>
                        <a:pt x="39" y="23"/>
                      </a:lnTo>
                      <a:lnTo>
                        <a:pt x="41" y="38"/>
                      </a:lnTo>
                      <a:lnTo>
                        <a:pt x="33" y="58"/>
                      </a:lnTo>
                      <a:lnTo>
                        <a:pt x="22" y="77"/>
                      </a:lnTo>
                      <a:lnTo>
                        <a:pt x="5" y="89"/>
                      </a:lnTo>
                      <a:lnTo>
                        <a:pt x="0" y="110"/>
                      </a:lnTo>
                      <a:lnTo>
                        <a:pt x="7" y="112"/>
                      </a:lnTo>
                      <a:lnTo>
                        <a:pt x="7" y="92"/>
                      </a:lnTo>
                      <a:lnTo>
                        <a:pt x="31" y="91"/>
                      </a:lnTo>
                      <a:lnTo>
                        <a:pt x="49" y="78"/>
                      </a:lnTo>
                      <a:lnTo>
                        <a:pt x="49" y="51"/>
                      </a:lnTo>
                      <a:lnTo>
                        <a:pt x="55" y="41"/>
                      </a:lnTo>
                      <a:lnTo>
                        <a:pt x="46" y="24"/>
                      </a:lnTo>
                      <a:lnTo>
                        <a:pt x="59" y="19"/>
                      </a:lnTo>
                      <a:lnTo>
                        <a:pt x="67" y="5"/>
                      </a:lnTo>
                      <a:lnTo>
                        <a:pt x="49" y="7"/>
                      </a:lnTo>
                      <a:lnTo>
                        <a:pt x="45"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 name="Freeform 22"/>
                <p:cNvSpPr>
                  <a:spLocks/>
                </p:cNvSpPr>
                <p:nvPr/>
              </p:nvSpPr>
              <p:spPr bwMode="grayWhite">
                <a:xfrm>
                  <a:off x="4967" y="3518"/>
                  <a:ext cx="17" cy="26"/>
                </a:xfrm>
                <a:custGeom>
                  <a:avLst/>
                  <a:gdLst>
                    <a:gd name="T0" fmla="*/ 8 w 17"/>
                    <a:gd name="T1" fmla="*/ 0 h 26"/>
                    <a:gd name="T2" fmla="*/ 0 w 17"/>
                    <a:gd name="T3" fmla="*/ 11 h 26"/>
                    <a:gd name="T4" fmla="*/ 5 w 17"/>
                    <a:gd name="T5" fmla="*/ 25 h 26"/>
                    <a:gd name="T6" fmla="*/ 16 w 17"/>
                    <a:gd name="T7" fmla="*/ 15 h 26"/>
                    <a:gd name="T8" fmla="*/ 8 w 17"/>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6">
                      <a:moveTo>
                        <a:pt x="8" y="0"/>
                      </a:moveTo>
                      <a:lnTo>
                        <a:pt x="0" y="11"/>
                      </a:lnTo>
                      <a:lnTo>
                        <a:pt x="5" y="25"/>
                      </a:lnTo>
                      <a:lnTo>
                        <a:pt x="16" y="15"/>
                      </a:lnTo>
                      <a:lnTo>
                        <a:pt x="8"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 name="Freeform 23"/>
                <p:cNvSpPr>
                  <a:spLocks/>
                </p:cNvSpPr>
                <p:nvPr/>
              </p:nvSpPr>
              <p:spPr bwMode="grayWhite">
                <a:xfrm>
                  <a:off x="5069" y="3545"/>
                  <a:ext cx="158" cy="68"/>
                </a:xfrm>
                <a:custGeom>
                  <a:avLst/>
                  <a:gdLst>
                    <a:gd name="T0" fmla="*/ 0 w 158"/>
                    <a:gd name="T1" fmla="*/ 0 h 68"/>
                    <a:gd name="T2" fmla="*/ 23 w 158"/>
                    <a:gd name="T3" fmla="*/ 5 h 68"/>
                    <a:gd name="T4" fmla="*/ 58 w 158"/>
                    <a:gd name="T5" fmla="*/ 29 h 68"/>
                    <a:gd name="T6" fmla="*/ 53 w 158"/>
                    <a:gd name="T7" fmla="*/ 43 h 68"/>
                    <a:gd name="T8" fmla="*/ 82 w 158"/>
                    <a:gd name="T9" fmla="*/ 55 h 68"/>
                    <a:gd name="T10" fmla="*/ 157 w 158"/>
                    <a:gd name="T11" fmla="*/ 55 h 68"/>
                    <a:gd name="T12" fmla="*/ 75 w 158"/>
                    <a:gd name="T13" fmla="*/ 67 h 68"/>
                    <a:gd name="T14" fmla="*/ 53 w 158"/>
                    <a:gd name="T15" fmla="*/ 43 h 68"/>
                    <a:gd name="T16" fmla="*/ 32 w 158"/>
                    <a:gd name="T17" fmla="*/ 38 h 68"/>
                    <a:gd name="T18" fmla="*/ 0 w 158"/>
                    <a:gd name="T19" fmla="*/ 0 h 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8" h="68">
                      <a:moveTo>
                        <a:pt x="0" y="0"/>
                      </a:moveTo>
                      <a:lnTo>
                        <a:pt x="23" y="5"/>
                      </a:lnTo>
                      <a:lnTo>
                        <a:pt x="58" y="29"/>
                      </a:lnTo>
                      <a:lnTo>
                        <a:pt x="53" y="43"/>
                      </a:lnTo>
                      <a:lnTo>
                        <a:pt x="82" y="55"/>
                      </a:lnTo>
                      <a:lnTo>
                        <a:pt x="157" y="55"/>
                      </a:lnTo>
                      <a:lnTo>
                        <a:pt x="75" y="67"/>
                      </a:lnTo>
                      <a:lnTo>
                        <a:pt x="53" y="43"/>
                      </a:lnTo>
                      <a:lnTo>
                        <a:pt x="32" y="38"/>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Freeform 24"/>
                <p:cNvSpPr>
                  <a:spLocks/>
                </p:cNvSpPr>
                <p:nvPr/>
              </p:nvSpPr>
              <p:spPr bwMode="grayWhite">
                <a:xfrm>
                  <a:off x="5195" y="3601"/>
                  <a:ext cx="169" cy="159"/>
                </a:xfrm>
                <a:custGeom>
                  <a:avLst/>
                  <a:gdLst>
                    <a:gd name="T0" fmla="*/ 135 w 169"/>
                    <a:gd name="T1" fmla="*/ 155 h 159"/>
                    <a:gd name="T2" fmla="*/ 127 w 169"/>
                    <a:gd name="T3" fmla="*/ 152 h 159"/>
                    <a:gd name="T4" fmla="*/ 110 w 169"/>
                    <a:gd name="T5" fmla="*/ 134 h 159"/>
                    <a:gd name="T6" fmla="*/ 92 w 169"/>
                    <a:gd name="T7" fmla="*/ 130 h 159"/>
                    <a:gd name="T8" fmla="*/ 88 w 169"/>
                    <a:gd name="T9" fmla="*/ 119 h 159"/>
                    <a:gd name="T10" fmla="*/ 78 w 169"/>
                    <a:gd name="T11" fmla="*/ 111 h 159"/>
                    <a:gd name="T12" fmla="*/ 62 w 169"/>
                    <a:gd name="T13" fmla="*/ 111 h 159"/>
                    <a:gd name="T14" fmla="*/ 44 w 169"/>
                    <a:gd name="T15" fmla="*/ 118 h 159"/>
                    <a:gd name="T16" fmla="*/ 28 w 169"/>
                    <a:gd name="T17" fmla="*/ 121 h 159"/>
                    <a:gd name="T18" fmla="*/ 10 w 169"/>
                    <a:gd name="T19" fmla="*/ 121 h 159"/>
                    <a:gd name="T20" fmla="*/ 10 w 169"/>
                    <a:gd name="T21" fmla="*/ 109 h 159"/>
                    <a:gd name="T22" fmla="*/ 3 w 169"/>
                    <a:gd name="T23" fmla="*/ 91 h 159"/>
                    <a:gd name="T24" fmla="*/ 2 w 169"/>
                    <a:gd name="T25" fmla="*/ 81 h 159"/>
                    <a:gd name="T26" fmla="*/ 2 w 169"/>
                    <a:gd name="T27" fmla="*/ 56 h 159"/>
                    <a:gd name="T28" fmla="*/ 31 w 169"/>
                    <a:gd name="T29" fmla="*/ 43 h 159"/>
                    <a:gd name="T30" fmla="*/ 34 w 169"/>
                    <a:gd name="T31" fmla="*/ 29 h 159"/>
                    <a:gd name="T32" fmla="*/ 40 w 169"/>
                    <a:gd name="T33" fmla="*/ 30 h 159"/>
                    <a:gd name="T34" fmla="*/ 55 w 169"/>
                    <a:gd name="T35" fmla="*/ 15 h 159"/>
                    <a:gd name="T36" fmla="*/ 70 w 169"/>
                    <a:gd name="T37" fmla="*/ 17 h 159"/>
                    <a:gd name="T38" fmla="*/ 80 w 169"/>
                    <a:gd name="T39" fmla="*/ 7 h 159"/>
                    <a:gd name="T40" fmla="*/ 89 w 169"/>
                    <a:gd name="T41" fmla="*/ 5 h 159"/>
                    <a:gd name="T42" fmla="*/ 103 w 169"/>
                    <a:gd name="T43" fmla="*/ 24 h 159"/>
                    <a:gd name="T44" fmla="*/ 116 w 169"/>
                    <a:gd name="T45" fmla="*/ 30 h 159"/>
                    <a:gd name="T46" fmla="*/ 117 w 169"/>
                    <a:gd name="T47" fmla="*/ 11 h 159"/>
                    <a:gd name="T48" fmla="*/ 122 w 169"/>
                    <a:gd name="T49" fmla="*/ 0 h 159"/>
                    <a:gd name="T50" fmla="*/ 132 w 169"/>
                    <a:gd name="T51" fmla="*/ 15 h 159"/>
                    <a:gd name="T52" fmla="*/ 140 w 169"/>
                    <a:gd name="T53" fmla="*/ 43 h 159"/>
                    <a:gd name="T54" fmla="*/ 156 w 169"/>
                    <a:gd name="T55" fmla="*/ 59 h 159"/>
                    <a:gd name="T56" fmla="*/ 165 w 169"/>
                    <a:gd name="T57" fmla="*/ 72 h 159"/>
                    <a:gd name="T58" fmla="*/ 168 w 169"/>
                    <a:gd name="T59" fmla="*/ 95 h 159"/>
                    <a:gd name="T60" fmla="*/ 157 w 169"/>
                    <a:gd name="T61" fmla="*/ 121 h 159"/>
                    <a:gd name="T62" fmla="*/ 155 w 169"/>
                    <a:gd name="T63" fmla="*/ 145 h 159"/>
                    <a:gd name="T64" fmla="*/ 140 w 169"/>
                    <a:gd name="T65" fmla="*/ 154 h 1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69" h="159">
                      <a:moveTo>
                        <a:pt x="140" y="154"/>
                      </a:moveTo>
                      <a:lnTo>
                        <a:pt x="135" y="155"/>
                      </a:lnTo>
                      <a:lnTo>
                        <a:pt x="132" y="158"/>
                      </a:lnTo>
                      <a:lnTo>
                        <a:pt x="127" y="152"/>
                      </a:lnTo>
                      <a:lnTo>
                        <a:pt x="112" y="145"/>
                      </a:lnTo>
                      <a:lnTo>
                        <a:pt x="110" y="134"/>
                      </a:lnTo>
                      <a:lnTo>
                        <a:pt x="105" y="130"/>
                      </a:lnTo>
                      <a:lnTo>
                        <a:pt x="92" y="130"/>
                      </a:lnTo>
                      <a:lnTo>
                        <a:pt x="92" y="122"/>
                      </a:lnTo>
                      <a:lnTo>
                        <a:pt x="88" y="119"/>
                      </a:lnTo>
                      <a:lnTo>
                        <a:pt x="87" y="112"/>
                      </a:lnTo>
                      <a:lnTo>
                        <a:pt x="78" y="111"/>
                      </a:lnTo>
                      <a:lnTo>
                        <a:pt x="70" y="109"/>
                      </a:lnTo>
                      <a:lnTo>
                        <a:pt x="62" y="111"/>
                      </a:lnTo>
                      <a:lnTo>
                        <a:pt x="62" y="112"/>
                      </a:lnTo>
                      <a:lnTo>
                        <a:pt x="44" y="118"/>
                      </a:lnTo>
                      <a:lnTo>
                        <a:pt x="44" y="121"/>
                      </a:lnTo>
                      <a:lnTo>
                        <a:pt x="28" y="121"/>
                      </a:lnTo>
                      <a:lnTo>
                        <a:pt x="20" y="126"/>
                      </a:lnTo>
                      <a:lnTo>
                        <a:pt x="10" y="121"/>
                      </a:lnTo>
                      <a:lnTo>
                        <a:pt x="10" y="119"/>
                      </a:lnTo>
                      <a:lnTo>
                        <a:pt x="10" y="109"/>
                      </a:lnTo>
                      <a:lnTo>
                        <a:pt x="7" y="99"/>
                      </a:lnTo>
                      <a:lnTo>
                        <a:pt x="3" y="91"/>
                      </a:lnTo>
                      <a:lnTo>
                        <a:pt x="5" y="84"/>
                      </a:lnTo>
                      <a:lnTo>
                        <a:pt x="2" y="81"/>
                      </a:lnTo>
                      <a:lnTo>
                        <a:pt x="0" y="66"/>
                      </a:lnTo>
                      <a:lnTo>
                        <a:pt x="2" y="56"/>
                      </a:lnTo>
                      <a:lnTo>
                        <a:pt x="11" y="48"/>
                      </a:lnTo>
                      <a:lnTo>
                        <a:pt x="31" y="43"/>
                      </a:lnTo>
                      <a:lnTo>
                        <a:pt x="36" y="36"/>
                      </a:lnTo>
                      <a:lnTo>
                        <a:pt x="34" y="29"/>
                      </a:lnTo>
                      <a:lnTo>
                        <a:pt x="39" y="27"/>
                      </a:lnTo>
                      <a:lnTo>
                        <a:pt x="40" y="30"/>
                      </a:lnTo>
                      <a:lnTo>
                        <a:pt x="42" y="25"/>
                      </a:lnTo>
                      <a:lnTo>
                        <a:pt x="55" y="15"/>
                      </a:lnTo>
                      <a:lnTo>
                        <a:pt x="62" y="20"/>
                      </a:lnTo>
                      <a:lnTo>
                        <a:pt x="70" y="17"/>
                      </a:lnTo>
                      <a:lnTo>
                        <a:pt x="72" y="9"/>
                      </a:lnTo>
                      <a:lnTo>
                        <a:pt x="80" y="7"/>
                      </a:lnTo>
                      <a:lnTo>
                        <a:pt x="78" y="1"/>
                      </a:lnTo>
                      <a:lnTo>
                        <a:pt x="89" y="5"/>
                      </a:lnTo>
                      <a:lnTo>
                        <a:pt x="98" y="3"/>
                      </a:lnTo>
                      <a:lnTo>
                        <a:pt x="103" y="24"/>
                      </a:lnTo>
                      <a:lnTo>
                        <a:pt x="110" y="30"/>
                      </a:lnTo>
                      <a:lnTo>
                        <a:pt x="116" y="30"/>
                      </a:lnTo>
                      <a:lnTo>
                        <a:pt x="119" y="17"/>
                      </a:lnTo>
                      <a:lnTo>
                        <a:pt x="117" y="11"/>
                      </a:lnTo>
                      <a:lnTo>
                        <a:pt x="119" y="1"/>
                      </a:lnTo>
                      <a:lnTo>
                        <a:pt x="122" y="0"/>
                      </a:lnTo>
                      <a:lnTo>
                        <a:pt x="127" y="12"/>
                      </a:lnTo>
                      <a:lnTo>
                        <a:pt x="132" y="15"/>
                      </a:lnTo>
                      <a:lnTo>
                        <a:pt x="135" y="27"/>
                      </a:lnTo>
                      <a:lnTo>
                        <a:pt x="140" y="43"/>
                      </a:lnTo>
                      <a:lnTo>
                        <a:pt x="147" y="47"/>
                      </a:lnTo>
                      <a:lnTo>
                        <a:pt x="156" y="59"/>
                      </a:lnTo>
                      <a:lnTo>
                        <a:pt x="157" y="65"/>
                      </a:lnTo>
                      <a:lnTo>
                        <a:pt x="165" y="72"/>
                      </a:lnTo>
                      <a:lnTo>
                        <a:pt x="168" y="85"/>
                      </a:lnTo>
                      <a:lnTo>
                        <a:pt x="168" y="95"/>
                      </a:lnTo>
                      <a:lnTo>
                        <a:pt x="165" y="111"/>
                      </a:lnTo>
                      <a:lnTo>
                        <a:pt x="157" y="121"/>
                      </a:lnTo>
                      <a:lnTo>
                        <a:pt x="155" y="134"/>
                      </a:lnTo>
                      <a:lnTo>
                        <a:pt x="155" y="145"/>
                      </a:lnTo>
                      <a:lnTo>
                        <a:pt x="147" y="147"/>
                      </a:lnTo>
                      <a:lnTo>
                        <a:pt x="140" y="15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 name="Freeform 25"/>
                <p:cNvSpPr>
                  <a:spLocks/>
                </p:cNvSpPr>
                <p:nvPr/>
              </p:nvSpPr>
              <p:spPr bwMode="grayWhite">
                <a:xfrm>
                  <a:off x="5330" y="3768"/>
                  <a:ext cx="17" cy="20"/>
                </a:xfrm>
                <a:custGeom>
                  <a:avLst/>
                  <a:gdLst>
                    <a:gd name="T0" fmla="*/ 8 w 17"/>
                    <a:gd name="T1" fmla="*/ 16 h 20"/>
                    <a:gd name="T2" fmla="*/ 2 w 17"/>
                    <a:gd name="T3" fmla="*/ 13 h 20"/>
                    <a:gd name="T4" fmla="*/ 2 w 17"/>
                    <a:gd name="T5" fmla="*/ 10 h 20"/>
                    <a:gd name="T6" fmla="*/ 2 w 17"/>
                    <a:gd name="T7" fmla="*/ 8 h 20"/>
                    <a:gd name="T8" fmla="*/ 1 w 17"/>
                    <a:gd name="T9" fmla="*/ 5 h 20"/>
                    <a:gd name="T10" fmla="*/ 0 w 17"/>
                    <a:gd name="T11" fmla="*/ 0 h 20"/>
                    <a:gd name="T12" fmla="*/ 2 w 17"/>
                    <a:gd name="T13" fmla="*/ 0 h 20"/>
                    <a:gd name="T14" fmla="*/ 8 w 17"/>
                    <a:gd name="T15" fmla="*/ 2 h 20"/>
                    <a:gd name="T16" fmla="*/ 11 w 17"/>
                    <a:gd name="T17" fmla="*/ 2 h 20"/>
                    <a:gd name="T18" fmla="*/ 12 w 17"/>
                    <a:gd name="T19" fmla="*/ 2 h 20"/>
                    <a:gd name="T20" fmla="*/ 16 w 17"/>
                    <a:gd name="T21" fmla="*/ 0 h 20"/>
                    <a:gd name="T22" fmla="*/ 16 w 17"/>
                    <a:gd name="T23" fmla="*/ 8 h 20"/>
                    <a:gd name="T24" fmla="*/ 14 w 17"/>
                    <a:gd name="T25" fmla="*/ 10 h 20"/>
                    <a:gd name="T26" fmla="*/ 12 w 17"/>
                    <a:gd name="T27" fmla="*/ 13 h 20"/>
                    <a:gd name="T28" fmla="*/ 12 w 17"/>
                    <a:gd name="T29" fmla="*/ 16 h 20"/>
                    <a:gd name="T30" fmla="*/ 11 w 17"/>
                    <a:gd name="T31" fmla="*/ 16 h 20"/>
                    <a:gd name="T32" fmla="*/ 11 w 17"/>
                    <a:gd name="T33" fmla="*/ 19 h 20"/>
                    <a:gd name="T34" fmla="*/ 8 w 17"/>
                    <a:gd name="T35" fmla="*/ 16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7" h="20">
                      <a:moveTo>
                        <a:pt x="8" y="16"/>
                      </a:moveTo>
                      <a:lnTo>
                        <a:pt x="2" y="13"/>
                      </a:lnTo>
                      <a:lnTo>
                        <a:pt x="2" y="10"/>
                      </a:lnTo>
                      <a:lnTo>
                        <a:pt x="2" y="8"/>
                      </a:lnTo>
                      <a:lnTo>
                        <a:pt x="1" y="5"/>
                      </a:lnTo>
                      <a:lnTo>
                        <a:pt x="0" y="0"/>
                      </a:lnTo>
                      <a:lnTo>
                        <a:pt x="2" y="0"/>
                      </a:lnTo>
                      <a:lnTo>
                        <a:pt x="8" y="2"/>
                      </a:lnTo>
                      <a:lnTo>
                        <a:pt x="11" y="2"/>
                      </a:lnTo>
                      <a:lnTo>
                        <a:pt x="12" y="2"/>
                      </a:lnTo>
                      <a:lnTo>
                        <a:pt x="16" y="0"/>
                      </a:lnTo>
                      <a:lnTo>
                        <a:pt x="16" y="8"/>
                      </a:lnTo>
                      <a:lnTo>
                        <a:pt x="14" y="10"/>
                      </a:lnTo>
                      <a:lnTo>
                        <a:pt x="12" y="13"/>
                      </a:lnTo>
                      <a:lnTo>
                        <a:pt x="12" y="16"/>
                      </a:lnTo>
                      <a:lnTo>
                        <a:pt x="11" y="16"/>
                      </a:lnTo>
                      <a:lnTo>
                        <a:pt x="11" y="19"/>
                      </a:lnTo>
                      <a:lnTo>
                        <a:pt x="8" y="1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Freeform 26"/>
                <p:cNvSpPr>
                  <a:spLocks/>
                </p:cNvSpPr>
                <p:nvPr/>
              </p:nvSpPr>
              <p:spPr bwMode="grayWhite">
                <a:xfrm>
                  <a:off x="4739" y="3587"/>
                  <a:ext cx="19" cy="76"/>
                </a:xfrm>
                <a:custGeom>
                  <a:avLst/>
                  <a:gdLst>
                    <a:gd name="T0" fmla="*/ 2 w 19"/>
                    <a:gd name="T1" fmla="*/ 26 h 76"/>
                    <a:gd name="T2" fmla="*/ 9 w 19"/>
                    <a:gd name="T3" fmla="*/ 20 h 76"/>
                    <a:gd name="T4" fmla="*/ 14 w 19"/>
                    <a:gd name="T5" fmla="*/ 0 h 76"/>
                    <a:gd name="T6" fmla="*/ 18 w 19"/>
                    <a:gd name="T7" fmla="*/ 30 h 76"/>
                    <a:gd name="T8" fmla="*/ 12 w 19"/>
                    <a:gd name="T9" fmla="*/ 67 h 76"/>
                    <a:gd name="T10" fmla="*/ 0 w 19"/>
                    <a:gd name="T11" fmla="*/ 75 h 76"/>
                    <a:gd name="T12" fmla="*/ 0 w 19"/>
                    <a:gd name="T13" fmla="*/ 57 h 76"/>
                    <a:gd name="T14" fmla="*/ 3 w 19"/>
                    <a:gd name="T15" fmla="*/ 45 h 76"/>
                    <a:gd name="T16" fmla="*/ 2 w 19"/>
                    <a:gd name="T17" fmla="*/ 26 h 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 h="76">
                      <a:moveTo>
                        <a:pt x="2" y="26"/>
                      </a:moveTo>
                      <a:lnTo>
                        <a:pt x="9" y="20"/>
                      </a:lnTo>
                      <a:lnTo>
                        <a:pt x="14" y="0"/>
                      </a:lnTo>
                      <a:lnTo>
                        <a:pt x="18" y="30"/>
                      </a:lnTo>
                      <a:lnTo>
                        <a:pt x="12" y="67"/>
                      </a:lnTo>
                      <a:lnTo>
                        <a:pt x="0" y="75"/>
                      </a:lnTo>
                      <a:lnTo>
                        <a:pt x="0" y="57"/>
                      </a:lnTo>
                      <a:lnTo>
                        <a:pt x="3" y="45"/>
                      </a:lnTo>
                      <a:lnTo>
                        <a:pt x="2" y="2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sp>
        <p:nvSpPr>
          <p:cNvPr id="1027" name="Rectangle 30"/>
          <p:cNvSpPr>
            <a:spLocks noGrp="1" noChangeArrowheads="1"/>
          </p:cNvSpPr>
          <p:nvPr>
            <p:ph type="title"/>
          </p:nvPr>
        </p:nvSpPr>
        <p:spPr bwMode="auto">
          <a:xfrm>
            <a:off x="685800" y="28575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8" name="Rectangle 31"/>
          <p:cNvSpPr>
            <a:spLocks noGrp="1" noChangeArrowheads="1"/>
          </p:cNvSpPr>
          <p:nvPr>
            <p:ph type="body" idx="1"/>
          </p:nvPr>
        </p:nvSpPr>
        <p:spPr bwMode="auto">
          <a:xfrm>
            <a:off x="685800" y="165735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56" name="Rectangle 32"/>
          <p:cNvSpPr>
            <a:spLocks noGrp="1" noChangeArrowheads="1"/>
          </p:cNvSpPr>
          <p:nvPr>
            <p:ph type="dt" sz="half" idx="2"/>
          </p:nvPr>
        </p:nvSpPr>
        <p:spPr bwMode="auto">
          <a:xfrm>
            <a:off x="6858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pPr>
              <a:defRPr/>
            </a:pPr>
            <a:endParaRPr lang="en-US"/>
          </a:p>
        </p:txBody>
      </p:sp>
      <p:sp>
        <p:nvSpPr>
          <p:cNvPr id="1058" name="Rectangle 34"/>
          <p:cNvSpPr>
            <a:spLocks noGrp="1" noChangeArrowheads="1"/>
          </p:cNvSpPr>
          <p:nvPr>
            <p:ph type="sldNum" sz="quarter" idx="4"/>
          </p:nvPr>
        </p:nvSpPr>
        <p:spPr bwMode="auto">
          <a:xfrm>
            <a:off x="6553200" y="63992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pPr>
              <a:defRPr/>
            </a:pPr>
            <a:fld id="{4318F4AB-3292-41CA-B200-AFC324A4159E}" type="slidenum">
              <a:rPr lang="en-US"/>
              <a:pPr>
                <a:defRPr/>
              </a:pPr>
              <a:t>‹#›</a:t>
            </a:fld>
            <a:endParaRPr lang="en-US"/>
          </a:p>
        </p:txBody>
      </p:sp>
      <p:sp>
        <p:nvSpPr>
          <p:cNvPr id="1031" name="Rectangle 35"/>
          <p:cNvSpPr>
            <a:spLocks noChangeArrowheads="1"/>
          </p:cNvSpPr>
          <p:nvPr userDrawn="1"/>
        </p:nvSpPr>
        <p:spPr bwMode="auto">
          <a:xfrm>
            <a:off x="1676400" y="6438900"/>
            <a:ext cx="5581650"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US" altLang="en-US" sz="1000" smtClean="0">
                <a:latin typeface="Arial" pitchFamily="34" charset="0"/>
              </a:rPr>
              <a:t>Liang, Introduction to Java Programming, Tenth Edition, (c) 2015 Pearson Education, Inc. All rights reserved. </a:t>
            </a:r>
          </a:p>
        </p:txBody>
      </p:sp>
    </p:spTree>
  </p:cSld>
  <p:clrMap bg1="lt1" tx1="dk1" bg2="lt2" tx2="dk2" accent1="accent1" accent2="accent2" accent3="accent3" accent4="accent4" accent5="accent5" accent6="accent6" hlink="hlink" folHlink="folHlink"/>
  <p:sldLayoutIdLst>
    <p:sldLayoutId id="2147483815"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 id="2147483813" r:id="rId12"/>
    <p:sldLayoutId id="2147483814"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F"/>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Monotype Sorts" pitchFamily="2" charset="2"/>
        <a:buChar char="u"/>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winword%20TestCircle.java" TargetMode="External"/><Relationship Id="rId4" Type="http://schemas.openxmlformats.org/officeDocument/2006/relationships/oleObject" Target="../embeddings/oleObject4.bin"/><Relationship Id="rId5" Type="http://schemas.openxmlformats.org/officeDocument/2006/relationships/image" Target="../media/image5.wmf"/><Relationship Id="rId6" Type="http://schemas.openxmlformats.org/officeDocument/2006/relationships/hyperlink" Target="http://www.cs.armstrong.edu/liang/intro11e/html/TV.html" TargetMode="External"/><Relationship Id="rId7" Type="http://schemas.openxmlformats.org/officeDocument/2006/relationships/hyperlink" Target="html/TestTV.bat" TargetMode="External"/><Relationship Id="rId8" Type="http://schemas.openxmlformats.org/officeDocument/2006/relationships/hyperlink" Target="http://www.cs.armstrong.edu/liang/intro11e/html/TestTV.html" TargetMode="External"/><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bin"/><Relationship Id="rId4" Type="http://schemas.openxmlformats.org/officeDocument/2006/relationships/image" Target="../media/image6.w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7.w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8.w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8.bin"/><Relationship Id="rId4" Type="http://schemas.openxmlformats.org/officeDocument/2006/relationships/image" Target="../media/image9.wmf"/><Relationship Id="rId5" Type="http://schemas.openxmlformats.org/officeDocument/2006/relationships/oleObject" Target="../embeddings/oleObject9.bin"/><Relationship Id="rId6" Type="http://schemas.openxmlformats.org/officeDocument/2006/relationships/image" Target="../media/image10.w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0.bin"/><Relationship Id="rId4" Type="http://schemas.openxmlformats.org/officeDocument/2006/relationships/image" Target="../media/image11.wmf"/><Relationship Id="rId5" Type="http://schemas.openxmlformats.org/officeDocument/2006/relationships/oleObject" Target="../embeddings/oleObject11.bin"/><Relationship Id="rId6" Type="http://schemas.openxmlformats.org/officeDocument/2006/relationships/image" Target="../media/image12.w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2.bin"/><Relationship Id="rId4" Type="http://schemas.openxmlformats.org/officeDocument/2006/relationships/image" Target="../media/image13.wmf"/><Relationship Id="rId5" Type="http://schemas.openxmlformats.org/officeDocument/2006/relationships/oleObject" Target="../embeddings/oleObject13.bin"/><Relationship Id="rId6" Type="http://schemas.openxmlformats.org/officeDocument/2006/relationships/image" Target="../media/image14.wmf"/><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winword%20TestCircleWithConstructors.java"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4.bin"/><Relationship Id="rId4" Type="http://schemas.openxmlformats.org/officeDocument/2006/relationships/image" Target="../media/image15.wmf"/><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5.bin"/><Relationship Id="rId4" Type="http://schemas.openxmlformats.org/officeDocument/2006/relationships/image" Target="../media/image16.wmf"/><Relationship Id="rId5" Type="http://schemas.openxmlformats.org/officeDocument/2006/relationships/oleObject" Target="../embeddings/oleObject16.bin"/><Relationship Id="rId6" Type="http://schemas.openxmlformats.org/officeDocument/2006/relationships/image" Target="../media/image17.wmf"/><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winword%20TestCircleWithConstructors.java" TargetMode="External"/><Relationship Id="rId4" Type="http://schemas.openxmlformats.org/officeDocument/2006/relationships/oleObject" Target="../embeddings/oleObject17.bin"/><Relationship Id="rId5" Type="http://schemas.openxmlformats.org/officeDocument/2006/relationships/image" Target="../media/image18.wmf"/><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winword%20TestCircleWithConstructors.java"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winword%20TestCircleWithConstructors.java" TargetMode="External"/><Relationship Id="rId4" Type="http://schemas.openxmlformats.org/officeDocument/2006/relationships/oleObject" Target="../embeddings/oleObject18.bin"/><Relationship Id="rId5" Type="http://schemas.openxmlformats.org/officeDocument/2006/relationships/image" Target="../media/image19.wmf"/><Relationship Id="rId1" Type="http://schemas.openxmlformats.org/officeDocument/2006/relationships/vmlDrawing" Target="../drawings/vmlDrawing14.vml"/><Relationship Id="rId2"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winword%20TestCircleWithConstructors.java"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20.png"/><Relationship Id="rId4" Type="http://schemas.openxmlformats.org/officeDocument/2006/relationships/hyperlink" Target="html/TestPoint2D.bat" TargetMode="External"/><Relationship Id="rId5" Type="http://schemas.openxmlformats.org/officeDocument/2006/relationships/hyperlink" Target="http://www.cs.armstrong.edu/liang/intro11e/html/TestPoint2D.html" TargetMode="External"/><Relationship Id="rId1" Type="http://schemas.openxmlformats.org/officeDocument/2006/relationships/slideLayout" Target="../slideLayouts/slideLayout2.xml"/><Relationship Id="rId2" Type="http://schemas.openxmlformats.org/officeDocument/2006/relationships/hyperlink" Target="winword%20TestCircleWithConstructors.java"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43.xml.rels><?xml version="1.0" encoding="UTF-8" standalone="yes"?>
<Relationships xmlns="http://schemas.openxmlformats.org/package/2006/relationships"><Relationship Id="rId3" Type="http://schemas.openxmlformats.org/officeDocument/2006/relationships/hyperlink" Target="html/TestCircleWithStaticMembers.bat" TargetMode="External"/><Relationship Id="rId4" Type="http://schemas.openxmlformats.org/officeDocument/2006/relationships/hyperlink" Target="http://www.cs.armstrong.edu/liang/intro11e/html/CircleWithStaticMembers.html" TargetMode="External"/><Relationship Id="rId5" Type="http://schemas.openxmlformats.org/officeDocument/2006/relationships/hyperlink" Target="http://www.cs.armstrong.edu/liang/intro11e/html/TestCircleWithStaticMembers.html" TargetMode="External"/><Relationship Id="rId1" Type="http://schemas.openxmlformats.org/officeDocument/2006/relationships/slideLayout" Target="../slideLayouts/slideLayout2.xml"/><Relationship Id="rId2" Type="http://schemas.openxmlformats.org/officeDocument/2006/relationships/hyperlink" Target="winword%20TestInstanceAndClassVariable.java"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4.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19.bin"/><Relationship Id="rId4" Type="http://schemas.openxmlformats.org/officeDocument/2006/relationships/image" Target="../media/image25.wmf"/><Relationship Id="rId5" Type="http://schemas.openxmlformats.org/officeDocument/2006/relationships/hyperlink" Target="html/TestCircleWithPrivateDataFields.bat" TargetMode="External"/><Relationship Id="rId6" Type="http://schemas.openxmlformats.org/officeDocument/2006/relationships/hyperlink" Target="http://www.cs.armstrong.edu/liang/intro11e/html/CircleWithPrivateDataFields.html" TargetMode="External"/><Relationship Id="rId7" Type="http://schemas.openxmlformats.org/officeDocument/2006/relationships/hyperlink" Target="http://www.cs.armstrong.edu/liang/intro11e/html/TestCircleWithPrivateDataFields.html" TargetMode="External"/><Relationship Id="rId1" Type="http://schemas.openxmlformats.org/officeDocument/2006/relationships/vmlDrawing" Target="../drawings/vmlDrawing15.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2.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ml/TestPassObject.bat" TargetMode="External"/><Relationship Id="rId3" Type="http://schemas.openxmlformats.org/officeDocument/2006/relationships/hyperlink" Target="http://www.cs.armstrong.edu/liang/intro11e/html/TestPassObject.html"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6.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winword%20TestMortgageClass.java"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winword%20TestMortgageClass.java" TargetMode="External"/><Relationship Id="rId3" Type="http://schemas.openxmlformats.org/officeDocument/2006/relationships/image" Target="../media/image27.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ml/TotalArea.bat" TargetMode="External"/><Relationship Id="rId3" Type="http://schemas.openxmlformats.org/officeDocument/2006/relationships/hyperlink" Target="http://www.cs.armstrong.edu/liang/intro11e/html/TotalArea.html"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winword%20TestMortgageClass.java"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winword%20TestMortgageClass.java"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winword%20TestMortgageClass.java" TargetMode="External"/><Relationship Id="rId4" Type="http://schemas.openxmlformats.org/officeDocument/2006/relationships/oleObject" Target="../embeddings/oleObject20.bin"/><Relationship Id="rId5" Type="http://schemas.openxmlformats.org/officeDocument/2006/relationships/image" Target="../media/image28.wmf"/><Relationship Id="rId1" Type="http://schemas.openxmlformats.org/officeDocument/2006/relationships/vmlDrawing" Target="../drawings/vmlDrawing16.vml"/><Relationship Id="rId2"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winword%20TestMortgageClass.java" TargetMode="External"/><Relationship Id="rId4" Type="http://schemas.openxmlformats.org/officeDocument/2006/relationships/oleObject" Target="../embeddings/oleObject21.bin"/><Relationship Id="rId5" Type="http://schemas.openxmlformats.org/officeDocument/2006/relationships/image" Target="../media/image29.wmf"/><Relationship Id="rId1" Type="http://schemas.openxmlformats.org/officeDocument/2006/relationships/vmlDrawing" Target="../drawings/vmlDrawing17.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3.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4.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cs.armstrong.edu/liang/intro11e/html/TestSimpleCircle.html" TargetMode="External"/><Relationship Id="rId4" Type="http://schemas.openxmlformats.org/officeDocument/2006/relationships/hyperlink" Target="html/TestSimpleCircle.bat" TargetMode="External"/><Relationship Id="rId1" Type="http://schemas.openxmlformats.org/officeDocument/2006/relationships/slideLayout" Target="../slideLayouts/slideLayout2.xml"/><Relationship Id="rId2" Type="http://schemas.openxmlformats.org/officeDocument/2006/relationships/hyperlink" Target="winword%20TestCircle.jav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4"/>
          <p:cNvSpPr>
            <a:spLocks noGrp="1"/>
          </p:cNvSpPr>
          <p:nvPr>
            <p:ph type="sldNum"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9211F68-AFCD-44D0-A90D-ADB870FC40D9}" type="slidenum">
              <a:rPr lang="en-US" altLang="en-US" sz="1400" smtClean="0"/>
              <a:pPr/>
              <a:t>1</a:t>
            </a:fld>
            <a:endParaRPr lang="en-US" altLang="en-US" sz="1400" smtClean="0"/>
          </a:p>
        </p:txBody>
      </p:sp>
      <p:sp>
        <p:nvSpPr>
          <p:cNvPr id="3075" name="Rectangle 2"/>
          <p:cNvSpPr>
            <a:spLocks noGrp="1" noChangeArrowheads="1"/>
          </p:cNvSpPr>
          <p:nvPr>
            <p:ph type="title"/>
          </p:nvPr>
        </p:nvSpPr>
        <p:spPr>
          <a:xfrm>
            <a:off x="654050" y="587375"/>
            <a:ext cx="7772400" cy="1143000"/>
          </a:xfrm>
          <a:noFill/>
        </p:spPr>
        <p:txBody>
          <a:bodyPr/>
          <a:lstStyle/>
          <a:p>
            <a:r>
              <a:rPr lang="en-US" altLang="en-US"/>
              <a:t>Chapter 9 Objects and Classes</a:t>
            </a:r>
            <a:endParaRPr lang="en-US" altLang="en-US" dirty="0" smtClean="0"/>
          </a:p>
        </p:txBody>
      </p:sp>
      <p:sp>
        <p:nvSpPr>
          <p:cNvPr id="3076" name="Rectangle 12"/>
          <p:cNvSpPr>
            <a:spLocks noChangeArrowheads="1"/>
          </p:cNvSpPr>
          <p:nvPr/>
        </p:nvSpPr>
        <p:spPr bwMode="auto">
          <a:xfrm>
            <a:off x="2181225" y="2057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5" name="Rectangle 2"/>
          <p:cNvSpPr txBox="1">
            <a:spLocks noChangeArrowheads="1"/>
          </p:cNvSpPr>
          <p:nvPr/>
        </p:nvSpPr>
        <p:spPr bwMode="auto">
          <a:xfrm>
            <a:off x="757238" y="3429000"/>
            <a:ext cx="79248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lIns="92075" tIns="46038" rIns="92075" bIns="46038" anchor="ct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a:lstStyle>
          <a:p>
            <a:pPr>
              <a:defRPr/>
            </a:pPr>
            <a:r>
              <a:rPr lang="en-US" altLang="en-US" sz="3600" dirty="0" smtClean="0">
                <a:solidFill>
                  <a:srgbClr val="0070C0"/>
                </a:solidFill>
              </a:rPr>
              <a:t>CS1: Java Programming</a:t>
            </a:r>
          </a:p>
          <a:p>
            <a:pPr>
              <a:defRPr/>
            </a:pPr>
            <a:r>
              <a:rPr lang="en-US" altLang="en-US" sz="3600" dirty="0" smtClean="0">
                <a:solidFill>
                  <a:srgbClr val="0070C0"/>
                </a:solidFill>
              </a:rPr>
              <a:t>Colorado State University</a:t>
            </a:r>
          </a:p>
          <a:p>
            <a:pPr>
              <a:defRPr/>
            </a:pPr>
            <a:endParaRPr lang="en-US" altLang="en-US" sz="3600" dirty="0" smtClean="0">
              <a:solidFill>
                <a:srgbClr val="0070C0"/>
              </a:solidFill>
            </a:endParaRPr>
          </a:p>
          <a:p>
            <a:pPr>
              <a:defRPr/>
            </a:pPr>
            <a:r>
              <a:rPr lang="en-US" altLang="en-US" sz="2800" dirty="0" smtClean="0">
                <a:solidFill>
                  <a:srgbClr val="0070C0"/>
                </a:solidFill>
              </a:rPr>
              <a:t>Original slides by Daniel Liang</a:t>
            </a:r>
          </a:p>
          <a:p>
            <a:pPr>
              <a:defRPr/>
            </a:pPr>
            <a:r>
              <a:rPr lang="en-US" altLang="en-US" sz="2800" dirty="0" smtClean="0">
                <a:solidFill>
                  <a:srgbClr val="0070C0"/>
                </a:solidFill>
              </a:rPr>
              <a:t>Modified slides by Chris Wilcox</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D8DD9B22-979F-E945-B6F2-1994B7ACD376}" type="slidenum">
              <a:rPr lang="en-US" altLang="en-US" sz="1400"/>
              <a:pPr>
                <a:spcBef>
                  <a:spcPct val="0"/>
                </a:spcBef>
                <a:buClrTx/>
                <a:buSzTx/>
                <a:buFontTx/>
                <a:buNone/>
              </a:pPr>
              <a:t>10</a:t>
            </a:fld>
            <a:endParaRPr lang="en-US" altLang="en-US" sz="1400"/>
          </a:p>
        </p:txBody>
      </p:sp>
      <p:sp>
        <p:nvSpPr>
          <p:cNvPr id="12291" name="Rectangle 2"/>
          <p:cNvSpPr>
            <a:spLocks noGrp="1" noChangeArrowheads="1"/>
          </p:cNvSpPr>
          <p:nvPr>
            <p:ph type="title"/>
          </p:nvPr>
        </p:nvSpPr>
        <p:spPr>
          <a:xfrm>
            <a:off x="117475" y="125413"/>
            <a:ext cx="8909050" cy="744537"/>
          </a:xfrm>
        </p:spPr>
        <p:txBody>
          <a:bodyPr/>
          <a:lstStyle/>
          <a:p>
            <a:r>
              <a:rPr lang="en-US" altLang="en-US" sz="3200">
                <a:latin typeface="Book Antiqua" charset="0"/>
              </a:rPr>
              <a:t>Example: Defining Classes and Creating Objects</a:t>
            </a:r>
            <a:endParaRPr lang="en-US" altLang="en-US" sz="3200" u="sng">
              <a:latin typeface="Book Antiqua" charset="0"/>
              <a:hlinkClick r:id="rId3" action="ppaction://program"/>
            </a:endParaRPr>
          </a:p>
        </p:txBody>
      </p:sp>
      <p:sp>
        <p:nvSpPr>
          <p:cNvPr id="12292" name="Rectangle 11"/>
          <p:cNvSpPr>
            <a:spLocks noChangeArrowheads="1"/>
          </p:cNvSpPr>
          <p:nvPr/>
        </p:nvSpPr>
        <p:spPr bwMode="auto">
          <a:xfrm>
            <a:off x="0" y="2257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graphicFrame>
        <p:nvGraphicFramePr>
          <p:cNvPr id="12293" name="Object 10"/>
          <p:cNvGraphicFramePr>
            <a:graphicFrameLocks noChangeAspect="1"/>
          </p:cNvGraphicFramePr>
          <p:nvPr/>
        </p:nvGraphicFramePr>
        <p:xfrm>
          <a:off x="0" y="893763"/>
          <a:ext cx="9144000" cy="3952875"/>
        </p:xfrm>
        <a:graphic>
          <a:graphicData uri="http://schemas.openxmlformats.org/presentationml/2006/ole">
            <mc:AlternateContent xmlns:mc="http://schemas.openxmlformats.org/markup-compatibility/2006">
              <mc:Choice xmlns:v="urn:schemas-microsoft-com:vml" Requires="v">
                <p:oleObj spid="_x0000_s153601" name="Picture" r:id="rId4" imgW="5422900" imgH="2349500" progId="Word.Picture.8">
                  <p:embed/>
                </p:oleObj>
              </mc:Choice>
              <mc:Fallback>
                <p:oleObj name="Picture" r:id="rId4" imgW="5422900" imgH="2349500"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893763"/>
                        <a:ext cx="9144000" cy="395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294" name="Rectangle 10">
            <a:hlinkClick r:id="rId6"/>
          </p:cNvPr>
          <p:cNvSpPr>
            <a:spLocks noChangeArrowheads="1"/>
          </p:cNvSpPr>
          <p:nvPr/>
        </p:nvSpPr>
        <p:spPr bwMode="auto">
          <a:xfrm>
            <a:off x="6453188" y="5119688"/>
            <a:ext cx="1265237" cy="381000"/>
          </a:xfrm>
          <a:prstGeom prst="rect">
            <a:avLst/>
          </a:prstGeom>
          <a:solidFill>
            <a:srgbClr val="92D05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2000"/>
              <a:t>TV</a:t>
            </a:r>
          </a:p>
        </p:txBody>
      </p:sp>
      <p:sp>
        <p:nvSpPr>
          <p:cNvPr id="12295" name="AutoShape 10">
            <a:hlinkClick r:id="rId7" action="ppaction://program" highlightClick="1"/>
          </p:cNvPr>
          <p:cNvSpPr>
            <a:spLocks noChangeArrowheads="1"/>
          </p:cNvSpPr>
          <p:nvPr/>
        </p:nvSpPr>
        <p:spPr bwMode="auto">
          <a:xfrm>
            <a:off x="7870825" y="5659438"/>
            <a:ext cx="698500" cy="381000"/>
          </a:xfrm>
          <a:prstGeom prst="actionButtonBlank">
            <a:avLst/>
          </a:prstGeom>
          <a:solidFill>
            <a:srgbClr val="38A1BA"/>
          </a:solidFill>
          <a:ln>
            <a:noFill/>
          </a:ln>
          <a:effectLst>
            <a:prstShdw prst="shdw17" dist="17961" dir="2700000">
              <a:srgbClr val="226170">
                <a:alpha val="74998"/>
              </a:srgbClr>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latin typeface="Book Antiqua" charset="0"/>
              </a:rPr>
              <a:t>Run</a:t>
            </a:r>
            <a:endParaRPr lang="en-US" altLang="en-US" sz="1800"/>
          </a:p>
        </p:txBody>
      </p:sp>
      <p:sp>
        <p:nvSpPr>
          <p:cNvPr id="12296" name="Rectangle 12">
            <a:hlinkClick r:id="rId8"/>
          </p:cNvPr>
          <p:cNvSpPr>
            <a:spLocks noChangeArrowheads="1"/>
          </p:cNvSpPr>
          <p:nvPr/>
        </p:nvSpPr>
        <p:spPr bwMode="auto">
          <a:xfrm>
            <a:off x="6465888" y="5659438"/>
            <a:ext cx="1265237" cy="381000"/>
          </a:xfrm>
          <a:prstGeom prst="rect">
            <a:avLst/>
          </a:prstGeom>
          <a:solidFill>
            <a:srgbClr val="92D05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2000"/>
              <a:t>TestTV</a:t>
            </a:r>
          </a:p>
        </p:txBody>
      </p:sp>
    </p:spTree>
    <p:extLst>
      <p:ext uri="{BB962C8B-B14F-4D97-AF65-F5344CB8AC3E}">
        <p14:creationId xmlns:p14="http://schemas.microsoft.com/office/powerpoint/2010/main" val="8385196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EDA947F3-C3CC-D44D-9DAC-AEF5BAA0B4D7}" type="slidenum">
              <a:rPr lang="en-US" altLang="en-US" sz="1400"/>
              <a:pPr>
                <a:spcBef>
                  <a:spcPct val="0"/>
                </a:spcBef>
                <a:buClrTx/>
                <a:buSzTx/>
                <a:buFontTx/>
                <a:buNone/>
              </a:pPr>
              <a:t>11</a:t>
            </a:fld>
            <a:endParaRPr lang="en-US" altLang="en-US" sz="1400"/>
          </a:p>
        </p:txBody>
      </p:sp>
      <p:sp>
        <p:nvSpPr>
          <p:cNvPr id="13315" name="Rectangle 2"/>
          <p:cNvSpPr>
            <a:spLocks noGrp="1" noChangeArrowheads="1"/>
          </p:cNvSpPr>
          <p:nvPr>
            <p:ph type="title"/>
          </p:nvPr>
        </p:nvSpPr>
        <p:spPr>
          <a:xfrm>
            <a:off x="685800" y="0"/>
            <a:ext cx="7772400" cy="1428750"/>
          </a:xfrm>
        </p:spPr>
        <p:txBody>
          <a:bodyPr/>
          <a:lstStyle/>
          <a:p>
            <a:r>
              <a:rPr lang="en-US" altLang="en-US"/>
              <a:t>Constructors</a:t>
            </a:r>
            <a:endParaRPr lang="en-US" altLang="en-US" b="1">
              <a:latin typeface="Book Antiqua" charset="0"/>
            </a:endParaRPr>
          </a:p>
        </p:txBody>
      </p:sp>
      <p:sp>
        <p:nvSpPr>
          <p:cNvPr id="13316" name="Rectangle 3"/>
          <p:cNvSpPr>
            <a:spLocks noGrp="1" noChangeArrowheads="1"/>
          </p:cNvSpPr>
          <p:nvPr>
            <p:ph type="body" idx="1"/>
          </p:nvPr>
        </p:nvSpPr>
        <p:spPr>
          <a:xfrm>
            <a:off x="533400" y="1524000"/>
            <a:ext cx="7772400" cy="4953000"/>
          </a:xfrm>
        </p:spPr>
        <p:txBody>
          <a:bodyPr/>
          <a:lstStyle/>
          <a:p>
            <a:pPr>
              <a:spcBef>
                <a:spcPct val="0"/>
              </a:spcBef>
              <a:buFont typeface="Monotype Sorts" charset="2"/>
              <a:buNone/>
            </a:pPr>
            <a:r>
              <a:rPr lang="en-US" altLang="en-US" b="1">
                <a:solidFill>
                  <a:schemeClr val="tx2"/>
                </a:solidFill>
                <a:latin typeface="Courier New" charset="0"/>
              </a:rPr>
              <a:t>Circle() {</a:t>
            </a:r>
          </a:p>
          <a:p>
            <a:pPr>
              <a:spcBef>
                <a:spcPct val="0"/>
              </a:spcBef>
              <a:buFont typeface="Monotype Sorts" charset="2"/>
              <a:buNone/>
            </a:pPr>
            <a:r>
              <a:rPr lang="en-US" altLang="en-US" b="1">
                <a:solidFill>
                  <a:schemeClr val="tx2"/>
                </a:solidFill>
                <a:latin typeface="Courier New" charset="0"/>
              </a:rPr>
              <a:t>}</a:t>
            </a:r>
          </a:p>
          <a:p>
            <a:pPr>
              <a:spcBef>
                <a:spcPct val="0"/>
              </a:spcBef>
              <a:buFont typeface="Monotype Sorts" charset="2"/>
              <a:buNone/>
            </a:pPr>
            <a:endParaRPr lang="en-US" altLang="en-US" b="1">
              <a:solidFill>
                <a:schemeClr val="tx2"/>
              </a:solidFill>
              <a:latin typeface="Courier New" charset="0"/>
            </a:endParaRPr>
          </a:p>
          <a:p>
            <a:pPr>
              <a:buFont typeface="Monotype Sorts" charset="2"/>
              <a:buNone/>
            </a:pPr>
            <a:r>
              <a:rPr lang="en-US" altLang="en-US" b="1">
                <a:solidFill>
                  <a:schemeClr val="tx2"/>
                </a:solidFill>
                <a:latin typeface="Courier New" charset="0"/>
              </a:rPr>
              <a:t>Circle(double newRadius) {  </a:t>
            </a:r>
          </a:p>
          <a:p>
            <a:pPr>
              <a:spcBef>
                <a:spcPct val="0"/>
              </a:spcBef>
              <a:buFont typeface="Monotype Sorts" charset="2"/>
              <a:buNone/>
            </a:pPr>
            <a:r>
              <a:rPr lang="en-US" altLang="en-US" b="1">
                <a:solidFill>
                  <a:schemeClr val="tx2"/>
                </a:solidFill>
                <a:latin typeface="Courier New" charset="0"/>
              </a:rPr>
              <a:t>  radius = newRadius;</a:t>
            </a:r>
          </a:p>
          <a:p>
            <a:pPr>
              <a:spcBef>
                <a:spcPct val="0"/>
              </a:spcBef>
              <a:buFont typeface="Monotype Sorts" charset="2"/>
              <a:buNone/>
            </a:pPr>
            <a:r>
              <a:rPr lang="en-US" altLang="en-US" b="1">
                <a:solidFill>
                  <a:schemeClr val="tx2"/>
                </a:solidFill>
                <a:latin typeface="Courier New" charset="0"/>
              </a:rPr>
              <a:t>}</a:t>
            </a:r>
          </a:p>
        </p:txBody>
      </p:sp>
      <p:sp>
        <p:nvSpPr>
          <p:cNvPr id="13317" name="Text Box 4"/>
          <p:cNvSpPr txBox="1">
            <a:spLocks noChangeArrowheads="1"/>
          </p:cNvSpPr>
          <p:nvPr/>
        </p:nvSpPr>
        <p:spPr bwMode="auto">
          <a:xfrm>
            <a:off x="4267200" y="1143000"/>
            <a:ext cx="487680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50000"/>
              </a:spcBef>
              <a:buClrTx/>
              <a:buSzTx/>
              <a:buFontTx/>
              <a:buNone/>
            </a:pPr>
            <a:r>
              <a:rPr lang="en-US" altLang="en-US"/>
              <a:t>Constructors are a special kind of methods that are invoked to construct objects.</a:t>
            </a:r>
          </a:p>
        </p:txBody>
      </p:sp>
    </p:spTree>
    <p:extLst>
      <p:ext uri="{BB962C8B-B14F-4D97-AF65-F5344CB8AC3E}">
        <p14:creationId xmlns:p14="http://schemas.microsoft.com/office/powerpoint/2010/main" val="12124356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FEE97F91-1F53-A241-B402-806A575BFC00}" type="slidenum">
              <a:rPr lang="en-US" altLang="en-US" sz="1400"/>
              <a:pPr>
                <a:spcBef>
                  <a:spcPct val="0"/>
                </a:spcBef>
                <a:buClrTx/>
                <a:buSzTx/>
                <a:buFontTx/>
                <a:buNone/>
              </a:pPr>
              <a:t>12</a:t>
            </a:fld>
            <a:endParaRPr lang="en-US" altLang="en-US" sz="1400"/>
          </a:p>
        </p:txBody>
      </p:sp>
      <p:sp>
        <p:nvSpPr>
          <p:cNvPr id="14339" name="Rectangle 2"/>
          <p:cNvSpPr>
            <a:spLocks noGrp="1" noChangeArrowheads="1"/>
          </p:cNvSpPr>
          <p:nvPr>
            <p:ph type="title"/>
          </p:nvPr>
        </p:nvSpPr>
        <p:spPr>
          <a:xfrm>
            <a:off x="685800" y="228600"/>
            <a:ext cx="7772400" cy="838200"/>
          </a:xfrm>
        </p:spPr>
        <p:txBody>
          <a:bodyPr/>
          <a:lstStyle/>
          <a:p>
            <a:r>
              <a:rPr lang="en-US" altLang="en-US"/>
              <a:t>Constructors, cont.</a:t>
            </a:r>
            <a:endParaRPr lang="en-US" altLang="en-US" b="1">
              <a:latin typeface="Book Antiqua" charset="0"/>
            </a:endParaRPr>
          </a:p>
        </p:txBody>
      </p:sp>
      <p:sp>
        <p:nvSpPr>
          <p:cNvPr id="14340" name="Text Box 4"/>
          <p:cNvSpPr txBox="1">
            <a:spLocks noChangeArrowheads="1"/>
          </p:cNvSpPr>
          <p:nvPr/>
        </p:nvSpPr>
        <p:spPr bwMode="auto">
          <a:xfrm>
            <a:off x="381000" y="1143000"/>
            <a:ext cx="8534400" cy="521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50000"/>
              </a:spcBef>
              <a:buClrTx/>
              <a:buSzTx/>
              <a:buFontTx/>
              <a:buNone/>
            </a:pPr>
            <a:r>
              <a:rPr lang="en-US" altLang="en-US">
                <a:ea typeface="Times New Roman" charset="0"/>
                <a:cs typeface="Times New Roman" charset="0"/>
              </a:rPr>
              <a:t>A constructor with no parameters is referred to as a </a:t>
            </a:r>
            <a:r>
              <a:rPr lang="en-US" altLang="en-US" i="1">
                <a:ea typeface="Times New Roman" charset="0"/>
                <a:cs typeface="Times New Roman" charset="0"/>
              </a:rPr>
              <a:t>no-arg constructor</a:t>
            </a:r>
            <a:r>
              <a:rPr lang="en-US" altLang="en-US">
                <a:ea typeface="Times New Roman" charset="0"/>
                <a:cs typeface="Times New Roman" charset="0"/>
              </a:rPr>
              <a:t>. </a:t>
            </a:r>
          </a:p>
          <a:p>
            <a:pPr>
              <a:spcBef>
                <a:spcPct val="50000"/>
              </a:spcBef>
              <a:buClrTx/>
              <a:buSzTx/>
              <a:buFontTx/>
              <a:buNone/>
            </a:pPr>
            <a:r>
              <a:rPr lang="en-US" altLang="en-US">
                <a:ea typeface="Times New Roman" charset="0"/>
                <a:cs typeface="Times New Roman" charset="0"/>
              </a:rPr>
              <a:t>·       Constructors must have the same name as the class itself. </a:t>
            </a:r>
          </a:p>
          <a:p>
            <a:pPr>
              <a:spcBef>
                <a:spcPct val="50000"/>
              </a:spcBef>
              <a:buClrTx/>
              <a:buSzTx/>
              <a:buFontTx/>
              <a:buNone/>
            </a:pPr>
            <a:r>
              <a:rPr lang="en-US" altLang="en-US">
                <a:ea typeface="Times New Roman" charset="0"/>
                <a:cs typeface="Times New Roman" charset="0"/>
              </a:rPr>
              <a:t>·       Constructors do not have a return type—not even void. </a:t>
            </a:r>
          </a:p>
          <a:p>
            <a:pPr>
              <a:spcBef>
                <a:spcPct val="50000"/>
              </a:spcBef>
              <a:buClrTx/>
              <a:buSzTx/>
              <a:buFontTx/>
              <a:buNone/>
            </a:pPr>
            <a:r>
              <a:rPr lang="en-US" altLang="en-US">
                <a:ea typeface="Times New Roman" charset="0"/>
                <a:cs typeface="Times New Roman" charset="0"/>
              </a:rPr>
              <a:t>·       Constructors are invoked using the new operator when an object is created. Constructors play the role of initializing objects.</a:t>
            </a:r>
          </a:p>
        </p:txBody>
      </p:sp>
    </p:spTree>
    <p:extLst>
      <p:ext uri="{BB962C8B-B14F-4D97-AF65-F5344CB8AC3E}">
        <p14:creationId xmlns:p14="http://schemas.microsoft.com/office/powerpoint/2010/main" val="20817990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55BCA383-1C9A-E748-9EBB-EACF3708E332}" type="slidenum">
              <a:rPr lang="en-US" altLang="en-US" sz="1400"/>
              <a:pPr>
                <a:spcBef>
                  <a:spcPct val="0"/>
                </a:spcBef>
                <a:buClrTx/>
                <a:buSzTx/>
                <a:buFontTx/>
                <a:buNone/>
              </a:pPr>
              <a:t>13</a:t>
            </a:fld>
            <a:endParaRPr lang="en-US" altLang="en-US" sz="1400"/>
          </a:p>
        </p:txBody>
      </p:sp>
      <p:sp>
        <p:nvSpPr>
          <p:cNvPr id="15363" name="Rectangle 2"/>
          <p:cNvSpPr>
            <a:spLocks noGrp="1" noChangeArrowheads="1"/>
          </p:cNvSpPr>
          <p:nvPr>
            <p:ph type="title"/>
          </p:nvPr>
        </p:nvSpPr>
        <p:spPr>
          <a:xfrm>
            <a:off x="685800" y="0"/>
            <a:ext cx="7772400" cy="1428750"/>
          </a:xfrm>
        </p:spPr>
        <p:txBody>
          <a:bodyPr/>
          <a:lstStyle/>
          <a:p>
            <a:r>
              <a:rPr lang="en-US" altLang="en-US"/>
              <a:t>Creating Objects Using Constructors</a:t>
            </a:r>
          </a:p>
        </p:txBody>
      </p:sp>
      <p:sp>
        <p:nvSpPr>
          <p:cNvPr id="15364" name="Rectangle 3"/>
          <p:cNvSpPr>
            <a:spLocks noGrp="1" noChangeArrowheads="1"/>
          </p:cNvSpPr>
          <p:nvPr>
            <p:ph type="body" idx="1"/>
          </p:nvPr>
        </p:nvSpPr>
        <p:spPr>
          <a:xfrm>
            <a:off x="609600" y="1600200"/>
            <a:ext cx="8077200" cy="4267200"/>
          </a:xfrm>
        </p:spPr>
        <p:txBody>
          <a:bodyPr/>
          <a:lstStyle/>
          <a:p>
            <a:pPr>
              <a:buFont typeface="Monotype Sorts" charset="2"/>
              <a:buNone/>
            </a:pPr>
            <a:r>
              <a:rPr lang="en-US" altLang="en-US" sz="3000" b="1">
                <a:latin typeface="Courier New" charset="0"/>
              </a:rPr>
              <a:t>new ClassName();</a:t>
            </a:r>
            <a:endParaRPr lang="en-US" altLang="en-US" sz="2800" b="1">
              <a:latin typeface="Courier New" charset="0"/>
            </a:endParaRPr>
          </a:p>
          <a:p>
            <a:endParaRPr lang="en-US" altLang="en-US"/>
          </a:p>
          <a:p>
            <a:pPr>
              <a:buFont typeface="Monotype Sorts" charset="2"/>
              <a:buNone/>
            </a:pPr>
            <a:r>
              <a:rPr lang="en-US" altLang="en-US"/>
              <a:t>Example:</a:t>
            </a:r>
          </a:p>
          <a:p>
            <a:pPr>
              <a:buFont typeface="Monotype Sorts" charset="2"/>
              <a:buNone/>
            </a:pPr>
            <a:r>
              <a:rPr lang="en-US" altLang="en-US" sz="2800" b="1">
                <a:latin typeface="Courier New" charset="0"/>
              </a:rPr>
              <a:t>new Circle();</a:t>
            </a:r>
          </a:p>
          <a:p>
            <a:pPr>
              <a:buFont typeface="Monotype Sorts" charset="2"/>
              <a:buNone/>
            </a:pPr>
            <a:endParaRPr lang="en-US" altLang="en-US" sz="2800" b="1">
              <a:latin typeface="Courier New" charset="0"/>
            </a:endParaRPr>
          </a:p>
          <a:p>
            <a:pPr>
              <a:spcBef>
                <a:spcPct val="0"/>
              </a:spcBef>
              <a:buFont typeface="Monotype Sorts" charset="2"/>
              <a:buNone/>
            </a:pPr>
            <a:r>
              <a:rPr lang="en-US" altLang="en-US" b="1">
                <a:latin typeface="Courier New" charset="0"/>
              </a:rPr>
              <a:t>new Circle(5.0);</a:t>
            </a:r>
            <a:r>
              <a:rPr lang="en-US" altLang="en-US" sz="3600" b="1">
                <a:latin typeface="Book Antiqua" charset="0"/>
              </a:rPr>
              <a:t> </a:t>
            </a:r>
            <a:endParaRPr lang="en-US" altLang="en-US" b="1"/>
          </a:p>
          <a:p>
            <a:pPr>
              <a:buFont typeface="Monotype Sorts" charset="2"/>
              <a:buNone/>
            </a:pPr>
            <a:endParaRPr lang="en-US" altLang="en-US"/>
          </a:p>
        </p:txBody>
      </p:sp>
    </p:spTree>
    <p:extLst>
      <p:ext uri="{BB962C8B-B14F-4D97-AF65-F5344CB8AC3E}">
        <p14:creationId xmlns:p14="http://schemas.microsoft.com/office/powerpoint/2010/main" val="19937959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A95E83D7-A3DD-C845-82BE-270191FE19A3}" type="slidenum">
              <a:rPr lang="en-US" altLang="en-US" sz="1400"/>
              <a:pPr>
                <a:spcBef>
                  <a:spcPct val="0"/>
                </a:spcBef>
                <a:buClrTx/>
                <a:buSzTx/>
                <a:buFontTx/>
                <a:buNone/>
              </a:pPr>
              <a:t>14</a:t>
            </a:fld>
            <a:endParaRPr lang="en-US" altLang="en-US" sz="1400"/>
          </a:p>
        </p:txBody>
      </p:sp>
      <p:sp>
        <p:nvSpPr>
          <p:cNvPr id="16387" name="Rectangle 2"/>
          <p:cNvSpPr>
            <a:spLocks noGrp="1" noChangeArrowheads="1"/>
          </p:cNvSpPr>
          <p:nvPr>
            <p:ph type="title"/>
          </p:nvPr>
        </p:nvSpPr>
        <p:spPr>
          <a:xfrm>
            <a:off x="685800" y="228600"/>
            <a:ext cx="7772400" cy="838200"/>
          </a:xfrm>
        </p:spPr>
        <p:txBody>
          <a:bodyPr/>
          <a:lstStyle/>
          <a:p>
            <a:r>
              <a:rPr lang="en-US" altLang="en-US"/>
              <a:t>Default Constructor</a:t>
            </a:r>
            <a:endParaRPr lang="en-US" altLang="en-US" b="1">
              <a:latin typeface="Book Antiqua" charset="0"/>
            </a:endParaRPr>
          </a:p>
        </p:txBody>
      </p:sp>
      <p:sp>
        <p:nvSpPr>
          <p:cNvPr id="16388" name="Text Box 3"/>
          <p:cNvSpPr txBox="1">
            <a:spLocks noChangeArrowheads="1"/>
          </p:cNvSpPr>
          <p:nvPr/>
        </p:nvSpPr>
        <p:spPr bwMode="auto">
          <a:xfrm>
            <a:off x="381000" y="1295400"/>
            <a:ext cx="8534400" cy="304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50000"/>
              </a:spcBef>
              <a:buClrTx/>
              <a:buSzTx/>
              <a:buFontTx/>
              <a:buNone/>
            </a:pPr>
            <a:r>
              <a:rPr lang="en-US" altLang="en-US">
                <a:ea typeface="Courier New" charset="0"/>
                <a:cs typeface="Courier New" charset="0"/>
              </a:rPr>
              <a:t>A class may be defined without constructors. In this case, a no-arg constructor with an empty body is implicitly defined in the class. This constructor, called </a:t>
            </a:r>
            <a:r>
              <a:rPr lang="en-US" altLang="en-US" i="1">
                <a:ea typeface="Courier New" charset="0"/>
                <a:cs typeface="Courier New" charset="0"/>
              </a:rPr>
              <a:t>a default constructor</a:t>
            </a:r>
            <a:r>
              <a:rPr lang="en-US" altLang="en-US">
                <a:ea typeface="Courier New" charset="0"/>
                <a:cs typeface="Courier New" charset="0"/>
              </a:rPr>
              <a:t>, is provided automatically </a:t>
            </a:r>
            <a:r>
              <a:rPr lang="en-US" altLang="en-US" i="1">
                <a:ea typeface="Courier New" charset="0"/>
                <a:cs typeface="Courier New" charset="0"/>
              </a:rPr>
              <a:t>only if no constructors are explicitly defined in the class</a:t>
            </a:r>
            <a:r>
              <a:rPr lang="en-US" altLang="en-US">
                <a:ea typeface="Courier New" charset="0"/>
                <a:cs typeface="Courier New" charset="0"/>
              </a:rPr>
              <a:t>.</a:t>
            </a:r>
            <a:endParaRPr lang="en-US" altLang="en-US">
              <a:ea typeface="Times New Roman" charset="0"/>
              <a:cs typeface="Times New Roman" charset="0"/>
            </a:endParaRPr>
          </a:p>
        </p:txBody>
      </p:sp>
    </p:spTree>
    <p:extLst>
      <p:ext uri="{BB962C8B-B14F-4D97-AF65-F5344CB8AC3E}">
        <p14:creationId xmlns:p14="http://schemas.microsoft.com/office/powerpoint/2010/main" val="3934349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333CB0EA-9A56-B845-BA59-D14286C23332}" type="slidenum">
              <a:rPr lang="en-US" altLang="en-US" sz="1400"/>
              <a:pPr>
                <a:spcBef>
                  <a:spcPct val="0"/>
                </a:spcBef>
                <a:buClrTx/>
                <a:buSzTx/>
                <a:buFontTx/>
                <a:buNone/>
              </a:pPr>
              <a:t>15</a:t>
            </a:fld>
            <a:endParaRPr lang="en-US" altLang="en-US" sz="1400"/>
          </a:p>
        </p:txBody>
      </p:sp>
      <p:sp>
        <p:nvSpPr>
          <p:cNvPr id="17411" name="Rectangle 2"/>
          <p:cNvSpPr>
            <a:spLocks noGrp="1" noChangeArrowheads="1"/>
          </p:cNvSpPr>
          <p:nvPr>
            <p:ph type="title"/>
          </p:nvPr>
        </p:nvSpPr>
        <p:spPr>
          <a:xfrm>
            <a:off x="457200" y="228600"/>
            <a:ext cx="8153400" cy="838200"/>
          </a:xfrm>
        </p:spPr>
        <p:txBody>
          <a:bodyPr/>
          <a:lstStyle/>
          <a:p>
            <a:r>
              <a:rPr lang="en-US" altLang="en-US" sz="4000"/>
              <a:t>Declaring Object Reference Variables</a:t>
            </a:r>
          </a:p>
        </p:txBody>
      </p:sp>
      <p:sp>
        <p:nvSpPr>
          <p:cNvPr id="17412" name="Rectangle 3"/>
          <p:cNvSpPr>
            <a:spLocks noGrp="1" noChangeArrowheads="1"/>
          </p:cNvSpPr>
          <p:nvPr>
            <p:ph type="body" idx="1"/>
          </p:nvPr>
        </p:nvSpPr>
        <p:spPr>
          <a:xfrm>
            <a:off x="304800" y="1371600"/>
            <a:ext cx="8534400" cy="4724400"/>
          </a:xfrm>
        </p:spPr>
        <p:txBody>
          <a:bodyPr/>
          <a:lstStyle/>
          <a:p>
            <a:pPr marL="0" indent="0">
              <a:lnSpc>
                <a:spcPct val="90000"/>
              </a:lnSpc>
              <a:buFont typeface="Monotype Sorts" charset="2"/>
              <a:buNone/>
            </a:pPr>
            <a:r>
              <a:rPr lang="en-US" altLang="en-US" sz="3000"/>
              <a:t>To reference an object, assign the object to a reference variable.</a:t>
            </a:r>
          </a:p>
          <a:p>
            <a:pPr marL="0" indent="0">
              <a:lnSpc>
                <a:spcPct val="90000"/>
              </a:lnSpc>
              <a:buFont typeface="Monotype Sorts" charset="2"/>
              <a:buNone/>
            </a:pPr>
            <a:endParaRPr lang="en-US" altLang="en-US" sz="3000"/>
          </a:p>
          <a:p>
            <a:pPr marL="0" indent="0">
              <a:lnSpc>
                <a:spcPct val="90000"/>
              </a:lnSpc>
              <a:buFont typeface="Monotype Sorts" charset="2"/>
              <a:buNone/>
            </a:pPr>
            <a:r>
              <a:rPr lang="en-US" altLang="en-US" sz="3000"/>
              <a:t>To declare a reference variable, use the syntax:</a:t>
            </a:r>
          </a:p>
          <a:p>
            <a:pPr marL="0" indent="0">
              <a:lnSpc>
                <a:spcPct val="90000"/>
              </a:lnSpc>
              <a:buFont typeface="Monotype Sorts" charset="2"/>
              <a:buNone/>
            </a:pPr>
            <a:endParaRPr lang="en-US" altLang="en-US" sz="3000"/>
          </a:p>
          <a:p>
            <a:pPr marL="0" indent="0">
              <a:lnSpc>
                <a:spcPct val="90000"/>
              </a:lnSpc>
              <a:buFont typeface="Monotype Sorts" charset="2"/>
              <a:buNone/>
            </a:pPr>
            <a:r>
              <a:rPr lang="en-US" altLang="en-US" sz="3000" b="1">
                <a:latin typeface="Courier New" charset="0"/>
              </a:rPr>
              <a:t>ClassName objectRefVar;</a:t>
            </a:r>
            <a:endParaRPr lang="en-US" altLang="en-US" b="1"/>
          </a:p>
          <a:p>
            <a:pPr marL="0" indent="0" algn="just">
              <a:lnSpc>
                <a:spcPct val="90000"/>
              </a:lnSpc>
              <a:buFont typeface="Monotype Sorts" charset="2"/>
              <a:buNone/>
            </a:pPr>
            <a:endParaRPr lang="en-US" altLang="en-US">
              <a:latin typeface="Book Antiqua" charset="0"/>
            </a:endParaRPr>
          </a:p>
          <a:p>
            <a:pPr marL="0" indent="0" algn="just">
              <a:lnSpc>
                <a:spcPct val="90000"/>
              </a:lnSpc>
              <a:buFont typeface="Monotype Sorts" charset="2"/>
              <a:buNone/>
            </a:pPr>
            <a:r>
              <a:rPr lang="en-US" altLang="en-US"/>
              <a:t>Example:</a:t>
            </a:r>
          </a:p>
          <a:p>
            <a:pPr marL="0" indent="0">
              <a:lnSpc>
                <a:spcPct val="90000"/>
              </a:lnSpc>
              <a:buFont typeface="Monotype Sorts" charset="2"/>
              <a:buNone/>
            </a:pPr>
            <a:r>
              <a:rPr lang="en-US" altLang="en-US" sz="2800" b="1">
                <a:latin typeface="Courier New" charset="0"/>
              </a:rPr>
              <a:t>Circle myCircle;</a:t>
            </a:r>
            <a:endParaRPr lang="en-US" altLang="en-US" b="1">
              <a:latin typeface="Book Antiqua" charset="0"/>
            </a:endParaRPr>
          </a:p>
        </p:txBody>
      </p:sp>
    </p:spTree>
    <p:extLst>
      <p:ext uri="{BB962C8B-B14F-4D97-AF65-F5344CB8AC3E}">
        <p14:creationId xmlns:p14="http://schemas.microsoft.com/office/powerpoint/2010/main" val="3590555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3A13104A-EF4A-A844-B2CA-82076840624E}" type="slidenum">
              <a:rPr lang="en-US" altLang="en-US" sz="1400"/>
              <a:pPr>
                <a:spcBef>
                  <a:spcPct val="0"/>
                </a:spcBef>
                <a:buClrTx/>
                <a:buSzTx/>
                <a:buFontTx/>
                <a:buNone/>
              </a:pPr>
              <a:t>16</a:t>
            </a:fld>
            <a:endParaRPr lang="en-US" altLang="en-US" sz="1400"/>
          </a:p>
        </p:txBody>
      </p:sp>
      <p:sp>
        <p:nvSpPr>
          <p:cNvPr id="18435" name="Rectangle 2"/>
          <p:cNvSpPr>
            <a:spLocks noGrp="1" noChangeArrowheads="1"/>
          </p:cNvSpPr>
          <p:nvPr>
            <p:ph type="title"/>
          </p:nvPr>
        </p:nvSpPr>
        <p:spPr>
          <a:xfrm>
            <a:off x="685800" y="228600"/>
            <a:ext cx="7772400" cy="1600200"/>
          </a:xfrm>
        </p:spPr>
        <p:txBody>
          <a:bodyPr/>
          <a:lstStyle/>
          <a:p>
            <a:r>
              <a:rPr lang="en-US" altLang="en-US"/>
              <a:t>Declaring/Creating Objects</a:t>
            </a:r>
            <a:br>
              <a:rPr lang="en-US" altLang="en-US"/>
            </a:br>
            <a:r>
              <a:rPr lang="en-US" altLang="en-US"/>
              <a:t>in a Single Step</a:t>
            </a:r>
          </a:p>
        </p:txBody>
      </p:sp>
      <p:sp>
        <p:nvSpPr>
          <p:cNvPr id="18436" name="Rectangle 3"/>
          <p:cNvSpPr>
            <a:spLocks noGrp="1" noChangeArrowheads="1"/>
          </p:cNvSpPr>
          <p:nvPr>
            <p:ph type="body" idx="1"/>
          </p:nvPr>
        </p:nvSpPr>
        <p:spPr>
          <a:xfrm>
            <a:off x="0" y="2133600"/>
            <a:ext cx="9906000" cy="2590800"/>
          </a:xfrm>
        </p:spPr>
        <p:txBody>
          <a:bodyPr/>
          <a:lstStyle/>
          <a:p>
            <a:pPr>
              <a:buFont typeface="Monotype Sorts" charset="2"/>
              <a:buNone/>
            </a:pPr>
            <a:r>
              <a:rPr lang="en-US" altLang="en-US" sz="2800">
                <a:latin typeface="Courier New" charset="0"/>
              </a:rPr>
              <a:t>ClassName </a:t>
            </a:r>
            <a:r>
              <a:rPr lang="en-US" altLang="en-US" sz="2600">
                <a:latin typeface="Courier New" charset="0"/>
              </a:rPr>
              <a:t>objectRefVar</a:t>
            </a:r>
            <a:r>
              <a:rPr lang="en-US" altLang="en-US" sz="2800">
                <a:latin typeface="Courier New" charset="0"/>
              </a:rPr>
              <a:t> = new ClassName();</a:t>
            </a:r>
          </a:p>
          <a:p>
            <a:endParaRPr lang="en-US" altLang="en-US"/>
          </a:p>
          <a:p>
            <a:pPr>
              <a:buFont typeface="Monotype Sorts" charset="2"/>
              <a:buNone/>
            </a:pPr>
            <a:r>
              <a:rPr lang="en-US" altLang="en-US" sz="3000"/>
              <a:t>Example:</a:t>
            </a:r>
          </a:p>
          <a:p>
            <a:pPr algn="just">
              <a:buFont typeface="Monotype Sorts" charset="2"/>
              <a:buNone/>
            </a:pPr>
            <a:r>
              <a:rPr lang="en-US" altLang="en-US" sz="2600">
                <a:latin typeface="Courier New" charset="0"/>
              </a:rPr>
              <a:t>Circle myCircle = new Circle();</a:t>
            </a:r>
          </a:p>
        </p:txBody>
      </p:sp>
      <p:sp>
        <p:nvSpPr>
          <p:cNvPr id="18437" name="Rectangle 4"/>
          <p:cNvSpPr>
            <a:spLocks noChangeArrowheads="1"/>
          </p:cNvSpPr>
          <p:nvPr/>
        </p:nvSpPr>
        <p:spPr bwMode="auto">
          <a:xfrm>
            <a:off x="3657600" y="3810000"/>
            <a:ext cx="2590800" cy="4572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18438" name="Line 5"/>
          <p:cNvSpPr>
            <a:spLocks noChangeShapeType="1"/>
          </p:cNvSpPr>
          <p:nvPr/>
        </p:nvSpPr>
        <p:spPr bwMode="auto">
          <a:xfrm>
            <a:off x="4953000" y="3352800"/>
            <a:ext cx="0" cy="4572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8439" name="Text Box 6"/>
          <p:cNvSpPr txBox="1">
            <a:spLocks noChangeArrowheads="1"/>
          </p:cNvSpPr>
          <p:nvPr/>
        </p:nvSpPr>
        <p:spPr bwMode="auto">
          <a:xfrm>
            <a:off x="4876800" y="2968625"/>
            <a:ext cx="1670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r>
              <a:rPr lang="en-US" altLang="en-US" sz="1800"/>
              <a:t>Create an object</a:t>
            </a:r>
          </a:p>
        </p:txBody>
      </p:sp>
      <p:sp>
        <p:nvSpPr>
          <p:cNvPr id="18440" name="Line 7"/>
          <p:cNvSpPr>
            <a:spLocks noChangeShapeType="1"/>
          </p:cNvSpPr>
          <p:nvPr/>
        </p:nvSpPr>
        <p:spPr bwMode="auto">
          <a:xfrm flipH="1" flipV="1">
            <a:off x="3276600" y="3505200"/>
            <a:ext cx="381000" cy="3048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8441" name="Line 8"/>
          <p:cNvSpPr>
            <a:spLocks noChangeShapeType="1"/>
          </p:cNvSpPr>
          <p:nvPr/>
        </p:nvSpPr>
        <p:spPr bwMode="auto">
          <a:xfrm flipH="1">
            <a:off x="2667000" y="3505200"/>
            <a:ext cx="609600" cy="3048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8442" name="Text Box 9"/>
          <p:cNvSpPr txBox="1">
            <a:spLocks noChangeArrowheads="1"/>
          </p:cNvSpPr>
          <p:nvPr/>
        </p:nvSpPr>
        <p:spPr bwMode="auto">
          <a:xfrm>
            <a:off x="2133600" y="2971800"/>
            <a:ext cx="218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r>
              <a:rPr lang="en-US" altLang="en-US" sz="1600"/>
              <a:t>Assign object reference</a:t>
            </a:r>
            <a:r>
              <a:rPr lang="en-US" altLang="en-US" sz="2400"/>
              <a:t> </a:t>
            </a:r>
          </a:p>
        </p:txBody>
      </p:sp>
    </p:spTree>
    <p:extLst>
      <p:ext uri="{BB962C8B-B14F-4D97-AF65-F5344CB8AC3E}">
        <p14:creationId xmlns:p14="http://schemas.microsoft.com/office/powerpoint/2010/main" val="2173622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E40984F9-B628-EB46-8EE0-160AC514EE2A}" type="slidenum">
              <a:rPr lang="en-US" altLang="en-US" sz="1400"/>
              <a:pPr>
                <a:spcBef>
                  <a:spcPct val="0"/>
                </a:spcBef>
                <a:buClrTx/>
                <a:buSzTx/>
                <a:buFontTx/>
                <a:buNone/>
              </a:pPr>
              <a:t>17</a:t>
            </a:fld>
            <a:endParaRPr lang="en-US" altLang="en-US" sz="1400"/>
          </a:p>
        </p:txBody>
      </p:sp>
      <p:sp>
        <p:nvSpPr>
          <p:cNvPr id="19459" name="Rectangle 2"/>
          <p:cNvSpPr>
            <a:spLocks noGrp="1" noChangeArrowheads="1"/>
          </p:cNvSpPr>
          <p:nvPr>
            <p:ph type="title"/>
          </p:nvPr>
        </p:nvSpPr>
        <p:spPr>
          <a:xfrm>
            <a:off x="685800" y="0"/>
            <a:ext cx="7772400" cy="1428750"/>
          </a:xfrm>
        </p:spPr>
        <p:txBody>
          <a:bodyPr/>
          <a:lstStyle/>
          <a:p>
            <a:r>
              <a:rPr lang="en-US" altLang="en-US"/>
              <a:t>Accessing Object’s Members</a:t>
            </a:r>
          </a:p>
        </p:txBody>
      </p:sp>
      <p:sp>
        <p:nvSpPr>
          <p:cNvPr id="19460" name="Rectangle 3"/>
          <p:cNvSpPr>
            <a:spLocks noGrp="1" noChangeArrowheads="1"/>
          </p:cNvSpPr>
          <p:nvPr>
            <p:ph type="body" idx="1"/>
          </p:nvPr>
        </p:nvSpPr>
        <p:spPr>
          <a:xfrm>
            <a:off x="685800" y="1371600"/>
            <a:ext cx="7772400" cy="4114800"/>
          </a:xfrm>
        </p:spPr>
        <p:txBody>
          <a:bodyPr/>
          <a:lstStyle/>
          <a:p>
            <a:pPr>
              <a:buFont typeface="Wingdings" charset="2"/>
              <a:buChar char="q"/>
            </a:pPr>
            <a:r>
              <a:rPr lang="en-US" altLang="en-US" sz="2800"/>
              <a:t>Referencing the object’s data:</a:t>
            </a:r>
          </a:p>
          <a:p>
            <a:pPr>
              <a:buFont typeface="Monotype Sorts" charset="2"/>
              <a:buNone/>
            </a:pPr>
            <a:r>
              <a:rPr lang="en-US" altLang="en-US" sz="2800"/>
              <a:t>        </a:t>
            </a:r>
            <a:r>
              <a:rPr lang="en-US" altLang="en-US" sz="2600">
                <a:latin typeface="Courier New" charset="0"/>
              </a:rPr>
              <a:t>objectRefVar.data</a:t>
            </a:r>
            <a:endParaRPr lang="en-US" altLang="en-US" sz="2800"/>
          </a:p>
          <a:p>
            <a:pPr>
              <a:buFont typeface="Monotype Sorts" charset="2"/>
              <a:buNone/>
            </a:pPr>
            <a:r>
              <a:rPr lang="en-US" altLang="en-US" sz="2800" i="1">
                <a:latin typeface="Book Antiqua" charset="0"/>
              </a:rPr>
              <a:t>        e.g., </a:t>
            </a:r>
            <a:r>
              <a:rPr lang="en-US" altLang="en-US" sz="2400">
                <a:latin typeface="Courier New" charset="0"/>
              </a:rPr>
              <a:t>myCircle.radius</a:t>
            </a:r>
            <a:endParaRPr lang="en-US" altLang="en-US" sz="2800" i="1">
              <a:latin typeface="Book Antiqua" charset="0"/>
            </a:endParaRPr>
          </a:p>
          <a:p>
            <a:pPr>
              <a:buFont typeface="Monotype Sorts" charset="2"/>
              <a:buNone/>
            </a:pPr>
            <a:endParaRPr lang="en-US" altLang="en-US" sz="2800"/>
          </a:p>
          <a:p>
            <a:pPr>
              <a:buFont typeface="Wingdings" charset="2"/>
              <a:buChar char="q"/>
            </a:pPr>
            <a:r>
              <a:rPr lang="en-US" altLang="en-US" sz="2800"/>
              <a:t>Invoking the object’s method:</a:t>
            </a:r>
          </a:p>
          <a:p>
            <a:pPr>
              <a:buFont typeface="Monotype Sorts" charset="2"/>
              <a:buNone/>
            </a:pPr>
            <a:r>
              <a:rPr lang="en-US" altLang="en-US" sz="2800"/>
              <a:t>       </a:t>
            </a:r>
            <a:r>
              <a:rPr lang="en-US" altLang="en-US" sz="2600">
                <a:latin typeface="Courier New" charset="0"/>
              </a:rPr>
              <a:t>objectRefVar.methodName(arguments)</a:t>
            </a:r>
            <a:endParaRPr lang="en-US" altLang="en-US" sz="2800"/>
          </a:p>
          <a:p>
            <a:pPr>
              <a:buFont typeface="Monotype Sorts" charset="2"/>
              <a:buNone/>
            </a:pPr>
            <a:r>
              <a:rPr lang="en-US" altLang="en-US" sz="2800" i="1">
                <a:latin typeface="Book Antiqua" charset="0"/>
              </a:rPr>
              <a:t>       e.g., </a:t>
            </a:r>
            <a:r>
              <a:rPr lang="en-US" altLang="en-US" sz="2400">
                <a:latin typeface="Courier New" charset="0"/>
              </a:rPr>
              <a:t>myCircle.getArea()</a:t>
            </a:r>
          </a:p>
        </p:txBody>
      </p:sp>
    </p:spTree>
    <p:extLst>
      <p:ext uri="{BB962C8B-B14F-4D97-AF65-F5344CB8AC3E}">
        <p14:creationId xmlns:p14="http://schemas.microsoft.com/office/powerpoint/2010/main" val="3383076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B72D76E2-C1AD-9B4E-8DA6-602507DE01D2}" type="slidenum">
              <a:rPr lang="en-US" altLang="en-US" sz="1400"/>
              <a:pPr>
                <a:spcBef>
                  <a:spcPct val="0"/>
                </a:spcBef>
                <a:buClrTx/>
                <a:buSzTx/>
                <a:buFontTx/>
                <a:buNone/>
              </a:pPr>
              <a:t>18</a:t>
            </a:fld>
            <a:endParaRPr lang="en-US" altLang="en-US" sz="1400"/>
          </a:p>
        </p:txBody>
      </p:sp>
      <p:sp>
        <p:nvSpPr>
          <p:cNvPr id="20483" name="Rectangle 2"/>
          <p:cNvSpPr>
            <a:spLocks noGrp="1" noChangeArrowheads="1"/>
          </p:cNvSpPr>
          <p:nvPr>
            <p:ph type="title"/>
          </p:nvPr>
        </p:nvSpPr>
        <p:spPr>
          <a:xfrm>
            <a:off x="762000" y="152400"/>
            <a:ext cx="7772400" cy="609600"/>
          </a:xfrm>
        </p:spPr>
        <p:txBody>
          <a:bodyPr/>
          <a:lstStyle/>
          <a:p>
            <a:r>
              <a:rPr lang="en-US" altLang="en-US"/>
              <a:t>Trace Code</a:t>
            </a:r>
          </a:p>
        </p:txBody>
      </p:sp>
      <p:sp>
        <p:nvSpPr>
          <p:cNvPr id="20484" name="Rectangle 3"/>
          <p:cNvSpPr>
            <a:spLocks noChangeArrowheads="1"/>
          </p:cNvSpPr>
          <p:nvPr/>
        </p:nvSpPr>
        <p:spPr bwMode="auto">
          <a:xfrm>
            <a:off x="2686050" y="2343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20485" name="Rectangle 4"/>
          <p:cNvSpPr>
            <a:spLocks noChangeArrowheads="1"/>
          </p:cNvSpPr>
          <p:nvPr/>
        </p:nvSpPr>
        <p:spPr bwMode="auto">
          <a:xfrm>
            <a:off x="2800350" y="2286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20486" name="Text Box 6"/>
          <p:cNvSpPr txBox="1">
            <a:spLocks noChangeArrowheads="1"/>
          </p:cNvSpPr>
          <p:nvPr/>
        </p:nvSpPr>
        <p:spPr bwMode="auto">
          <a:xfrm>
            <a:off x="152400" y="1905000"/>
            <a:ext cx="480060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r>
              <a:rPr lang="en-US" altLang="en-US" sz="1800" b="1">
                <a:solidFill>
                  <a:schemeClr val="tx2"/>
                </a:solidFill>
              </a:rPr>
              <a:t>Circle myCircle = new Circle(5.0);</a:t>
            </a:r>
          </a:p>
          <a:p>
            <a:pPr>
              <a:spcBef>
                <a:spcPct val="0"/>
              </a:spcBef>
              <a:buClrTx/>
              <a:buSzTx/>
              <a:buFontTx/>
              <a:buNone/>
            </a:pPr>
            <a:endParaRPr lang="en-US" altLang="en-US" sz="1800" b="1">
              <a:solidFill>
                <a:schemeClr val="tx2"/>
              </a:solidFill>
            </a:endParaRPr>
          </a:p>
          <a:p>
            <a:pPr>
              <a:spcBef>
                <a:spcPct val="0"/>
              </a:spcBef>
              <a:buClrTx/>
              <a:buSzTx/>
              <a:buFontTx/>
              <a:buNone/>
            </a:pPr>
            <a:r>
              <a:rPr lang="en-US" altLang="en-US" sz="1800" b="1">
                <a:solidFill>
                  <a:schemeClr val="tx2"/>
                </a:solidFill>
              </a:rPr>
              <a:t>Circle yourCircle = new Circle();</a:t>
            </a:r>
          </a:p>
          <a:p>
            <a:pPr>
              <a:spcBef>
                <a:spcPct val="0"/>
              </a:spcBef>
              <a:buClrTx/>
              <a:buSzTx/>
              <a:buFontTx/>
              <a:buNone/>
            </a:pPr>
            <a:endParaRPr lang="en-US" altLang="en-US" sz="1800" b="1">
              <a:solidFill>
                <a:schemeClr val="tx2"/>
              </a:solidFill>
            </a:endParaRPr>
          </a:p>
          <a:p>
            <a:pPr>
              <a:spcBef>
                <a:spcPct val="0"/>
              </a:spcBef>
              <a:buClrTx/>
              <a:buSzTx/>
              <a:buFontTx/>
              <a:buNone/>
            </a:pPr>
            <a:r>
              <a:rPr lang="en-US" altLang="en-US" sz="1800" b="1">
                <a:solidFill>
                  <a:schemeClr val="tx2"/>
                </a:solidFill>
              </a:rPr>
              <a:t>yourCircle.radius = 100;</a:t>
            </a:r>
          </a:p>
        </p:txBody>
      </p:sp>
      <p:sp>
        <p:nvSpPr>
          <p:cNvPr id="20487" name="Rectangle 7"/>
          <p:cNvSpPr>
            <a:spLocks noChangeArrowheads="1"/>
          </p:cNvSpPr>
          <p:nvPr/>
        </p:nvSpPr>
        <p:spPr bwMode="auto">
          <a:xfrm>
            <a:off x="228600" y="1981200"/>
            <a:ext cx="1577975" cy="228600"/>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20488" name="AutoShape 9"/>
          <p:cNvSpPr>
            <a:spLocks noChangeArrowheads="1"/>
          </p:cNvSpPr>
          <p:nvPr/>
        </p:nvSpPr>
        <p:spPr bwMode="auto">
          <a:xfrm>
            <a:off x="5838825" y="1009650"/>
            <a:ext cx="2265363" cy="344488"/>
          </a:xfrm>
          <a:prstGeom prst="wedgeRoundRectCallout">
            <a:avLst>
              <a:gd name="adj1" fmla="val -25824"/>
              <a:gd name="adj2" fmla="val 245852"/>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t>Declare myCircle</a:t>
            </a:r>
          </a:p>
        </p:txBody>
      </p:sp>
      <p:sp>
        <p:nvSpPr>
          <p:cNvPr id="20489" name="Rectangle 10"/>
          <p:cNvSpPr>
            <a:spLocks noChangeArrowheads="1"/>
          </p:cNvSpPr>
          <p:nvPr/>
        </p:nvSpPr>
        <p:spPr bwMode="auto">
          <a:xfrm>
            <a:off x="6837363" y="2046288"/>
            <a:ext cx="1524000" cy="306387"/>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144" tIns="9144" rIns="9144" bIns="9144"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solidFill>
                  <a:schemeClr val="accent2"/>
                </a:solidFill>
              </a:rPr>
              <a:t>no value</a:t>
            </a:r>
          </a:p>
        </p:txBody>
      </p:sp>
      <p:sp>
        <p:nvSpPr>
          <p:cNvPr id="20490" name="Text Box 11"/>
          <p:cNvSpPr txBox="1">
            <a:spLocks noChangeArrowheads="1"/>
          </p:cNvSpPr>
          <p:nvPr/>
        </p:nvSpPr>
        <p:spPr bwMode="auto">
          <a:xfrm>
            <a:off x="5724525" y="2020888"/>
            <a:ext cx="11334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50000"/>
              </a:spcBef>
              <a:buClrTx/>
              <a:buSzTx/>
              <a:buFontTx/>
              <a:buNone/>
            </a:pPr>
            <a:r>
              <a:rPr lang="en-US" altLang="en-US" sz="1800"/>
              <a:t>myCircle</a:t>
            </a:r>
          </a:p>
        </p:txBody>
      </p:sp>
      <p:sp>
        <p:nvSpPr>
          <p:cNvPr id="20491" name="Rectangle 12"/>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solidFill>
                  <a:schemeClr val="bg2"/>
                </a:solidFill>
                <a:latin typeface="Forte" charset="0"/>
              </a:rPr>
              <a:t>animation</a:t>
            </a:r>
          </a:p>
        </p:txBody>
      </p:sp>
    </p:spTree>
    <p:extLst>
      <p:ext uri="{BB962C8B-B14F-4D97-AF65-F5344CB8AC3E}">
        <p14:creationId xmlns:p14="http://schemas.microsoft.com/office/powerpoint/2010/main" val="15478969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ED12FA46-63B8-634D-8D6B-B8D0D4584B60}" type="slidenum">
              <a:rPr lang="en-US" altLang="en-US" sz="1400"/>
              <a:pPr>
                <a:spcBef>
                  <a:spcPct val="0"/>
                </a:spcBef>
                <a:buClrTx/>
                <a:buSzTx/>
                <a:buFontTx/>
                <a:buNone/>
              </a:pPr>
              <a:t>19</a:t>
            </a:fld>
            <a:endParaRPr lang="en-US" altLang="en-US" sz="1400"/>
          </a:p>
        </p:txBody>
      </p:sp>
      <p:sp>
        <p:nvSpPr>
          <p:cNvPr id="21507" name="Rectangle 2"/>
          <p:cNvSpPr>
            <a:spLocks noGrp="1" noChangeArrowheads="1"/>
          </p:cNvSpPr>
          <p:nvPr>
            <p:ph type="title"/>
          </p:nvPr>
        </p:nvSpPr>
        <p:spPr>
          <a:xfrm>
            <a:off x="685800" y="285750"/>
            <a:ext cx="7772400" cy="531813"/>
          </a:xfrm>
        </p:spPr>
        <p:txBody>
          <a:bodyPr/>
          <a:lstStyle/>
          <a:p>
            <a:r>
              <a:rPr lang="en-US" altLang="en-US" sz="4000"/>
              <a:t>Trace Code, cont.</a:t>
            </a:r>
          </a:p>
        </p:txBody>
      </p:sp>
      <p:sp>
        <p:nvSpPr>
          <p:cNvPr id="21508" name="Rectangle 3"/>
          <p:cNvSpPr>
            <a:spLocks noChangeArrowheads="1"/>
          </p:cNvSpPr>
          <p:nvPr/>
        </p:nvSpPr>
        <p:spPr bwMode="auto">
          <a:xfrm>
            <a:off x="2686050" y="2343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21509" name="Rectangle 4"/>
          <p:cNvSpPr>
            <a:spLocks noChangeArrowheads="1"/>
          </p:cNvSpPr>
          <p:nvPr/>
        </p:nvSpPr>
        <p:spPr bwMode="auto">
          <a:xfrm>
            <a:off x="2800350" y="2286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21510" name="Text Box 5"/>
          <p:cNvSpPr txBox="1">
            <a:spLocks noChangeArrowheads="1"/>
          </p:cNvSpPr>
          <p:nvPr/>
        </p:nvSpPr>
        <p:spPr bwMode="auto">
          <a:xfrm>
            <a:off x="152400" y="1905000"/>
            <a:ext cx="480060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r>
              <a:rPr lang="en-US" altLang="en-US" sz="1800" b="1">
                <a:solidFill>
                  <a:schemeClr val="tx2"/>
                </a:solidFill>
              </a:rPr>
              <a:t>Circle myCircle = new Circle(5.0);</a:t>
            </a:r>
          </a:p>
          <a:p>
            <a:pPr>
              <a:spcBef>
                <a:spcPct val="0"/>
              </a:spcBef>
              <a:buClrTx/>
              <a:buSzTx/>
              <a:buFontTx/>
              <a:buNone/>
            </a:pPr>
            <a:endParaRPr lang="en-US" altLang="en-US" sz="1800" b="1">
              <a:solidFill>
                <a:schemeClr val="tx2"/>
              </a:solidFill>
            </a:endParaRPr>
          </a:p>
          <a:p>
            <a:pPr>
              <a:spcBef>
                <a:spcPct val="0"/>
              </a:spcBef>
              <a:buClrTx/>
              <a:buSzTx/>
              <a:buFontTx/>
              <a:buNone/>
            </a:pPr>
            <a:r>
              <a:rPr lang="en-US" altLang="en-US" sz="1800" b="1">
                <a:solidFill>
                  <a:schemeClr val="tx2"/>
                </a:solidFill>
              </a:rPr>
              <a:t>Circle yourCircle = new Circle();</a:t>
            </a:r>
          </a:p>
          <a:p>
            <a:pPr>
              <a:spcBef>
                <a:spcPct val="0"/>
              </a:spcBef>
              <a:buClrTx/>
              <a:buSzTx/>
              <a:buFontTx/>
              <a:buNone/>
            </a:pPr>
            <a:endParaRPr lang="en-US" altLang="en-US" sz="1800" b="1">
              <a:solidFill>
                <a:schemeClr val="tx2"/>
              </a:solidFill>
            </a:endParaRPr>
          </a:p>
          <a:p>
            <a:pPr>
              <a:spcBef>
                <a:spcPct val="0"/>
              </a:spcBef>
              <a:buClrTx/>
              <a:buSzTx/>
              <a:buFontTx/>
              <a:buNone/>
            </a:pPr>
            <a:r>
              <a:rPr lang="en-US" altLang="en-US" sz="1800" b="1">
                <a:solidFill>
                  <a:schemeClr val="tx2"/>
                </a:solidFill>
              </a:rPr>
              <a:t>yourCircle.radius = 100;</a:t>
            </a:r>
          </a:p>
        </p:txBody>
      </p:sp>
      <p:sp>
        <p:nvSpPr>
          <p:cNvPr id="21511" name="Rectangle 6"/>
          <p:cNvSpPr>
            <a:spLocks noChangeArrowheads="1"/>
          </p:cNvSpPr>
          <p:nvPr/>
        </p:nvSpPr>
        <p:spPr bwMode="auto">
          <a:xfrm>
            <a:off x="1974850" y="1970088"/>
            <a:ext cx="1651000" cy="266700"/>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graphicFrame>
        <p:nvGraphicFramePr>
          <p:cNvPr id="21512" name="Object 8"/>
          <p:cNvGraphicFramePr>
            <a:graphicFrameLocks noChangeAspect="1"/>
          </p:cNvGraphicFramePr>
          <p:nvPr>
            <p:ph idx="1"/>
          </p:nvPr>
        </p:nvGraphicFramePr>
        <p:xfrm>
          <a:off x="5570538" y="2852738"/>
          <a:ext cx="2687637" cy="1193800"/>
        </p:xfrm>
        <a:graphic>
          <a:graphicData uri="http://schemas.openxmlformats.org/presentationml/2006/ole">
            <mc:AlternateContent xmlns:mc="http://schemas.openxmlformats.org/markup-compatibility/2006">
              <mc:Choice xmlns:v="urn:schemas-microsoft-com:vml" Requires="v">
                <p:oleObj spid="_x0000_s162817" name="Picture" r:id="rId3" imgW="1026429" imgH="457200" progId="Word.Picture.8">
                  <p:embed/>
                </p:oleObj>
              </mc:Choice>
              <mc:Fallback>
                <p:oleObj name="Picture" r:id="rId3" imgW="1026429" imgH="45720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70538" y="2852738"/>
                        <a:ext cx="2687637" cy="1193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513" name="Rectangle 11"/>
          <p:cNvSpPr>
            <a:spLocks noChangeArrowheads="1"/>
          </p:cNvSpPr>
          <p:nvPr/>
        </p:nvSpPr>
        <p:spPr bwMode="auto">
          <a:xfrm>
            <a:off x="6837363" y="2046288"/>
            <a:ext cx="1524000" cy="306387"/>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144" tIns="9144" rIns="9144" bIns="9144"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solidFill>
                  <a:schemeClr val="accent2"/>
                </a:solidFill>
              </a:rPr>
              <a:t>no value</a:t>
            </a:r>
          </a:p>
        </p:txBody>
      </p:sp>
      <p:sp>
        <p:nvSpPr>
          <p:cNvPr id="21514" name="Text Box 12"/>
          <p:cNvSpPr txBox="1">
            <a:spLocks noChangeArrowheads="1"/>
          </p:cNvSpPr>
          <p:nvPr/>
        </p:nvSpPr>
        <p:spPr bwMode="auto">
          <a:xfrm>
            <a:off x="5724525" y="2020888"/>
            <a:ext cx="11334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50000"/>
              </a:spcBef>
              <a:buClrTx/>
              <a:buSzTx/>
              <a:buFontTx/>
              <a:buNone/>
            </a:pPr>
            <a:r>
              <a:rPr lang="en-US" altLang="en-US" sz="1800"/>
              <a:t>myCircle</a:t>
            </a:r>
          </a:p>
        </p:txBody>
      </p:sp>
      <p:sp>
        <p:nvSpPr>
          <p:cNvPr id="21515" name="AutoShape 7"/>
          <p:cNvSpPr>
            <a:spLocks noChangeArrowheads="1"/>
          </p:cNvSpPr>
          <p:nvPr/>
        </p:nvSpPr>
        <p:spPr bwMode="auto">
          <a:xfrm>
            <a:off x="3881438" y="4695825"/>
            <a:ext cx="1689100" cy="422275"/>
          </a:xfrm>
          <a:prstGeom prst="wedgeRoundRectCallout">
            <a:avLst>
              <a:gd name="adj1" fmla="val 77162"/>
              <a:gd name="adj2" fmla="val -407144"/>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t>Create a circle</a:t>
            </a:r>
          </a:p>
        </p:txBody>
      </p:sp>
      <p:sp>
        <p:nvSpPr>
          <p:cNvPr id="21516" name="Rectangle 13"/>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solidFill>
                  <a:schemeClr val="bg2"/>
                </a:solidFill>
                <a:latin typeface="Forte" charset="0"/>
              </a:rPr>
              <a:t>animation</a:t>
            </a:r>
          </a:p>
        </p:txBody>
      </p:sp>
    </p:spTree>
    <p:extLst>
      <p:ext uri="{BB962C8B-B14F-4D97-AF65-F5344CB8AC3E}">
        <p14:creationId xmlns:p14="http://schemas.microsoft.com/office/powerpoint/2010/main" val="886685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FE5939BA-505D-8A4B-ABAF-58C4483205EA}" type="slidenum">
              <a:rPr lang="en-US" altLang="en-US" sz="1400"/>
              <a:pPr>
                <a:spcBef>
                  <a:spcPct val="0"/>
                </a:spcBef>
                <a:buClrTx/>
                <a:buSzTx/>
                <a:buFontTx/>
                <a:buNone/>
              </a:pPr>
              <a:t>2</a:t>
            </a:fld>
            <a:endParaRPr lang="en-US" altLang="en-US" sz="1400"/>
          </a:p>
        </p:txBody>
      </p:sp>
      <p:sp>
        <p:nvSpPr>
          <p:cNvPr id="4099" name="Rectangle 2"/>
          <p:cNvSpPr>
            <a:spLocks noGrp="1" noChangeArrowheads="1"/>
          </p:cNvSpPr>
          <p:nvPr>
            <p:ph type="title"/>
          </p:nvPr>
        </p:nvSpPr>
        <p:spPr>
          <a:xfrm>
            <a:off x="152400" y="228600"/>
            <a:ext cx="8763000" cy="473075"/>
          </a:xfrm>
          <a:noFill/>
        </p:spPr>
        <p:txBody>
          <a:bodyPr/>
          <a:lstStyle/>
          <a:p>
            <a:r>
              <a:rPr lang="en-US" altLang="en-US" sz="4000"/>
              <a:t>Motivations</a:t>
            </a:r>
          </a:p>
        </p:txBody>
      </p:sp>
      <p:sp>
        <p:nvSpPr>
          <p:cNvPr id="4100" name="Rectangle 3"/>
          <p:cNvSpPr>
            <a:spLocks noGrp="1" noChangeArrowheads="1"/>
          </p:cNvSpPr>
          <p:nvPr>
            <p:ph type="body" idx="1"/>
          </p:nvPr>
        </p:nvSpPr>
        <p:spPr>
          <a:xfrm>
            <a:off x="231775" y="893763"/>
            <a:ext cx="8642350" cy="3073400"/>
          </a:xfrm>
          <a:noFill/>
        </p:spPr>
        <p:txBody>
          <a:bodyPr/>
          <a:lstStyle/>
          <a:p>
            <a:pPr marL="0" indent="0">
              <a:buFont typeface="Monotype Sorts" charset="2"/>
              <a:buNone/>
            </a:pPr>
            <a:r>
              <a:rPr lang="en-US" altLang="en-US" sz="2800"/>
              <a:t>After learning the preceding chapters, you are capable of solving many programming problems using selections, loops, methods, and arrays. However, these Java features are not sufficient for developing graphical user interfaces and large scale software systems. Suppose you want to develop a graphical user interface as shown below. How do you program it?</a:t>
            </a:r>
          </a:p>
        </p:txBody>
      </p:sp>
      <p:pic>
        <p:nvPicPr>
          <p:cNvPr id="4101"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375" y="4811713"/>
            <a:ext cx="896302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64232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836447AF-19BD-9349-96F1-39A34AA776F5}" type="slidenum">
              <a:rPr lang="en-US" altLang="en-US" sz="1400"/>
              <a:pPr>
                <a:spcBef>
                  <a:spcPct val="0"/>
                </a:spcBef>
                <a:buClrTx/>
                <a:buSzTx/>
                <a:buFontTx/>
                <a:buNone/>
              </a:pPr>
              <a:t>20</a:t>
            </a:fld>
            <a:endParaRPr lang="en-US" altLang="en-US" sz="1400"/>
          </a:p>
        </p:txBody>
      </p:sp>
      <p:sp>
        <p:nvSpPr>
          <p:cNvPr id="22531" name="Rectangle 2"/>
          <p:cNvSpPr>
            <a:spLocks noGrp="1" noChangeArrowheads="1"/>
          </p:cNvSpPr>
          <p:nvPr>
            <p:ph type="title"/>
          </p:nvPr>
        </p:nvSpPr>
        <p:spPr>
          <a:xfrm>
            <a:off x="685800" y="285750"/>
            <a:ext cx="7772400" cy="531813"/>
          </a:xfrm>
        </p:spPr>
        <p:txBody>
          <a:bodyPr/>
          <a:lstStyle/>
          <a:p>
            <a:r>
              <a:rPr lang="en-US" altLang="en-US" sz="4000"/>
              <a:t>Trace Code, cont.</a:t>
            </a:r>
          </a:p>
        </p:txBody>
      </p:sp>
      <p:sp>
        <p:nvSpPr>
          <p:cNvPr id="22532" name="Rectangle 3"/>
          <p:cNvSpPr>
            <a:spLocks noChangeArrowheads="1"/>
          </p:cNvSpPr>
          <p:nvPr/>
        </p:nvSpPr>
        <p:spPr bwMode="auto">
          <a:xfrm>
            <a:off x="2686050" y="2343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22533" name="Rectangle 4"/>
          <p:cNvSpPr>
            <a:spLocks noChangeArrowheads="1"/>
          </p:cNvSpPr>
          <p:nvPr/>
        </p:nvSpPr>
        <p:spPr bwMode="auto">
          <a:xfrm>
            <a:off x="2800350" y="2286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22534" name="Text Box 5"/>
          <p:cNvSpPr txBox="1">
            <a:spLocks noChangeArrowheads="1"/>
          </p:cNvSpPr>
          <p:nvPr/>
        </p:nvSpPr>
        <p:spPr bwMode="auto">
          <a:xfrm>
            <a:off x="152400" y="1905000"/>
            <a:ext cx="480060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r>
              <a:rPr lang="en-US" altLang="en-US" sz="1800" b="1">
                <a:solidFill>
                  <a:schemeClr val="tx2"/>
                </a:solidFill>
              </a:rPr>
              <a:t>Circle myCircle = new Circle(5.0);</a:t>
            </a:r>
          </a:p>
          <a:p>
            <a:pPr>
              <a:spcBef>
                <a:spcPct val="0"/>
              </a:spcBef>
              <a:buClrTx/>
              <a:buSzTx/>
              <a:buFontTx/>
              <a:buNone/>
            </a:pPr>
            <a:endParaRPr lang="en-US" altLang="en-US" sz="1800" b="1">
              <a:solidFill>
                <a:schemeClr val="tx2"/>
              </a:solidFill>
            </a:endParaRPr>
          </a:p>
          <a:p>
            <a:pPr>
              <a:spcBef>
                <a:spcPct val="0"/>
              </a:spcBef>
              <a:buClrTx/>
              <a:buSzTx/>
              <a:buFontTx/>
              <a:buNone/>
            </a:pPr>
            <a:r>
              <a:rPr lang="en-US" altLang="en-US" sz="1800" b="1">
                <a:solidFill>
                  <a:schemeClr val="tx2"/>
                </a:solidFill>
              </a:rPr>
              <a:t>Circle yourCircle = new Circle();</a:t>
            </a:r>
          </a:p>
          <a:p>
            <a:pPr>
              <a:spcBef>
                <a:spcPct val="0"/>
              </a:spcBef>
              <a:buClrTx/>
              <a:buSzTx/>
              <a:buFontTx/>
              <a:buNone/>
            </a:pPr>
            <a:endParaRPr lang="en-US" altLang="en-US" sz="1800" b="1">
              <a:solidFill>
                <a:schemeClr val="tx2"/>
              </a:solidFill>
            </a:endParaRPr>
          </a:p>
          <a:p>
            <a:pPr>
              <a:spcBef>
                <a:spcPct val="0"/>
              </a:spcBef>
              <a:buClrTx/>
              <a:buSzTx/>
              <a:buFontTx/>
              <a:buNone/>
            </a:pPr>
            <a:r>
              <a:rPr lang="en-US" altLang="en-US" sz="1800" b="1">
                <a:solidFill>
                  <a:schemeClr val="tx2"/>
                </a:solidFill>
              </a:rPr>
              <a:t>yourCircle.radius = 100;</a:t>
            </a:r>
          </a:p>
        </p:txBody>
      </p:sp>
      <p:sp>
        <p:nvSpPr>
          <p:cNvPr id="22535" name="Rectangle 6"/>
          <p:cNvSpPr>
            <a:spLocks noChangeArrowheads="1"/>
          </p:cNvSpPr>
          <p:nvPr/>
        </p:nvSpPr>
        <p:spPr bwMode="auto">
          <a:xfrm>
            <a:off x="1730375" y="1970088"/>
            <a:ext cx="192088" cy="268287"/>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graphicFrame>
        <p:nvGraphicFramePr>
          <p:cNvPr id="22536" name="Object 7"/>
          <p:cNvGraphicFramePr>
            <a:graphicFrameLocks noChangeAspect="1"/>
          </p:cNvGraphicFramePr>
          <p:nvPr>
            <p:ph idx="1"/>
          </p:nvPr>
        </p:nvGraphicFramePr>
        <p:xfrm>
          <a:off x="5570538" y="2852738"/>
          <a:ext cx="2687637" cy="1193800"/>
        </p:xfrm>
        <a:graphic>
          <a:graphicData uri="http://schemas.openxmlformats.org/presentationml/2006/ole">
            <mc:AlternateContent xmlns:mc="http://schemas.openxmlformats.org/markup-compatibility/2006">
              <mc:Choice xmlns:v="urn:schemas-microsoft-com:vml" Requires="v">
                <p:oleObj spid="_x0000_s163841" name="Picture" r:id="rId3" imgW="1026429" imgH="457200" progId="Word.Picture.8">
                  <p:embed/>
                </p:oleObj>
              </mc:Choice>
              <mc:Fallback>
                <p:oleObj name="Picture" r:id="rId3" imgW="1026429" imgH="45720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70538" y="2852738"/>
                        <a:ext cx="2687637" cy="1193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537" name="Rectangle 8"/>
          <p:cNvSpPr>
            <a:spLocks noChangeArrowheads="1"/>
          </p:cNvSpPr>
          <p:nvPr/>
        </p:nvSpPr>
        <p:spPr bwMode="auto">
          <a:xfrm>
            <a:off x="6837363" y="2046288"/>
            <a:ext cx="1524000" cy="306387"/>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144" tIns="9144" rIns="9144" bIns="9144"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solidFill>
                  <a:schemeClr val="accent2"/>
                </a:solidFill>
              </a:rPr>
              <a:t>reference value</a:t>
            </a:r>
          </a:p>
        </p:txBody>
      </p:sp>
      <p:sp>
        <p:nvSpPr>
          <p:cNvPr id="22538" name="Text Box 9"/>
          <p:cNvSpPr txBox="1">
            <a:spLocks noChangeArrowheads="1"/>
          </p:cNvSpPr>
          <p:nvPr/>
        </p:nvSpPr>
        <p:spPr bwMode="auto">
          <a:xfrm>
            <a:off x="5724525" y="2020888"/>
            <a:ext cx="11334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50000"/>
              </a:spcBef>
              <a:buClrTx/>
              <a:buSzTx/>
              <a:buFontTx/>
              <a:buNone/>
            </a:pPr>
            <a:r>
              <a:rPr lang="en-US" altLang="en-US" sz="1800"/>
              <a:t>myCircle</a:t>
            </a:r>
          </a:p>
        </p:txBody>
      </p:sp>
      <p:sp>
        <p:nvSpPr>
          <p:cNvPr id="22539" name="Line 11"/>
          <p:cNvSpPr>
            <a:spLocks noChangeShapeType="1"/>
          </p:cNvSpPr>
          <p:nvPr/>
        </p:nvSpPr>
        <p:spPr bwMode="auto">
          <a:xfrm flipH="1">
            <a:off x="6991350" y="2238375"/>
            <a:ext cx="652463" cy="806450"/>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2540" name="AutoShape 12"/>
          <p:cNvSpPr>
            <a:spLocks noChangeArrowheads="1"/>
          </p:cNvSpPr>
          <p:nvPr/>
        </p:nvSpPr>
        <p:spPr bwMode="auto">
          <a:xfrm>
            <a:off x="3151188" y="2928938"/>
            <a:ext cx="2497137" cy="730250"/>
          </a:xfrm>
          <a:prstGeom prst="wedgeRoundRectCallout">
            <a:avLst>
              <a:gd name="adj1" fmla="val 113509"/>
              <a:gd name="adj2" fmla="val -77606"/>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t>Assign object reference to myCircle</a:t>
            </a:r>
          </a:p>
        </p:txBody>
      </p:sp>
      <p:sp>
        <p:nvSpPr>
          <p:cNvPr id="22541" name="Rectangle 13"/>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solidFill>
                  <a:schemeClr val="bg2"/>
                </a:solidFill>
                <a:latin typeface="Forte" charset="0"/>
              </a:rPr>
              <a:t>animation</a:t>
            </a:r>
          </a:p>
        </p:txBody>
      </p:sp>
    </p:spTree>
    <p:extLst>
      <p:ext uri="{BB962C8B-B14F-4D97-AF65-F5344CB8AC3E}">
        <p14:creationId xmlns:p14="http://schemas.microsoft.com/office/powerpoint/2010/main" val="11274995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5A1A17AB-F2D6-E94B-B312-5CC3BDC48E67}" type="slidenum">
              <a:rPr lang="en-US" altLang="en-US" sz="1400"/>
              <a:pPr>
                <a:spcBef>
                  <a:spcPct val="0"/>
                </a:spcBef>
                <a:buClrTx/>
                <a:buSzTx/>
                <a:buFontTx/>
                <a:buNone/>
              </a:pPr>
              <a:t>21</a:t>
            </a:fld>
            <a:endParaRPr lang="en-US" altLang="en-US" sz="1400"/>
          </a:p>
        </p:txBody>
      </p:sp>
      <p:sp>
        <p:nvSpPr>
          <p:cNvPr id="23555" name="Rectangle 2"/>
          <p:cNvSpPr>
            <a:spLocks noGrp="1" noChangeArrowheads="1"/>
          </p:cNvSpPr>
          <p:nvPr>
            <p:ph type="title"/>
          </p:nvPr>
        </p:nvSpPr>
        <p:spPr>
          <a:xfrm>
            <a:off x="685800" y="285750"/>
            <a:ext cx="7772400" cy="531813"/>
          </a:xfrm>
        </p:spPr>
        <p:txBody>
          <a:bodyPr/>
          <a:lstStyle/>
          <a:p>
            <a:r>
              <a:rPr lang="en-US" altLang="en-US" sz="4000"/>
              <a:t>Trace Code, cont.</a:t>
            </a:r>
          </a:p>
        </p:txBody>
      </p:sp>
      <p:sp>
        <p:nvSpPr>
          <p:cNvPr id="23556" name="Rectangle 3"/>
          <p:cNvSpPr>
            <a:spLocks noChangeArrowheads="1"/>
          </p:cNvSpPr>
          <p:nvPr/>
        </p:nvSpPr>
        <p:spPr bwMode="auto">
          <a:xfrm>
            <a:off x="2686050" y="2343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23557" name="Rectangle 4"/>
          <p:cNvSpPr>
            <a:spLocks noChangeArrowheads="1"/>
          </p:cNvSpPr>
          <p:nvPr/>
        </p:nvSpPr>
        <p:spPr bwMode="auto">
          <a:xfrm>
            <a:off x="2800350" y="2286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23558" name="Text Box 5"/>
          <p:cNvSpPr txBox="1">
            <a:spLocks noChangeArrowheads="1"/>
          </p:cNvSpPr>
          <p:nvPr/>
        </p:nvSpPr>
        <p:spPr bwMode="auto">
          <a:xfrm>
            <a:off x="152400" y="1085850"/>
            <a:ext cx="480060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r>
              <a:rPr lang="en-US" altLang="en-US" sz="1800" b="1">
                <a:solidFill>
                  <a:schemeClr val="tx2"/>
                </a:solidFill>
              </a:rPr>
              <a:t>Circle myCircle = new Circle(5.0);</a:t>
            </a:r>
          </a:p>
          <a:p>
            <a:pPr>
              <a:spcBef>
                <a:spcPct val="0"/>
              </a:spcBef>
              <a:buClrTx/>
              <a:buSzTx/>
              <a:buFontTx/>
              <a:buNone/>
            </a:pPr>
            <a:endParaRPr lang="en-US" altLang="en-US" sz="1800" b="1">
              <a:solidFill>
                <a:schemeClr val="tx2"/>
              </a:solidFill>
            </a:endParaRPr>
          </a:p>
          <a:p>
            <a:pPr>
              <a:spcBef>
                <a:spcPct val="0"/>
              </a:spcBef>
              <a:buClrTx/>
              <a:buSzTx/>
              <a:buFontTx/>
              <a:buNone/>
            </a:pPr>
            <a:r>
              <a:rPr lang="en-US" altLang="en-US" sz="1800" b="1">
                <a:solidFill>
                  <a:schemeClr val="tx2"/>
                </a:solidFill>
              </a:rPr>
              <a:t>Circle yourCircle = new Circle();</a:t>
            </a:r>
          </a:p>
          <a:p>
            <a:pPr>
              <a:spcBef>
                <a:spcPct val="0"/>
              </a:spcBef>
              <a:buClrTx/>
              <a:buSzTx/>
              <a:buFontTx/>
              <a:buNone/>
            </a:pPr>
            <a:endParaRPr lang="en-US" altLang="en-US" sz="1800" b="1">
              <a:solidFill>
                <a:schemeClr val="tx2"/>
              </a:solidFill>
            </a:endParaRPr>
          </a:p>
          <a:p>
            <a:pPr>
              <a:spcBef>
                <a:spcPct val="0"/>
              </a:spcBef>
              <a:buClrTx/>
              <a:buSzTx/>
              <a:buFontTx/>
              <a:buNone/>
            </a:pPr>
            <a:r>
              <a:rPr lang="en-US" altLang="en-US" sz="1800" b="1">
                <a:solidFill>
                  <a:schemeClr val="tx2"/>
                </a:solidFill>
              </a:rPr>
              <a:t>yourCircle.radius = 100;</a:t>
            </a:r>
          </a:p>
        </p:txBody>
      </p:sp>
      <p:graphicFrame>
        <p:nvGraphicFramePr>
          <p:cNvPr id="23559" name="Object 7"/>
          <p:cNvGraphicFramePr>
            <a:graphicFrameLocks noChangeAspect="1"/>
          </p:cNvGraphicFramePr>
          <p:nvPr>
            <p:ph idx="1"/>
          </p:nvPr>
        </p:nvGraphicFramePr>
        <p:xfrm>
          <a:off x="5570538" y="2033588"/>
          <a:ext cx="2687637" cy="1193800"/>
        </p:xfrm>
        <a:graphic>
          <a:graphicData uri="http://schemas.openxmlformats.org/presentationml/2006/ole">
            <mc:AlternateContent xmlns:mc="http://schemas.openxmlformats.org/markup-compatibility/2006">
              <mc:Choice xmlns:v="urn:schemas-microsoft-com:vml" Requires="v">
                <p:oleObj spid="_x0000_s164865" name="Picture" r:id="rId3" imgW="1026429" imgH="457200" progId="Word.Picture.8">
                  <p:embed/>
                </p:oleObj>
              </mc:Choice>
              <mc:Fallback>
                <p:oleObj name="Picture" r:id="rId3" imgW="1026429" imgH="45720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70538" y="2033588"/>
                        <a:ext cx="2687637" cy="1193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560" name="Rectangle 8"/>
          <p:cNvSpPr>
            <a:spLocks noChangeArrowheads="1"/>
          </p:cNvSpPr>
          <p:nvPr/>
        </p:nvSpPr>
        <p:spPr bwMode="auto">
          <a:xfrm>
            <a:off x="6837363" y="1227138"/>
            <a:ext cx="1524000" cy="306387"/>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144" tIns="9144" rIns="9144" bIns="9144"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solidFill>
                  <a:schemeClr val="accent2"/>
                </a:solidFill>
              </a:rPr>
              <a:t>reference value</a:t>
            </a:r>
          </a:p>
        </p:txBody>
      </p:sp>
      <p:sp>
        <p:nvSpPr>
          <p:cNvPr id="23561" name="Text Box 9"/>
          <p:cNvSpPr txBox="1">
            <a:spLocks noChangeArrowheads="1"/>
          </p:cNvSpPr>
          <p:nvPr/>
        </p:nvSpPr>
        <p:spPr bwMode="auto">
          <a:xfrm>
            <a:off x="5724525" y="1201738"/>
            <a:ext cx="11334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50000"/>
              </a:spcBef>
              <a:buClrTx/>
              <a:buSzTx/>
              <a:buFontTx/>
              <a:buNone/>
            </a:pPr>
            <a:r>
              <a:rPr lang="en-US" altLang="en-US" sz="1800"/>
              <a:t>myCircle</a:t>
            </a:r>
          </a:p>
        </p:txBody>
      </p:sp>
      <p:sp>
        <p:nvSpPr>
          <p:cNvPr id="23562" name="Line 10"/>
          <p:cNvSpPr>
            <a:spLocks noChangeShapeType="1"/>
          </p:cNvSpPr>
          <p:nvPr/>
        </p:nvSpPr>
        <p:spPr bwMode="auto">
          <a:xfrm flipH="1">
            <a:off x="6991350" y="1419225"/>
            <a:ext cx="652463" cy="806450"/>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3563" name="Rectangle 12"/>
          <p:cNvSpPr>
            <a:spLocks noChangeArrowheads="1"/>
          </p:cNvSpPr>
          <p:nvPr/>
        </p:nvSpPr>
        <p:spPr bwMode="auto">
          <a:xfrm>
            <a:off x="239713" y="1700213"/>
            <a:ext cx="1720850" cy="268287"/>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23564" name="Rectangle 13"/>
          <p:cNvSpPr>
            <a:spLocks noChangeArrowheads="1"/>
          </p:cNvSpPr>
          <p:nvPr/>
        </p:nvSpPr>
        <p:spPr bwMode="auto">
          <a:xfrm>
            <a:off x="6837363" y="3582988"/>
            <a:ext cx="1524000" cy="306387"/>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144" tIns="9144" rIns="9144" bIns="9144"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solidFill>
                  <a:schemeClr val="accent2"/>
                </a:solidFill>
              </a:rPr>
              <a:t>no value</a:t>
            </a:r>
          </a:p>
        </p:txBody>
      </p:sp>
      <p:sp>
        <p:nvSpPr>
          <p:cNvPr id="23565" name="Text Box 14"/>
          <p:cNvSpPr txBox="1">
            <a:spLocks noChangeArrowheads="1"/>
          </p:cNvSpPr>
          <p:nvPr/>
        </p:nvSpPr>
        <p:spPr bwMode="auto">
          <a:xfrm>
            <a:off x="5724525" y="3557588"/>
            <a:ext cx="12287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50000"/>
              </a:spcBef>
              <a:buClrTx/>
              <a:buSzTx/>
              <a:buFontTx/>
              <a:buNone/>
            </a:pPr>
            <a:r>
              <a:rPr lang="en-US" altLang="en-US" sz="1800"/>
              <a:t>yourCircle</a:t>
            </a:r>
          </a:p>
        </p:txBody>
      </p:sp>
      <p:sp>
        <p:nvSpPr>
          <p:cNvPr id="23566" name="AutoShape 11"/>
          <p:cNvSpPr>
            <a:spLocks noChangeArrowheads="1"/>
          </p:cNvSpPr>
          <p:nvPr/>
        </p:nvSpPr>
        <p:spPr bwMode="auto">
          <a:xfrm>
            <a:off x="5646738" y="4887913"/>
            <a:ext cx="2843212" cy="500062"/>
          </a:xfrm>
          <a:prstGeom prst="wedgeRoundRectCallout">
            <a:avLst>
              <a:gd name="adj1" fmla="val -5444"/>
              <a:gd name="adj2" fmla="val -261431"/>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2400"/>
              <a:t>Declare yourCircle</a:t>
            </a:r>
          </a:p>
        </p:txBody>
      </p:sp>
      <p:sp>
        <p:nvSpPr>
          <p:cNvPr id="23567" name="Rectangle 15"/>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solidFill>
                  <a:schemeClr val="bg2"/>
                </a:solidFill>
                <a:latin typeface="Forte" charset="0"/>
              </a:rPr>
              <a:t>animation</a:t>
            </a:r>
          </a:p>
        </p:txBody>
      </p:sp>
    </p:spTree>
    <p:extLst>
      <p:ext uri="{BB962C8B-B14F-4D97-AF65-F5344CB8AC3E}">
        <p14:creationId xmlns:p14="http://schemas.microsoft.com/office/powerpoint/2010/main" val="4898743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0EF61469-4F21-AC48-AACB-2D64571D02A1}" type="slidenum">
              <a:rPr lang="en-US" altLang="en-US" sz="1400"/>
              <a:pPr>
                <a:spcBef>
                  <a:spcPct val="0"/>
                </a:spcBef>
                <a:buClrTx/>
                <a:buSzTx/>
                <a:buFontTx/>
                <a:buNone/>
              </a:pPr>
              <a:t>22</a:t>
            </a:fld>
            <a:endParaRPr lang="en-US" altLang="en-US" sz="1400"/>
          </a:p>
        </p:txBody>
      </p:sp>
      <p:sp>
        <p:nvSpPr>
          <p:cNvPr id="24579" name="Rectangle 2"/>
          <p:cNvSpPr>
            <a:spLocks noGrp="1" noChangeArrowheads="1"/>
          </p:cNvSpPr>
          <p:nvPr>
            <p:ph type="title"/>
          </p:nvPr>
        </p:nvSpPr>
        <p:spPr>
          <a:xfrm>
            <a:off x="685800" y="285750"/>
            <a:ext cx="7772400" cy="531813"/>
          </a:xfrm>
        </p:spPr>
        <p:txBody>
          <a:bodyPr/>
          <a:lstStyle/>
          <a:p>
            <a:r>
              <a:rPr lang="en-US" altLang="en-US" sz="4000"/>
              <a:t>Trace Code, cont.</a:t>
            </a:r>
          </a:p>
        </p:txBody>
      </p:sp>
      <p:sp>
        <p:nvSpPr>
          <p:cNvPr id="24580" name="Rectangle 3"/>
          <p:cNvSpPr>
            <a:spLocks noChangeArrowheads="1"/>
          </p:cNvSpPr>
          <p:nvPr/>
        </p:nvSpPr>
        <p:spPr bwMode="auto">
          <a:xfrm>
            <a:off x="2686050" y="2343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24581" name="Rectangle 4"/>
          <p:cNvSpPr>
            <a:spLocks noChangeArrowheads="1"/>
          </p:cNvSpPr>
          <p:nvPr/>
        </p:nvSpPr>
        <p:spPr bwMode="auto">
          <a:xfrm>
            <a:off x="2800350" y="2286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24582" name="Text Box 5"/>
          <p:cNvSpPr txBox="1">
            <a:spLocks noChangeArrowheads="1"/>
          </p:cNvSpPr>
          <p:nvPr/>
        </p:nvSpPr>
        <p:spPr bwMode="auto">
          <a:xfrm>
            <a:off x="152400" y="1085850"/>
            <a:ext cx="480060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r>
              <a:rPr lang="en-US" altLang="en-US" sz="1800" b="1">
                <a:solidFill>
                  <a:schemeClr val="tx2"/>
                </a:solidFill>
              </a:rPr>
              <a:t>Circle myCircle = new Circle(5.0);</a:t>
            </a:r>
          </a:p>
          <a:p>
            <a:pPr>
              <a:spcBef>
                <a:spcPct val="0"/>
              </a:spcBef>
              <a:buClrTx/>
              <a:buSzTx/>
              <a:buFontTx/>
              <a:buNone/>
            </a:pPr>
            <a:endParaRPr lang="en-US" altLang="en-US" sz="1800" b="1">
              <a:solidFill>
                <a:schemeClr val="tx2"/>
              </a:solidFill>
            </a:endParaRPr>
          </a:p>
          <a:p>
            <a:pPr>
              <a:spcBef>
                <a:spcPct val="0"/>
              </a:spcBef>
              <a:buClrTx/>
              <a:buSzTx/>
              <a:buFontTx/>
              <a:buNone/>
            </a:pPr>
            <a:r>
              <a:rPr lang="en-US" altLang="en-US" sz="1800" b="1">
                <a:solidFill>
                  <a:schemeClr val="tx2"/>
                </a:solidFill>
              </a:rPr>
              <a:t>Circle yourCircle = new Circle();</a:t>
            </a:r>
          </a:p>
          <a:p>
            <a:pPr>
              <a:spcBef>
                <a:spcPct val="0"/>
              </a:spcBef>
              <a:buClrTx/>
              <a:buSzTx/>
              <a:buFontTx/>
              <a:buNone/>
            </a:pPr>
            <a:endParaRPr lang="en-US" altLang="en-US" sz="1800" b="1">
              <a:solidFill>
                <a:schemeClr val="tx2"/>
              </a:solidFill>
            </a:endParaRPr>
          </a:p>
          <a:p>
            <a:pPr>
              <a:spcBef>
                <a:spcPct val="0"/>
              </a:spcBef>
              <a:buClrTx/>
              <a:buSzTx/>
              <a:buFontTx/>
              <a:buNone/>
            </a:pPr>
            <a:r>
              <a:rPr lang="en-US" altLang="en-US" sz="1800" b="1">
                <a:solidFill>
                  <a:schemeClr val="tx2"/>
                </a:solidFill>
              </a:rPr>
              <a:t>yourCircle.radius = 100;</a:t>
            </a:r>
          </a:p>
        </p:txBody>
      </p:sp>
      <p:graphicFrame>
        <p:nvGraphicFramePr>
          <p:cNvPr id="24583" name="Object 6"/>
          <p:cNvGraphicFramePr>
            <a:graphicFrameLocks noChangeAspect="1"/>
          </p:cNvGraphicFramePr>
          <p:nvPr>
            <p:ph idx="1"/>
          </p:nvPr>
        </p:nvGraphicFramePr>
        <p:xfrm>
          <a:off x="5570538" y="2033588"/>
          <a:ext cx="2687637" cy="1193800"/>
        </p:xfrm>
        <a:graphic>
          <a:graphicData uri="http://schemas.openxmlformats.org/presentationml/2006/ole">
            <mc:AlternateContent xmlns:mc="http://schemas.openxmlformats.org/markup-compatibility/2006">
              <mc:Choice xmlns:v="urn:schemas-microsoft-com:vml" Requires="v">
                <p:oleObj spid="_x0000_s165889" name="Picture" r:id="rId3" imgW="1026429" imgH="457200" progId="Word.Picture.8">
                  <p:embed/>
                </p:oleObj>
              </mc:Choice>
              <mc:Fallback>
                <p:oleObj name="Picture" r:id="rId3" imgW="1026429" imgH="45720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70538" y="2033588"/>
                        <a:ext cx="2687637" cy="1193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584" name="Rectangle 7"/>
          <p:cNvSpPr>
            <a:spLocks noChangeArrowheads="1"/>
          </p:cNvSpPr>
          <p:nvPr/>
        </p:nvSpPr>
        <p:spPr bwMode="auto">
          <a:xfrm>
            <a:off x="6837363" y="1227138"/>
            <a:ext cx="1524000" cy="306387"/>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144" tIns="9144" rIns="9144" bIns="9144"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solidFill>
                  <a:schemeClr val="accent2"/>
                </a:solidFill>
              </a:rPr>
              <a:t>reference value</a:t>
            </a:r>
          </a:p>
        </p:txBody>
      </p:sp>
      <p:sp>
        <p:nvSpPr>
          <p:cNvPr id="24585" name="Text Box 8"/>
          <p:cNvSpPr txBox="1">
            <a:spLocks noChangeArrowheads="1"/>
          </p:cNvSpPr>
          <p:nvPr/>
        </p:nvSpPr>
        <p:spPr bwMode="auto">
          <a:xfrm>
            <a:off x="5724525" y="1201738"/>
            <a:ext cx="11334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50000"/>
              </a:spcBef>
              <a:buClrTx/>
              <a:buSzTx/>
              <a:buFontTx/>
              <a:buNone/>
            </a:pPr>
            <a:r>
              <a:rPr lang="en-US" altLang="en-US" sz="1800"/>
              <a:t>myCircle</a:t>
            </a:r>
          </a:p>
        </p:txBody>
      </p:sp>
      <p:sp>
        <p:nvSpPr>
          <p:cNvPr id="24586" name="Line 9"/>
          <p:cNvSpPr>
            <a:spLocks noChangeShapeType="1"/>
          </p:cNvSpPr>
          <p:nvPr/>
        </p:nvSpPr>
        <p:spPr bwMode="auto">
          <a:xfrm flipH="1">
            <a:off x="6991350" y="1419225"/>
            <a:ext cx="652463" cy="806450"/>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4587" name="Rectangle 11"/>
          <p:cNvSpPr>
            <a:spLocks noChangeArrowheads="1"/>
          </p:cNvSpPr>
          <p:nvPr/>
        </p:nvSpPr>
        <p:spPr bwMode="auto">
          <a:xfrm>
            <a:off x="6837363" y="3582988"/>
            <a:ext cx="1524000" cy="306387"/>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144" tIns="9144" rIns="9144" bIns="9144"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solidFill>
                  <a:schemeClr val="accent2"/>
                </a:solidFill>
              </a:rPr>
              <a:t>no value</a:t>
            </a:r>
          </a:p>
        </p:txBody>
      </p:sp>
      <p:sp>
        <p:nvSpPr>
          <p:cNvPr id="24588" name="Text Box 12"/>
          <p:cNvSpPr txBox="1">
            <a:spLocks noChangeArrowheads="1"/>
          </p:cNvSpPr>
          <p:nvPr/>
        </p:nvSpPr>
        <p:spPr bwMode="auto">
          <a:xfrm>
            <a:off x="5724525" y="3557588"/>
            <a:ext cx="12287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50000"/>
              </a:spcBef>
              <a:buClrTx/>
              <a:buSzTx/>
              <a:buFontTx/>
              <a:buNone/>
            </a:pPr>
            <a:r>
              <a:rPr lang="en-US" altLang="en-US" sz="1800"/>
              <a:t>yourCircle</a:t>
            </a:r>
          </a:p>
        </p:txBody>
      </p:sp>
      <p:sp>
        <p:nvSpPr>
          <p:cNvPr id="24589" name="Rectangle 14"/>
          <p:cNvSpPr>
            <a:spLocks noChangeArrowheads="1"/>
          </p:cNvSpPr>
          <p:nvPr/>
        </p:nvSpPr>
        <p:spPr bwMode="auto">
          <a:xfrm>
            <a:off x="2166938" y="1662113"/>
            <a:ext cx="1266825" cy="3079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graphicFrame>
        <p:nvGraphicFramePr>
          <p:cNvPr id="24590" name="Object 15"/>
          <p:cNvGraphicFramePr>
            <a:graphicFrameLocks noChangeAspect="1"/>
          </p:cNvGraphicFramePr>
          <p:nvPr/>
        </p:nvGraphicFramePr>
        <p:xfrm>
          <a:off x="5800725" y="4351338"/>
          <a:ext cx="2687638" cy="1193800"/>
        </p:xfrm>
        <a:graphic>
          <a:graphicData uri="http://schemas.openxmlformats.org/presentationml/2006/ole">
            <mc:AlternateContent xmlns:mc="http://schemas.openxmlformats.org/markup-compatibility/2006">
              <mc:Choice xmlns:v="urn:schemas-microsoft-com:vml" Requires="v">
                <p:oleObj spid="_x0000_s165890" name="Picture" r:id="rId5" imgW="1028700" imgH="457200" progId="Word.Picture.8">
                  <p:embed/>
                </p:oleObj>
              </mc:Choice>
              <mc:Fallback>
                <p:oleObj name="Picture" r:id="rId5" imgW="1028700" imgH="457200" progId="Word.Picture.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00725" y="4351338"/>
                        <a:ext cx="2687638" cy="1193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24591" name="AutoShape 16"/>
          <p:cNvSpPr>
            <a:spLocks noChangeArrowheads="1"/>
          </p:cNvSpPr>
          <p:nvPr/>
        </p:nvSpPr>
        <p:spPr bwMode="auto">
          <a:xfrm>
            <a:off x="3573463" y="4927600"/>
            <a:ext cx="1804987" cy="652463"/>
          </a:xfrm>
          <a:prstGeom prst="wedgeRoundRectCallout">
            <a:avLst>
              <a:gd name="adj1" fmla="val 89227"/>
              <a:gd name="adj2" fmla="val -87227"/>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t>Create a new Circle object</a:t>
            </a:r>
          </a:p>
        </p:txBody>
      </p:sp>
      <p:sp>
        <p:nvSpPr>
          <p:cNvPr id="24592" name="Rectangle 17"/>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solidFill>
                  <a:schemeClr val="bg2"/>
                </a:solidFill>
                <a:latin typeface="Forte" charset="0"/>
              </a:rPr>
              <a:t>animation</a:t>
            </a:r>
          </a:p>
        </p:txBody>
      </p:sp>
    </p:spTree>
    <p:extLst>
      <p:ext uri="{BB962C8B-B14F-4D97-AF65-F5344CB8AC3E}">
        <p14:creationId xmlns:p14="http://schemas.microsoft.com/office/powerpoint/2010/main" val="20140201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0015DC97-EF01-C34F-9F87-4A522B7EBB9C}" type="slidenum">
              <a:rPr lang="en-US" altLang="en-US" sz="1400"/>
              <a:pPr>
                <a:spcBef>
                  <a:spcPct val="0"/>
                </a:spcBef>
                <a:buClrTx/>
                <a:buSzTx/>
                <a:buFontTx/>
                <a:buNone/>
              </a:pPr>
              <a:t>23</a:t>
            </a:fld>
            <a:endParaRPr lang="en-US" altLang="en-US" sz="1400"/>
          </a:p>
        </p:txBody>
      </p:sp>
      <p:sp>
        <p:nvSpPr>
          <p:cNvPr id="25603" name="Rectangle 2"/>
          <p:cNvSpPr>
            <a:spLocks noGrp="1" noChangeArrowheads="1"/>
          </p:cNvSpPr>
          <p:nvPr>
            <p:ph type="title"/>
          </p:nvPr>
        </p:nvSpPr>
        <p:spPr>
          <a:xfrm>
            <a:off x="685800" y="285750"/>
            <a:ext cx="7772400" cy="531813"/>
          </a:xfrm>
        </p:spPr>
        <p:txBody>
          <a:bodyPr/>
          <a:lstStyle/>
          <a:p>
            <a:r>
              <a:rPr lang="en-US" altLang="en-US" sz="4000"/>
              <a:t>Trace Code, cont.</a:t>
            </a:r>
          </a:p>
        </p:txBody>
      </p:sp>
      <p:sp>
        <p:nvSpPr>
          <p:cNvPr id="25604" name="Rectangle 3"/>
          <p:cNvSpPr>
            <a:spLocks noChangeArrowheads="1"/>
          </p:cNvSpPr>
          <p:nvPr/>
        </p:nvSpPr>
        <p:spPr bwMode="auto">
          <a:xfrm>
            <a:off x="2686050" y="2343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25605" name="Rectangle 4"/>
          <p:cNvSpPr>
            <a:spLocks noChangeArrowheads="1"/>
          </p:cNvSpPr>
          <p:nvPr/>
        </p:nvSpPr>
        <p:spPr bwMode="auto">
          <a:xfrm>
            <a:off x="2800350" y="2286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25606" name="Text Box 5"/>
          <p:cNvSpPr txBox="1">
            <a:spLocks noChangeArrowheads="1"/>
          </p:cNvSpPr>
          <p:nvPr/>
        </p:nvSpPr>
        <p:spPr bwMode="auto">
          <a:xfrm>
            <a:off x="152400" y="1085850"/>
            <a:ext cx="480060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r>
              <a:rPr lang="en-US" altLang="en-US" sz="1800" b="1">
                <a:solidFill>
                  <a:schemeClr val="tx2"/>
                </a:solidFill>
              </a:rPr>
              <a:t>Circle myCircle = new Circle(5.0);</a:t>
            </a:r>
          </a:p>
          <a:p>
            <a:pPr>
              <a:spcBef>
                <a:spcPct val="0"/>
              </a:spcBef>
              <a:buClrTx/>
              <a:buSzTx/>
              <a:buFontTx/>
              <a:buNone/>
            </a:pPr>
            <a:endParaRPr lang="en-US" altLang="en-US" sz="1800" b="1">
              <a:solidFill>
                <a:schemeClr val="tx2"/>
              </a:solidFill>
            </a:endParaRPr>
          </a:p>
          <a:p>
            <a:pPr>
              <a:spcBef>
                <a:spcPct val="0"/>
              </a:spcBef>
              <a:buClrTx/>
              <a:buSzTx/>
              <a:buFontTx/>
              <a:buNone/>
            </a:pPr>
            <a:r>
              <a:rPr lang="en-US" altLang="en-US" sz="1800" b="1">
                <a:solidFill>
                  <a:schemeClr val="tx2"/>
                </a:solidFill>
              </a:rPr>
              <a:t>Circle yourCircle = new Circle();</a:t>
            </a:r>
          </a:p>
          <a:p>
            <a:pPr>
              <a:spcBef>
                <a:spcPct val="0"/>
              </a:spcBef>
              <a:buClrTx/>
              <a:buSzTx/>
              <a:buFontTx/>
              <a:buNone/>
            </a:pPr>
            <a:endParaRPr lang="en-US" altLang="en-US" sz="1800" b="1">
              <a:solidFill>
                <a:schemeClr val="tx2"/>
              </a:solidFill>
            </a:endParaRPr>
          </a:p>
          <a:p>
            <a:pPr>
              <a:spcBef>
                <a:spcPct val="0"/>
              </a:spcBef>
              <a:buClrTx/>
              <a:buSzTx/>
              <a:buFontTx/>
              <a:buNone/>
            </a:pPr>
            <a:r>
              <a:rPr lang="en-US" altLang="en-US" sz="1800" b="1">
                <a:solidFill>
                  <a:schemeClr val="tx2"/>
                </a:solidFill>
              </a:rPr>
              <a:t>yourCircle.radius = 100;</a:t>
            </a:r>
          </a:p>
        </p:txBody>
      </p:sp>
      <p:graphicFrame>
        <p:nvGraphicFramePr>
          <p:cNvPr id="25607" name="Object 6"/>
          <p:cNvGraphicFramePr>
            <a:graphicFrameLocks noChangeAspect="1"/>
          </p:cNvGraphicFramePr>
          <p:nvPr>
            <p:ph idx="1"/>
          </p:nvPr>
        </p:nvGraphicFramePr>
        <p:xfrm>
          <a:off x="5570538" y="2033588"/>
          <a:ext cx="2687637" cy="1193800"/>
        </p:xfrm>
        <a:graphic>
          <a:graphicData uri="http://schemas.openxmlformats.org/presentationml/2006/ole">
            <mc:AlternateContent xmlns:mc="http://schemas.openxmlformats.org/markup-compatibility/2006">
              <mc:Choice xmlns:v="urn:schemas-microsoft-com:vml" Requires="v">
                <p:oleObj spid="_x0000_s166913" name="Picture" r:id="rId3" imgW="1026429" imgH="457200" progId="Word.Picture.8">
                  <p:embed/>
                </p:oleObj>
              </mc:Choice>
              <mc:Fallback>
                <p:oleObj name="Picture" r:id="rId3" imgW="1026429" imgH="45720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70538" y="2033588"/>
                        <a:ext cx="2687637" cy="1193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08" name="Rectangle 7"/>
          <p:cNvSpPr>
            <a:spLocks noChangeArrowheads="1"/>
          </p:cNvSpPr>
          <p:nvPr/>
        </p:nvSpPr>
        <p:spPr bwMode="auto">
          <a:xfrm>
            <a:off x="6837363" y="1227138"/>
            <a:ext cx="1524000" cy="306387"/>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144" tIns="9144" rIns="9144" bIns="9144"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b="1">
                <a:solidFill>
                  <a:schemeClr val="tx2"/>
                </a:solidFill>
              </a:rPr>
              <a:t>reference value</a:t>
            </a:r>
          </a:p>
        </p:txBody>
      </p:sp>
      <p:sp>
        <p:nvSpPr>
          <p:cNvPr id="25609" name="Text Box 8"/>
          <p:cNvSpPr txBox="1">
            <a:spLocks noChangeArrowheads="1"/>
          </p:cNvSpPr>
          <p:nvPr/>
        </p:nvSpPr>
        <p:spPr bwMode="auto">
          <a:xfrm>
            <a:off x="5724525" y="1201738"/>
            <a:ext cx="11334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50000"/>
              </a:spcBef>
              <a:buClrTx/>
              <a:buSzTx/>
              <a:buFontTx/>
              <a:buNone/>
            </a:pPr>
            <a:r>
              <a:rPr lang="en-US" altLang="en-US" sz="1800"/>
              <a:t>myCircle</a:t>
            </a:r>
          </a:p>
        </p:txBody>
      </p:sp>
      <p:sp>
        <p:nvSpPr>
          <p:cNvPr id="25610" name="Line 9"/>
          <p:cNvSpPr>
            <a:spLocks noChangeShapeType="1"/>
          </p:cNvSpPr>
          <p:nvPr/>
        </p:nvSpPr>
        <p:spPr bwMode="auto">
          <a:xfrm flipH="1">
            <a:off x="6991350" y="1419225"/>
            <a:ext cx="652463" cy="806450"/>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5611" name="Rectangle 10"/>
          <p:cNvSpPr>
            <a:spLocks noChangeArrowheads="1"/>
          </p:cNvSpPr>
          <p:nvPr/>
        </p:nvSpPr>
        <p:spPr bwMode="auto">
          <a:xfrm>
            <a:off x="6837363" y="3582988"/>
            <a:ext cx="1524000" cy="306387"/>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144" tIns="9144" rIns="9144" bIns="9144"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b="1">
                <a:solidFill>
                  <a:schemeClr val="tx2"/>
                </a:solidFill>
              </a:rPr>
              <a:t>reference value</a:t>
            </a:r>
          </a:p>
        </p:txBody>
      </p:sp>
      <p:sp>
        <p:nvSpPr>
          <p:cNvPr id="25612" name="Text Box 11"/>
          <p:cNvSpPr txBox="1">
            <a:spLocks noChangeArrowheads="1"/>
          </p:cNvSpPr>
          <p:nvPr/>
        </p:nvSpPr>
        <p:spPr bwMode="auto">
          <a:xfrm>
            <a:off x="5724525" y="3557588"/>
            <a:ext cx="12287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50000"/>
              </a:spcBef>
              <a:buClrTx/>
              <a:buSzTx/>
              <a:buFontTx/>
              <a:buNone/>
            </a:pPr>
            <a:r>
              <a:rPr lang="en-US" altLang="en-US" sz="1800"/>
              <a:t>yourCircle</a:t>
            </a:r>
          </a:p>
        </p:txBody>
      </p:sp>
      <p:sp>
        <p:nvSpPr>
          <p:cNvPr id="25613" name="Rectangle 12"/>
          <p:cNvSpPr>
            <a:spLocks noChangeArrowheads="1"/>
          </p:cNvSpPr>
          <p:nvPr/>
        </p:nvSpPr>
        <p:spPr bwMode="auto">
          <a:xfrm>
            <a:off x="1960563" y="1700213"/>
            <a:ext cx="230187" cy="268287"/>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graphicFrame>
        <p:nvGraphicFramePr>
          <p:cNvPr id="25614" name="Object 13"/>
          <p:cNvGraphicFramePr>
            <a:graphicFrameLocks noChangeAspect="1"/>
          </p:cNvGraphicFramePr>
          <p:nvPr/>
        </p:nvGraphicFramePr>
        <p:xfrm>
          <a:off x="5800725" y="4351338"/>
          <a:ext cx="2687638" cy="1193800"/>
        </p:xfrm>
        <a:graphic>
          <a:graphicData uri="http://schemas.openxmlformats.org/presentationml/2006/ole">
            <mc:AlternateContent xmlns:mc="http://schemas.openxmlformats.org/markup-compatibility/2006">
              <mc:Choice xmlns:v="urn:schemas-microsoft-com:vml" Requires="v">
                <p:oleObj spid="_x0000_s166914" name="Picture" r:id="rId5" imgW="1028510" imgH="456439" progId="Word.Picture.8">
                  <p:embed/>
                </p:oleObj>
              </mc:Choice>
              <mc:Fallback>
                <p:oleObj name="Picture" r:id="rId5" imgW="1028510" imgH="456439" progId="Word.Picture.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00725" y="4351338"/>
                        <a:ext cx="2687638" cy="1193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25615" name="AutoShape 15"/>
          <p:cNvSpPr>
            <a:spLocks noChangeArrowheads="1"/>
          </p:cNvSpPr>
          <p:nvPr/>
        </p:nvSpPr>
        <p:spPr bwMode="auto">
          <a:xfrm>
            <a:off x="3343275" y="4119563"/>
            <a:ext cx="2495550" cy="692150"/>
          </a:xfrm>
          <a:prstGeom prst="wedgeRoundRectCallout">
            <a:avLst>
              <a:gd name="adj1" fmla="val 98028"/>
              <a:gd name="adj2" fmla="val -52523"/>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t>Assign object reference to yourCircle</a:t>
            </a:r>
          </a:p>
        </p:txBody>
      </p:sp>
      <p:sp>
        <p:nvSpPr>
          <p:cNvPr id="25616" name="Line 16"/>
          <p:cNvSpPr>
            <a:spLocks noChangeShapeType="1"/>
          </p:cNvSpPr>
          <p:nvPr/>
        </p:nvSpPr>
        <p:spPr bwMode="auto">
          <a:xfrm flipH="1">
            <a:off x="7107238" y="3813175"/>
            <a:ext cx="652462" cy="806450"/>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5617" name="Rectangle 17"/>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solidFill>
                  <a:schemeClr val="bg2"/>
                </a:solidFill>
                <a:latin typeface="Forte" charset="0"/>
              </a:rPr>
              <a:t>animation</a:t>
            </a:r>
          </a:p>
        </p:txBody>
      </p:sp>
    </p:spTree>
    <p:extLst>
      <p:ext uri="{BB962C8B-B14F-4D97-AF65-F5344CB8AC3E}">
        <p14:creationId xmlns:p14="http://schemas.microsoft.com/office/powerpoint/2010/main" val="9996691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2A8E5752-DD31-814D-B9B9-2728EE5D476B}" type="slidenum">
              <a:rPr lang="en-US" altLang="en-US" sz="1400"/>
              <a:pPr>
                <a:spcBef>
                  <a:spcPct val="0"/>
                </a:spcBef>
                <a:buClrTx/>
                <a:buSzTx/>
                <a:buFontTx/>
                <a:buNone/>
              </a:pPr>
              <a:t>24</a:t>
            </a:fld>
            <a:endParaRPr lang="en-US" altLang="en-US" sz="1400"/>
          </a:p>
        </p:txBody>
      </p:sp>
      <p:sp>
        <p:nvSpPr>
          <p:cNvPr id="26627" name="Rectangle 2"/>
          <p:cNvSpPr>
            <a:spLocks noGrp="1" noChangeArrowheads="1"/>
          </p:cNvSpPr>
          <p:nvPr>
            <p:ph type="title"/>
          </p:nvPr>
        </p:nvSpPr>
        <p:spPr>
          <a:xfrm>
            <a:off x="685800" y="285750"/>
            <a:ext cx="7772400" cy="531813"/>
          </a:xfrm>
        </p:spPr>
        <p:txBody>
          <a:bodyPr/>
          <a:lstStyle/>
          <a:p>
            <a:r>
              <a:rPr lang="en-US" altLang="en-US" sz="4000"/>
              <a:t>Trace Code, cont.</a:t>
            </a:r>
          </a:p>
        </p:txBody>
      </p:sp>
      <p:sp>
        <p:nvSpPr>
          <p:cNvPr id="26628" name="Rectangle 3"/>
          <p:cNvSpPr>
            <a:spLocks noChangeArrowheads="1"/>
          </p:cNvSpPr>
          <p:nvPr/>
        </p:nvSpPr>
        <p:spPr bwMode="auto">
          <a:xfrm>
            <a:off x="2686050" y="2343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26629" name="Rectangle 4"/>
          <p:cNvSpPr>
            <a:spLocks noChangeArrowheads="1"/>
          </p:cNvSpPr>
          <p:nvPr/>
        </p:nvSpPr>
        <p:spPr bwMode="auto">
          <a:xfrm>
            <a:off x="2800350" y="2286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26630" name="Text Box 5"/>
          <p:cNvSpPr txBox="1">
            <a:spLocks noChangeArrowheads="1"/>
          </p:cNvSpPr>
          <p:nvPr/>
        </p:nvSpPr>
        <p:spPr bwMode="auto">
          <a:xfrm>
            <a:off x="152400" y="1085850"/>
            <a:ext cx="480060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r>
              <a:rPr lang="en-US" altLang="en-US" sz="1800" b="1">
                <a:solidFill>
                  <a:schemeClr val="tx2"/>
                </a:solidFill>
              </a:rPr>
              <a:t>Circle myCircle = new Circle(5.0);</a:t>
            </a:r>
          </a:p>
          <a:p>
            <a:pPr>
              <a:spcBef>
                <a:spcPct val="0"/>
              </a:spcBef>
              <a:buClrTx/>
              <a:buSzTx/>
              <a:buFontTx/>
              <a:buNone/>
            </a:pPr>
            <a:endParaRPr lang="en-US" altLang="en-US" sz="1800" b="1">
              <a:solidFill>
                <a:schemeClr val="tx2"/>
              </a:solidFill>
            </a:endParaRPr>
          </a:p>
          <a:p>
            <a:pPr>
              <a:spcBef>
                <a:spcPct val="0"/>
              </a:spcBef>
              <a:buClrTx/>
              <a:buSzTx/>
              <a:buFontTx/>
              <a:buNone/>
            </a:pPr>
            <a:r>
              <a:rPr lang="en-US" altLang="en-US" sz="1800" b="1">
                <a:solidFill>
                  <a:schemeClr val="tx2"/>
                </a:solidFill>
              </a:rPr>
              <a:t>Circle yourCircle = new Circle();</a:t>
            </a:r>
          </a:p>
          <a:p>
            <a:pPr>
              <a:spcBef>
                <a:spcPct val="0"/>
              </a:spcBef>
              <a:buClrTx/>
              <a:buSzTx/>
              <a:buFontTx/>
              <a:buNone/>
            </a:pPr>
            <a:endParaRPr lang="en-US" altLang="en-US" sz="1800" b="1">
              <a:solidFill>
                <a:schemeClr val="tx2"/>
              </a:solidFill>
            </a:endParaRPr>
          </a:p>
          <a:p>
            <a:pPr>
              <a:spcBef>
                <a:spcPct val="0"/>
              </a:spcBef>
              <a:buClrTx/>
              <a:buSzTx/>
              <a:buFontTx/>
              <a:buNone/>
            </a:pPr>
            <a:r>
              <a:rPr lang="en-US" altLang="en-US" sz="1800" b="1">
                <a:solidFill>
                  <a:schemeClr val="tx2"/>
                </a:solidFill>
              </a:rPr>
              <a:t>yourCircle.radius = 100;</a:t>
            </a:r>
          </a:p>
        </p:txBody>
      </p:sp>
      <p:graphicFrame>
        <p:nvGraphicFramePr>
          <p:cNvPr id="26631" name="Object 6"/>
          <p:cNvGraphicFramePr>
            <a:graphicFrameLocks noChangeAspect="1"/>
          </p:cNvGraphicFramePr>
          <p:nvPr>
            <p:ph idx="1"/>
          </p:nvPr>
        </p:nvGraphicFramePr>
        <p:xfrm>
          <a:off x="5570538" y="2046288"/>
          <a:ext cx="2687637" cy="1193800"/>
        </p:xfrm>
        <a:graphic>
          <a:graphicData uri="http://schemas.openxmlformats.org/presentationml/2006/ole">
            <mc:AlternateContent xmlns:mc="http://schemas.openxmlformats.org/markup-compatibility/2006">
              <mc:Choice xmlns:v="urn:schemas-microsoft-com:vml" Requires="v">
                <p:oleObj spid="_x0000_s167937" name="Picture" r:id="rId3" imgW="1026429" imgH="457200" progId="Word.Picture.8">
                  <p:embed/>
                </p:oleObj>
              </mc:Choice>
              <mc:Fallback>
                <p:oleObj name="Picture" r:id="rId3" imgW="1026429" imgH="45720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70538" y="2046288"/>
                        <a:ext cx="2687637" cy="1193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632" name="Rectangle 7"/>
          <p:cNvSpPr>
            <a:spLocks noChangeArrowheads="1"/>
          </p:cNvSpPr>
          <p:nvPr/>
        </p:nvSpPr>
        <p:spPr bwMode="auto">
          <a:xfrm>
            <a:off x="6837363" y="1227138"/>
            <a:ext cx="1524000" cy="306387"/>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144" tIns="9144" rIns="9144" bIns="9144"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solidFill>
                  <a:schemeClr val="tx2"/>
                </a:solidFill>
              </a:rPr>
              <a:t>reference value</a:t>
            </a:r>
          </a:p>
        </p:txBody>
      </p:sp>
      <p:sp>
        <p:nvSpPr>
          <p:cNvPr id="26633" name="Text Box 8"/>
          <p:cNvSpPr txBox="1">
            <a:spLocks noChangeArrowheads="1"/>
          </p:cNvSpPr>
          <p:nvPr/>
        </p:nvSpPr>
        <p:spPr bwMode="auto">
          <a:xfrm>
            <a:off x="5724525" y="1201738"/>
            <a:ext cx="11334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50000"/>
              </a:spcBef>
              <a:buClrTx/>
              <a:buSzTx/>
              <a:buFontTx/>
              <a:buNone/>
            </a:pPr>
            <a:r>
              <a:rPr lang="en-US" altLang="en-US" sz="1800"/>
              <a:t>myCircle</a:t>
            </a:r>
          </a:p>
        </p:txBody>
      </p:sp>
      <p:sp>
        <p:nvSpPr>
          <p:cNvPr id="26634" name="Line 9"/>
          <p:cNvSpPr>
            <a:spLocks noChangeShapeType="1"/>
          </p:cNvSpPr>
          <p:nvPr/>
        </p:nvSpPr>
        <p:spPr bwMode="auto">
          <a:xfrm flipH="1">
            <a:off x="6991350" y="1419225"/>
            <a:ext cx="652463" cy="806450"/>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6635" name="Rectangle 10"/>
          <p:cNvSpPr>
            <a:spLocks noChangeArrowheads="1"/>
          </p:cNvSpPr>
          <p:nvPr/>
        </p:nvSpPr>
        <p:spPr bwMode="auto">
          <a:xfrm>
            <a:off x="6837363" y="3582988"/>
            <a:ext cx="1524000" cy="306387"/>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144" tIns="9144" rIns="9144" bIns="9144"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solidFill>
                  <a:schemeClr val="tx2"/>
                </a:solidFill>
              </a:rPr>
              <a:t>reference value</a:t>
            </a:r>
          </a:p>
        </p:txBody>
      </p:sp>
      <p:sp>
        <p:nvSpPr>
          <p:cNvPr id="26636" name="Text Box 11"/>
          <p:cNvSpPr txBox="1">
            <a:spLocks noChangeArrowheads="1"/>
          </p:cNvSpPr>
          <p:nvPr/>
        </p:nvSpPr>
        <p:spPr bwMode="auto">
          <a:xfrm>
            <a:off x="5724525" y="3557588"/>
            <a:ext cx="12287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50000"/>
              </a:spcBef>
              <a:buClrTx/>
              <a:buSzTx/>
              <a:buFontTx/>
              <a:buNone/>
            </a:pPr>
            <a:r>
              <a:rPr lang="en-US" altLang="en-US" sz="1800"/>
              <a:t>yourCircle</a:t>
            </a:r>
          </a:p>
        </p:txBody>
      </p:sp>
      <p:sp>
        <p:nvSpPr>
          <p:cNvPr id="26637" name="Rectangle 12"/>
          <p:cNvSpPr>
            <a:spLocks noChangeArrowheads="1"/>
          </p:cNvSpPr>
          <p:nvPr/>
        </p:nvSpPr>
        <p:spPr bwMode="auto">
          <a:xfrm>
            <a:off x="193675" y="2238375"/>
            <a:ext cx="4456113" cy="268288"/>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graphicFrame>
        <p:nvGraphicFramePr>
          <p:cNvPr id="26638" name="Object 13"/>
          <p:cNvGraphicFramePr>
            <a:graphicFrameLocks noChangeAspect="1"/>
          </p:cNvGraphicFramePr>
          <p:nvPr/>
        </p:nvGraphicFramePr>
        <p:xfrm>
          <a:off x="5800725" y="4351338"/>
          <a:ext cx="2687638" cy="1193800"/>
        </p:xfrm>
        <a:graphic>
          <a:graphicData uri="http://schemas.openxmlformats.org/presentationml/2006/ole">
            <mc:AlternateContent xmlns:mc="http://schemas.openxmlformats.org/markup-compatibility/2006">
              <mc:Choice xmlns:v="urn:schemas-microsoft-com:vml" Requires="v">
                <p:oleObj spid="_x0000_s167938" name="Picture" r:id="rId5" imgW="1026429" imgH="457200" progId="Word.Picture.8">
                  <p:embed/>
                </p:oleObj>
              </mc:Choice>
              <mc:Fallback>
                <p:oleObj name="Picture" r:id="rId5" imgW="1026429" imgH="457200" progId="Word.Picture.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00725" y="4351338"/>
                        <a:ext cx="2687638" cy="1193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26639" name="AutoShape 14"/>
          <p:cNvSpPr>
            <a:spLocks noChangeArrowheads="1"/>
          </p:cNvSpPr>
          <p:nvPr/>
        </p:nvSpPr>
        <p:spPr bwMode="auto">
          <a:xfrm>
            <a:off x="3035300" y="4849813"/>
            <a:ext cx="2497138" cy="806450"/>
          </a:xfrm>
          <a:prstGeom prst="wedgeRoundRectCallout">
            <a:avLst>
              <a:gd name="adj1" fmla="val 73269"/>
              <a:gd name="adj2" fmla="val -7875"/>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2400"/>
              <a:t>Change radius in yourCircle</a:t>
            </a:r>
            <a:endParaRPr lang="en-US" altLang="en-US" sz="1800"/>
          </a:p>
        </p:txBody>
      </p:sp>
      <p:sp>
        <p:nvSpPr>
          <p:cNvPr id="26640" name="Line 15"/>
          <p:cNvSpPr>
            <a:spLocks noChangeShapeType="1"/>
          </p:cNvSpPr>
          <p:nvPr/>
        </p:nvSpPr>
        <p:spPr bwMode="auto">
          <a:xfrm flipH="1">
            <a:off x="7107238" y="3813175"/>
            <a:ext cx="652462" cy="806450"/>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6641" name="Rectangle 16"/>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solidFill>
                  <a:schemeClr val="bg2"/>
                </a:solidFill>
                <a:latin typeface="Forte" charset="0"/>
              </a:rPr>
              <a:t>animation</a:t>
            </a:r>
          </a:p>
        </p:txBody>
      </p:sp>
    </p:spTree>
    <p:extLst>
      <p:ext uri="{BB962C8B-B14F-4D97-AF65-F5344CB8AC3E}">
        <p14:creationId xmlns:p14="http://schemas.microsoft.com/office/powerpoint/2010/main" val="16746823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25C8EA70-190B-F84B-95FD-E744E4693056}" type="slidenum">
              <a:rPr lang="en-US" altLang="en-US" sz="1400"/>
              <a:pPr>
                <a:spcBef>
                  <a:spcPct val="0"/>
                </a:spcBef>
                <a:buClrTx/>
                <a:buSzTx/>
                <a:buFontTx/>
                <a:buNone/>
              </a:pPr>
              <a:t>25</a:t>
            </a:fld>
            <a:endParaRPr lang="en-US" altLang="en-US" sz="1400"/>
          </a:p>
        </p:txBody>
      </p:sp>
      <p:sp>
        <p:nvSpPr>
          <p:cNvPr id="27651" name="Rectangle 2"/>
          <p:cNvSpPr>
            <a:spLocks noGrp="1" noChangeArrowheads="1"/>
          </p:cNvSpPr>
          <p:nvPr>
            <p:ph type="title"/>
          </p:nvPr>
        </p:nvSpPr>
        <p:spPr>
          <a:xfrm>
            <a:off x="152400" y="304800"/>
            <a:ext cx="8991600" cy="533400"/>
          </a:xfrm>
        </p:spPr>
        <p:txBody>
          <a:bodyPr/>
          <a:lstStyle/>
          <a:p>
            <a:r>
              <a:rPr lang="en-US" altLang="en-US"/>
              <a:t>Caution</a:t>
            </a:r>
            <a:endParaRPr lang="en-US" altLang="en-US">
              <a:solidFill>
                <a:schemeClr val="tx1"/>
              </a:solidFill>
              <a:latin typeface="Book Antiqua" charset="0"/>
              <a:hlinkClick r:id="rId2" action="ppaction://program"/>
            </a:endParaRPr>
          </a:p>
        </p:txBody>
      </p:sp>
      <p:sp>
        <p:nvSpPr>
          <p:cNvPr id="27652" name="Rectangle 3"/>
          <p:cNvSpPr>
            <a:spLocks noGrp="1" noChangeArrowheads="1"/>
          </p:cNvSpPr>
          <p:nvPr>
            <p:ph type="body" idx="1"/>
          </p:nvPr>
        </p:nvSpPr>
        <p:spPr>
          <a:xfrm>
            <a:off x="152400" y="1219200"/>
            <a:ext cx="8991600" cy="5029200"/>
          </a:xfrm>
        </p:spPr>
        <p:txBody>
          <a:bodyPr/>
          <a:lstStyle/>
          <a:p>
            <a:pPr marL="0" indent="0">
              <a:lnSpc>
                <a:spcPct val="90000"/>
              </a:lnSpc>
              <a:buFont typeface="Monotype Sorts" charset="2"/>
              <a:buNone/>
              <a:tabLst>
                <a:tab pos="0" algn="l"/>
              </a:tabLst>
            </a:pPr>
            <a:r>
              <a:rPr lang="en-US" altLang="en-US" sz="2400">
                <a:ea typeface="Times New Roman" charset="0"/>
                <a:cs typeface="Times New Roman" charset="0"/>
              </a:rPr>
              <a:t>Recall that you use </a:t>
            </a:r>
          </a:p>
          <a:p>
            <a:pPr marL="979488" lvl="1">
              <a:lnSpc>
                <a:spcPct val="90000"/>
              </a:lnSpc>
              <a:buFontTx/>
              <a:buNone/>
              <a:tabLst>
                <a:tab pos="0" algn="l"/>
              </a:tabLst>
            </a:pPr>
            <a:r>
              <a:rPr lang="en-US" altLang="en-US" sz="2000">
                <a:ea typeface="Times New Roman" charset="0"/>
                <a:cs typeface="Times New Roman" charset="0"/>
              </a:rPr>
              <a:t>Math.methodName(arguments) (e.g., Math.pow(3, 2.5)) </a:t>
            </a:r>
          </a:p>
          <a:p>
            <a:pPr marL="0" indent="0">
              <a:lnSpc>
                <a:spcPct val="90000"/>
              </a:lnSpc>
              <a:buFont typeface="Monotype Sorts" charset="2"/>
              <a:buNone/>
              <a:tabLst>
                <a:tab pos="0" algn="l"/>
              </a:tabLst>
            </a:pPr>
            <a:endParaRPr lang="en-US" altLang="en-US" sz="2400">
              <a:ea typeface="Times New Roman" charset="0"/>
              <a:cs typeface="Times New Roman" charset="0"/>
            </a:endParaRPr>
          </a:p>
          <a:p>
            <a:pPr marL="0" indent="0">
              <a:lnSpc>
                <a:spcPct val="90000"/>
              </a:lnSpc>
              <a:buFont typeface="Monotype Sorts" charset="2"/>
              <a:buNone/>
              <a:tabLst>
                <a:tab pos="0" algn="l"/>
              </a:tabLst>
            </a:pPr>
            <a:r>
              <a:rPr lang="en-US" altLang="en-US" sz="2400">
                <a:ea typeface="Times New Roman" charset="0"/>
                <a:cs typeface="Times New Roman" charset="0"/>
              </a:rPr>
              <a:t>to invoke a method in the Math class. Can you invoke getArea() using SimpleCircle.getArea()? The answer is no. All the methods used before this chapter are static methods, which are defined using the static keyword. However, getArea() is non-static. It must be invoked from an object using </a:t>
            </a:r>
          </a:p>
          <a:p>
            <a:pPr marL="0" indent="0">
              <a:lnSpc>
                <a:spcPct val="90000"/>
              </a:lnSpc>
              <a:buFont typeface="Monotype Sorts" charset="2"/>
              <a:buNone/>
              <a:tabLst>
                <a:tab pos="0" algn="l"/>
              </a:tabLst>
            </a:pPr>
            <a:endParaRPr lang="en-US" altLang="en-US" sz="2400">
              <a:ea typeface="Times New Roman" charset="0"/>
              <a:cs typeface="Times New Roman" charset="0"/>
            </a:endParaRPr>
          </a:p>
          <a:p>
            <a:pPr marL="979488" lvl="1">
              <a:lnSpc>
                <a:spcPct val="90000"/>
              </a:lnSpc>
              <a:buFontTx/>
              <a:buNone/>
              <a:tabLst>
                <a:tab pos="0" algn="l"/>
              </a:tabLst>
            </a:pPr>
            <a:r>
              <a:rPr lang="en-US" altLang="en-US" sz="2000">
                <a:ea typeface="Times New Roman" charset="0"/>
                <a:cs typeface="Times New Roman" charset="0"/>
              </a:rPr>
              <a:t>objectRefVar.methodName(arguments) (e.g., myCircle.getArea()). </a:t>
            </a:r>
          </a:p>
          <a:p>
            <a:pPr marL="0" indent="0">
              <a:lnSpc>
                <a:spcPct val="90000"/>
              </a:lnSpc>
              <a:buFont typeface="Monotype Sorts" charset="2"/>
              <a:buNone/>
              <a:tabLst>
                <a:tab pos="0" algn="l"/>
              </a:tabLst>
            </a:pPr>
            <a:endParaRPr lang="en-US" altLang="en-US" sz="2400">
              <a:ea typeface="Times New Roman" charset="0"/>
              <a:cs typeface="Times New Roman" charset="0"/>
            </a:endParaRPr>
          </a:p>
          <a:p>
            <a:pPr marL="0" indent="0">
              <a:lnSpc>
                <a:spcPct val="90000"/>
              </a:lnSpc>
              <a:buFont typeface="Monotype Sorts" charset="2"/>
              <a:buNone/>
              <a:tabLst>
                <a:tab pos="0" algn="l"/>
              </a:tabLst>
            </a:pPr>
            <a:r>
              <a:rPr lang="en-US" altLang="en-US" sz="2400">
                <a:ea typeface="Times New Roman" charset="0"/>
                <a:cs typeface="Times New Roman" charset="0"/>
              </a:rPr>
              <a:t>More explanations will be given in the section on “Static Variables, Constants, and Methods.”</a:t>
            </a:r>
          </a:p>
        </p:txBody>
      </p:sp>
    </p:spTree>
    <p:extLst>
      <p:ext uri="{BB962C8B-B14F-4D97-AF65-F5344CB8AC3E}">
        <p14:creationId xmlns:p14="http://schemas.microsoft.com/office/powerpoint/2010/main" val="14648393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CB7D1F3A-B455-514B-BCB2-09120857C855}" type="slidenum">
              <a:rPr lang="en-US" altLang="en-US" sz="1400"/>
              <a:pPr>
                <a:spcBef>
                  <a:spcPct val="0"/>
                </a:spcBef>
                <a:buClrTx/>
                <a:buSzTx/>
                <a:buFontTx/>
                <a:buNone/>
              </a:pPr>
              <a:t>26</a:t>
            </a:fld>
            <a:endParaRPr lang="en-US" altLang="en-US" sz="1400"/>
          </a:p>
        </p:txBody>
      </p:sp>
      <p:sp>
        <p:nvSpPr>
          <p:cNvPr id="28675" name="Rectangle 2"/>
          <p:cNvSpPr>
            <a:spLocks noGrp="1" noChangeArrowheads="1"/>
          </p:cNvSpPr>
          <p:nvPr>
            <p:ph type="title"/>
          </p:nvPr>
        </p:nvSpPr>
        <p:spPr>
          <a:xfrm>
            <a:off x="685800" y="228600"/>
            <a:ext cx="7772400" cy="666750"/>
          </a:xfrm>
        </p:spPr>
        <p:txBody>
          <a:bodyPr/>
          <a:lstStyle/>
          <a:p>
            <a:r>
              <a:rPr lang="en-US" altLang="en-US"/>
              <a:t>Reference Data Fields</a:t>
            </a:r>
          </a:p>
        </p:txBody>
      </p:sp>
      <p:sp>
        <p:nvSpPr>
          <p:cNvPr id="28676" name="Rectangle 3"/>
          <p:cNvSpPr>
            <a:spLocks noGrp="1" noChangeArrowheads="1"/>
          </p:cNvSpPr>
          <p:nvPr>
            <p:ph type="body" idx="1"/>
          </p:nvPr>
        </p:nvSpPr>
        <p:spPr>
          <a:xfrm>
            <a:off x="304800" y="1066800"/>
            <a:ext cx="8458200" cy="1295400"/>
          </a:xfrm>
        </p:spPr>
        <p:txBody>
          <a:bodyPr/>
          <a:lstStyle/>
          <a:p>
            <a:pPr marL="0" indent="0">
              <a:lnSpc>
                <a:spcPct val="90000"/>
              </a:lnSpc>
              <a:buFont typeface="Monotype Sorts" charset="2"/>
              <a:buNone/>
            </a:pPr>
            <a:r>
              <a:rPr lang="en-US" altLang="en-US" sz="2800"/>
              <a:t>The data fields can be of reference types. For example, the following Student class contains a data field name of the String type.</a:t>
            </a:r>
            <a:endParaRPr lang="en-US" altLang="en-US">
              <a:ea typeface="Times New Roman" charset="0"/>
              <a:cs typeface="Times New Roman" charset="0"/>
            </a:endParaRPr>
          </a:p>
          <a:p>
            <a:pPr marL="0" indent="0">
              <a:lnSpc>
                <a:spcPct val="90000"/>
              </a:lnSpc>
              <a:buFont typeface="Monotype Sorts" charset="2"/>
              <a:buNone/>
            </a:pPr>
            <a:endParaRPr lang="en-US" altLang="en-US">
              <a:ea typeface="Times New Roman" charset="0"/>
              <a:cs typeface="Times New Roman" charset="0"/>
            </a:endParaRPr>
          </a:p>
        </p:txBody>
      </p:sp>
      <p:sp>
        <p:nvSpPr>
          <p:cNvPr id="28677" name="Rectangle 4"/>
          <p:cNvSpPr>
            <a:spLocks noChangeArrowheads="1"/>
          </p:cNvSpPr>
          <p:nvPr/>
        </p:nvSpPr>
        <p:spPr bwMode="auto">
          <a:xfrm>
            <a:off x="304800" y="2667000"/>
            <a:ext cx="8610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buFont typeface="Monotype Sorts" charset="2"/>
              <a:buNone/>
            </a:pPr>
            <a:r>
              <a:rPr lang="en-US" altLang="en-US" sz="1600" b="1">
                <a:solidFill>
                  <a:schemeClr val="tx2"/>
                </a:solidFill>
                <a:latin typeface="Courier New" charset="0"/>
                <a:ea typeface="Courier New" charset="0"/>
                <a:cs typeface="Courier New" charset="0"/>
              </a:rPr>
              <a:t>public class Student {</a:t>
            </a:r>
            <a:endParaRPr lang="en-US" altLang="en-US" sz="1600" b="1">
              <a:solidFill>
                <a:schemeClr val="tx2"/>
              </a:solidFill>
              <a:latin typeface="Courier" charset="0"/>
              <a:ea typeface="Times New Roman" charset="0"/>
              <a:cs typeface="Times New Roman" charset="0"/>
            </a:endParaRPr>
          </a:p>
          <a:p>
            <a:pPr>
              <a:buFont typeface="Monotype Sorts" charset="2"/>
              <a:buNone/>
            </a:pPr>
            <a:r>
              <a:rPr lang="en-US" altLang="en-US" sz="1600" b="1">
                <a:solidFill>
                  <a:schemeClr val="tx2"/>
                </a:solidFill>
                <a:latin typeface="Courier New" charset="0"/>
                <a:ea typeface="Courier New" charset="0"/>
                <a:cs typeface="Courier New" charset="0"/>
              </a:rPr>
              <a:t>  String name; // name has default value null</a:t>
            </a:r>
            <a:endParaRPr lang="en-US" altLang="en-US" sz="1600" b="1">
              <a:solidFill>
                <a:schemeClr val="tx2"/>
              </a:solidFill>
              <a:latin typeface="Courier" charset="0"/>
              <a:ea typeface="Times New Roman" charset="0"/>
              <a:cs typeface="Times New Roman" charset="0"/>
            </a:endParaRPr>
          </a:p>
          <a:p>
            <a:pPr>
              <a:buFont typeface="Monotype Sorts" charset="2"/>
              <a:buNone/>
            </a:pPr>
            <a:r>
              <a:rPr lang="en-US" altLang="en-US" sz="1600" b="1">
                <a:solidFill>
                  <a:schemeClr val="tx2"/>
                </a:solidFill>
                <a:latin typeface="Courier New" charset="0"/>
                <a:ea typeface="Courier New" charset="0"/>
                <a:cs typeface="Courier New" charset="0"/>
              </a:rPr>
              <a:t>  int age; // age has default value 0</a:t>
            </a:r>
            <a:endParaRPr lang="en-US" altLang="en-US" sz="1600" b="1">
              <a:solidFill>
                <a:schemeClr val="tx2"/>
              </a:solidFill>
              <a:latin typeface="Courier" charset="0"/>
              <a:ea typeface="Times New Roman" charset="0"/>
              <a:cs typeface="Times New Roman" charset="0"/>
            </a:endParaRPr>
          </a:p>
          <a:p>
            <a:pPr>
              <a:buFont typeface="Monotype Sorts" charset="2"/>
              <a:buNone/>
            </a:pPr>
            <a:r>
              <a:rPr lang="en-US" altLang="en-US" sz="1600" b="1">
                <a:solidFill>
                  <a:schemeClr val="tx2"/>
                </a:solidFill>
                <a:latin typeface="Courier New" charset="0"/>
                <a:ea typeface="Courier New" charset="0"/>
                <a:cs typeface="Courier New" charset="0"/>
              </a:rPr>
              <a:t>  boolean isScienceMajor; // isScienceMajor has default value false</a:t>
            </a:r>
            <a:endParaRPr lang="en-US" altLang="en-US" sz="1600" b="1">
              <a:solidFill>
                <a:schemeClr val="tx2"/>
              </a:solidFill>
              <a:latin typeface="Courier" charset="0"/>
              <a:ea typeface="Times New Roman" charset="0"/>
              <a:cs typeface="Times New Roman" charset="0"/>
            </a:endParaRPr>
          </a:p>
          <a:p>
            <a:pPr>
              <a:buFont typeface="Monotype Sorts" charset="2"/>
              <a:buNone/>
            </a:pPr>
            <a:r>
              <a:rPr lang="en-US" altLang="en-US" sz="1600" b="1">
                <a:solidFill>
                  <a:schemeClr val="tx2"/>
                </a:solidFill>
                <a:latin typeface="Courier New" charset="0"/>
                <a:ea typeface="Courier New" charset="0"/>
                <a:cs typeface="Courier New" charset="0"/>
              </a:rPr>
              <a:t>  char gender; // c has default value '\u0000'</a:t>
            </a:r>
            <a:endParaRPr lang="en-US" altLang="en-US" sz="1600" b="1">
              <a:solidFill>
                <a:schemeClr val="tx2"/>
              </a:solidFill>
              <a:latin typeface="Courier" charset="0"/>
              <a:ea typeface="Times New Roman" charset="0"/>
              <a:cs typeface="Times New Roman" charset="0"/>
            </a:endParaRPr>
          </a:p>
          <a:p>
            <a:pPr>
              <a:buFont typeface="Monotype Sorts" charset="2"/>
              <a:buNone/>
            </a:pPr>
            <a:r>
              <a:rPr lang="en-US" altLang="en-US" sz="1600" b="1">
                <a:solidFill>
                  <a:schemeClr val="tx2"/>
                </a:solidFill>
                <a:latin typeface="Courier New" charset="0"/>
                <a:ea typeface="Courier New" charset="0"/>
                <a:cs typeface="Courier New" charset="0"/>
              </a:rPr>
              <a:t>}</a:t>
            </a:r>
            <a:endParaRPr lang="en-US" altLang="en-US" sz="1600" b="1">
              <a:solidFill>
                <a:schemeClr val="tx2"/>
              </a:solidFill>
              <a:ea typeface="Times New Roman" charset="0"/>
              <a:cs typeface="Times New Roman" charset="0"/>
            </a:endParaRPr>
          </a:p>
        </p:txBody>
      </p:sp>
    </p:spTree>
    <p:extLst>
      <p:ext uri="{BB962C8B-B14F-4D97-AF65-F5344CB8AC3E}">
        <p14:creationId xmlns:p14="http://schemas.microsoft.com/office/powerpoint/2010/main" val="8025943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EA202E3B-5F1E-E44D-ADC8-283223ACE66F}" type="slidenum">
              <a:rPr lang="en-US" altLang="en-US" sz="1400"/>
              <a:pPr>
                <a:spcBef>
                  <a:spcPct val="0"/>
                </a:spcBef>
                <a:buClrTx/>
                <a:buSzTx/>
                <a:buFontTx/>
                <a:buNone/>
              </a:pPr>
              <a:t>27</a:t>
            </a:fld>
            <a:endParaRPr lang="en-US" altLang="en-US" sz="1400"/>
          </a:p>
        </p:txBody>
      </p:sp>
      <p:sp>
        <p:nvSpPr>
          <p:cNvPr id="29699" name="Rectangle 2"/>
          <p:cNvSpPr>
            <a:spLocks noGrp="1" noChangeArrowheads="1"/>
          </p:cNvSpPr>
          <p:nvPr>
            <p:ph type="title"/>
          </p:nvPr>
        </p:nvSpPr>
        <p:spPr>
          <a:xfrm>
            <a:off x="685800" y="228600"/>
            <a:ext cx="7772400" cy="666750"/>
          </a:xfrm>
        </p:spPr>
        <p:txBody>
          <a:bodyPr/>
          <a:lstStyle/>
          <a:p>
            <a:r>
              <a:rPr lang="en-US" altLang="en-US"/>
              <a:t>The null Value</a:t>
            </a:r>
          </a:p>
        </p:txBody>
      </p:sp>
      <p:sp>
        <p:nvSpPr>
          <p:cNvPr id="29700" name="Rectangle 3"/>
          <p:cNvSpPr>
            <a:spLocks noGrp="1" noChangeArrowheads="1"/>
          </p:cNvSpPr>
          <p:nvPr>
            <p:ph type="body" idx="1"/>
          </p:nvPr>
        </p:nvSpPr>
        <p:spPr>
          <a:xfrm>
            <a:off x="304800" y="1066800"/>
            <a:ext cx="8610600" cy="5334000"/>
          </a:xfrm>
        </p:spPr>
        <p:txBody>
          <a:bodyPr/>
          <a:lstStyle/>
          <a:p>
            <a:pPr marL="0" indent="0">
              <a:buFont typeface="Monotype Sorts" charset="2"/>
              <a:buNone/>
            </a:pPr>
            <a:r>
              <a:rPr lang="en-US" altLang="en-US" sz="3600">
                <a:ea typeface="Times New Roman" charset="0"/>
                <a:cs typeface="Times New Roman" charset="0"/>
              </a:rPr>
              <a:t>If a data field of a reference type does not reference any object, the data field holds a special literal value, null. </a:t>
            </a:r>
          </a:p>
          <a:p>
            <a:pPr marL="0" indent="0">
              <a:buFont typeface="Monotype Sorts" charset="2"/>
              <a:buNone/>
            </a:pPr>
            <a:endParaRPr lang="en-US" altLang="en-US" sz="3600">
              <a:ea typeface="Times New Roman" charset="0"/>
              <a:cs typeface="Times New Roman" charset="0"/>
            </a:endParaRPr>
          </a:p>
        </p:txBody>
      </p:sp>
    </p:spTree>
    <p:extLst>
      <p:ext uri="{BB962C8B-B14F-4D97-AF65-F5344CB8AC3E}">
        <p14:creationId xmlns:p14="http://schemas.microsoft.com/office/powerpoint/2010/main" val="8578149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438D3111-4BCC-E340-B54F-AAE915FDAF75}" type="slidenum">
              <a:rPr lang="en-US" altLang="en-US" sz="1400"/>
              <a:pPr>
                <a:spcBef>
                  <a:spcPct val="0"/>
                </a:spcBef>
                <a:buClrTx/>
                <a:buSzTx/>
                <a:buFontTx/>
                <a:buNone/>
              </a:pPr>
              <a:t>28</a:t>
            </a:fld>
            <a:endParaRPr lang="en-US" altLang="en-US" sz="1400"/>
          </a:p>
        </p:txBody>
      </p:sp>
      <p:sp>
        <p:nvSpPr>
          <p:cNvPr id="30723" name="Rectangle 2"/>
          <p:cNvSpPr>
            <a:spLocks noGrp="1" noChangeArrowheads="1"/>
          </p:cNvSpPr>
          <p:nvPr>
            <p:ph type="title"/>
          </p:nvPr>
        </p:nvSpPr>
        <p:spPr>
          <a:xfrm>
            <a:off x="685800" y="228600"/>
            <a:ext cx="7772400" cy="666750"/>
          </a:xfrm>
        </p:spPr>
        <p:txBody>
          <a:bodyPr/>
          <a:lstStyle/>
          <a:p>
            <a:r>
              <a:rPr lang="en-US" altLang="en-US"/>
              <a:t>Default Value for a Data Field</a:t>
            </a:r>
          </a:p>
        </p:txBody>
      </p:sp>
      <p:sp>
        <p:nvSpPr>
          <p:cNvPr id="30724" name="Rectangle 3"/>
          <p:cNvSpPr>
            <a:spLocks noGrp="1" noChangeArrowheads="1"/>
          </p:cNvSpPr>
          <p:nvPr>
            <p:ph type="body" idx="1"/>
          </p:nvPr>
        </p:nvSpPr>
        <p:spPr>
          <a:xfrm>
            <a:off x="304800" y="1066800"/>
            <a:ext cx="8610600" cy="2057400"/>
          </a:xfrm>
        </p:spPr>
        <p:txBody>
          <a:bodyPr/>
          <a:lstStyle/>
          <a:p>
            <a:pPr marL="0" indent="0">
              <a:lnSpc>
                <a:spcPct val="80000"/>
              </a:lnSpc>
              <a:buFont typeface="Monotype Sorts" charset="2"/>
              <a:buNone/>
            </a:pPr>
            <a:r>
              <a:rPr lang="en-US" altLang="en-US">
                <a:ea typeface="Times New Roman" charset="0"/>
                <a:cs typeface="Times New Roman" charset="0"/>
              </a:rPr>
              <a:t>The default value of a data field is null for a reference type, 0 for a numeric type, false for a boolean type, and '\u0000' for a char type. However, Java assigns no default value to a local variable inside a method. </a:t>
            </a:r>
          </a:p>
        </p:txBody>
      </p:sp>
      <p:sp>
        <p:nvSpPr>
          <p:cNvPr id="30725" name="Rectangle 4"/>
          <p:cNvSpPr>
            <a:spLocks noChangeArrowheads="1"/>
          </p:cNvSpPr>
          <p:nvPr/>
        </p:nvSpPr>
        <p:spPr bwMode="auto">
          <a:xfrm>
            <a:off x="228600" y="3276600"/>
            <a:ext cx="87630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buFont typeface="Monotype Sorts" charset="2"/>
              <a:buNone/>
            </a:pPr>
            <a:r>
              <a:rPr lang="en-US" altLang="en-US" sz="1600" b="1">
                <a:solidFill>
                  <a:schemeClr val="tx2"/>
                </a:solidFill>
                <a:latin typeface="Courier New" charset="0"/>
              </a:rPr>
              <a:t>public class Test {</a:t>
            </a:r>
          </a:p>
          <a:p>
            <a:pPr>
              <a:buFont typeface="Monotype Sorts" charset="2"/>
              <a:buNone/>
            </a:pPr>
            <a:r>
              <a:rPr lang="en-US" altLang="en-US" sz="1600" b="1">
                <a:solidFill>
                  <a:schemeClr val="tx2"/>
                </a:solidFill>
                <a:latin typeface="Courier New" charset="0"/>
              </a:rPr>
              <a:t>  public static void main(String[] args) {</a:t>
            </a:r>
          </a:p>
          <a:p>
            <a:pPr>
              <a:buFont typeface="Monotype Sorts" charset="2"/>
              <a:buNone/>
            </a:pPr>
            <a:r>
              <a:rPr lang="en-US" altLang="en-US" sz="1600" b="1">
                <a:solidFill>
                  <a:schemeClr val="tx2"/>
                </a:solidFill>
                <a:latin typeface="Courier New" charset="0"/>
              </a:rPr>
              <a:t>    Student student = new Student();</a:t>
            </a:r>
          </a:p>
          <a:p>
            <a:pPr>
              <a:buFont typeface="Monotype Sorts" charset="2"/>
              <a:buNone/>
            </a:pPr>
            <a:r>
              <a:rPr lang="en-US" altLang="en-US" sz="1600" b="1">
                <a:solidFill>
                  <a:schemeClr val="tx2"/>
                </a:solidFill>
                <a:latin typeface="Courier New" charset="0"/>
              </a:rPr>
              <a:t>    System.out.println("name? " + student.name); </a:t>
            </a:r>
          </a:p>
          <a:p>
            <a:pPr>
              <a:buFont typeface="Monotype Sorts" charset="2"/>
              <a:buNone/>
            </a:pPr>
            <a:r>
              <a:rPr lang="en-US" altLang="en-US" sz="1600" b="1">
                <a:solidFill>
                  <a:schemeClr val="tx2"/>
                </a:solidFill>
                <a:latin typeface="Courier New" charset="0"/>
              </a:rPr>
              <a:t>    System.out.println("age? " + student.age); </a:t>
            </a:r>
          </a:p>
          <a:p>
            <a:pPr>
              <a:buFont typeface="Monotype Sorts" charset="2"/>
              <a:buNone/>
            </a:pPr>
            <a:r>
              <a:rPr lang="en-US" altLang="en-US" sz="1600" b="1">
                <a:solidFill>
                  <a:schemeClr val="tx2"/>
                </a:solidFill>
                <a:latin typeface="Courier New" charset="0"/>
              </a:rPr>
              <a:t>    System.out.println("isScienceMajor? " + student.isScienceMajor); </a:t>
            </a:r>
          </a:p>
          <a:p>
            <a:pPr>
              <a:buFont typeface="Monotype Sorts" charset="2"/>
              <a:buNone/>
            </a:pPr>
            <a:r>
              <a:rPr lang="en-US" altLang="en-US" sz="1600" b="1">
                <a:solidFill>
                  <a:schemeClr val="tx2"/>
                </a:solidFill>
                <a:latin typeface="Courier New" charset="0"/>
              </a:rPr>
              <a:t>    System.out.println("gender? " + student.gender); </a:t>
            </a:r>
          </a:p>
          <a:p>
            <a:pPr>
              <a:buFont typeface="Monotype Sorts" charset="2"/>
              <a:buNone/>
            </a:pPr>
            <a:r>
              <a:rPr lang="en-US" altLang="en-US" sz="1600" b="1">
                <a:solidFill>
                  <a:schemeClr val="tx2"/>
                </a:solidFill>
                <a:latin typeface="Courier New" charset="0"/>
              </a:rPr>
              <a:t>  }</a:t>
            </a:r>
          </a:p>
          <a:p>
            <a:pPr>
              <a:buFont typeface="Monotype Sorts" charset="2"/>
              <a:buNone/>
            </a:pPr>
            <a:r>
              <a:rPr lang="en-US" altLang="en-US" sz="1600" b="1">
                <a:solidFill>
                  <a:schemeClr val="tx2"/>
                </a:solidFill>
                <a:latin typeface="Courier New" charset="0"/>
              </a:rPr>
              <a:t>}</a:t>
            </a:r>
          </a:p>
        </p:txBody>
      </p:sp>
    </p:spTree>
    <p:extLst>
      <p:ext uri="{BB962C8B-B14F-4D97-AF65-F5344CB8AC3E}">
        <p14:creationId xmlns:p14="http://schemas.microsoft.com/office/powerpoint/2010/main" val="12385961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EDF2A153-471A-7447-812A-99FE302612C1}" type="slidenum">
              <a:rPr lang="en-US" altLang="en-US" sz="1400"/>
              <a:pPr>
                <a:spcBef>
                  <a:spcPct val="0"/>
                </a:spcBef>
                <a:buClrTx/>
                <a:buSzTx/>
                <a:buFontTx/>
                <a:buNone/>
              </a:pPr>
              <a:t>29</a:t>
            </a:fld>
            <a:endParaRPr lang="en-US" altLang="en-US" sz="1400"/>
          </a:p>
        </p:txBody>
      </p:sp>
      <p:sp>
        <p:nvSpPr>
          <p:cNvPr id="31747" name="Rectangle 2"/>
          <p:cNvSpPr>
            <a:spLocks noGrp="1" noChangeArrowheads="1"/>
          </p:cNvSpPr>
          <p:nvPr>
            <p:ph type="title"/>
          </p:nvPr>
        </p:nvSpPr>
        <p:spPr>
          <a:xfrm>
            <a:off x="685800" y="228600"/>
            <a:ext cx="7772400" cy="666750"/>
          </a:xfrm>
        </p:spPr>
        <p:txBody>
          <a:bodyPr/>
          <a:lstStyle/>
          <a:p>
            <a:r>
              <a:rPr lang="en-US" altLang="en-US"/>
              <a:t>Example</a:t>
            </a:r>
          </a:p>
        </p:txBody>
      </p:sp>
      <p:sp>
        <p:nvSpPr>
          <p:cNvPr id="31748" name="Rectangle 3"/>
          <p:cNvSpPr>
            <a:spLocks noGrp="1" noChangeArrowheads="1"/>
          </p:cNvSpPr>
          <p:nvPr>
            <p:ph type="body" idx="1"/>
          </p:nvPr>
        </p:nvSpPr>
        <p:spPr>
          <a:xfrm>
            <a:off x="381000" y="2438400"/>
            <a:ext cx="8610600" cy="2667000"/>
          </a:xfrm>
        </p:spPr>
        <p:txBody>
          <a:bodyPr/>
          <a:lstStyle/>
          <a:p>
            <a:pPr marL="0" indent="0">
              <a:lnSpc>
                <a:spcPct val="90000"/>
              </a:lnSpc>
              <a:buFont typeface="Monotype Sorts" charset="2"/>
              <a:buNone/>
            </a:pPr>
            <a:r>
              <a:rPr lang="en-US" altLang="en-US" sz="1800" b="1">
                <a:solidFill>
                  <a:schemeClr val="tx2"/>
                </a:solidFill>
                <a:latin typeface="Courier New" charset="0"/>
                <a:ea typeface="Courier New" charset="0"/>
                <a:cs typeface="Courier New" charset="0"/>
              </a:rPr>
              <a:t>public class Test {</a:t>
            </a:r>
            <a:endParaRPr lang="en-US" altLang="en-US" sz="1800" b="1">
              <a:solidFill>
                <a:schemeClr val="tx2"/>
              </a:solidFill>
              <a:latin typeface="Courier" charset="0"/>
              <a:ea typeface="Times New Roman" charset="0"/>
              <a:cs typeface="Times New Roman" charset="0"/>
            </a:endParaRPr>
          </a:p>
          <a:p>
            <a:pPr marL="0" indent="0">
              <a:lnSpc>
                <a:spcPct val="90000"/>
              </a:lnSpc>
              <a:buFont typeface="Monotype Sorts" charset="2"/>
              <a:buNone/>
            </a:pPr>
            <a:r>
              <a:rPr lang="en-US" altLang="en-US" sz="1800" b="1">
                <a:solidFill>
                  <a:schemeClr val="tx2"/>
                </a:solidFill>
                <a:latin typeface="Courier New" charset="0"/>
                <a:ea typeface="Courier New" charset="0"/>
                <a:cs typeface="Courier New" charset="0"/>
              </a:rPr>
              <a:t>  public static void main(String[] args) {</a:t>
            </a:r>
            <a:endParaRPr lang="en-US" altLang="en-US" sz="1800" b="1">
              <a:solidFill>
                <a:schemeClr val="tx2"/>
              </a:solidFill>
              <a:latin typeface="Courier" charset="0"/>
              <a:ea typeface="Times New Roman" charset="0"/>
              <a:cs typeface="Times New Roman" charset="0"/>
            </a:endParaRPr>
          </a:p>
          <a:p>
            <a:pPr marL="0" indent="0">
              <a:lnSpc>
                <a:spcPct val="90000"/>
              </a:lnSpc>
              <a:buFont typeface="Monotype Sorts" charset="2"/>
              <a:buNone/>
            </a:pPr>
            <a:r>
              <a:rPr lang="en-US" altLang="en-US" sz="1800" b="1">
                <a:solidFill>
                  <a:schemeClr val="tx2"/>
                </a:solidFill>
                <a:latin typeface="Courier New" charset="0"/>
                <a:ea typeface="Courier New" charset="0"/>
                <a:cs typeface="Courier New" charset="0"/>
              </a:rPr>
              <a:t>    int x; // x has no default value</a:t>
            </a:r>
            <a:endParaRPr lang="en-US" altLang="en-US" sz="1800" b="1">
              <a:solidFill>
                <a:schemeClr val="tx2"/>
              </a:solidFill>
              <a:latin typeface="Courier" charset="0"/>
              <a:ea typeface="Times New Roman" charset="0"/>
              <a:cs typeface="Times New Roman" charset="0"/>
            </a:endParaRPr>
          </a:p>
          <a:p>
            <a:pPr marL="0" indent="0">
              <a:lnSpc>
                <a:spcPct val="90000"/>
              </a:lnSpc>
              <a:buFont typeface="Monotype Sorts" charset="2"/>
              <a:buNone/>
            </a:pPr>
            <a:r>
              <a:rPr lang="en-US" altLang="en-US" sz="1800" b="1">
                <a:solidFill>
                  <a:schemeClr val="tx2"/>
                </a:solidFill>
                <a:latin typeface="Courier New" charset="0"/>
                <a:ea typeface="Courier New" charset="0"/>
                <a:cs typeface="Courier New" charset="0"/>
              </a:rPr>
              <a:t>    String y; // y has no default value</a:t>
            </a:r>
            <a:endParaRPr lang="en-US" altLang="en-US" sz="1800" b="1">
              <a:solidFill>
                <a:schemeClr val="tx2"/>
              </a:solidFill>
              <a:latin typeface="Courier" charset="0"/>
              <a:ea typeface="Times New Roman" charset="0"/>
              <a:cs typeface="Times New Roman" charset="0"/>
            </a:endParaRPr>
          </a:p>
          <a:p>
            <a:pPr marL="0" indent="0">
              <a:lnSpc>
                <a:spcPct val="90000"/>
              </a:lnSpc>
              <a:buFont typeface="Monotype Sorts" charset="2"/>
              <a:buNone/>
            </a:pPr>
            <a:r>
              <a:rPr lang="en-US" altLang="en-US" sz="1800" b="1">
                <a:solidFill>
                  <a:schemeClr val="tx2"/>
                </a:solidFill>
                <a:latin typeface="Courier New" charset="0"/>
                <a:ea typeface="Courier New" charset="0"/>
                <a:cs typeface="Courier New" charset="0"/>
              </a:rPr>
              <a:t>    System.out.println("x is " + x); </a:t>
            </a:r>
            <a:endParaRPr lang="en-US" altLang="en-US" sz="1800" b="1">
              <a:solidFill>
                <a:schemeClr val="tx2"/>
              </a:solidFill>
              <a:latin typeface="Courier" charset="0"/>
              <a:ea typeface="Times New Roman" charset="0"/>
              <a:cs typeface="Times New Roman" charset="0"/>
            </a:endParaRPr>
          </a:p>
          <a:p>
            <a:pPr marL="0" indent="0">
              <a:lnSpc>
                <a:spcPct val="90000"/>
              </a:lnSpc>
              <a:buFont typeface="Monotype Sorts" charset="2"/>
              <a:buNone/>
            </a:pPr>
            <a:r>
              <a:rPr lang="en-US" altLang="en-US" sz="1800" b="1">
                <a:solidFill>
                  <a:schemeClr val="tx2"/>
                </a:solidFill>
                <a:latin typeface="Courier New" charset="0"/>
                <a:ea typeface="Courier New" charset="0"/>
                <a:cs typeface="Courier New" charset="0"/>
              </a:rPr>
              <a:t>    System.out.println("y is " + y); </a:t>
            </a:r>
            <a:endParaRPr lang="en-US" altLang="en-US" sz="1800" b="1">
              <a:solidFill>
                <a:schemeClr val="tx2"/>
              </a:solidFill>
              <a:latin typeface="Courier" charset="0"/>
              <a:ea typeface="Times New Roman" charset="0"/>
              <a:cs typeface="Times New Roman" charset="0"/>
            </a:endParaRPr>
          </a:p>
          <a:p>
            <a:pPr marL="0" indent="0">
              <a:lnSpc>
                <a:spcPct val="90000"/>
              </a:lnSpc>
              <a:buFont typeface="Monotype Sorts" charset="2"/>
              <a:buNone/>
            </a:pPr>
            <a:r>
              <a:rPr lang="en-US" altLang="en-US" sz="1800" b="1">
                <a:solidFill>
                  <a:schemeClr val="tx2"/>
                </a:solidFill>
                <a:latin typeface="Courier New" charset="0"/>
                <a:ea typeface="Courier New" charset="0"/>
                <a:cs typeface="Courier New" charset="0"/>
              </a:rPr>
              <a:t>  }</a:t>
            </a:r>
            <a:endParaRPr lang="en-US" altLang="en-US" sz="1800" b="1">
              <a:solidFill>
                <a:schemeClr val="tx2"/>
              </a:solidFill>
              <a:latin typeface="Courier" charset="0"/>
              <a:ea typeface="Times New Roman" charset="0"/>
              <a:cs typeface="Times New Roman" charset="0"/>
            </a:endParaRPr>
          </a:p>
          <a:p>
            <a:pPr marL="0" indent="0">
              <a:lnSpc>
                <a:spcPct val="90000"/>
              </a:lnSpc>
              <a:buFont typeface="Monotype Sorts" charset="2"/>
              <a:buNone/>
            </a:pPr>
            <a:r>
              <a:rPr lang="en-US" altLang="en-US" sz="1800" b="1">
                <a:solidFill>
                  <a:schemeClr val="tx2"/>
                </a:solidFill>
                <a:latin typeface="Courier New" charset="0"/>
                <a:ea typeface="Courier New" charset="0"/>
                <a:cs typeface="Courier New" charset="0"/>
              </a:rPr>
              <a:t>}</a:t>
            </a:r>
          </a:p>
        </p:txBody>
      </p:sp>
      <p:sp>
        <p:nvSpPr>
          <p:cNvPr id="31749" name="Line 4"/>
          <p:cNvSpPr>
            <a:spLocks noChangeShapeType="1"/>
          </p:cNvSpPr>
          <p:nvPr/>
        </p:nvSpPr>
        <p:spPr bwMode="auto">
          <a:xfrm flipH="1">
            <a:off x="2819400" y="3886200"/>
            <a:ext cx="2133600" cy="1676400"/>
          </a:xfrm>
          <a:prstGeom prst="line">
            <a:avLst/>
          </a:prstGeom>
          <a:noFill/>
          <a:ln w="12700">
            <a:solidFill>
              <a:srgbClr val="FF0000"/>
            </a:solidFill>
            <a:round/>
            <a:headEnd type="stealth"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1750" name="Line 5"/>
          <p:cNvSpPr>
            <a:spLocks noChangeShapeType="1"/>
          </p:cNvSpPr>
          <p:nvPr/>
        </p:nvSpPr>
        <p:spPr bwMode="auto">
          <a:xfrm flipH="1">
            <a:off x="3048000" y="4267200"/>
            <a:ext cx="1905000" cy="1295400"/>
          </a:xfrm>
          <a:prstGeom prst="line">
            <a:avLst/>
          </a:prstGeom>
          <a:noFill/>
          <a:ln w="12700">
            <a:solidFill>
              <a:srgbClr val="FF0000"/>
            </a:solidFill>
            <a:round/>
            <a:headEnd type="stealth"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1751" name="Text Box 6"/>
          <p:cNvSpPr txBox="1">
            <a:spLocks noChangeArrowheads="1"/>
          </p:cNvSpPr>
          <p:nvPr/>
        </p:nvSpPr>
        <p:spPr bwMode="auto">
          <a:xfrm>
            <a:off x="2438400" y="5638800"/>
            <a:ext cx="3429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50000"/>
              </a:spcBef>
              <a:buClrTx/>
              <a:buSzTx/>
              <a:buFontTx/>
              <a:buNone/>
            </a:pPr>
            <a:r>
              <a:rPr lang="en-US" altLang="en-US" sz="1800"/>
              <a:t>Compile error: variable not initialized</a:t>
            </a:r>
          </a:p>
        </p:txBody>
      </p:sp>
      <p:sp>
        <p:nvSpPr>
          <p:cNvPr id="31752" name="Rectangle 7"/>
          <p:cNvSpPr>
            <a:spLocks noChangeArrowheads="1"/>
          </p:cNvSpPr>
          <p:nvPr/>
        </p:nvSpPr>
        <p:spPr bwMode="auto">
          <a:xfrm>
            <a:off x="381000" y="1219200"/>
            <a:ext cx="8610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nSpc>
                <a:spcPct val="80000"/>
              </a:lnSpc>
              <a:buFont typeface="Monotype Sorts" charset="2"/>
              <a:buNone/>
            </a:pPr>
            <a:r>
              <a:rPr lang="en-US" altLang="en-US">
                <a:ea typeface="Times New Roman" charset="0"/>
                <a:cs typeface="Times New Roman" charset="0"/>
              </a:rPr>
              <a:t>Java assigns no default value to a local variable inside a method. </a:t>
            </a:r>
          </a:p>
        </p:txBody>
      </p:sp>
    </p:spTree>
    <p:extLst>
      <p:ext uri="{BB962C8B-B14F-4D97-AF65-F5344CB8AC3E}">
        <p14:creationId xmlns:p14="http://schemas.microsoft.com/office/powerpoint/2010/main" val="1526132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3EDE2264-6A14-3F41-9648-BD41C4641112}" type="slidenum">
              <a:rPr lang="en-US" altLang="en-US" sz="1400"/>
              <a:pPr>
                <a:spcBef>
                  <a:spcPct val="0"/>
                </a:spcBef>
                <a:buClrTx/>
                <a:buSzTx/>
                <a:buFontTx/>
                <a:buNone/>
              </a:pPr>
              <a:t>3</a:t>
            </a:fld>
            <a:endParaRPr lang="en-US" altLang="en-US" sz="1400"/>
          </a:p>
        </p:txBody>
      </p:sp>
      <p:sp>
        <p:nvSpPr>
          <p:cNvPr id="5123" name="Rectangle 2"/>
          <p:cNvSpPr>
            <a:spLocks noGrp="1" noChangeArrowheads="1"/>
          </p:cNvSpPr>
          <p:nvPr>
            <p:ph type="title"/>
          </p:nvPr>
        </p:nvSpPr>
        <p:spPr>
          <a:xfrm>
            <a:off x="0" y="152400"/>
            <a:ext cx="9144000" cy="457200"/>
          </a:xfrm>
        </p:spPr>
        <p:txBody>
          <a:bodyPr/>
          <a:lstStyle/>
          <a:p>
            <a:r>
              <a:rPr lang="en-US" altLang="en-US" sz="4000"/>
              <a:t>Objectives</a:t>
            </a:r>
          </a:p>
        </p:txBody>
      </p:sp>
      <p:sp>
        <p:nvSpPr>
          <p:cNvPr id="5124" name="Rectangle 3"/>
          <p:cNvSpPr>
            <a:spLocks noGrp="1" noChangeArrowheads="1"/>
          </p:cNvSpPr>
          <p:nvPr>
            <p:ph type="body" idx="1"/>
          </p:nvPr>
        </p:nvSpPr>
        <p:spPr>
          <a:xfrm>
            <a:off x="117475" y="779463"/>
            <a:ext cx="8874125" cy="5735637"/>
          </a:xfrm>
        </p:spPr>
        <p:txBody>
          <a:bodyPr/>
          <a:lstStyle/>
          <a:p>
            <a:pPr>
              <a:buFont typeface="Wingdings" charset="2"/>
              <a:buChar char="q"/>
            </a:pPr>
            <a:r>
              <a:rPr lang="en-US" altLang="en-US" sz="1600"/>
              <a:t>To describe objects and classes, and use classes to model objects (§9.2).</a:t>
            </a:r>
          </a:p>
          <a:p>
            <a:pPr>
              <a:buFont typeface="Wingdings" charset="2"/>
              <a:buChar char="q"/>
            </a:pPr>
            <a:r>
              <a:rPr lang="en-US" altLang="en-US" sz="1600"/>
              <a:t>To use UML graphical notation to describe classes and objects (§9.2).</a:t>
            </a:r>
          </a:p>
          <a:p>
            <a:pPr>
              <a:buFont typeface="Wingdings" charset="2"/>
              <a:buChar char="q"/>
            </a:pPr>
            <a:r>
              <a:rPr lang="en-US" altLang="en-US" sz="1600"/>
              <a:t>To demonstrate how to define classes and create objects (§9.3).</a:t>
            </a:r>
          </a:p>
          <a:p>
            <a:pPr>
              <a:buFont typeface="Wingdings" charset="2"/>
              <a:buChar char="q"/>
            </a:pPr>
            <a:r>
              <a:rPr lang="en-US" altLang="en-US" sz="1600"/>
              <a:t>To create objects using constructors (§9.4).</a:t>
            </a:r>
          </a:p>
          <a:p>
            <a:pPr>
              <a:buFont typeface="Wingdings" charset="2"/>
              <a:buChar char="q"/>
            </a:pPr>
            <a:r>
              <a:rPr lang="en-US" altLang="en-US" sz="1600"/>
              <a:t>To access objects via object reference variables (§9.5).</a:t>
            </a:r>
          </a:p>
          <a:p>
            <a:pPr>
              <a:buFont typeface="Wingdings" charset="2"/>
              <a:buChar char="q"/>
            </a:pPr>
            <a:r>
              <a:rPr lang="en-US" altLang="en-US" sz="1600"/>
              <a:t>To define a reference variable using a reference type (§9.5.1).</a:t>
            </a:r>
          </a:p>
          <a:p>
            <a:pPr>
              <a:buFont typeface="Wingdings" charset="2"/>
              <a:buChar char="q"/>
            </a:pPr>
            <a:r>
              <a:rPr lang="en-US" altLang="en-US" sz="1600"/>
              <a:t>To access an object’s data and methods using the object member access operator (</a:t>
            </a:r>
            <a:r>
              <a:rPr lang="en-US" altLang="en-US" sz="1600" b="1"/>
              <a:t>.</a:t>
            </a:r>
            <a:r>
              <a:rPr lang="en-US" altLang="en-US" sz="1600"/>
              <a:t>) (§9.5.2).</a:t>
            </a:r>
          </a:p>
          <a:p>
            <a:pPr>
              <a:buFont typeface="Wingdings" charset="2"/>
              <a:buChar char="q"/>
            </a:pPr>
            <a:r>
              <a:rPr lang="en-US" altLang="en-US" sz="1600"/>
              <a:t>To define data fields of reference types and assign default values for an object’s data fields (§9.5.3).</a:t>
            </a:r>
          </a:p>
          <a:p>
            <a:pPr>
              <a:buFont typeface="Wingdings" charset="2"/>
              <a:buChar char="q"/>
            </a:pPr>
            <a:r>
              <a:rPr lang="en-US" altLang="en-US" sz="1600"/>
              <a:t>To distinguish between object reference variables and primitive data type variables (§9.5.4).</a:t>
            </a:r>
          </a:p>
          <a:p>
            <a:pPr>
              <a:buFont typeface="Wingdings" charset="2"/>
              <a:buChar char="q"/>
            </a:pPr>
            <a:r>
              <a:rPr lang="en-US" altLang="en-US" sz="1600"/>
              <a:t>To use the Java library classes </a:t>
            </a:r>
            <a:r>
              <a:rPr lang="en-US" altLang="en-US" sz="1600" b="1"/>
              <a:t>Date</a:t>
            </a:r>
            <a:r>
              <a:rPr lang="en-US" altLang="en-US" sz="1600"/>
              <a:t>, </a:t>
            </a:r>
            <a:r>
              <a:rPr lang="en-US" altLang="en-US" sz="1600" b="1"/>
              <a:t>Random</a:t>
            </a:r>
            <a:r>
              <a:rPr lang="en-US" altLang="en-US" sz="1600"/>
              <a:t>, and </a:t>
            </a:r>
            <a:r>
              <a:rPr lang="en-US" altLang="en-US" sz="1600" b="1"/>
              <a:t>Point2D</a:t>
            </a:r>
            <a:r>
              <a:rPr lang="en-US" altLang="en-US" sz="1600"/>
              <a:t> (§9.6).</a:t>
            </a:r>
          </a:p>
          <a:p>
            <a:pPr>
              <a:buFont typeface="Wingdings" charset="2"/>
              <a:buChar char="q"/>
            </a:pPr>
            <a:r>
              <a:rPr lang="en-US" altLang="en-US" sz="1600"/>
              <a:t>To distinguish between instance and static variables and methods (§9.7).</a:t>
            </a:r>
          </a:p>
          <a:p>
            <a:pPr>
              <a:buFont typeface="Wingdings" charset="2"/>
              <a:buChar char="q"/>
            </a:pPr>
            <a:r>
              <a:rPr lang="en-US" altLang="en-US" sz="1600"/>
              <a:t>To define private data fields with appropriate </a:t>
            </a:r>
            <a:r>
              <a:rPr lang="en-US" altLang="en-US" sz="1600" b="1"/>
              <a:t>get</a:t>
            </a:r>
            <a:r>
              <a:rPr lang="en-US" altLang="en-US" sz="1600"/>
              <a:t> and </a:t>
            </a:r>
            <a:r>
              <a:rPr lang="en-US" altLang="en-US" sz="1600" b="1"/>
              <a:t>set</a:t>
            </a:r>
            <a:r>
              <a:rPr lang="en-US" altLang="en-US" sz="1600"/>
              <a:t> methods (§9.8).</a:t>
            </a:r>
          </a:p>
          <a:p>
            <a:pPr>
              <a:buFont typeface="Wingdings" charset="2"/>
              <a:buChar char="q"/>
            </a:pPr>
            <a:r>
              <a:rPr lang="en-US" altLang="en-US" sz="1600"/>
              <a:t>To encapsulate data fields to make classes easy to maintain (§9.9).</a:t>
            </a:r>
          </a:p>
          <a:p>
            <a:pPr>
              <a:buFont typeface="Wingdings" charset="2"/>
              <a:buChar char="q"/>
            </a:pPr>
            <a:r>
              <a:rPr lang="en-US" altLang="en-US" sz="1600"/>
              <a:t>To develop methods with object arguments and differentiate between primitive-type arguments and object-type arguments (§9.10).</a:t>
            </a:r>
          </a:p>
          <a:p>
            <a:pPr>
              <a:buFont typeface="Wingdings" charset="2"/>
              <a:buChar char="q"/>
            </a:pPr>
            <a:r>
              <a:rPr lang="en-US" altLang="en-US" sz="1600"/>
              <a:t>To store and process objects in arrays (§9.11).</a:t>
            </a:r>
          </a:p>
          <a:p>
            <a:pPr>
              <a:buFont typeface="Wingdings" charset="2"/>
              <a:buChar char="q"/>
            </a:pPr>
            <a:r>
              <a:rPr lang="en-US" altLang="en-US" sz="1600"/>
              <a:t>To create immutable objects from immutable classes to protect the contents of objects (§9.12).</a:t>
            </a:r>
          </a:p>
          <a:p>
            <a:pPr>
              <a:buFont typeface="Wingdings" charset="2"/>
              <a:buChar char="q"/>
            </a:pPr>
            <a:r>
              <a:rPr lang="en-US" altLang="en-US" sz="1600"/>
              <a:t>To determine the scope of variables in the context of a class (§9.13).</a:t>
            </a:r>
          </a:p>
          <a:p>
            <a:pPr>
              <a:buFont typeface="Wingdings" charset="2"/>
              <a:buChar char="q"/>
            </a:pPr>
            <a:r>
              <a:rPr lang="en-US" altLang="en-US" sz="1600"/>
              <a:t>To use the keyword </a:t>
            </a:r>
            <a:r>
              <a:rPr lang="en-US" altLang="en-US" sz="1600" b="1"/>
              <a:t>this</a:t>
            </a:r>
            <a:r>
              <a:rPr lang="en-US" altLang="en-US" sz="1600"/>
              <a:t> to refer to the calling object itself (§9.14).</a:t>
            </a:r>
          </a:p>
        </p:txBody>
      </p:sp>
    </p:spTree>
    <p:extLst>
      <p:ext uri="{BB962C8B-B14F-4D97-AF65-F5344CB8AC3E}">
        <p14:creationId xmlns:p14="http://schemas.microsoft.com/office/powerpoint/2010/main" val="726939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A434403A-7D9B-CD4D-9432-1AE442BED892}" type="slidenum">
              <a:rPr lang="en-US" altLang="en-US" sz="1400"/>
              <a:pPr>
                <a:spcBef>
                  <a:spcPct val="0"/>
                </a:spcBef>
                <a:buClrTx/>
                <a:buSzTx/>
                <a:buFontTx/>
                <a:buNone/>
              </a:pPr>
              <a:t>30</a:t>
            </a:fld>
            <a:endParaRPr lang="en-US" altLang="en-US" sz="1400"/>
          </a:p>
        </p:txBody>
      </p:sp>
      <p:sp>
        <p:nvSpPr>
          <p:cNvPr id="32771" name="Rectangle 2"/>
          <p:cNvSpPr>
            <a:spLocks noGrp="1" noChangeArrowheads="1"/>
          </p:cNvSpPr>
          <p:nvPr>
            <p:ph type="title"/>
          </p:nvPr>
        </p:nvSpPr>
        <p:spPr>
          <a:xfrm>
            <a:off x="0" y="381000"/>
            <a:ext cx="9144000" cy="1047750"/>
          </a:xfrm>
        </p:spPr>
        <p:txBody>
          <a:bodyPr/>
          <a:lstStyle/>
          <a:p>
            <a:r>
              <a:rPr lang="en-US" altLang="en-US" sz="4000"/>
              <a:t>Differences between Variables of </a:t>
            </a:r>
            <a:br>
              <a:rPr lang="en-US" altLang="en-US" sz="4000"/>
            </a:br>
            <a:r>
              <a:rPr lang="en-US" altLang="en-US" sz="4000"/>
              <a:t>Primitive Data Types and Object Types</a:t>
            </a:r>
            <a:r>
              <a:rPr lang="en-US" altLang="en-US" sz="4000" b="1">
                <a:latin typeface="Courier" charset="0"/>
              </a:rPr>
              <a:t/>
            </a:r>
            <a:br>
              <a:rPr lang="en-US" altLang="en-US" sz="4000" b="1">
                <a:latin typeface="Courier" charset="0"/>
              </a:rPr>
            </a:br>
            <a:endParaRPr lang="en-US" altLang="en-US" b="1">
              <a:latin typeface="Courier" charset="0"/>
            </a:endParaRPr>
          </a:p>
        </p:txBody>
      </p:sp>
      <p:sp>
        <p:nvSpPr>
          <p:cNvPr id="32772" name="Rectangle 9"/>
          <p:cNvSpPr>
            <a:spLocks noChangeArrowheads="1"/>
          </p:cNvSpPr>
          <p:nvPr/>
        </p:nvSpPr>
        <p:spPr bwMode="auto">
          <a:xfrm>
            <a:off x="3113088" y="24272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32773" name="Rectangle 11"/>
          <p:cNvSpPr>
            <a:spLocks noChangeArrowheads="1"/>
          </p:cNvSpPr>
          <p:nvPr/>
        </p:nvSpPr>
        <p:spPr bwMode="auto">
          <a:xfrm>
            <a:off x="2371725" y="28860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graphicFrame>
        <p:nvGraphicFramePr>
          <p:cNvPr id="32774" name="Object 10"/>
          <p:cNvGraphicFramePr>
            <a:graphicFrameLocks noChangeAspect="1"/>
          </p:cNvGraphicFramePr>
          <p:nvPr/>
        </p:nvGraphicFramePr>
        <p:xfrm>
          <a:off x="304800" y="1752600"/>
          <a:ext cx="8610600" cy="2124075"/>
        </p:xfrm>
        <a:graphic>
          <a:graphicData uri="http://schemas.openxmlformats.org/presentationml/2006/ole">
            <mc:AlternateContent xmlns:mc="http://schemas.openxmlformats.org/markup-compatibility/2006">
              <mc:Choice xmlns:v="urn:schemas-microsoft-com:vml" Requires="v">
                <p:oleObj spid="_x0000_s174081" r:id="rId3" imgW="4401312" imgH="1086612" progId="Word.Picture.8">
                  <p:embed/>
                </p:oleObj>
              </mc:Choice>
              <mc:Fallback>
                <p:oleObj r:id="rId3" imgW="4401312" imgH="1086612"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752600"/>
                        <a:ext cx="86106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13907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FF4EAF9B-4E1D-4941-B65F-202021D2E610}" type="slidenum">
              <a:rPr lang="en-US" altLang="en-US" sz="1400"/>
              <a:pPr>
                <a:spcBef>
                  <a:spcPct val="0"/>
                </a:spcBef>
                <a:buClrTx/>
                <a:buSzTx/>
                <a:buFontTx/>
                <a:buNone/>
              </a:pPr>
              <a:t>31</a:t>
            </a:fld>
            <a:endParaRPr lang="en-US" altLang="en-US" sz="1400"/>
          </a:p>
        </p:txBody>
      </p:sp>
      <p:sp>
        <p:nvSpPr>
          <p:cNvPr id="33795" name="Rectangle 2"/>
          <p:cNvSpPr>
            <a:spLocks noGrp="1" noChangeArrowheads="1"/>
          </p:cNvSpPr>
          <p:nvPr>
            <p:ph type="title"/>
          </p:nvPr>
        </p:nvSpPr>
        <p:spPr>
          <a:xfrm>
            <a:off x="685800" y="0"/>
            <a:ext cx="7772400" cy="1428750"/>
          </a:xfrm>
        </p:spPr>
        <p:txBody>
          <a:bodyPr/>
          <a:lstStyle/>
          <a:p>
            <a:r>
              <a:rPr lang="en-US" altLang="en-US"/>
              <a:t>Copying Variables of Primitive Data Types and Object Types</a:t>
            </a:r>
          </a:p>
        </p:txBody>
      </p:sp>
      <p:sp>
        <p:nvSpPr>
          <p:cNvPr id="33796" name="Rectangle 7"/>
          <p:cNvSpPr>
            <a:spLocks noChangeArrowheads="1"/>
          </p:cNvSpPr>
          <p:nvPr/>
        </p:nvSpPr>
        <p:spPr bwMode="auto">
          <a:xfrm>
            <a:off x="0" y="2557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33797" name="Rectangle 9"/>
          <p:cNvSpPr>
            <a:spLocks noChangeArrowheads="1"/>
          </p:cNvSpPr>
          <p:nvPr/>
        </p:nvSpPr>
        <p:spPr bwMode="auto">
          <a:xfrm>
            <a:off x="0" y="2830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graphicFrame>
        <p:nvGraphicFramePr>
          <p:cNvPr id="33798" name="Object 8"/>
          <p:cNvGraphicFramePr>
            <a:graphicFrameLocks noChangeAspect="1"/>
          </p:cNvGraphicFramePr>
          <p:nvPr/>
        </p:nvGraphicFramePr>
        <p:xfrm>
          <a:off x="155575" y="1662113"/>
          <a:ext cx="3763963" cy="2090737"/>
        </p:xfrm>
        <a:graphic>
          <a:graphicData uri="http://schemas.openxmlformats.org/presentationml/2006/ole">
            <mc:AlternateContent xmlns:mc="http://schemas.openxmlformats.org/markup-compatibility/2006">
              <mc:Choice xmlns:v="urn:schemas-microsoft-com:vml" Requires="v">
                <p:oleObj spid="_x0000_s175105" name="Picture" r:id="rId3" imgW="2156460" imgH="1197864" progId="Word.Picture.8">
                  <p:embed/>
                </p:oleObj>
              </mc:Choice>
              <mc:Fallback>
                <p:oleObj name="Picture" r:id="rId3" imgW="2156460" imgH="1197864"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5" y="1662113"/>
                        <a:ext cx="3763963" cy="209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3799" name="Rectangle 11"/>
          <p:cNvSpPr>
            <a:spLocks noChangeArrowheads="1"/>
          </p:cNvSpPr>
          <p:nvPr/>
        </p:nvSpPr>
        <p:spPr bwMode="auto">
          <a:xfrm>
            <a:off x="0" y="2557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graphicFrame>
        <p:nvGraphicFramePr>
          <p:cNvPr id="33800" name="Object 10"/>
          <p:cNvGraphicFramePr>
            <a:graphicFrameLocks noChangeAspect="1"/>
          </p:cNvGraphicFramePr>
          <p:nvPr/>
        </p:nvGraphicFramePr>
        <p:xfrm>
          <a:off x="3686175" y="3619500"/>
          <a:ext cx="5348288" cy="2708275"/>
        </p:xfrm>
        <a:graphic>
          <a:graphicData uri="http://schemas.openxmlformats.org/presentationml/2006/ole">
            <mc:AlternateContent xmlns:mc="http://schemas.openxmlformats.org/markup-compatibility/2006">
              <mc:Choice xmlns:v="urn:schemas-microsoft-com:vml" Requires="v">
                <p:oleObj spid="_x0000_s175106" name="Picture" r:id="rId5" imgW="3443040" imgH="1741320" progId="Word.Picture.8">
                  <p:embed/>
                </p:oleObj>
              </mc:Choice>
              <mc:Fallback>
                <p:oleObj name="Picture" r:id="rId5" imgW="3443040" imgH="1741320" progId="Word.Picture.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86175" y="3619500"/>
                        <a:ext cx="5348288"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880419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54F069D6-8CF3-2B46-B58E-50E66DB696D0}" type="slidenum">
              <a:rPr lang="en-US" altLang="en-US" sz="1400"/>
              <a:pPr>
                <a:spcBef>
                  <a:spcPct val="0"/>
                </a:spcBef>
                <a:buClrTx/>
                <a:buSzTx/>
                <a:buFontTx/>
                <a:buNone/>
              </a:pPr>
              <a:t>32</a:t>
            </a:fld>
            <a:endParaRPr lang="en-US" altLang="en-US" sz="1400"/>
          </a:p>
        </p:txBody>
      </p:sp>
      <p:sp>
        <p:nvSpPr>
          <p:cNvPr id="34819" name="Rectangle 2"/>
          <p:cNvSpPr>
            <a:spLocks noGrp="1" noChangeArrowheads="1"/>
          </p:cNvSpPr>
          <p:nvPr>
            <p:ph type="title"/>
          </p:nvPr>
        </p:nvSpPr>
        <p:spPr>
          <a:xfrm>
            <a:off x="685800" y="0"/>
            <a:ext cx="7772400" cy="1428750"/>
          </a:xfrm>
        </p:spPr>
        <p:txBody>
          <a:bodyPr/>
          <a:lstStyle/>
          <a:p>
            <a:r>
              <a:rPr lang="en-US" altLang="en-US"/>
              <a:t>Garbage Collection</a:t>
            </a:r>
          </a:p>
        </p:txBody>
      </p:sp>
      <p:sp>
        <p:nvSpPr>
          <p:cNvPr id="34820" name="Rectangle 3"/>
          <p:cNvSpPr>
            <a:spLocks noGrp="1" noChangeArrowheads="1"/>
          </p:cNvSpPr>
          <p:nvPr>
            <p:ph type="body" idx="1"/>
          </p:nvPr>
        </p:nvSpPr>
        <p:spPr>
          <a:xfrm>
            <a:off x="269875" y="1371600"/>
            <a:ext cx="8416925" cy="4953000"/>
          </a:xfrm>
        </p:spPr>
        <p:txBody>
          <a:bodyPr/>
          <a:lstStyle/>
          <a:p>
            <a:pPr marL="0" indent="0">
              <a:buFont typeface="Monotype Sorts" charset="2"/>
              <a:buNone/>
            </a:pPr>
            <a:r>
              <a:rPr lang="en-US" altLang="en-US" sz="3600">
                <a:ea typeface="Times New Roman" charset="0"/>
                <a:cs typeface="Times New Roman" charset="0"/>
              </a:rPr>
              <a:t>As shown in the previous figure, after the assignment statement c1 = c2, c1 points to the same object referenced by c2. The object previously referenced by c1 is no longer referenced. This object is known as garbage. Garbage is automatically collected by JVM. </a:t>
            </a:r>
          </a:p>
        </p:txBody>
      </p:sp>
    </p:spTree>
    <p:extLst>
      <p:ext uri="{BB962C8B-B14F-4D97-AF65-F5344CB8AC3E}">
        <p14:creationId xmlns:p14="http://schemas.microsoft.com/office/powerpoint/2010/main" val="10889320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17824FF6-9F4D-5E47-9AF8-83F5C41129B1}" type="slidenum">
              <a:rPr lang="en-US" altLang="en-US" sz="1400"/>
              <a:pPr>
                <a:spcBef>
                  <a:spcPct val="0"/>
                </a:spcBef>
                <a:buClrTx/>
                <a:buSzTx/>
                <a:buFontTx/>
                <a:buNone/>
              </a:pPr>
              <a:t>33</a:t>
            </a:fld>
            <a:endParaRPr lang="en-US" altLang="en-US" sz="1400"/>
          </a:p>
        </p:txBody>
      </p:sp>
      <p:sp>
        <p:nvSpPr>
          <p:cNvPr id="35843" name="Rectangle 2"/>
          <p:cNvSpPr>
            <a:spLocks noGrp="1" noChangeArrowheads="1"/>
          </p:cNvSpPr>
          <p:nvPr>
            <p:ph type="title"/>
          </p:nvPr>
        </p:nvSpPr>
        <p:spPr>
          <a:xfrm>
            <a:off x="685800" y="0"/>
            <a:ext cx="7772400" cy="1428750"/>
          </a:xfrm>
        </p:spPr>
        <p:txBody>
          <a:bodyPr/>
          <a:lstStyle/>
          <a:p>
            <a:r>
              <a:rPr lang="en-US" altLang="en-US"/>
              <a:t>Garbage Collection, cont</a:t>
            </a:r>
          </a:p>
        </p:txBody>
      </p:sp>
      <p:sp>
        <p:nvSpPr>
          <p:cNvPr id="35844" name="Rectangle 3"/>
          <p:cNvSpPr>
            <a:spLocks noGrp="1" noChangeArrowheads="1"/>
          </p:cNvSpPr>
          <p:nvPr>
            <p:ph type="body" idx="1"/>
          </p:nvPr>
        </p:nvSpPr>
        <p:spPr>
          <a:xfrm>
            <a:off x="155575" y="1371600"/>
            <a:ext cx="8531225" cy="4953000"/>
          </a:xfrm>
        </p:spPr>
        <p:txBody>
          <a:bodyPr/>
          <a:lstStyle/>
          <a:p>
            <a:pPr>
              <a:buFont typeface="Monotype Sorts" charset="2"/>
              <a:buNone/>
            </a:pPr>
            <a:r>
              <a:rPr lang="en-US" altLang="en-US" sz="3600">
                <a:latin typeface="Courier" charset="0"/>
                <a:ea typeface="Times New Roman" charset="0"/>
                <a:cs typeface="Times New Roman" charset="0"/>
              </a:rPr>
              <a:t> </a:t>
            </a:r>
            <a:r>
              <a:rPr lang="en-US" altLang="en-US" sz="3600">
                <a:ea typeface="Times New Roman" charset="0"/>
                <a:cs typeface="Times New Roman" charset="0"/>
              </a:rPr>
              <a:t>TIP: If you know that an object is no longer needed, you can explicitly assign null to a reference variable for the object. The JVM will automatically collect the space if the object is not referenced by any variable</a:t>
            </a:r>
            <a:r>
              <a:rPr lang="en-US" altLang="en-US" sz="3600">
                <a:latin typeface="Courier" charset="0"/>
                <a:ea typeface="Times New Roman" charset="0"/>
                <a:cs typeface="Times New Roman" charset="0"/>
              </a:rPr>
              <a:t>. </a:t>
            </a:r>
          </a:p>
        </p:txBody>
      </p:sp>
    </p:spTree>
    <p:extLst>
      <p:ext uri="{BB962C8B-B14F-4D97-AF65-F5344CB8AC3E}">
        <p14:creationId xmlns:p14="http://schemas.microsoft.com/office/powerpoint/2010/main" val="8245683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2814D57C-319B-2D4A-95C7-D71874C1968B}" type="slidenum">
              <a:rPr lang="en-US" altLang="en-US" sz="1400"/>
              <a:pPr>
                <a:spcBef>
                  <a:spcPct val="0"/>
                </a:spcBef>
                <a:buClrTx/>
                <a:buSzTx/>
                <a:buFontTx/>
                <a:buNone/>
              </a:pPr>
              <a:t>34</a:t>
            </a:fld>
            <a:endParaRPr lang="en-US" altLang="en-US" sz="1400"/>
          </a:p>
        </p:txBody>
      </p:sp>
      <p:sp>
        <p:nvSpPr>
          <p:cNvPr id="36867" name="Rectangle 2"/>
          <p:cNvSpPr>
            <a:spLocks noGrp="1" noChangeArrowheads="1"/>
          </p:cNvSpPr>
          <p:nvPr>
            <p:ph type="title"/>
          </p:nvPr>
        </p:nvSpPr>
        <p:spPr>
          <a:xfrm>
            <a:off x="457200" y="304800"/>
            <a:ext cx="8686800" cy="533400"/>
          </a:xfrm>
        </p:spPr>
        <p:txBody>
          <a:bodyPr/>
          <a:lstStyle/>
          <a:p>
            <a:r>
              <a:rPr lang="en-US" altLang="en-US"/>
              <a:t>The Date Class</a:t>
            </a:r>
            <a:endParaRPr lang="en-US" altLang="en-US">
              <a:solidFill>
                <a:schemeClr val="tx1"/>
              </a:solidFill>
              <a:latin typeface="Book Antiqua" charset="0"/>
              <a:hlinkClick r:id="rId3" action="ppaction://program"/>
            </a:endParaRPr>
          </a:p>
        </p:txBody>
      </p:sp>
      <p:sp>
        <p:nvSpPr>
          <p:cNvPr id="36868" name="Rectangle 3"/>
          <p:cNvSpPr>
            <a:spLocks noGrp="1" noChangeArrowheads="1"/>
          </p:cNvSpPr>
          <p:nvPr>
            <p:ph type="body" idx="1"/>
          </p:nvPr>
        </p:nvSpPr>
        <p:spPr>
          <a:xfrm>
            <a:off x="152400" y="1066800"/>
            <a:ext cx="8991600" cy="1747838"/>
          </a:xfrm>
        </p:spPr>
        <p:txBody>
          <a:bodyPr/>
          <a:lstStyle/>
          <a:p>
            <a:pPr marL="0" indent="0">
              <a:lnSpc>
                <a:spcPct val="90000"/>
              </a:lnSpc>
              <a:buFont typeface="Monotype Sorts" charset="2"/>
              <a:buNone/>
              <a:tabLst>
                <a:tab pos="0" algn="l"/>
              </a:tabLst>
            </a:pPr>
            <a:r>
              <a:rPr lang="en-US" altLang="en-US" sz="2800">
                <a:ea typeface="Times New Roman" charset="0"/>
                <a:cs typeface="Times New Roman" charset="0"/>
              </a:rPr>
              <a:t>Java provides a system-independent encapsulation of date and time in the </a:t>
            </a:r>
            <a:r>
              <a:rPr lang="en-US" altLang="en-US" sz="2800" u="sng">
                <a:ea typeface="Times New Roman" charset="0"/>
                <a:cs typeface="Times New Roman" charset="0"/>
              </a:rPr>
              <a:t>java.util.Date</a:t>
            </a:r>
            <a:r>
              <a:rPr lang="en-US" altLang="en-US" sz="2800">
                <a:ea typeface="Times New Roman" charset="0"/>
                <a:cs typeface="Times New Roman" charset="0"/>
              </a:rPr>
              <a:t> class. You can use the </a:t>
            </a:r>
            <a:r>
              <a:rPr lang="en-US" altLang="en-US" sz="2800" u="sng">
                <a:ea typeface="Times New Roman" charset="0"/>
                <a:cs typeface="Times New Roman" charset="0"/>
              </a:rPr>
              <a:t>Date</a:t>
            </a:r>
            <a:r>
              <a:rPr lang="en-US" altLang="en-US" sz="2800">
                <a:ea typeface="Times New Roman" charset="0"/>
                <a:cs typeface="Times New Roman" charset="0"/>
              </a:rPr>
              <a:t> class to create an instance for the current date and time and use its </a:t>
            </a:r>
            <a:r>
              <a:rPr lang="en-US" altLang="en-US" sz="2800" u="sng">
                <a:ea typeface="Times New Roman" charset="0"/>
                <a:cs typeface="Times New Roman" charset="0"/>
              </a:rPr>
              <a:t>toString</a:t>
            </a:r>
            <a:r>
              <a:rPr lang="en-US" altLang="en-US" sz="2800">
                <a:ea typeface="Times New Roman" charset="0"/>
                <a:cs typeface="Times New Roman" charset="0"/>
              </a:rPr>
              <a:t> method to return the date and time as a string. </a:t>
            </a:r>
            <a:endParaRPr lang="en-US" altLang="en-US" sz="2800">
              <a:latin typeface="Courier New" charset="0"/>
              <a:ea typeface="Times New Roman" charset="0"/>
              <a:cs typeface="Times New Roman" charset="0"/>
            </a:endParaRPr>
          </a:p>
        </p:txBody>
      </p:sp>
      <p:sp>
        <p:nvSpPr>
          <p:cNvPr id="36869" name="Rectangle 5"/>
          <p:cNvSpPr>
            <a:spLocks noChangeArrowheads="1"/>
          </p:cNvSpPr>
          <p:nvPr/>
        </p:nvSpPr>
        <p:spPr bwMode="auto">
          <a:xfrm>
            <a:off x="0" y="27543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graphicFrame>
        <p:nvGraphicFramePr>
          <p:cNvPr id="36870" name="Object 4"/>
          <p:cNvGraphicFramePr>
            <a:graphicFrameLocks noChangeAspect="1"/>
          </p:cNvGraphicFramePr>
          <p:nvPr/>
        </p:nvGraphicFramePr>
        <p:xfrm>
          <a:off x="77788" y="2968625"/>
          <a:ext cx="9066212" cy="2473325"/>
        </p:xfrm>
        <a:graphic>
          <a:graphicData uri="http://schemas.openxmlformats.org/presentationml/2006/ole">
            <mc:AlternateContent xmlns:mc="http://schemas.openxmlformats.org/markup-compatibility/2006">
              <mc:Choice xmlns:v="urn:schemas-microsoft-com:vml" Requires="v">
                <p:oleObj spid="_x0000_s178177" name="Picture" r:id="rId4" imgW="4953000" imgH="1350264" progId="Word.Picture.8">
                  <p:embed/>
                </p:oleObj>
              </mc:Choice>
              <mc:Fallback>
                <p:oleObj name="Picture" r:id="rId4" imgW="4953000" imgH="1350264"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88" y="2968625"/>
                        <a:ext cx="9066212" cy="247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074608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EEC16555-579B-E34E-84ED-1AC8F278BF39}" type="slidenum">
              <a:rPr lang="en-US" altLang="en-US" sz="1400"/>
              <a:pPr>
                <a:spcBef>
                  <a:spcPct val="0"/>
                </a:spcBef>
                <a:buClrTx/>
                <a:buSzTx/>
                <a:buFontTx/>
                <a:buNone/>
              </a:pPr>
              <a:t>35</a:t>
            </a:fld>
            <a:endParaRPr lang="en-US" altLang="en-US" sz="1400"/>
          </a:p>
        </p:txBody>
      </p:sp>
      <p:sp>
        <p:nvSpPr>
          <p:cNvPr id="37891" name="Rectangle 2"/>
          <p:cNvSpPr>
            <a:spLocks noGrp="1" noChangeArrowheads="1"/>
          </p:cNvSpPr>
          <p:nvPr>
            <p:ph type="title"/>
          </p:nvPr>
        </p:nvSpPr>
        <p:spPr>
          <a:xfrm>
            <a:off x="457200" y="304800"/>
            <a:ext cx="8686800" cy="533400"/>
          </a:xfrm>
        </p:spPr>
        <p:txBody>
          <a:bodyPr/>
          <a:lstStyle/>
          <a:p>
            <a:r>
              <a:rPr lang="en-US" altLang="en-US"/>
              <a:t>The Date Class Example</a:t>
            </a:r>
            <a:endParaRPr lang="en-US" altLang="en-US">
              <a:solidFill>
                <a:schemeClr val="tx1"/>
              </a:solidFill>
              <a:latin typeface="Book Antiqua" charset="0"/>
              <a:hlinkClick r:id="rId2" action="ppaction://program"/>
            </a:endParaRPr>
          </a:p>
        </p:txBody>
      </p:sp>
      <p:sp>
        <p:nvSpPr>
          <p:cNvPr id="37892" name="Rectangle 3"/>
          <p:cNvSpPr>
            <a:spLocks noGrp="1" noChangeArrowheads="1"/>
          </p:cNvSpPr>
          <p:nvPr>
            <p:ph type="body" idx="1"/>
          </p:nvPr>
        </p:nvSpPr>
        <p:spPr>
          <a:xfrm>
            <a:off x="152400" y="1066800"/>
            <a:ext cx="8991600" cy="5181600"/>
          </a:xfrm>
        </p:spPr>
        <p:txBody>
          <a:bodyPr/>
          <a:lstStyle/>
          <a:p>
            <a:pPr marL="0" indent="0">
              <a:buFont typeface="Monotype Sorts" charset="2"/>
              <a:buNone/>
              <a:tabLst>
                <a:tab pos="0" algn="l"/>
              </a:tabLst>
            </a:pPr>
            <a:r>
              <a:rPr lang="en-US" altLang="en-US">
                <a:ea typeface="Times New Roman" charset="0"/>
                <a:cs typeface="Times New Roman" charset="0"/>
              </a:rPr>
              <a:t>For example, the following code</a:t>
            </a:r>
            <a:r>
              <a:rPr lang="en-US" altLang="en-US">
                <a:latin typeface="Courier" charset="0"/>
                <a:ea typeface="Times New Roman" charset="0"/>
                <a:cs typeface="Times New Roman" charset="0"/>
              </a:rPr>
              <a:t> </a:t>
            </a:r>
          </a:p>
          <a:p>
            <a:pPr marL="0" indent="0">
              <a:buFont typeface="Monotype Sorts" charset="2"/>
              <a:buNone/>
              <a:tabLst>
                <a:tab pos="0" algn="l"/>
              </a:tabLst>
            </a:pPr>
            <a:r>
              <a:rPr lang="en-US" altLang="en-US">
                <a:latin typeface="Courier" charset="0"/>
                <a:ea typeface="Times New Roman" charset="0"/>
                <a:cs typeface="Times New Roman" charset="0"/>
              </a:rPr>
              <a:t> </a:t>
            </a:r>
          </a:p>
          <a:p>
            <a:pPr marL="979488" lvl="1">
              <a:buFontTx/>
              <a:buNone/>
              <a:tabLst>
                <a:tab pos="0" algn="l"/>
              </a:tabLst>
            </a:pPr>
            <a:r>
              <a:rPr lang="en-US" altLang="en-US" sz="2400">
                <a:latin typeface="Courier New" charset="0"/>
                <a:ea typeface="Times New Roman" charset="0"/>
                <a:cs typeface="Times New Roman" charset="0"/>
              </a:rPr>
              <a:t>java.util.Date date = new java.util.Date();</a:t>
            </a:r>
          </a:p>
          <a:p>
            <a:pPr marL="979488" lvl="1">
              <a:buFontTx/>
              <a:buNone/>
              <a:tabLst>
                <a:tab pos="0" algn="l"/>
              </a:tabLst>
            </a:pPr>
            <a:r>
              <a:rPr lang="en-US" altLang="en-US" sz="2400">
                <a:latin typeface="Courier New" charset="0"/>
                <a:ea typeface="Times New Roman" charset="0"/>
                <a:cs typeface="Times New Roman" charset="0"/>
              </a:rPr>
              <a:t>System.out.println(date.toString());</a:t>
            </a:r>
          </a:p>
          <a:p>
            <a:pPr marL="0" indent="0">
              <a:buFont typeface="Monotype Sorts" charset="2"/>
              <a:buNone/>
              <a:tabLst>
                <a:tab pos="0" algn="l"/>
              </a:tabLst>
            </a:pPr>
            <a:endParaRPr lang="en-US" altLang="en-US" sz="2800">
              <a:latin typeface="Courier" charset="0"/>
              <a:ea typeface="Times New Roman" charset="0"/>
              <a:cs typeface="Times New Roman" charset="0"/>
            </a:endParaRPr>
          </a:p>
          <a:p>
            <a:pPr marL="0" indent="0">
              <a:buFont typeface="Monotype Sorts" charset="2"/>
              <a:buNone/>
              <a:tabLst>
                <a:tab pos="0" algn="l"/>
              </a:tabLst>
            </a:pPr>
            <a:r>
              <a:rPr lang="en-US" altLang="en-US">
                <a:ea typeface="Times New Roman" charset="0"/>
                <a:cs typeface="Times New Roman" charset="0"/>
              </a:rPr>
              <a:t>displays a string like</a:t>
            </a:r>
            <a:r>
              <a:rPr lang="en-US" altLang="en-US">
                <a:latin typeface="Courier" charset="0"/>
                <a:ea typeface="Times New Roman" charset="0"/>
                <a:cs typeface="Times New Roman" charset="0"/>
              </a:rPr>
              <a:t> </a:t>
            </a:r>
            <a:r>
              <a:rPr lang="en-US" altLang="en-US" u="sng">
                <a:latin typeface="Courier New" charset="0"/>
                <a:ea typeface="Times New Roman" charset="0"/>
                <a:cs typeface="Times New Roman" charset="0"/>
              </a:rPr>
              <a:t>Sun Mar 09 13:50:19 EST 2003</a:t>
            </a:r>
            <a:r>
              <a:rPr lang="en-US" altLang="en-US">
                <a:latin typeface="Courier New" charset="0"/>
                <a:ea typeface="Times New Roman" charset="0"/>
                <a:cs typeface="Times New Roman" charset="0"/>
              </a:rPr>
              <a:t>.</a:t>
            </a:r>
          </a:p>
        </p:txBody>
      </p:sp>
    </p:spTree>
    <p:extLst>
      <p:ext uri="{BB962C8B-B14F-4D97-AF65-F5344CB8AC3E}">
        <p14:creationId xmlns:p14="http://schemas.microsoft.com/office/powerpoint/2010/main" val="10447691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3DCFD4BC-8F57-7C4E-BDC8-2B475418143D}" type="slidenum">
              <a:rPr lang="en-US" altLang="en-US" sz="1400"/>
              <a:pPr>
                <a:spcBef>
                  <a:spcPct val="0"/>
                </a:spcBef>
                <a:buClrTx/>
                <a:buSzTx/>
                <a:buFontTx/>
                <a:buNone/>
              </a:pPr>
              <a:t>36</a:t>
            </a:fld>
            <a:endParaRPr lang="en-US" altLang="en-US" sz="1400"/>
          </a:p>
        </p:txBody>
      </p:sp>
      <p:sp>
        <p:nvSpPr>
          <p:cNvPr id="38915" name="Rectangle 2"/>
          <p:cNvSpPr>
            <a:spLocks noGrp="1" noChangeArrowheads="1"/>
          </p:cNvSpPr>
          <p:nvPr>
            <p:ph type="title"/>
          </p:nvPr>
        </p:nvSpPr>
        <p:spPr>
          <a:xfrm>
            <a:off x="457200" y="304800"/>
            <a:ext cx="8686800" cy="533400"/>
          </a:xfrm>
        </p:spPr>
        <p:txBody>
          <a:bodyPr/>
          <a:lstStyle/>
          <a:p>
            <a:r>
              <a:rPr lang="en-US" altLang="en-US"/>
              <a:t>The Random Class</a:t>
            </a:r>
            <a:endParaRPr lang="en-US" altLang="en-US">
              <a:solidFill>
                <a:schemeClr val="tx1"/>
              </a:solidFill>
              <a:latin typeface="Book Antiqua" charset="0"/>
              <a:hlinkClick r:id="rId3" action="ppaction://program"/>
            </a:endParaRPr>
          </a:p>
        </p:txBody>
      </p:sp>
      <p:sp>
        <p:nvSpPr>
          <p:cNvPr id="38916" name="Rectangle 3"/>
          <p:cNvSpPr>
            <a:spLocks noGrp="1" noChangeArrowheads="1"/>
          </p:cNvSpPr>
          <p:nvPr>
            <p:ph type="body" idx="1"/>
          </p:nvPr>
        </p:nvSpPr>
        <p:spPr>
          <a:xfrm>
            <a:off x="152400" y="1066800"/>
            <a:ext cx="8991600" cy="1747838"/>
          </a:xfrm>
        </p:spPr>
        <p:txBody>
          <a:bodyPr/>
          <a:lstStyle/>
          <a:p>
            <a:pPr marL="0" indent="0">
              <a:lnSpc>
                <a:spcPct val="90000"/>
              </a:lnSpc>
              <a:buFont typeface="Monotype Sorts" charset="2"/>
              <a:buNone/>
              <a:tabLst>
                <a:tab pos="0" algn="l"/>
              </a:tabLst>
            </a:pPr>
            <a:r>
              <a:rPr lang="en-US" altLang="en-US" sz="2800"/>
              <a:t>You have used </a:t>
            </a:r>
            <a:r>
              <a:rPr lang="en-US" altLang="en-US" sz="2800" u="sng"/>
              <a:t>Math.random()</a:t>
            </a:r>
            <a:r>
              <a:rPr lang="en-US" altLang="en-US" sz="2800"/>
              <a:t> to obtain a random double value between 0.0 and 1.0 (excluding 1.0). A more useful random number generator is provided in the </a:t>
            </a:r>
            <a:r>
              <a:rPr lang="en-US" altLang="en-US" sz="2800" u="sng"/>
              <a:t>java.util.Random</a:t>
            </a:r>
            <a:r>
              <a:rPr lang="en-US" altLang="en-US" sz="2800"/>
              <a:t> class. </a:t>
            </a:r>
          </a:p>
        </p:txBody>
      </p:sp>
      <p:sp>
        <p:nvSpPr>
          <p:cNvPr id="38917" name="Rectangle 4"/>
          <p:cNvSpPr>
            <a:spLocks noChangeArrowheads="1"/>
          </p:cNvSpPr>
          <p:nvPr/>
        </p:nvSpPr>
        <p:spPr bwMode="auto">
          <a:xfrm>
            <a:off x="0" y="27543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38918" name="Rectangle 7"/>
          <p:cNvSpPr>
            <a:spLocks noChangeArrowheads="1"/>
          </p:cNvSpPr>
          <p:nvPr/>
        </p:nvSpPr>
        <p:spPr bwMode="auto">
          <a:xfrm>
            <a:off x="0" y="2644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graphicFrame>
        <p:nvGraphicFramePr>
          <p:cNvPr id="38919" name="Object 6"/>
          <p:cNvGraphicFramePr>
            <a:graphicFrameLocks noChangeAspect="1"/>
          </p:cNvGraphicFramePr>
          <p:nvPr/>
        </p:nvGraphicFramePr>
        <p:xfrm>
          <a:off x="309563" y="2814638"/>
          <a:ext cx="8564562" cy="3360737"/>
        </p:xfrm>
        <a:graphic>
          <a:graphicData uri="http://schemas.openxmlformats.org/presentationml/2006/ole">
            <mc:AlternateContent xmlns:mc="http://schemas.openxmlformats.org/markup-compatibility/2006">
              <mc:Choice xmlns:v="urn:schemas-microsoft-com:vml" Requires="v">
                <p:oleObj spid="_x0000_s180225" name="Picture" r:id="rId4" imgW="4006596" imgH="1571244" progId="Word.Picture.8">
                  <p:embed/>
                </p:oleObj>
              </mc:Choice>
              <mc:Fallback>
                <p:oleObj name="Picture" r:id="rId4" imgW="4006596" imgH="1571244"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9563" y="2814638"/>
                        <a:ext cx="8564562" cy="336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0828516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D096FA27-F6C5-D44B-BC15-DF3E6B0B6BC7}" type="slidenum">
              <a:rPr lang="en-US" altLang="en-US" sz="1400"/>
              <a:pPr>
                <a:spcBef>
                  <a:spcPct val="0"/>
                </a:spcBef>
                <a:buClrTx/>
                <a:buSzTx/>
                <a:buFontTx/>
                <a:buNone/>
              </a:pPr>
              <a:t>37</a:t>
            </a:fld>
            <a:endParaRPr lang="en-US" altLang="en-US" sz="1400"/>
          </a:p>
        </p:txBody>
      </p:sp>
      <p:sp>
        <p:nvSpPr>
          <p:cNvPr id="39939" name="Rectangle 2"/>
          <p:cNvSpPr>
            <a:spLocks noGrp="1" noChangeArrowheads="1"/>
          </p:cNvSpPr>
          <p:nvPr>
            <p:ph type="title"/>
          </p:nvPr>
        </p:nvSpPr>
        <p:spPr>
          <a:xfrm>
            <a:off x="457200" y="304800"/>
            <a:ext cx="8686800" cy="533400"/>
          </a:xfrm>
        </p:spPr>
        <p:txBody>
          <a:bodyPr/>
          <a:lstStyle/>
          <a:p>
            <a:r>
              <a:rPr lang="en-US" altLang="en-US"/>
              <a:t>The Random Class Example</a:t>
            </a:r>
            <a:endParaRPr lang="en-US" altLang="en-US">
              <a:solidFill>
                <a:schemeClr val="tx1"/>
              </a:solidFill>
              <a:latin typeface="Book Antiqua" charset="0"/>
              <a:hlinkClick r:id="rId2" action="ppaction://program"/>
            </a:endParaRPr>
          </a:p>
        </p:txBody>
      </p:sp>
      <p:sp>
        <p:nvSpPr>
          <p:cNvPr id="39940" name="Rectangle 3"/>
          <p:cNvSpPr>
            <a:spLocks noGrp="1" noChangeArrowheads="1"/>
          </p:cNvSpPr>
          <p:nvPr>
            <p:ph type="body" idx="1"/>
          </p:nvPr>
        </p:nvSpPr>
        <p:spPr>
          <a:xfrm>
            <a:off x="152400" y="1066800"/>
            <a:ext cx="8991600" cy="1133475"/>
          </a:xfrm>
        </p:spPr>
        <p:txBody>
          <a:bodyPr/>
          <a:lstStyle/>
          <a:p>
            <a:pPr marL="0" indent="0">
              <a:lnSpc>
                <a:spcPct val="90000"/>
              </a:lnSpc>
              <a:buFont typeface="Monotype Sorts" charset="2"/>
              <a:buNone/>
              <a:tabLst>
                <a:tab pos="0" algn="l"/>
              </a:tabLst>
            </a:pPr>
            <a:r>
              <a:rPr lang="en-US" altLang="en-US" sz="2800"/>
              <a:t>If two </a:t>
            </a:r>
            <a:r>
              <a:rPr lang="en-US" altLang="en-US" sz="2800" u="sng"/>
              <a:t>Random</a:t>
            </a:r>
            <a:r>
              <a:rPr lang="en-US" altLang="en-US" sz="2800"/>
              <a:t> objects have the same seed, they will generate identical sequences of numbers. For example, the following code creates two </a:t>
            </a:r>
            <a:r>
              <a:rPr lang="en-US" altLang="en-US" sz="2800" u="sng"/>
              <a:t>Random</a:t>
            </a:r>
            <a:r>
              <a:rPr lang="en-US" altLang="en-US" sz="2800"/>
              <a:t> objects with the same seed 3. </a:t>
            </a:r>
          </a:p>
        </p:txBody>
      </p:sp>
      <p:sp>
        <p:nvSpPr>
          <p:cNvPr id="39941" name="Rectangle 4"/>
          <p:cNvSpPr>
            <a:spLocks noChangeArrowheads="1"/>
          </p:cNvSpPr>
          <p:nvPr/>
        </p:nvSpPr>
        <p:spPr bwMode="auto">
          <a:xfrm>
            <a:off x="0" y="27543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39942" name="Rectangle 5"/>
          <p:cNvSpPr>
            <a:spLocks noChangeArrowheads="1"/>
          </p:cNvSpPr>
          <p:nvPr/>
        </p:nvSpPr>
        <p:spPr bwMode="auto">
          <a:xfrm>
            <a:off x="0" y="2644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39943" name="Rectangle 7"/>
          <p:cNvSpPr>
            <a:spLocks noChangeArrowheads="1"/>
          </p:cNvSpPr>
          <p:nvPr/>
        </p:nvSpPr>
        <p:spPr bwMode="auto">
          <a:xfrm>
            <a:off x="152400" y="2392363"/>
            <a:ext cx="7069138" cy="2725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lvl1pPr>
              <a:spcBef>
                <a:spcPct val="20000"/>
              </a:spcBef>
              <a:buClr>
                <a:schemeClr val="tx2"/>
              </a:buClr>
              <a:buSzPct val="75000"/>
              <a:buFont typeface="Monotype Sorts" charset="2"/>
              <a:buChar char="F"/>
              <a:tabLst>
                <a:tab pos="0" algn="l"/>
              </a:tabLst>
              <a:defRPr sz="3200">
                <a:solidFill>
                  <a:schemeClr val="tx1"/>
                </a:solidFill>
                <a:latin typeface="Times New Roman" charset="0"/>
              </a:defRPr>
            </a:lvl1pPr>
            <a:lvl2pPr marL="742950" indent="-285750">
              <a:spcBef>
                <a:spcPct val="20000"/>
              </a:spcBef>
              <a:buClr>
                <a:schemeClr val="tx1"/>
              </a:buClr>
              <a:buChar char="–"/>
              <a:tabLst>
                <a:tab pos="0" algn="l"/>
              </a:tabLst>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tabLst>
                <a:tab pos="0" algn="l"/>
              </a:tabLst>
              <a:defRPr sz="2400">
                <a:solidFill>
                  <a:schemeClr val="tx1"/>
                </a:solidFill>
                <a:latin typeface="Times New Roman" charset="0"/>
              </a:defRPr>
            </a:lvl3pPr>
            <a:lvl4pPr marL="1600200" indent="-228600">
              <a:spcBef>
                <a:spcPct val="20000"/>
              </a:spcBef>
              <a:buClr>
                <a:schemeClr val="tx1"/>
              </a:buClr>
              <a:buChar char="–"/>
              <a:tabLst>
                <a:tab pos="0" algn="l"/>
              </a:tabLst>
              <a:defRPr sz="2000">
                <a:solidFill>
                  <a:schemeClr val="tx1"/>
                </a:solidFill>
                <a:latin typeface="Times New Roman" charset="0"/>
              </a:defRPr>
            </a:lvl4pPr>
            <a:lvl5pPr marL="2057400" indent="-228600">
              <a:spcBef>
                <a:spcPct val="20000"/>
              </a:spcBef>
              <a:buClr>
                <a:schemeClr val="tx2"/>
              </a:buClr>
              <a:buChar char="•"/>
              <a:tabLst>
                <a:tab pos="0" algn="l"/>
              </a:tabLst>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tabLst>
                <a:tab pos="0" algn="l"/>
              </a:tabLst>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tabLst>
                <a:tab pos="0" algn="l"/>
              </a:tabLst>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tabLst>
                <a:tab pos="0" algn="l"/>
              </a:tabLst>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tabLst>
                <a:tab pos="0" algn="l"/>
              </a:tabLst>
              <a:defRPr sz="2000">
                <a:solidFill>
                  <a:schemeClr val="tx1"/>
                </a:solidFill>
                <a:latin typeface="Times New Roman" charset="0"/>
              </a:defRPr>
            </a:lvl9pPr>
          </a:lstStyle>
          <a:p>
            <a:pPr>
              <a:buFont typeface="Monotype Sorts" charset="2"/>
              <a:buNone/>
            </a:pPr>
            <a:r>
              <a:rPr lang="en-US" altLang="en-US" sz="1800" b="1">
                <a:latin typeface="Courier New" charset="0"/>
              </a:rPr>
              <a:t>Random random1 = new Random(3);</a:t>
            </a:r>
          </a:p>
          <a:p>
            <a:pPr>
              <a:buFont typeface="Monotype Sorts" charset="2"/>
              <a:buNone/>
            </a:pPr>
            <a:r>
              <a:rPr lang="en-US" altLang="en-US" sz="1800" b="1">
                <a:latin typeface="Courier New" charset="0"/>
              </a:rPr>
              <a:t>System.out.print("From random1: ");</a:t>
            </a:r>
          </a:p>
          <a:p>
            <a:pPr>
              <a:buFont typeface="Monotype Sorts" charset="2"/>
              <a:buNone/>
            </a:pPr>
            <a:r>
              <a:rPr lang="en-US" altLang="en-US" sz="1800" b="1">
                <a:latin typeface="Courier New" charset="0"/>
              </a:rPr>
              <a:t>for (int i = 0; i &lt; 10; i++)</a:t>
            </a:r>
          </a:p>
          <a:p>
            <a:pPr>
              <a:buFont typeface="Monotype Sorts" charset="2"/>
              <a:buNone/>
            </a:pPr>
            <a:r>
              <a:rPr lang="en-US" altLang="en-US" sz="1800" b="1">
                <a:latin typeface="Courier New" charset="0"/>
              </a:rPr>
              <a:t>  System.out.print(random1.nextInt(1000) + " ");</a:t>
            </a:r>
          </a:p>
          <a:p>
            <a:pPr>
              <a:buFont typeface="Monotype Sorts" charset="2"/>
              <a:buNone/>
            </a:pPr>
            <a:r>
              <a:rPr lang="en-US" altLang="en-US" sz="1800" b="1">
                <a:latin typeface="Courier New" charset="0"/>
              </a:rPr>
              <a:t>Random random2 = new Random(3);</a:t>
            </a:r>
          </a:p>
          <a:p>
            <a:pPr>
              <a:buFont typeface="Monotype Sorts" charset="2"/>
              <a:buNone/>
            </a:pPr>
            <a:r>
              <a:rPr lang="en-US" altLang="en-US" sz="1800" b="1">
                <a:latin typeface="Courier New" charset="0"/>
              </a:rPr>
              <a:t>System.out.print("\nFrom random2: ");</a:t>
            </a:r>
          </a:p>
          <a:p>
            <a:pPr>
              <a:buFont typeface="Monotype Sorts" charset="2"/>
              <a:buNone/>
            </a:pPr>
            <a:r>
              <a:rPr lang="en-US" altLang="en-US" sz="1800" b="1">
                <a:latin typeface="Courier New" charset="0"/>
              </a:rPr>
              <a:t>for (int i = 0; i &lt; 10; i++)</a:t>
            </a:r>
          </a:p>
          <a:p>
            <a:pPr>
              <a:buFont typeface="Monotype Sorts" charset="2"/>
              <a:buNone/>
            </a:pPr>
            <a:r>
              <a:rPr lang="en-US" altLang="en-US" sz="1800" b="1">
                <a:latin typeface="Courier New" charset="0"/>
              </a:rPr>
              <a:t>  System.out.print(random2.nextInt(1000) + " ");</a:t>
            </a:r>
          </a:p>
        </p:txBody>
      </p:sp>
      <p:sp>
        <p:nvSpPr>
          <p:cNvPr id="39944" name="Rectangle 8"/>
          <p:cNvSpPr>
            <a:spLocks noChangeArrowheads="1"/>
          </p:cNvSpPr>
          <p:nvPr/>
        </p:nvSpPr>
        <p:spPr bwMode="auto">
          <a:xfrm>
            <a:off x="1806575" y="5387975"/>
            <a:ext cx="7069138"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lr>
                <a:schemeClr val="tx2"/>
              </a:buClr>
              <a:buSzPct val="75000"/>
              <a:buFont typeface="Monotype Sorts" charset="2"/>
              <a:buChar char="F"/>
              <a:tabLst>
                <a:tab pos="0" algn="l"/>
              </a:tabLst>
              <a:defRPr sz="3200">
                <a:solidFill>
                  <a:schemeClr val="tx1"/>
                </a:solidFill>
                <a:latin typeface="Times New Roman" charset="0"/>
              </a:defRPr>
            </a:lvl1pPr>
            <a:lvl2pPr marL="742950" indent="-285750">
              <a:spcBef>
                <a:spcPct val="20000"/>
              </a:spcBef>
              <a:buClr>
                <a:schemeClr val="tx1"/>
              </a:buClr>
              <a:buChar char="–"/>
              <a:tabLst>
                <a:tab pos="0" algn="l"/>
              </a:tabLst>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tabLst>
                <a:tab pos="0" algn="l"/>
              </a:tabLst>
              <a:defRPr sz="2400">
                <a:solidFill>
                  <a:schemeClr val="tx1"/>
                </a:solidFill>
                <a:latin typeface="Times New Roman" charset="0"/>
              </a:defRPr>
            </a:lvl3pPr>
            <a:lvl4pPr marL="1600200" indent="-228600">
              <a:spcBef>
                <a:spcPct val="20000"/>
              </a:spcBef>
              <a:buClr>
                <a:schemeClr val="tx1"/>
              </a:buClr>
              <a:buChar char="–"/>
              <a:tabLst>
                <a:tab pos="0" algn="l"/>
              </a:tabLst>
              <a:defRPr sz="2000">
                <a:solidFill>
                  <a:schemeClr val="tx1"/>
                </a:solidFill>
                <a:latin typeface="Times New Roman" charset="0"/>
              </a:defRPr>
            </a:lvl4pPr>
            <a:lvl5pPr marL="2057400" indent="-228600">
              <a:spcBef>
                <a:spcPct val="20000"/>
              </a:spcBef>
              <a:buClr>
                <a:schemeClr val="tx2"/>
              </a:buClr>
              <a:buChar char="•"/>
              <a:tabLst>
                <a:tab pos="0" algn="l"/>
              </a:tabLst>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tabLst>
                <a:tab pos="0" algn="l"/>
              </a:tabLst>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tabLst>
                <a:tab pos="0" algn="l"/>
              </a:tabLst>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tabLst>
                <a:tab pos="0" algn="l"/>
              </a:tabLst>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tabLst>
                <a:tab pos="0" algn="l"/>
              </a:tabLst>
              <a:defRPr sz="2000">
                <a:solidFill>
                  <a:schemeClr val="tx1"/>
                </a:solidFill>
                <a:latin typeface="Times New Roman" charset="0"/>
              </a:defRPr>
            </a:lvl9pPr>
          </a:lstStyle>
          <a:p>
            <a:pPr>
              <a:buFont typeface="Monotype Sorts" charset="2"/>
              <a:buNone/>
            </a:pPr>
            <a:r>
              <a:rPr lang="en-US" altLang="en-US" sz="2000">
                <a:solidFill>
                  <a:schemeClr val="tx2"/>
                </a:solidFill>
              </a:rPr>
              <a:t>From random1: 734 660 210 581 128 202 549 564 459 961 </a:t>
            </a:r>
          </a:p>
          <a:p>
            <a:pPr>
              <a:buFont typeface="Monotype Sorts" charset="2"/>
              <a:buNone/>
            </a:pPr>
            <a:r>
              <a:rPr lang="en-US" altLang="en-US" sz="2000">
                <a:solidFill>
                  <a:schemeClr val="tx2"/>
                </a:solidFill>
              </a:rPr>
              <a:t>From random2: 734 660 210 581 128 202 549 564 459 961</a:t>
            </a:r>
          </a:p>
        </p:txBody>
      </p:sp>
    </p:spTree>
    <p:extLst>
      <p:ext uri="{BB962C8B-B14F-4D97-AF65-F5344CB8AC3E}">
        <p14:creationId xmlns:p14="http://schemas.microsoft.com/office/powerpoint/2010/main" val="720361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CDD86777-317C-B749-9BB2-BF7B2425CB9A}" type="slidenum">
              <a:rPr lang="en-US" altLang="en-US" sz="1400"/>
              <a:pPr>
                <a:spcBef>
                  <a:spcPct val="0"/>
                </a:spcBef>
                <a:buClrTx/>
                <a:buSzTx/>
                <a:buFontTx/>
                <a:buNone/>
              </a:pPr>
              <a:t>38</a:t>
            </a:fld>
            <a:endParaRPr lang="en-US" altLang="en-US" sz="1400"/>
          </a:p>
        </p:txBody>
      </p:sp>
      <p:sp>
        <p:nvSpPr>
          <p:cNvPr id="40963" name="Rectangle 2"/>
          <p:cNvSpPr>
            <a:spLocks noGrp="1" noChangeArrowheads="1"/>
          </p:cNvSpPr>
          <p:nvPr>
            <p:ph type="title"/>
          </p:nvPr>
        </p:nvSpPr>
        <p:spPr>
          <a:xfrm>
            <a:off x="457200" y="304800"/>
            <a:ext cx="8686800" cy="533400"/>
          </a:xfrm>
        </p:spPr>
        <p:txBody>
          <a:bodyPr/>
          <a:lstStyle/>
          <a:p>
            <a:r>
              <a:rPr lang="en-US" altLang="en-US"/>
              <a:t>The </a:t>
            </a:r>
            <a:r>
              <a:rPr lang="en-US" altLang="en-US" b="1"/>
              <a:t>Point2D</a:t>
            </a:r>
            <a:r>
              <a:rPr lang="en-US" altLang="en-US"/>
              <a:t> Class</a:t>
            </a:r>
            <a:endParaRPr lang="en-US" altLang="en-US">
              <a:solidFill>
                <a:schemeClr val="tx1"/>
              </a:solidFill>
              <a:latin typeface="Book Antiqua" charset="0"/>
              <a:hlinkClick r:id="rId2" action="ppaction://program"/>
            </a:endParaRPr>
          </a:p>
        </p:txBody>
      </p:sp>
      <p:sp>
        <p:nvSpPr>
          <p:cNvPr id="40964" name="Rectangle 3"/>
          <p:cNvSpPr>
            <a:spLocks noGrp="1" noChangeArrowheads="1"/>
          </p:cNvSpPr>
          <p:nvPr>
            <p:ph type="body" idx="1"/>
          </p:nvPr>
        </p:nvSpPr>
        <p:spPr>
          <a:xfrm>
            <a:off x="152400" y="1066800"/>
            <a:ext cx="8991600" cy="1439863"/>
          </a:xfrm>
        </p:spPr>
        <p:txBody>
          <a:bodyPr/>
          <a:lstStyle/>
          <a:p>
            <a:pPr marL="0" indent="0">
              <a:lnSpc>
                <a:spcPct val="90000"/>
              </a:lnSpc>
              <a:buFont typeface="Monotype Sorts" charset="2"/>
              <a:buNone/>
              <a:tabLst>
                <a:tab pos="0" algn="l"/>
              </a:tabLst>
            </a:pPr>
            <a:r>
              <a:rPr lang="en-US" altLang="en-US" sz="2800"/>
              <a:t>Java API has a conveninent </a:t>
            </a:r>
            <a:r>
              <a:rPr lang="en-US" altLang="en-US" sz="2800" b="1"/>
              <a:t>Point2D</a:t>
            </a:r>
            <a:r>
              <a:rPr lang="en-US" altLang="en-US" sz="2800"/>
              <a:t> class in the </a:t>
            </a:r>
            <a:r>
              <a:rPr lang="en-US" altLang="en-US" sz="2800" b="1"/>
              <a:t>javafx.geometry</a:t>
            </a:r>
            <a:r>
              <a:rPr lang="en-US" altLang="en-US" sz="2800"/>
              <a:t> package for representing a point in a two-dimensional plane. </a:t>
            </a:r>
          </a:p>
        </p:txBody>
      </p:sp>
      <p:sp>
        <p:nvSpPr>
          <p:cNvPr id="40965" name="Rectangle 4"/>
          <p:cNvSpPr>
            <a:spLocks noChangeArrowheads="1"/>
          </p:cNvSpPr>
          <p:nvPr/>
        </p:nvSpPr>
        <p:spPr bwMode="auto">
          <a:xfrm>
            <a:off x="0" y="27543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40966" name="Rectangle 5"/>
          <p:cNvSpPr>
            <a:spLocks noChangeArrowheads="1"/>
          </p:cNvSpPr>
          <p:nvPr/>
        </p:nvSpPr>
        <p:spPr bwMode="auto">
          <a:xfrm>
            <a:off x="0" y="2644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2" name="Rectangle 2"/>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Lst>
        </p:spPr>
        <p:txBody>
          <a:bodyPr wrap="none" anchor="ctr">
            <a:spAutoFit/>
          </a:bodyPr>
          <a:lstStyle/>
          <a:p>
            <a:pPr>
              <a:defRPr/>
            </a:pPr>
            <a:endParaRPr lang="en-US">
              <a:latin typeface="Times New Roman" pitchFamily="18" charset="0"/>
            </a:endParaRPr>
          </a:p>
        </p:txBody>
      </p:sp>
      <p:pic>
        <p:nvPicPr>
          <p:cNvPr id="40968"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632075"/>
            <a:ext cx="9144000" cy="195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
        <p:nvSpPr>
          <p:cNvPr id="40969" name="AutoShape 10">
            <a:hlinkClick r:id="rId4" action="ppaction://program" highlightClick="1"/>
          </p:cNvPr>
          <p:cNvSpPr>
            <a:spLocks noChangeArrowheads="1"/>
          </p:cNvSpPr>
          <p:nvPr/>
        </p:nvSpPr>
        <p:spPr bwMode="auto">
          <a:xfrm>
            <a:off x="7361238" y="5157788"/>
            <a:ext cx="698500" cy="381000"/>
          </a:xfrm>
          <a:prstGeom prst="actionButtonBlank">
            <a:avLst/>
          </a:prstGeom>
          <a:solidFill>
            <a:srgbClr val="38A1BA"/>
          </a:solidFill>
          <a:ln>
            <a:noFill/>
          </a:ln>
          <a:effectLst>
            <a:prstShdw prst="shdw17" dist="17961" dir="2700000">
              <a:srgbClr val="226170">
                <a:alpha val="74998"/>
              </a:srgbClr>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latin typeface="Book Antiqua" charset="0"/>
              </a:rPr>
              <a:t>Run</a:t>
            </a:r>
            <a:endParaRPr lang="en-US" altLang="en-US" sz="1800"/>
          </a:p>
        </p:txBody>
      </p:sp>
      <p:sp>
        <p:nvSpPr>
          <p:cNvPr id="40970" name="Rectangle 12">
            <a:hlinkClick r:id="rId5"/>
          </p:cNvPr>
          <p:cNvSpPr>
            <a:spLocks noChangeArrowheads="1"/>
          </p:cNvSpPr>
          <p:nvPr/>
        </p:nvSpPr>
        <p:spPr bwMode="auto">
          <a:xfrm>
            <a:off x="5570538" y="5157788"/>
            <a:ext cx="1652587" cy="381000"/>
          </a:xfrm>
          <a:prstGeom prst="rect">
            <a:avLst/>
          </a:prstGeom>
          <a:solidFill>
            <a:srgbClr val="92D05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2000"/>
              <a:t>TestPoint2D</a:t>
            </a:r>
          </a:p>
        </p:txBody>
      </p:sp>
    </p:spTree>
    <p:extLst>
      <p:ext uri="{BB962C8B-B14F-4D97-AF65-F5344CB8AC3E}">
        <p14:creationId xmlns:p14="http://schemas.microsoft.com/office/powerpoint/2010/main" val="16780781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D5A0129A-C670-1B48-86E4-2C74B6978E22}" type="slidenum">
              <a:rPr lang="en-US" altLang="en-US" sz="1400"/>
              <a:pPr>
                <a:spcBef>
                  <a:spcPct val="0"/>
                </a:spcBef>
                <a:buClrTx/>
                <a:buSzTx/>
                <a:buFontTx/>
                <a:buNone/>
              </a:pPr>
              <a:t>39</a:t>
            </a:fld>
            <a:endParaRPr lang="en-US" altLang="en-US" sz="1400"/>
          </a:p>
        </p:txBody>
      </p:sp>
      <p:sp>
        <p:nvSpPr>
          <p:cNvPr id="41987" name="Rectangle 2"/>
          <p:cNvSpPr>
            <a:spLocks noGrp="1" noChangeArrowheads="1"/>
          </p:cNvSpPr>
          <p:nvPr>
            <p:ph type="title"/>
          </p:nvPr>
        </p:nvSpPr>
        <p:spPr>
          <a:xfrm>
            <a:off x="685800" y="457200"/>
            <a:ext cx="7772400" cy="1219200"/>
          </a:xfrm>
        </p:spPr>
        <p:txBody>
          <a:bodyPr/>
          <a:lstStyle/>
          <a:p>
            <a:r>
              <a:rPr lang="en-US" altLang="en-US"/>
              <a:t>Instance </a:t>
            </a:r>
            <a:br>
              <a:rPr lang="en-US" altLang="en-US"/>
            </a:br>
            <a:r>
              <a:rPr lang="en-US" altLang="en-US"/>
              <a:t> Variables, and Methods </a:t>
            </a:r>
            <a:br>
              <a:rPr lang="en-US" altLang="en-US"/>
            </a:br>
            <a:endParaRPr lang="en-US" altLang="en-US"/>
          </a:p>
        </p:txBody>
      </p:sp>
      <p:sp>
        <p:nvSpPr>
          <p:cNvPr id="41988" name="Rectangle 8"/>
          <p:cNvSpPr>
            <a:spLocks noChangeArrowheads="1"/>
          </p:cNvSpPr>
          <p:nvPr/>
        </p:nvSpPr>
        <p:spPr bwMode="auto">
          <a:xfrm>
            <a:off x="685800" y="1828800"/>
            <a:ext cx="7924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r>
              <a:rPr lang="en-US" altLang="en-US" sz="3000"/>
              <a:t>Instance variables belong to a specific instance.</a:t>
            </a:r>
            <a:br>
              <a:rPr lang="en-US" altLang="en-US" sz="3000"/>
            </a:br>
            <a:r>
              <a:rPr lang="en-US" altLang="en-US" sz="3000"/>
              <a:t/>
            </a:r>
            <a:br>
              <a:rPr lang="en-US" altLang="en-US" sz="3000"/>
            </a:br>
            <a:r>
              <a:rPr lang="en-US" altLang="en-US" sz="3000"/>
              <a:t>Instance methods are invoked by an instance of the class.</a:t>
            </a:r>
          </a:p>
          <a:p>
            <a:pPr>
              <a:spcBef>
                <a:spcPct val="0"/>
              </a:spcBef>
              <a:buClrTx/>
              <a:buSzTx/>
              <a:buFontTx/>
              <a:buNone/>
            </a:pPr>
            <a:endParaRPr lang="en-US" altLang="en-US" sz="3000"/>
          </a:p>
          <a:p>
            <a:pPr>
              <a:spcBef>
                <a:spcPct val="0"/>
              </a:spcBef>
              <a:buClrTx/>
              <a:buSzTx/>
              <a:buFontTx/>
              <a:buNone/>
            </a:pPr>
            <a:r>
              <a:rPr lang="en-US" altLang="en-US" sz="3000"/>
              <a:t>Instance variables and methods are specified by omitting the </a:t>
            </a:r>
            <a:r>
              <a:rPr lang="en-US" altLang="en-US" sz="3000" b="1"/>
              <a:t>static</a:t>
            </a:r>
            <a:r>
              <a:rPr lang="en-US" altLang="en-US" sz="3000"/>
              <a:t> keyword.</a:t>
            </a:r>
          </a:p>
        </p:txBody>
      </p:sp>
    </p:spTree>
    <p:extLst>
      <p:ext uri="{BB962C8B-B14F-4D97-AF65-F5344CB8AC3E}">
        <p14:creationId xmlns:p14="http://schemas.microsoft.com/office/powerpoint/2010/main" val="5559746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E10C7916-A95B-6247-8175-F4AF1550752E}" type="slidenum">
              <a:rPr lang="en-US" altLang="en-US" sz="1400"/>
              <a:pPr>
                <a:spcBef>
                  <a:spcPct val="0"/>
                </a:spcBef>
                <a:buClrTx/>
                <a:buSzTx/>
                <a:buFontTx/>
                <a:buNone/>
              </a:pPr>
              <a:t>4</a:t>
            </a:fld>
            <a:endParaRPr lang="en-US" altLang="en-US" sz="1400"/>
          </a:p>
        </p:txBody>
      </p:sp>
      <p:sp>
        <p:nvSpPr>
          <p:cNvPr id="6147" name="Rectangle 2"/>
          <p:cNvSpPr>
            <a:spLocks noGrp="1" noChangeArrowheads="1"/>
          </p:cNvSpPr>
          <p:nvPr>
            <p:ph type="title"/>
          </p:nvPr>
        </p:nvSpPr>
        <p:spPr>
          <a:xfrm>
            <a:off x="762000" y="152400"/>
            <a:ext cx="7772400" cy="609600"/>
          </a:xfrm>
        </p:spPr>
        <p:txBody>
          <a:bodyPr/>
          <a:lstStyle/>
          <a:p>
            <a:r>
              <a:rPr lang="en-US" altLang="en-US"/>
              <a:t>OO Programming Concepts</a:t>
            </a:r>
          </a:p>
        </p:txBody>
      </p:sp>
      <p:sp>
        <p:nvSpPr>
          <p:cNvPr id="6148" name="Rectangle 16"/>
          <p:cNvSpPr>
            <a:spLocks noChangeArrowheads="1"/>
          </p:cNvSpPr>
          <p:nvPr/>
        </p:nvSpPr>
        <p:spPr bwMode="auto">
          <a:xfrm>
            <a:off x="2686050" y="2343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6149" name="Text Box 17"/>
          <p:cNvSpPr txBox="1">
            <a:spLocks noChangeArrowheads="1"/>
          </p:cNvSpPr>
          <p:nvPr/>
        </p:nvSpPr>
        <p:spPr bwMode="auto">
          <a:xfrm>
            <a:off x="304800" y="917575"/>
            <a:ext cx="8610600"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50000"/>
              </a:spcBef>
              <a:buClrTx/>
              <a:buSzTx/>
              <a:buFontTx/>
              <a:buNone/>
            </a:pPr>
            <a:r>
              <a:rPr lang="en-US" altLang="en-US">
                <a:ea typeface="Courier New" charset="0"/>
                <a:cs typeface="Courier New" charset="0"/>
              </a:rPr>
              <a:t>Object-oriented programming (OOP) involves programming using objects. An </a:t>
            </a:r>
            <a:r>
              <a:rPr lang="en-US" altLang="en-US" i="1">
                <a:ea typeface="Courier New" charset="0"/>
                <a:cs typeface="Courier New" charset="0"/>
              </a:rPr>
              <a:t>object</a:t>
            </a:r>
            <a:r>
              <a:rPr lang="en-US" altLang="en-US">
                <a:ea typeface="Courier New" charset="0"/>
                <a:cs typeface="Courier New" charset="0"/>
              </a:rPr>
              <a:t> represents an entity in the real world that can be distinctly identified. For example, a student, a desk, a circle, a button, and even a loan can all be viewed as objects. An object has a unique identity, state, and behaviors. The </a:t>
            </a:r>
            <a:r>
              <a:rPr lang="en-US" altLang="en-US" i="1">
                <a:ea typeface="Courier New" charset="0"/>
                <a:cs typeface="Courier New" charset="0"/>
              </a:rPr>
              <a:t>state</a:t>
            </a:r>
            <a:r>
              <a:rPr lang="en-US" altLang="en-US">
                <a:ea typeface="Courier New" charset="0"/>
                <a:cs typeface="Courier New" charset="0"/>
              </a:rPr>
              <a:t> of an object consists of a set of </a:t>
            </a:r>
            <a:r>
              <a:rPr lang="en-US" altLang="en-US" i="1">
                <a:ea typeface="Courier New" charset="0"/>
                <a:cs typeface="Courier New" charset="0"/>
              </a:rPr>
              <a:t>data</a:t>
            </a:r>
            <a:r>
              <a:rPr lang="en-US" altLang="en-US">
                <a:ea typeface="Courier New" charset="0"/>
                <a:cs typeface="Courier New" charset="0"/>
              </a:rPr>
              <a:t> </a:t>
            </a:r>
            <a:r>
              <a:rPr lang="en-US" altLang="en-US" i="1">
                <a:ea typeface="Courier New" charset="0"/>
                <a:cs typeface="Courier New" charset="0"/>
              </a:rPr>
              <a:t>fields</a:t>
            </a:r>
            <a:r>
              <a:rPr lang="en-US" altLang="en-US">
                <a:ea typeface="Courier New" charset="0"/>
                <a:cs typeface="Courier New" charset="0"/>
              </a:rPr>
              <a:t> (also known as </a:t>
            </a:r>
            <a:r>
              <a:rPr lang="en-US" altLang="en-US" i="1">
                <a:ea typeface="Courier New" charset="0"/>
                <a:cs typeface="Courier New" charset="0"/>
              </a:rPr>
              <a:t>properties</a:t>
            </a:r>
            <a:r>
              <a:rPr lang="en-US" altLang="en-US">
                <a:ea typeface="Courier New" charset="0"/>
                <a:cs typeface="Courier New" charset="0"/>
              </a:rPr>
              <a:t>) with their current values. The </a:t>
            </a:r>
            <a:r>
              <a:rPr lang="en-US" altLang="en-US" i="1">
                <a:ea typeface="Courier New" charset="0"/>
                <a:cs typeface="Courier New" charset="0"/>
              </a:rPr>
              <a:t>behavior</a:t>
            </a:r>
            <a:r>
              <a:rPr lang="en-US" altLang="en-US">
                <a:ea typeface="Courier New" charset="0"/>
                <a:cs typeface="Courier New" charset="0"/>
              </a:rPr>
              <a:t> of an object is defined by a set of methods. </a:t>
            </a:r>
          </a:p>
        </p:txBody>
      </p:sp>
    </p:spTree>
    <p:extLst>
      <p:ext uri="{BB962C8B-B14F-4D97-AF65-F5344CB8AC3E}">
        <p14:creationId xmlns:p14="http://schemas.microsoft.com/office/powerpoint/2010/main" val="19964221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B13621BD-AF83-094B-9438-24D830E74A6E}" type="slidenum">
              <a:rPr lang="en-US" altLang="en-US" sz="1400"/>
              <a:pPr>
                <a:spcBef>
                  <a:spcPct val="0"/>
                </a:spcBef>
                <a:buClrTx/>
                <a:buSzTx/>
                <a:buFontTx/>
                <a:buNone/>
              </a:pPr>
              <a:t>40</a:t>
            </a:fld>
            <a:endParaRPr lang="en-US" altLang="en-US" sz="1400"/>
          </a:p>
        </p:txBody>
      </p:sp>
      <p:sp>
        <p:nvSpPr>
          <p:cNvPr id="43011" name="Rectangle 2"/>
          <p:cNvSpPr>
            <a:spLocks noGrp="1" noChangeArrowheads="1"/>
          </p:cNvSpPr>
          <p:nvPr>
            <p:ph type="title"/>
          </p:nvPr>
        </p:nvSpPr>
        <p:spPr>
          <a:xfrm>
            <a:off x="685800" y="0"/>
            <a:ext cx="7772400" cy="1428750"/>
          </a:xfrm>
        </p:spPr>
        <p:txBody>
          <a:bodyPr/>
          <a:lstStyle/>
          <a:p>
            <a:r>
              <a:rPr lang="en-US" altLang="en-US"/>
              <a:t>Static Variables, Constants, </a:t>
            </a:r>
            <a:br>
              <a:rPr lang="en-US" altLang="en-US"/>
            </a:br>
            <a:r>
              <a:rPr lang="en-US" altLang="en-US"/>
              <a:t>and Methods</a:t>
            </a:r>
            <a:endParaRPr lang="en-US" altLang="en-US" b="1">
              <a:latin typeface="Courier" charset="0"/>
            </a:endParaRPr>
          </a:p>
        </p:txBody>
      </p:sp>
      <p:sp>
        <p:nvSpPr>
          <p:cNvPr id="43012" name="Text Box 6"/>
          <p:cNvSpPr txBox="1">
            <a:spLocks noChangeArrowheads="1"/>
          </p:cNvSpPr>
          <p:nvPr/>
        </p:nvSpPr>
        <p:spPr bwMode="auto">
          <a:xfrm>
            <a:off x="381000" y="1828800"/>
            <a:ext cx="8382000" cy="306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50000"/>
              </a:spcBef>
              <a:buClrTx/>
              <a:buSzTx/>
              <a:buFontTx/>
              <a:buNone/>
            </a:pPr>
            <a:r>
              <a:rPr lang="en-US" altLang="en-US" sz="3000"/>
              <a:t>Static variables are shared by all the instances of the class.</a:t>
            </a:r>
            <a:br>
              <a:rPr lang="en-US" altLang="en-US" sz="3000"/>
            </a:br>
            <a:r>
              <a:rPr lang="en-US" altLang="en-US" sz="3000"/>
              <a:t/>
            </a:r>
            <a:br>
              <a:rPr lang="en-US" altLang="en-US" sz="3000"/>
            </a:br>
            <a:r>
              <a:rPr lang="en-US" altLang="en-US" sz="3000"/>
              <a:t>Static methods are not tied to a specific object. </a:t>
            </a:r>
          </a:p>
          <a:p>
            <a:pPr>
              <a:spcBef>
                <a:spcPct val="50000"/>
              </a:spcBef>
              <a:buClrTx/>
              <a:buSzTx/>
              <a:buFontTx/>
              <a:buNone/>
            </a:pPr>
            <a:r>
              <a:rPr lang="en-US" altLang="en-US" sz="3000"/>
              <a:t>Static constants are final variables shared by all the instances of the class.</a:t>
            </a:r>
          </a:p>
        </p:txBody>
      </p:sp>
    </p:spTree>
    <p:extLst>
      <p:ext uri="{BB962C8B-B14F-4D97-AF65-F5344CB8AC3E}">
        <p14:creationId xmlns:p14="http://schemas.microsoft.com/office/powerpoint/2010/main" val="5651658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E25AE079-D789-064D-845A-33875AB1DC19}" type="slidenum">
              <a:rPr lang="en-US" altLang="en-US" sz="1400"/>
              <a:pPr>
                <a:spcBef>
                  <a:spcPct val="0"/>
                </a:spcBef>
                <a:buClrTx/>
                <a:buSzTx/>
                <a:buFontTx/>
                <a:buNone/>
              </a:pPr>
              <a:t>41</a:t>
            </a:fld>
            <a:endParaRPr lang="en-US" altLang="en-US" sz="1400"/>
          </a:p>
        </p:txBody>
      </p:sp>
      <p:sp>
        <p:nvSpPr>
          <p:cNvPr id="44035" name="Rectangle 2"/>
          <p:cNvSpPr>
            <a:spLocks noGrp="1" noChangeArrowheads="1"/>
          </p:cNvSpPr>
          <p:nvPr>
            <p:ph type="title"/>
          </p:nvPr>
        </p:nvSpPr>
        <p:spPr>
          <a:xfrm>
            <a:off x="685800" y="0"/>
            <a:ext cx="7772400" cy="1428750"/>
          </a:xfrm>
        </p:spPr>
        <p:txBody>
          <a:bodyPr/>
          <a:lstStyle/>
          <a:p>
            <a:r>
              <a:rPr lang="en-US" altLang="en-US"/>
              <a:t>Static Variables, Constants, </a:t>
            </a:r>
            <a:br>
              <a:rPr lang="en-US" altLang="en-US"/>
            </a:br>
            <a:r>
              <a:rPr lang="en-US" altLang="en-US"/>
              <a:t>and Methods, cont.</a:t>
            </a:r>
            <a:endParaRPr lang="en-US" altLang="en-US" b="1">
              <a:latin typeface="Courier" charset="0"/>
            </a:endParaRPr>
          </a:p>
        </p:txBody>
      </p:sp>
      <p:sp>
        <p:nvSpPr>
          <p:cNvPr id="44036" name="Text Box 3"/>
          <p:cNvSpPr txBox="1">
            <a:spLocks noChangeArrowheads="1"/>
          </p:cNvSpPr>
          <p:nvPr/>
        </p:nvSpPr>
        <p:spPr bwMode="auto">
          <a:xfrm>
            <a:off x="381000" y="2209800"/>
            <a:ext cx="83820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50000"/>
              </a:spcBef>
              <a:buClrTx/>
              <a:buSzTx/>
              <a:buFontTx/>
              <a:buNone/>
            </a:pPr>
            <a:r>
              <a:rPr lang="en-US" altLang="en-US" sz="3000"/>
              <a:t>To declare static variables, constants, and methods, use the </a:t>
            </a:r>
            <a:r>
              <a:rPr lang="en-US" altLang="en-US" sz="3000" b="1"/>
              <a:t>static</a:t>
            </a:r>
            <a:r>
              <a:rPr lang="en-US" altLang="en-US" sz="3000"/>
              <a:t> modifier.</a:t>
            </a:r>
          </a:p>
        </p:txBody>
      </p:sp>
    </p:spTree>
    <p:extLst>
      <p:ext uri="{BB962C8B-B14F-4D97-AF65-F5344CB8AC3E}">
        <p14:creationId xmlns:p14="http://schemas.microsoft.com/office/powerpoint/2010/main" val="42295935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C60848ED-0256-D743-9365-043DAA8890B5}" type="slidenum">
              <a:rPr lang="en-US" altLang="en-US" sz="1400"/>
              <a:pPr>
                <a:spcBef>
                  <a:spcPct val="0"/>
                </a:spcBef>
                <a:buClrTx/>
                <a:buSzTx/>
                <a:buFontTx/>
                <a:buNone/>
              </a:pPr>
              <a:t>42</a:t>
            </a:fld>
            <a:endParaRPr lang="en-US" altLang="en-US" sz="1400"/>
          </a:p>
        </p:txBody>
      </p:sp>
      <p:sp>
        <p:nvSpPr>
          <p:cNvPr id="45059" name="Rectangle 2"/>
          <p:cNvSpPr>
            <a:spLocks noGrp="1" noChangeArrowheads="1"/>
          </p:cNvSpPr>
          <p:nvPr>
            <p:ph type="title"/>
          </p:nvPr>
        </p:nvSpPr>
        <p:spPr>
          <a:xfrm>
            <a:off x="685800" y="0"/>
            <a:ext cx="7772400" cy="1428750"/>
          </a:xfrm>
        </p:spPr>
        <p:txBody>
          <a:bodyPr/>
          <a:lstStyle/>
          <a:p>
            <a:r>
              <a:rPr lang="en-US" altLang="en-US"/>
              <a:t>Static Variables, Constants, </a:t>
            </a:r>
            <a:br>
              <a:rPr lang="en-US" altLang="en-US"/>
            </a:br>
            <a:r>
              <a:rPr lang="en-US" altLang="en-US"/>
              <a:t>and Methods, cont.</a:t>
            </a:r>
            <a:endParaRPr lang="en-US" altLang="en-US" b="1">
              <a:latin typeface="Courier" charset="0"/>
            </a:endParaRPr>
          </a:p>
        </p:txBody>
      </p:sp>
      <p:sp>
        <p:nvSpPr>
          <p:cNvPr id="45060" name="Rectangle 5"/>
          <p:cNvSpPr>
            <a:spLocks noChangeArrowheads="1"/>
          </p:cNvSpPr>
          <p:nvPr/>
        </p:nvSpPr>
        <p:spPr bwMode="auto">
          <a:xfrm>
            <a:off x="2000250" y="22288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45061" name="Rectangle 7"/>
          <p:cNvSpPr>
            <a:spLocks noChangeArrowheads="1"/>
          </p:cNvSpPr>
          <p:nvPr/>
        </p:nvSpPr>
        <p:spPr bwMode="auto">
          <a:xfrm>
            <a:off x="2000250" y="2286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45062" name="Rectangle 9"/>
          <p:cNvSpPr>
            <a:spLocks noChangeArrowheads="1"/>
          </p:cNvSpPr>
          <p:nvPr/>
        </p:nvSpPr>
        <p:spPr bwMode="auto">
          <a:xfrm>
            <a:off x="0" y="2400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45063" name="Rectangle 11"/>
          <p:cNvSpPr>
            <a:spLocks noChangeArrowheads="1"/>
          </p:cNvSpPr>
          <p:nvPr/>
        </p:nvSpPr>
        <p:spPr bwMode="auto">
          <a:xfrm>
            <a:off x="0" y="2400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45064" name="Rectangle 13"/>
          <p:cNvSpPr>
            <a:spLocks noChangeArrowheads="1"/>
          </p:cNvSpPr>
          <p:nvPr/>
        </p:nvSpPr>
        <p:spPr bwMode="auto">
          <a:xfrm>
            <a:off x="0" y="2476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pic>
        <p:nvPicPr>
          <p:cNvPr id="45065"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08175"/>
            <a:ext cx="9144000" cy="2662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extLst>
      <p:ext uri="{BB962C8B-B14F-4D97-AF65-F5344CB8AC3E}">
        <p14:creationId xmlns:p14="http://schemas.microsoft.com/office/powerpoint/2010/main" val="5070247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8785DA15-ADA5-CB46-865A-46EDC72A37FB}" type="slidenum">
              <a:rPr lang="en-US" altLang="en-US" sz="1400"/>
              <a:pPr>
                <a:spcBef>
                  <a:spcPct val="0"/>
                </a:spcBef>
                <a:buClrTx/>
                <a:buSzTx/>
                <a:buFontTx/>
                <a:buNone/>
              </a:pPr>
              <a:t>43</a:t>
            </a:fld>
            <a:endParaRPr lang="en-US" altLang="en-US" sz="1400"/>
          </a:p>
        </p:txBody>
      </p:sp>
      <p:sp>
        <p:nvSpPr>
          <p:cNvPr id="46083" name="Rectangle 2"/>
          <p:cNvSpPr>
            <a:spLocks noGrp="1" noChangeArrowheads="1"/>
          </p:cNvSpPr>
          <p:nvPr>
            <p:ph type="title"/>
          </p:nvPr>
        </p:nvSpPr>
        <p:spPr>
          <a:xfrm>
            <a:off x="381000" y="228600"/>
            <a:ext cx="8458200" cy="1600200"/>
          </a:xfrm>
        </p:spPr>
        <p:txBody>
          <a:bodyPr/>
          <a:lstStyle/>
          <a:p>
            <a:r>
              <a:rPr lang="en-US" altLang="en-US"/>
              <a:t>Example of</a:t>
            </a:r>
            <a:br>
              <a:rPr lang="en-US" altLang="en-US"/>
            </a:br>
            <a:r>
              <a:rPr lang="en-US" altLang="en-US"/>
              <a:t>Using Instance and Class Variables and Method</a:t>
            </a:r>
            <a:endParaRPr lang="en-US" altLang="en-US">
              <a:latin typeface="Book Antiqua" charset="0"/>
              <a:hlinkClick r:id="rId2" action="ppaction://program"/>
            </a:endParaRPr>
          </a:p>
        </p:txBody>
      </p:sp>
      <p:sp>
        <p:nvSpPr>
          <p:cNvPr id="46084" name="Rectangle 3"/>
          <p:cNvSpPr>
            <a:spLocks noGrp="1" noChangeArrowheads="1"/>
          </p:cNvSpPr>
          <p:nvPr>
            <p:ph type="body" idx="1"/>
          </p:nvPr>
        </p:nvSpPr>
        <p:spPr>
          <a:xfrm>
            <a:off x="533400" y="2209800"/>
            <a:ext cx="8077200" cy="2743200"/>
          </a:xfrm>
        </p:spPr>
        <p:txBody>
          <a:bodyPr/>
          <a:lstStyle/>
          <a:p>
            <a:pPr>
              <a:lnSpc>
                <a:spcPct val="90000"/>
              </a:lnSpc>
              <a:buFont typeface="Monotype Sorts" charset="2"/>
              <a:buNone/>
            </a:pPr>
            <a:r>
              <a:rPr lang="en-US" altLang="en-US" sz="3600"/>
              <a:t>   Objective: Demonstrate the roles of instance and class variables and their uses. This example adds a class variable numberOfObjects to track the number of Circle objects created.</a:t>
            </a:r>
            <a:r>
              <a:rPr lang="en-US" altLang="en-US" sz="3000"/>
              <a:t> </a:t>
            </a:r>
          </a:p>
        </p:txBody>
      </p:sp>
      <p:sp>
        <p:nvSpPr>
          <p:cNvPr id="46085" name="AutoShape 10">
            <a:hlinkClick r:id="rId3" action="ppaction://program" highlightClick="1"/>
          </p:cNvPr>
          <p:cNvSpPr>
            <a:spLocks noChangeArrowheads="1"/>
          </p:cNvSpPr>
          <p:nvPr/>
        </p:nvSpPr>
        <p:spPr bwMode="auto">
          <a:xfrm>
            <a:off x="7872413" y="5743575"/>
            <a:ext cx="698500" cy="381000"/>
          </a:xfrm>
          <a:prstGeom prst="actionButtonBlank">
            <a:avLst/>
          </a:prstGeom>
          <a:solidFill>
            <a:srgbClr val="38A1BA"/>
          </a:solidFill>
          <a:ln>
            <a:noFill/>
          </a:ln>
          <a:effectLst>
            <a:prstShdw prst="shdw17" dist="17961" dir="2700000">
              <a:srgbClr val="226170">
                <a:alpha val="74998"/>
              </a:srgbClr>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latin typeface="Book Antiqua" charset="0"/>
              </a:rPr>
              <a:t>Run</a:t>
            </a:r>
            <a:endParaRPr lang="en-US" altLang="en-US" sz="1800"/>
          </a:p>
        </p:txBody>
      </p:sp>
      <p:sp>
        <p:nvSpPr>
          <p:cNvPr id="46086" name="Rectangle 10">
            <a:hlinkClick r:id="rId4"/>
          </p:cNvPr>
          <p:cNvSpPr>
            <a:spLocks noChangeArrowheads="1"/>
          </p:cNvSpPr>
          <p:nvPr/>
        </p:nvSpPr>
        <p:spPr bwMode="auto">
          <a:xfrm>
            <a:off x="4470400" y="5270500"/>
            <a:ext cx="3265488" cy="381000"/>
          </a:xfrm>
          <a:prstGeom prst="rect">
            <a:avLst/>
          </a:prstGeom>
          <a:solidFill>
            <a:srgbClr val="92D05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2000"/>
              <a:t>CircleWithStaticMembers</a:t>
            </a:r>
          </a:p>
        </p:txBody>
      </p:sp>
      <p:sp>
        <p:nvSpPr>
          <p:cNvPr id="46087" name="Rectangle 11">
            <a:hlinkClick r:id="rId5"/>
          </p:cNvPr>
          <p:cNvSpPr>
            <a:spLocks noChangeArrowheads="1"/>
          </p:cNvSpPr>
          <p:nvPr/>
        </p:nvSpPr>
        <p:spPr bwMode="auto">
          <a:xfrm>
            <a:off x="4470400" y="5768975"/>
            <a:ext cx="3254375" cy="381000"/>
          </a:xfrm>
          <a:prstGeom prst="rect">
            <a:avLst/>
          </a:prstGeom>
          <a:solidFill>
            <a:srgbClr val="92D05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2000"/>
              <a:t>TestCircleWithStaticMembers</a:t>
            </a:r>
          </a:p>
        </p:txBody>
      </p:sp>
    </p:spTree>
    <p:extLst>
      <p:ext uri="{BB962C8B-B14F-4D97-AF65-F5344CB8AC3E}">
        <p14:creationId xmlns:p14="http://schemas.microsoft.com/office/powerpoint/2010/main" val="3493913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60133CF2-2645-D54C-9B1D-8980701327C3}" type="slidenum">
              <a:rPr lang="en-US" altLang="en-US" sz="1400"/>
              <a:pPr>
                <a:spcBef>
                  <a:spcPct val="0"/>
                </a:spcBef>
                <a:buClrTx/>
                <a:buSzTx/>
                <a:buFontTx/>
                <a:buNone/>
              </a:pPr>
              <a:t>44</a:t>
            </a:fld>
            <a:endParaRPr lang="en-US" altLang="en-US" sz="1400"/>
          </a:p>
        </p:txBody>
      </p:sp>
      <p:sp>
        <p:nvSpPr>
          <p:cNvPr id="47107" name="Rectangle 2"/>
          <p:cNvSpPr>
            <a:spLocks noGrp="1" noChangeArrowheads="1"/>
          </p:cNvSpPr>
          <p:nvPr>
            <p:ph type="title"/>
          </p:nvPr>
        </p:nvSpPr>
        <p:spPr>
          <a:xfrm>
            <a:off x="685800" y="0"/>
            <a:ext cx="7772400" cy="1428750"/>
          </a:xfrm>
        </p:spPr>
        <p:txBody>
          <a:bodyPr/>
          <a:lstStyle/>
          <a:p>
            <a:r>
              <a:rPr lang="en-US" altLang="en-US"/>
              <a:t>Visibility Modifiers and </a:t>
            </a:r>
            <a:br>
              <a:rPr lang="en-US" altLang="en-US"/>
            </a:br>
            <a:r>
              <a:rPr lang="en-US" altLang="en-US"/>
              <a:t>Accessor/Mutator Methods</a:t>
            </a:r>
          </a:p>
        </p:txBody>
      </p:sp>
      <p:sp>
        <p:nvSpPr>
          <p:cNvPr id="47108" name="Rectangle 3"/>
          <p:cNvSpPr>
            <a:spLocks noGrp="1" noChangeArrowheads="1"/>
          </p:cNvSpPr>
          <p:nvPr>
            <p:ph type="body" idx="1"/>
          </p:nvPr>
        </p:nvSpPr>
        <p:spPr>
          <a:xfrm>
            <a:off x="685800" y="1371600"/>
            <a:ext cx="7848600" cy="1143000"/>
          </a:xfrm>
        </p:spPr>
        <p:txBody>
          <a:bodyPr/>
          <a:lstStyle/>
          <a:p>
            <a:pPr marL="0" indent="0">
              <a:spcBef>
                <a:spcPct val="100000"/>
              </a:spcBef>
              <a:buFont typeface="Symbol" charset="2"/>
              <a:buNone/>
            </a:pPr>
            <a:r>
              <a:rPr lang="en-US" altLang="en-US" sz="3000"/>
              <a:t>By default, the class, variable, or method can be</a:t>
            </a:r>
            <a:br>
              <a:rPr lang="en-US" altLang="en-US" sz="3000"/>
            </a:br>
            <a:r>
              <a:rPr lang="en-US" altLang="en-US" sz="3000"/>
              <a:t>accessed by any class in the same package.</a:t>
            </a:r>
            <a:r>
              <a:rPr lang="en-US" altLang="en-US" sz="2800"/>
              <a:t> </a:t>
            </a:r>
            <a:endParaRPr lang="en-US" altLang="en-US" sz="2600"/>
          </a:p>
        </p:txBody>
      </p:sp>
      <p:sp>
        <p:nvSpPr>
          <p:cNvPr id="47109" name="Rectangle 9"/>
          <p:cNvSpPr>
            <a:spLocks noChangeArrowheads="1"/>
          </p:cNvSpPr>
          <p:nvPr/>
        </p:nvSpPr>
        <p:spPr bwMode="auto">
          <a:xfrm>
            <a:off x="304800" y="2514600"/>
            <a:ext cx="86868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449263" indent="-449263">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457200" indent="-457200">
              <a:spcBef>
                <a:spcPct val="50000"/>
              </a:spcBef>
              <a:buClr>
                <a:schemeClr val="tx2"/>
              </a:buClr>
              <a:buSzPct val="75000"/>
              <a:buFont typeface="Wingdings" panose="05000000000000000000" pitchFamily="2" charset="2"/>
              <a:buChar char="q"/>
              <a:defRPr/>
            </a:pPr>
            <a:r>
              <a:rPr lang="en-US" altLang="en-US" sz="2800" dirty="0" smtClean="0">
                <a:latin typeface="Courier New" pitchFamily="49" charset="0"/>
              </a:rPr>
              <a:t>public</a:t>
            </a:r>
            <a:endParaRPr lang="en-US" altLang="en-US" sz="3000" dirty="0" smtClean="0"/>
          </a:p>
          <a:p>
            <a:pPr>
              <a:spcBef>
                <a:spcPct val="20000"/>
              </a:spcBef>
              <a:buClr>
                <a:schemeClr val="tx2"/>
              </a:buClr>
              <a:buSzPct val="75000"/>
              <a:buFont typeface="Symbol" pitchFamily="18" charset="2"/>
              <a:buNone/>
              <a:defRPr/>
            </a:pPr>
            <a:r>
              <a:rPr lang="en-US" altLang="en-US" sz="2600" dirty="0" smtClean="0"/>
              <a:t>	The class, data, or method is visible to any class in any package. </a:t>
            </a:r>
          </a:p>
          <a:p>
            <a:pPr marL="457200" indent="-457200">
              <a:spcBef>
                <a:spcPct val="50000"/>
              </a:spcBef>
              <a:buClr>
                <a:schemeClr val="tx2"/>
              </a:buClr>
              <a:buSzPct val="75000"/>
              <a:buFont typeface="Wingdings" panose="05000000000000000000" pitchFamily="2" charset="2"/>
              <a:buChar char="q"/>
              <a:defRPr/>
            </a:pPr>
            <a:r>
              <a:rPr lang="en-US" altLang="en-US" sz="2800" dirty="0" smtClean="0">
                <a:latin typeface="Courier New" pitchFamily="49" charset="0"/>
              </a:rPr>
              <a:t>private</a:t>
            </a:r>
            <a:r>
              <a:rPr lang="en-US" altLang="en-US" sz="3200" dirty="0" smtClean="0"/>
              <a:t> </a:t>
            </a:r>
            <a:endParaRPr lang="en-US" altLang="en-US" dirty="0" smtClean="0"/>
          </a:p>
          <a:p>
            <a:pPr>
              <a:spcBef>
                <a:spcPct val="20000"/>
              </a:spcBef>
              <a:buClr>
                <a:schemeClr val="tx2"/>
              </a:buClr>
              <a:buSzPct val="75000"/>
              <a:buFont typeface="Symbol" pitchFamily="18" charset="2"/>
              <a:buNone/>
              <a:defRPr/>
            </a:pPr>
            <a:r>
              <a:rPr lang="en-US" altLang="en-US" dirty="0" smtClean="0"/>
              <a:t>	</a:t>
            </a:r>
            <a:r>
              <a:rPr lang="en-US" altLang="en-US" sz="2600" dirty="0" smtClean="0"/>
              <a:t>The data or methods can be accessed only by the declaring class.</a:t>
            </a:r>
          </a:p>
          <a:p>
            <a:pPr>
              <a:spcBef>
                <a:spcPct val="20000"/>
              </a:spcBef>
              <a:buClr>
                <a:schemeClr val="tx2"/>
              </a:buClr>
              <a:buSzPct val="75000"/>
              <a:buFont typeface="Symbol" pitchFamily="18" charset="2"/>
              <a:buNone/>
              <a:defRPr/>
            </a:pPr>
            <a:r>
              <a:rPr lang="en-US" altLang="en-US" sz="2600" dirty="0" smtClean="0"/>
              <a:t>The get and set methods are used to read and modify private properties.	</a:t>
            </a:r>
          </a:p>
        </p:txBody>
      </p:sp>
    </p:spTree>
    <p:extLst>
      <p:ext uri="{BB962C8B-B14F-4D97-AF65-F5344CB8AC3E}">
        <p14:creationId xmlns:p14="http://schemas.microsoft.com/office/powerpoint/2010/main" val="10002630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23BF64B9-2F52-944D-940F-84D2ABF6A451}" type="slidenum">
              <a:rPr lang="en-US" altLang="en-US" sz="1400"/>
              <a:pPr>
                <a:spcBef>
                  <a:spcPct val="0"/>
                </a:spcBef>
                <a:buClrTx/>
                <a:buSzTx/>
                <a:buFontTx/>
                <a:buNone/>
              </a:pPr>
              <a:t>45</a:t>
            </a:fld>
            <a:endParaRPr lang="en-US" altLang="en-US" sz="1400"/>
          </a:p>
        </p:txBody>
      </p:sp>
      <p:sp>
        <p:nvSpPr>
          <p:cNvPr id="48131" name="Rectangle 6"/>
          <p:cNvSpPr>
            <a:spLocks noChangeArrowheads="1"/>
          </p:cNvSpPr>
          <p:nvPr/>
        </p:nvSpPr>
        <p:spPr bwMode="auto">
          <a:xfrm>
            <a:off x="2286000" y="20843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48132" name="Rectangle 9"/>
          <p:cNvSpPr>
            <a:spLocks noChangeArrowheads="1"/>
          </p:cNvSpPr>
          <p:nvPr/>
        </p:nvSpPr>
        <p:spPr bwMode="auto">
          <a:xfrm>
            <a:off x="1971675" y="2486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48133" name="Text Box 10"/>
          <p:cNvSpPr txBox="1">
            <a:spLocks noChangeArrowheads="1"/>
          </p:cNvSpPr>
          <p:nvPr/>
        </p:nvSpPr>
        <p:spPr bwMode="auto">
          <a:xfrm>
            <a:off x="357188" y="4197350"/>
            <a:ext cx="8415337"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50000"/>
              </a:spcBef>
              <a:buClrTx/>
              <a:buSzTx/>
              <a:buFontTx/>
              <a:buNone/>
            </a:pPr>
            <a:r>
              <a:rPr lang="en-US" altLang="en-US" sz="2400">
                <a:ea typeface="Courier New" charset="0"/>
                <a:cs typeface="Courier New" charset="0"/>
              </a:rPr>
              <a:t>The private modifier restricts access to within a class, the default modifier restricts access to within a package, and the public modifier enables unrestricted access.</a:t>
            </a:r>
            <a:r>
              <a:rPr lang="en-US" altLang="en-US" sz="2400"/>
              <a:t> </a:t>
            </a:r>
          </a:p>
        </p:txBody>
      </p:sp>
      <p:sp>
        <p:nvSpPr>
          <p:cNvPr id="48134" name="Rectangle 12"/>
          <p:cNvSpPr>
            <a:spLocks noChangeArrowheads="1"/>
          </p:cNvSpPr>
          <p:nvPr/>
        </p:nvSpPr>
        <p:spPr bwMode="auto">
          <a:xfrm>
            <a:off x="0" y="2486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48135" name="Rectangle 14"/>
          <p:cNvSpPr>
            <a:spLocks noChangeArrowheads="1"/>
          </p:cNvSpPr>
          <p:nvPr/>
        </p:nvSpPr>
        <p:spPr bwMode="auto">
          <a:xfrm>
            <a:off x="0" y="3028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pic>
        <p:nvPicPr>
          <p:cNvPr id="48136"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5475"/>
            <a:ext cx="9129713" cy="3182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extLst>
      <p:ext uri="{BB962C8B-B14F-4D97-AF65-F5344CB8AC3E}">
        <p14:creationId xmlns:p14="http://schemas.microsoft.com/office/powerpoint/2010/main" val="9183867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3E007F3B-3FB3-6047-B39E-A86C9548B0CD}" type="slidenum">
              <a:rPr lang="en-US" altLang="en-US" sz="1400"/>
              <a:pPr>
                <a:spcBef>
                  <a:spcPct val="0"/>
                </a:spcBef>
                <a:buClrTx/>
                <a:buSzTx/>
                <a:buFontTx/>
                <a:buNone/>
              </a:pPr>
              <a:t>46</a:t>
            </a:fld>
            <a:endParaRPr lang="en-US" altLang="en-US" sz="1400"/>
          </a:p>
        </p:txBody>
      </p:sp>
      <p:sp>
        <p:nvSpPr>
          <p:cNvPr id="49155" name="Rectangle 6"/>
          <p:cNvSpPr>
            <a:spLocks noChangeArrowheads="1"/>
          </p:cNvSpPr>
          <p:nvPr/>
        </p:nvSpPr>
        <p:spPr bwMode="auto">
          <a:xfrm>
            <a:off x="2286000" y="20843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49156" name="Rectangle 9"/>
          <p:cNvSpPr>
            <a:spLocks noChangeArrowheads="1"/>
          </p:cNvSpPr>
          <p:nvPr/>
        </p:nvSpPr>
        <p:spPr bwMode="auto">
          <a:xfrm>
            <a:off x="1971675" y="2486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49157" name="Text Box 10"/>
          <p:cNvSpPr txBox="1">
            <a:spLocks noChangeArrowheads="1"/>
          </p:cNvSpPr>
          <p:nvPr/>
        </p:nvSpPr>
        <p:spPr bwMode="auto">
          <a:xfrm>
            <a:off x="363538" y="3659188"/>
            <a:ext cx="8415337"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50000"/>
              </a:spcBef>
              <a:buClrTx/>
              <a:buSzTx/>
              <a:buFontTx/>
              <a:buNone/>
            </a:pPr>
            <a:r>
              <a:rPr lang="en-US" altLang="en-US" sz="2400">
                <a:ea typeface="Courier New" charset="0"/>
                <a:cs typeface="Courier New" charset="0"/>
              </a:rPr>
              <a:t>The default modifier on a class restricts access to within a package, and the public modifier enables unrestricted access.</a:t>
            </a:r>
            <a:r>
              <a:rPr lang="en-US" altLang="en-US" sz="2400"/>
              <a:t> </a:t>
            </a:r>
          </a:p>
        </p:txBody>
      </p:sp>
      <p:sp>
        <p:nvSpPr>
          <p:cNvPr id="49158" name="Rectangle 12"/>
          <p:cNvSpPr>
            <a:spLocks noChangeArrowheads="1"/>
          </p:cNvSpPr>
          <p:nvPr/>
        </p:nvSpPr>
        <p:spPr bwMode="auto">
          <a:xfrm>
            <a:off x="0" y="2486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49159" name="Rectangle 14"/>
          <p:cNvSpPr>
            <a:spLocks noChangeArrowheads="1"/>
          </p:cNvSpPr>
          <p:nvPr/>
        </p:nvSpPr>
        <p:spPr bwMode="auto">
          <a:xfrm>
            <a:off x="0" y="3028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pic>
        <p:nvPicPr>
          <p:cNvPr id="49160"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913" y="1585913"/>
            <a:ext cx="8766175" cy="161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extLst>
      <p:ext uri="{BB962C8B-B14F-4D97-AF65-F5344CB8AC3E}">
        <p14:creationId xmlns:p14="http://schemas.microsoft.com/office/powerpoint/2010/main" val="136096819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54A0BD49-8078-BB4E-BC73-E8A4CECA839F}" type="slidenum">
              <a:rPr lang="en-US" altLang="en-US" sz="1400"/>
              <a:pPr>
                <a:spcBef>
                  <a:spcPct val="0"/>
                </a:spcBef>
                <a:buClrTx/>
                <a:buSzTx/>
                <a:buFontTx/>
                <a:buNone/>
              </a:pPr>
              <a:t>47</a:t>
            </a:fld>
            <a:endParaRPr lang="en-US" altLang="en-US" sz="1400"/>
          </a:p>
        </p:txBody>
      </p:sp>
      <p:sp>
        <p:nvSpPr>
          <p:cNvPr id="50179" name="Rectangle 2"/>
          <p:cNvSpPr>
            <a:spLocks noGrp="1" noChangeArrowheads="1"/>
          </p:cNvSpPr>
          <p:nvPr>
            <p:ph type="title"/>
          </p:nvPr>
        </p:nvSpPr>
        <p:spPr>
          <a:xfrm>
            <a:off x="685800" y="228600"/>
            <a:ext cx="7772400" cy="685800"/>
          </a:xfrm>
        </p:spPr>
        <p:txBody>
          <a:bodyPr/>
          <a:lstStyle/>
          <a:p>
            <a:r>
              <a:rPr lang="en-US" altLang="en-US"/>
              <a:t>NOTE</a:t>
            </a:r>
            <a:endParaRPr lang="en-US" altLang="en-US" b="1">
              <a:latin typeface="Book Antiqua" charset="0"/>
            </a:endParaRPr>
          </a:p>
        </p:txBody>
      </p:sp>
      <p:sp>
        <p:nvSpPr>
          <p:cNvPr id="50180" name="Rectangle 3"/>
          <p:cNvSpPr>
            <a:spLocks noChangeArrowheads="1"/>
          </p:cNvSpPr>
          <p:nvPr/>
        </p:nvSpPr>
        <p:spPr bwMode="auto">
          <a:xfrm>
            <a:off x="304800" y="1066800"/>
            <a:ext cx="85344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r>
              <a:rPr lang="en-US" altLang="en-US" sz="2600">
                <a:ea typeface="Courier New" charset="0"/>
                <a:cs typeface="Courier New" charset="0"/>
              </a:rPr>
              <a:t>An object cannot access its private members, as shown in (b). It is OK, however, if the object is declared in its own class, as shown in (a).</a:t>
            </a:r>
            <a:r>
              <a:rPr lang="en-US" altLang="en-US" sz="4400">
                <a:solidFill>
                  <a:schemeClr val="tx2"/>
                </a:solidFill>
              </a:rPr>
              <a:t> </a:t>
            </a:r>
          </a:p>
        </p:txBody>
      </p:sp>
      <p:sp>
        <p:nvSpPr>
          <p:cNvPr id="50181" name="Rectangle 5"/>
          <p:cNvSpPr>
            <a:spLocks noChangeArrowheads="1"/>
          </p:cNvSpPr>
          <p:nvPr/>
        </p:nvSpPr>
        <p:spPr bwMode="auto">
          <a:xfrm>
            <a:off x="0" y="25003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pic>
        <p:nvPicPr>
          <p:cNvPr id="5018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251200"/>
            <a:ext cx="9144000" cy="2949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extLst>
      <p:ext uri="{BB962C8B-B14F-4D97-AF65-F5344CB8AC3E}">
        <p14:creationId xmlns:p14="http://schemas.microsoft.com/office/powerpoint/2010/main" val="9440619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4D85CCA3-6853-E140-93B3-8CF6D9CD4081}" type="slidenum">
              <a:rPr lang="en-US" altLang="en-US" sz="1400"/>
              <a:pPr>
                <a:spcBef>
                  <a:spcPct val="0"/>
                </a:spcBef>
                <a:buClrTx/>
                <a:buSzTx/>
                <a:buFontTx/>
                <a:buNone/>
              </a:pPr>
              <a:t>48</a:t>
            </a:fld>
            <a:endParaRPr lang="en-US" altLang="en-US" sz="1400"/>
          </a:p>
        </p:txBody>
      </p:sp>
      <p:sp>
        <p:nvSpPr>
          <p:cNvPr id="51203" name="Rectangle 2"/>
          <p:cNvSpPr>
            <a:spLocks noGrp="1" noChangeArrowheads="1"/>
          </p:cNvSpPr>
          <p:nvPr>
            <p:ph type="title"/>
          </p:nvPr>
        </p:nvSpPr>
        <p:spPr>
          <a:xfrm>
            <a:off x="685800" y="0"/>
            <a:ext cx="7772400" cy="1428750"/>
          </a:xfrm>
        </p:spPr>
        <p:txBody>
          <a:bodyPr/>
          <a:lstStyle/>
          <a:p>
            <a:r>
              <a:rPr lang="en-US" altLang="en-US"/>
              <a:t>Why Data Fields Should Be private?</a:t>
            </a:r>
          </a:p>
        </p:txBody>
      </p:sp>
      <p:sp>
        <p:nvSpPr>
          <p:cNvPr id="51204" name="Rectangle 3"/>
          <p:cNvSpPr>
            <a:spLocks noGrp="1" noChangeArrowheads="1"/>
          </p:cNvSpPr>
          <p:nvPr>
            <p:ph type="body" idx="1"/>
          </p:nvPr>
        </p:nvSpPr>
        <p:spPr>
          <a:xfrm>
            <a:off x="609600" y="1676400"/>
            <a:ext cx="7848600" cy="1600200"/>
          </a:xfrm>
        </p:spPr>
        <p:txBody>
          <a:bodyPr/>
          <a:lstStyle/>
          <a:p>
            <a:pPr marL="0" indent="0">
              <a:lnSpc>
                <a:spcPct val="90000"/>
              </a:lnSpc>
              <a:spcBef>
                <a:spcPct val="100000"/>
              </a:spcBef>
              <a:buFont typeface="Symbol" charset="2"/>
              <a:buNone/>
            </a:pPr>
            <a:r>
              <a:rPr lang="en-US" altLang="en-US" sz="3400"/>
              <a:t>To protect data.</a:t>
            </a:r>
          </a:p>
          <a:p>
            <a:pPr marL="0" indent="0">
              <a:lnSpc>
                <a:spcPct val="90000"/>
              </a:lnSpc>
              <a:spcBef>
                <a:spcPct val="100000"/>
              </a:spcBef>
              <a:buFont typeface="Symbol" charset="2"/>
              <a:buNone/>
            </a:pPr>
            <a:r>
              <a:rPr lang="en-US" altLang="en-US" sz="3400"/>
              <a:t>To make code easy to maintain.</a:t>
            </a:r>
            <a:r>
              <a:rPr lang="en-US" altLang="en-US"/>
              <a:t> </a:t>
            </a:r>
            <a:endParaRPr lang="en-US" altLang="en-US" sz="3000"/>
          </a:p>
        </p:txBody>
      </p:sp>
    </p:spTree>
    <p:extLst>
      <p:ext uri="{BB962C8B-B14F-4D97-AF65-F5344CB8AC3E}">
        <p14:creationId xmlns:p14="http://schemas.microsoft.com/office/powerpoint/2010/main" val="123984154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A789B061-790E-DF4F-9D9E-524BEF760B34}" type="slidenum">
              <a:rPr lang="en-US" altLang="en-US" sz="1400"/>
              <a:pPr>
                <a:spcBef>
                  <a:spcPct val="0"/>
                </a:spcBef>
                <a:buClrTx/>
                <a:buSzTx/>
                <a:buFontTx/>
                <a:buNone/>
              </a:pPr>
              <a:t>49</a:t>
            </a:fld>
            <a:endParaRPr lang="en-US" altLang="en-US" sz="1400"/>
          </a:p>
        </p:txBody>
      </p:sp>
      <p:sp>
        <p:nvSpPr>
          <p:cNvPr id="52227" name="Rectangle 2"/>
          <p:cNvSpPr>
            <a:spLocks noGrp="1" noChangeArrowheads="1"/>
          </p:cNvSpPr>
          <p:nvPr>
            <p:ph type="title"/>
          </p:nvPr>
        </p:nvSpPr>
        <p:spPr>
          <a:xfrm>
            <a:off x="615950" y="165100"/>
            <a:ext cx="7950200" cy="1190625"/>
          </a:xfrm>
        </p:spPr>
        <p:txBody>
          <a:bodyPr/>
          <a:lstStyle/>
          <a:p>
            <a:r>
              <a:rPr lang="en-US" altLang="en-US"/>
              <a:t>Example of</a:t>
            </a:r>
            <a:br>
              <a:rPr lang="en-US" altLang="en-US"/>
            </a:br>
            <a:r>
              <a:rPr lang="en-US" altLang="en-US"/>
              <a:t>Data Field Encapsulation</a:t>
            </a:r>
            <a:endParaRPr lang="en-US" altLang="en-US" b="1">
              <a:latin typeface="Book Antiqua" charset="0"/>
            </a:endParaRPr>
          </a:p>
        </p:txBody>
      </p:sp>
      <p:sp>
        <p:nvSpPr>
          <p:cNvPr id="52228" name="Rectangle 11"/>
          <p:cNvSpPr>
            <a:spLocks noChangeArrowheads="1"/>
          </p:cNvSpPr>
          <p:nvPr/>
        </p:nvSpPr>
        <p:spPr bwMode="auto">
          <a:xfrm>
            <a:off x="0" y="25638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graphicFrame>
        <p:nvGraphicFramePr>
          <p:cNvPr id="52229" name="Object 10"/>
          <p:cNvGraphicFramePr>
            <a:graphicFrameLocks noChangeAspect="1"/>
          </p:cNvGraphicFramePr>
          <p:nvPr/>
        </p:nvGraphicFramePr>
        <p:xfrm>
          <a:off x="11113" y="1892300"/>
          <a:ext cx="8924925" cy="3175000"/>
        </p:xfrm>
        <a:graphic>
          <a:graphicData uri="http://schemas.openxmlformats.org/presentationml/2006/ole">
            <mc:AlternateContent xmlns:mc="http://schemas.openxmlformats.org/markup-compatibility/2006">
              <mc:Choice xmlns:v="urn:schemas-microsoft-com:vml" Requires="v">
                <p:oleObj spid="_x0000_s193537" name="Picture" r:id="rId3" imgW="4877309" imgH="1734154" progId="Word.Picture.8">
                  <p:embed/>
                </p:oleObj>
              </mc:Choice>
              <mc:Fallback>
                <p:oleObj name="Picture" r:id="rId3" imgW="4877309" imgH="1734154"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13" y="1892300"/>
                        <a:ext cx="8924925"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2230" name="AutoShape 10">
            <a:hlinkClick r:id="rId5" action="ppaction://program" highlightClick="1"/>
          </p:cNvPr>
          <p:cNvSpPr>
            <a:spLocks noChangeArrowheads="1"/>
          </p:cNvSpPr>
          <p:nvPr/>
        </p:nvSpPr>
        <p:spPr bwMode="auto">
          <a:xfrm>
            <a:off x="8080375" y="5889625"/>
            <a:ext cx="698500" cy="339725"/>
          </a:xfrm>
          <a:prstGeom prst="actionButtonBlank">
            <a:avLst/>
          </a:prstGeom>
          <a:solidFill>
            <a:srgbClr val="38A1BA"/>
          </a:solidFill>
          <a:ln>
            <a:noFill/>
          </a:ln>
          <a:effectLst>
            <a:prstShdw prst="shdw17" dist="17961" dir="2700000">
              <a:srgbClr val="226170">
                <a:alpha val="74998"/>
              </a:srgbClr>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latin typeface="Book Antiqua" charset="0"/>
              </a:rPr>
              <a:t>Run</a:t>
            </a:r>
            <a:endParaRPr lang="en-US" altLang="en-US" sz="1800"/>
          </a:p>
        </p:txBody>
      </p:sp>
      <p:sp>
        <p:nvSpPr>
          <p:cNvPr id="52231" name="Rectangle 11">
            <a:hlinkClick r:id="rId6"/>
          </p:cNvPr>
          <p:cNvSpPr>
            <a:spLocks noChangeArrowheads="1"/>
          </p:cNvSpPr>
          <p:nvPr/>
        </p:nvSpPr>
        <p:spPr bwMode="auto">
          <a:xfrm>
            <a:off x="4300538" y="5349875"/>
            <a:ext cx="3632200" cy="381000"/>
          </a:xfrm>
          <a:prstGeom prst="rect">
            <a:avLst/>
          </a:prstGeom>
          <a:solidFill>
            <a:srgbClr val="92D05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2000"/>
              <a:t>CircleWithPrivateDataFields</a:t>
            </a:r>
          </a:p>
        </p:txBody>
      </p:sp>
      <p:sp>
        <p:nvSpPr>
          <p:cNvPr id="52232" name="Rectangle 12">
            <a:hlinkClick r:id="rId7"/>
          </p:cNvPr>
          <p:cNvSpPr>
            <a:spLocks noChangeArrowheads="1"/>
          </p:cNvSpPr>
          <p:nvPr/>
        </p:nvSpPr>
        <p:spPr bwMode="auto">
          <a:xfrm>
            <a:off x="4300538" y="5889625"/>
            <a:ext cx="3632200" cy="381000"/>
          </a:xfrm>
          <a:prstGeom prst="rect">
            <a:avLst/>
          </a:prstGeom>
          <a:solidFill>
            <a:srgbClr val="92D05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2000"/>
              <a:t>TestCircleWithPrivateDataFields</a:t>
            </a:r>
          </a:p>
        </p:txBody>
      </p:sp>
    </p:spTree>
    <p:extLst>
      <p:ext uri="{BB962C8B-B14F-4D97-AF65-F5344CB8AC3E}">
        <p14:creationId xmlns:p14="http://schemas.microsoft.com/office/powerpoint/2010/main" val="9830031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7C0079D7-3130-F54D-BA3F-460A134FE3ED}" type="slidenum">
              <a:rPr lang="en-US" altLang="en-US" sz="1400"/>
              <a:pPr>
                <a:spcBef>
                  <a:spcPct val="0"/>
                </a:spcBef>
                <a:buClrTx/>
                <a:buSzTx/>
                <a:buFontTx/>
                <a:buNone/>
              </a:pPr>
              <a:t>5</a:t>
            </a:fld>
            <a:endParaRPr lang="en-US" altLang="en-US" sz="1400"/>
          </a:p>
        </p:txBody>
      </p:sp>
      <p:sp>
        <p:nvSpPr>
          <p:cNvPr id="7171" name="Rectangle 2"/>
          <p:cNvSpPr>
            <a:spLocks noGrp="1" noChangeArrowheads="1"/>
          </p:cNvSpPr>
          <p:nvPr>
            <p:ph type="title"/>
          </p:nvPr>
        </p:nvSpPr>
        <p:spPr>
          <a:xfrm>
            <a:off x="762000" y="152400"/>
            <a:ext cx="7772400" cy="609600"/>
          </a:xfrm>
        </p:spPr>
        <p:txBody>
          <a:bodyPr/>
          <a:lstStyle/>
          <a:p>
            <a:r>
              <a:rPr lang="en-US" altLang="en-US"/>
              <a:t>Objects</a:t>
            </a:r>
          </a:p>
        </p:txBody>
      </p:sp>
      <p:sp>
        <p:nvSpPr>
          <p:cNvPr id="7172" name="Rectangle 3"/>
          <p:cNvSpPr>
            <a:spLocks noChangeArrowheads="1"/>
          </p:cNvSpPr>
          <p:nvPr/>
        </p:nvSpPr>
        <p:spPr bwMode="auto">
          <a:xfrm>
            <a:off x="2686050" y="2343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7173" name="Text Box 5"/>
          <p:cNvSpPr txBox="1">
            <a:spLocks noChangeArrowheads="1"/>
          </p:cNvSpPr>
          <p:nvPr/>
        </p:nvSpPr>
        <p:spPr bwMode="auto">
          <a:xfrm>
            <a:off x="304800" y="4267200"/>
            <a:ext cx="868680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50000"/>
              </a:spcBef>
              <a:buClrTx/>
              <a:buSzTx/>
              <a:buFontTx/>
              <a:buNone/>
            </a:pPr>
            <a:r>
              <a:rPr lang="en-US" altLang="en-US">
                <a:ea typeface="Times New Roman" charset="0"/>
                <a:cs typeface="Times New Roman" charset="0"/>
              </a:rPr>
              <a:t>An object has both a state and behavior. The state defines the object, and the behavior defines what the object does.</a:t>
            </a:r>
            <a:endParaRPr lang="en-US" altLang="en-US"/>
          </a:p>
        </p:txBody>
      </p:sp>
      <p:sp>
        <p:nvSpPr>
          <p:cNvPr id="7174" name="Rectangle 7"/>
          <p:cNvSpPr>
            <a:spLocks noChangeArrowheads="1"/>
          </p:cNvSpPr>
          <p:nvPr/>
        </p:nvSpPr>
        <p:spPr bwMode="auto">
          <a:xfrm>
            <a:off x="0" y="2552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graphicFrame>
        <p:nvGraphicFramePr>
          <p:cNvPr id="7175" name="Object 6"/>
          <p:cNvGraphicFramePr>
            <a:graphicFrameLocks noChangeAspect="1"/>
          </p:cNvGraphicFramePr>
          <p:nvPr/>
        </p:nvGraphicFramePr>
        <p:xfrm>
          <a:off x="385763" y="1047750"/>
          <a:ext cx="8299450" cy="2940050"/>
        </p:xfrm>
        <a:graphic>
          <a:graphicData uri="http://schemas.openxmlformats.org/presentationml/2006/ole">
            <mc:AlternateContent xmlns:mc="http://schemas.openxmlformats.org/markup-compatibility/2006">
              <mc:Choice xmlns:v="urn:schemas-microsoft-com:vml" Requires="v">
                <p:oleObj spid="_x0000_s147457" name="Picture" r:id="rId4" imgW="4956048" imgH="1751076" progId="Word.Picture.8">
                  <p:embed/>
                </p:oleObj>
              </mc:Choice>
              <mc:Fallback>
                <p:oleObj name="Picture" r:id="rId4" imgW="4956048" imgH="1751076"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763" y="1047750"/>
                        <a:ext cx="8299450" cy="294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8205330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E0BA449A-4B9C-D644-8720-6D0DE8AC91AE}" type="slidenum">
              <a:rPr lang="en-US" altLang="en-US" sz="1400"/>
              <a:pPr>
                <a:spcBef>
                  <a:spcPct val="0"/>
                </a:spcBef>
                <a:buClrTx/>
                <a:buSzTx/>
                <a:buFontTx/>
                <a:buNone/>
              </a:pPr>
              <a:t>50</a:t>
            </a:fld>
            <a:endParaRPr lang="en-US" altLang="en-US" sz="1400"/>
          </a:p>
        </p:txBody>
      </p:sp>
      <p:sp>
        <p:nvSpPr>
          <p:cNvPr id="53251" name="Rectangle 2"/>
          <p:cNvSpPr>
            <a:spLocks noGrp="1" noChangeArrowheads="1"/>
          </p:cNvSpPr>
          <p:nvPr>
            <p:ph type="title"/>
          </p:nvPr>
        </p:nvSpPr>
        <p:spPr>
          <a:xfrm>
            <a:off x="685800" y="0"/>
            <a:ext cx="7772400" cy="1428750"/>
          </a:xfrm>
        </p:spPr>
        <p:txBody>
          <a:bodyPr/>
          <a:lstStyle/>
          <a:p>
            <a:r>
              <a:rPr lang="en-US" altLang="en-US"/>
              <a:t>Passing Objects to Methods</a:t>
            </a:r>
            <a:endParaRPr lang="en-US" altLang="en-US" b="1">
              <a:latin typeface="Book Antiqua" charset="0"/>
            </a:endParaRPr>
          </a:p>
        </p:txBody>
      </p:sp>
      <p:sp>
        <p:nvSpPr>
          <p:cNvPr id="53252" name="Rectangle 3"/>
          <p:cNvSpPr>
            <a:spLocks noGrp="1" noChangeArrowheads="1"/>
          </p:cNvSpPr>
          <p:nvPr>
            <p:ph type="body" idx="1"/>
          </p:nvPr>
        </p:nvSpPr>
        <p:spPr>
          <a:xfrm>
            <a:off x="685800" y="1657350"/>
            <a:ext cx="7848600" cy="2457450"/>
          </a:xfrm>
        </p:spPr>
        <p:txBody>
          <a:bodyPr/>
          <a:lstStyle/>
          <a:p>
            <a:pPr>
              <a:spcBef>
                <a:spcPct val="50000"/>
              </a:spcBef>
              <a:buFont typeface="Wingdings" charset="2"/>
              <a:buChar char="q"/>
            </a:pPr>
            <a:r>
              <a:rPr lang="en-US" altLang="en-US"/>
              <a:t>Passing by value for primitive type value (the value is passed to the parameter)</a:t>
            </a:r>
          </a:p>
          <a:p>
            <a:pPr>
              <a:spcBef>
                <a:spcPct val="50000"/>
              </a:spcBef>
              <a:buFont typeface="Wingdings" charset="2"/>
              <a:buChar char="q"/>
            </a:pPr>
            <a:r>
              <a:rPr lang="en-US" altLang="en-US"/>
              <a:t>Passing by value for reference type value (the value is the reference to the object)</a:t>
            </a:r>
          </a:p>
        </p:txBody>
      </p:sp>
      <p:sp>
        <p:nvSpPr>
          <p:cNvPr id="53253" name="AutoShape 10">
            <a:hlinkClick r:id="rId2" action="ppaction://program" highlightClick="1"/>
          </p:cNvPr>
          <p:cNvSpPr>
            <a:spLocks noChangeArrowheads="1"/>
          </p:cNvSpPr>
          <p:nvPr/>
        </p:nvSpPr>
        <p:spPr bwMode="auto">
          <a:xfrm>
            <a:off x="6069013" y="5670550"/>
            <a:ext cx="698500" cy="339725"/>
          </a:xfrm>
          <a:prstGeom prst="actionButtonBlank">
            <a:avLst/>
          </a:prstGeom>
          <a:solidFill>
            <a:srgbClr val="38A1BA"/>
          </a:solidFill>
          <a:ln>
            <a:noFill/>
          </a:ln>
          <a:effectLst>
            <a:prstShdw prst="shdw17" dist="17961" dir="2700000">
              <a:srgbClr val="226170">
                <a:alpha val="74998"/>
              </a:srgbClr>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latin typeface="Book Antiqua" charset="0"/>
              </a:rPr>
              <a:t>Run</a:t>
            </a:r>
            <a:endParaRPr lang="en-US" altLang="en-US" sz="1800"/>
          </a:p>
        </p:txBody>
      </p:sp>
      <p:sp>
        <p:nvSpPr>
          <p:cNvPr id="53254" name="Rectangle 8">
            <a:hlinkClick r:id="rId3"/>
          </p:cNvPr>
          <p:cNvSpPr>
            <a:spLocks noChangeArrowheads="1"/>
          </p:cNvSpPr>
          <p:nvPr/>
        </p:nvSpPr>
        <p:spPr bwMode="auto">
          <a:xfrm>
            <a:off x="3946525" y="5654675"/>
            <a:ext cx="1931988" cy="381000"/>
          </a:xfrm>
          <a:prstGeom prst="rect">
            <a:avLst/>
          </a:prstGeom>
          <a:solidFill>
            <a:srgbClr val="92D05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2000"/>
              <a:t>TestPassObject</a:t>
            </a:r>
          </a:p>
        </p:txBody>
      </p:sp>
    </p:spTree>
    <p:extLst>
      <p:ext uri="{BB962C8B-B14F-4D97-AF65-F5344CB8AC3E}">
        <p14:creationId xmlns:p14="http://schemas.microsoft.com/office/powerpoint/2010/main" val="74253139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881F983A-A5B4-E141-85DD-7CE992B029C6}" type="slidenum">
              <a:rPr lang="en-US" altLang="en-US" sz="1400"/>
              <a:pPr>
                <a:spcBef>
                  <a:spcPct val="0"/>
                </a:spcBef>
                <a:buClrTx/>
                <a:buSzTx/>
                <a:buFontTx/>
                <a:buNone/>
              </a:pPr>
              <a:t>51</a:t>
            </a:fld>
            <a:endParaRPr lang="en-US" altLang="en-US" sz="1400"/>
          </a:p>
        </p:txBody>
      </p:sp>
      <p:sp>
        <p:nvSpPr>
          <p:cNvPr id="54275" name="Rectangle 2"/>
          <p:cNvSpPr>
            <a:spLocks noGrp="1" noChangeArrowheads="1"/>
          </p:cNvSpPr>
          <p:nvPr>
            <p:ph type="title"/>
          </p:nvPr>
        </p:nvSpPr>
        <p:spPr>
          <a:xfrm>
            <a:off x="0" y="152400"/>
            <a:ext cx="9144000" cy="762000"/>
          </a:xfrm>
        </p:spPr>
        <p:txBody>
          <a:bodyPr/>
          <a:lstStyle/>
          <a:p>
            <a:r>
              <a:rPr lang="en-US" altLang="en-US"/>
              <a:t>Passing Objects to Methods, cont.</a:t>
            </a:r>
            <a:endParaRPr lang="en-US" altLang="en-US" b="1">
              <a:latin typeface="Book Antiqua" charset="0"/>
            </a:endParaRPr>
          </a:p>
        </p:txBody>
      </p:sp>
      <p:sp>
        <p:nvSpPr>
          <p:cNvPr id="54276" name="Rectangle 3"/>
          <p:cNvSpPr>
            <a:spLocks noChangeArrowheads="1"/>
          </p:cNvSpPr>
          <p:nvPr/>
        </p:nvSpPr>
        <p:spPr bwMode="auto">
          <a:xfrm>
            <a:off x="2598738" y="21145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54277" name="Rectangle 4"/>
          <p:cNvSpPr>
            <a:spLocks noChangeArrowheads="1"/>
          </p:cNvSpPr>
          <p:nvPr/>
        </p:nvSpPr>
        <p:spPr bwMode="auto">
          <a:xfrm>
            <a:off x="2598738" y="21145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54278" name="Rectangle 5"/>
          <p:cNvSpPr>
            <a:spLocks noChangeArrowheads="1"/>
          </p:cNvSpPr>
          <p:nvPr/>
        </p:nvSpPr>
        <p:spPr bwMode="auto">
          <a:xfrm>
            <a:off x="2598738" y="21145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54279" name="Rectangle 6"/>
          <p:cNvSpPr>
            <a:spLocks noChangeArrowheads="1"/>
          </p:cNvSpPr>
          <p:nvPr/>
        </p:nvSpPr>
        <p:spPr bwMode="auto">
          <a:xfrm>
            <a:off x="2571750" y="27130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pic>
        <p:nvPicPr>
          <p:cNvPr id="54280"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475" y="1901825"/>
            <a:ext cx="8655050" cy="3054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extLst>
      <p:ext uri="{BB962C8B-B14F-4D97-AF65-F5344CB8AC3E}">
        <p14:creationId xmlns:p14="http://schemas.microsoft.com/office/powerpoint/2010/main" val="69773346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6744676C-89AE-3643-8C96-4F8F2C0146D1}" type="slidenum">
              <a:rPr lang="en-US" altLang="en-US" sz="1400"/>
              <a:pPr>
                <a:spcBef>
                  <a:spcPct val="0"/>
                </a:spcBef>
                <a:buClrTx/>
                <a:buSzTx/>
                <a:buFontTx/>
                <a:buNone/>
              </a:pPr>
              <a:t>52</a:t>
            </a:fld>
            <a:endParaRPr lang="en-US" altLang="en-US" sz="1400"/>
          </a:p>
        </p:txBody>
      </p:sp>
      <p:sp>
        <p:nvSpPr>
          <p:cNvPr id="55299" name="Rectangle 2"/>
          <p:cNvSpPr>
            <a:spLocks noGrp="1" noChangeArrowheads="1"/>
          </p:cNvSpPr>
          <p:nvPr>
            <p:ph type="title"/>
          </p:nvPr>
        </p:nvSpPr>
        <p:spPr>
          <a:xfrm>
            <a:off x="685800" y="381000"/>
            <a:ext cx="7772400" cy="914400"/>
          </a:xfrm>
        </p:spPr>
        <p:txBody>
          <a:bodyPr/>
          <a:lstStyle/>
          <a:p>
            <a:r>
              <a:rPr lang="en-US" altLang="en-US"/>
              <a:t>Array of Objects</a:t>
            </a:r>
            <a:endParaRPr lang="en-US" altLang="en-US">
              <a:hlinkClick r:id="rId2" action="ppaction://program"/>
            </a:endParaRPr>
          </a:p>
        </p:txBody>
      </p:sp>
      <p:sp>
        <p:nvSpPr>
          <p:cNvPr id="55300" name="Rectangle 3"/>
          <p:cNvSpPr>
            <a:spLocks noGrp="1" noChangeArrowheads="1"/>
          </p:cNvSpPr>
          <p:nvPr>
            <p:ph type="body" idx="1"/>
          </p:nvPr>
        </p:nvSpPr>
        <p:spPr>
          <a:xfrm>
            <a:off x="228600" y="1447800"/>
            <a:ext cx="8686800" cy="5105400"/>
          </a:xfrm>
        </p:spPr>
        <p:txBody>
          <a:bodyPr/>
          <a:lstStyle/>
          <a:p>
            <a:pPr>
              <a:lnSpc>
                <a:spcPct val="90000"/>
              </a:lnSpc>
              <a:buFont typeface="Monotype Sorts" charset="2"/>
              <a:buNone/>
            </a:pPr>
            <a:r>
              <a:rPr lang="en-US" altLang="en-US" sz="2800">
                <a:latin typeface="Courier New" charset="0"/>
                <a:ea typeface="Times New Roman" charset="0"/>
                <a:cs typeface="Times New Roman" charset="0"/>
              </a:rPr>
              <a:t> Circle[] circleArray = new Circle[10];</a:t>
            </a:r>
            <a:r>
              <a:rPr lang="en-US" altLang="en-US" sz="2800"/>
              <a:t> </a:t>
            </a:r>
          </a:p>
          <a:p>
            <a:pPr>
              <a:lnSpc>
                <a:spcPct val="90000"/>
              </a:lnSpc>
              <a:buFont typeface="Monotype Sorts" charset="2"/>
              <a:buNone/>
            </a:pPr>
            <a:endParaRPr lang="en-US" altLang="en-US" sz="2800"/>
          </a:p>
          <a:p>
            <a:pPr>
              <a:lnSpc>
                <a:spcPct val="90000"/>
              </a:lnSpc>
              <a:buFont typeface="Monotype Sorts" charset="2"/>
              <a:buNone/>
            </a:pPr>
            <a:r>
              <a:rPr lang="en-US" altLang="en-US" sz="3800">
                <a:latin typeface="Courier" charset="0"/>
                <a:ea typeface="Times New Roman" charset="0"/>
                <a:cs typeface="Times New Roman" charset="0"/>
              </a:rPr>
              <a:t> </a:t>
            </a:r>
            <a:r>
              <a:rPr lang="en-US" altLang="en-US" sz="3800">
                <a:ea typeface="Times New Roman" charset="0"/>
                <a:cs typeface="Times New Roman" charset="0"/>
              </a:rPr>
              <a:t>An array of objects is actually an </a:t>
            </a:r>
            <a:r>
              <a:rPr lang="en-US" altLang="en-US" sz="3800" i="1">
                <a:ea typeface="Times New Roman" charset="0"/>
                <a:cs typeface="Times New Roman" charset="0"/>
              </a:rPr>
              <a:t>array of reference variables</a:t>
            </a:r>
            <a:r>
              <a:rPr lang="en-US" altLang="en-US" sz="3800">
                <a:ea typeface="Times New Roman" charset="0"/>
                <a:cs typeface="Times New Roman" charset="0"/>
              </a:rPr>
              <a:t>. So invoking circleArray[1].getArea() involves two levels of referencing as shown in the next figure. circleArray references to the entire array. circleArray[1] references to a Circle object.</a:t>
            </a:r>
            <a:r>
              <a:rPr lang="en-US" altLang="en-US" sz="3800">
                <a:latin typeface="Courier" charset="0"/>
                <a:ea typeface="Times New Roman" charset="0"/>
                <a:cs typeface="Times New Roman" charset="0"/>
              </a:rPr>
              <a:t> </a:t>
            </a:r>
            <a:endParaRPr lang="en-US" altLang="en-US" sz="3800"/>
          </a:p>
        </p:txBody>
      </p:sp>
    </p:spTree>
    <p:extLst>
      <p:ext uri="{BB962C8B-B14F-4D97-AF65-F5344CB8AC3E}">
        <p14:creationId xmlns:p14="http://schemas.microsoft.com/office/powerpoint/2010/main" val="154570086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FFB8DF91-03D0-9E45-973B-143DE3FBBED6}" type="slidenum">
              <a:rPr lang="en-US" altLang="en-US" sz="1400"/>
              <a:pPr>
                <a:spcBef>
                  <a:spcPct val="0"/>
                </a:spcBef>
                <a:buClrTx/>
                <a:buSzTx/>
                <a:buFontTx/>
                <a:buNone/>
              </a:pPr>
              <a:t>53</a:t>
            </a:fld>
            <a:endParaRPr lang="en-US" altLang="en-US" sz="1400"/>
          </a:p>
        </p:txBody>
      </p:sp>
      <p:sp>
        <p:nvSpPr>
          <p:cNvPr id="56323" name="Rectangle 2"/>
          <p:cNvSpPr>
            <a:spLocks noGrp="1" noChangeArrowheads="1"/>
          </p:cNvSpPr>
          <p:nvPr>
            <p:ph type="title"/>
          </p:nvPr>
        </p:nvSpPr>
        <p:spPr>
          <a:xfrm>
            <a:off x="685800" y="381000"/>
            <a:ext cx="7772400" cy="914400"/>
          </a:xfrm>
        </p:spPr>
        <p:txBody>
          <a:bodyPr/>
          <a:lstStyle/>
          <a:p>
            <a:r>
              <a:rPr lang="en-US" altLang="en-US"/>
              <a:t>Array of Objects, cont.</a:t>
            </a:r>
            <a:endParaRPr lang="en-US" altLang="en-US">
              <a:hlinkClick r:id="rId2" action="ppaction://program"/>
            </a:endParaRPr>
          </a:p>
        </p:txBody>
      </p:sp>
      <p:sp>
        <p:nvSpPr>
          <p:cNvPr id="56324" name="Rectangle 3"/>
          <p:cNvSpPr>
            <a:spLocks noChangeArrowheads="1"/>
          </p:cNvSpPr>
          <p:nvPr/>
        </p:nvSpPr>
        <p:spPr bwMode="auto">
          <a:xfrm>
            <a:off x="2598738" y="28844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56325" name="Rectangle 5"/>
          <p:cNvSpPr>
            <a:spLocks noGrp="1" noChangeArrowheads="1"/>
          </p:cNvSpPr>
          <p:nvPr>
            <p:ph type="body" idx="1"/>
          </p:nvPr>
        </p:nvSpPr>
        <p:spPr>
          <a:xfrm>
            <a:off x="228600" y="1447800"/>
            <a:ext cx="8686800" cy="5105400"/>
          </a:xfrm>
          <a:noFill/>
        </p:spPr>
        <p:txBody>
          <a:bodyPr/>
          <a:lstStyle/>
          <a:p>
            <a:pPr>
              <a:buFont typeface="Monotype Sorts" charset="2"/>
              <a:buNone/>
            </a:pPr>
            <a:r>
              <a:rPr lang="en-US" altLang="en-US" sz="2400">
                <a:latin typeface="Courier New" charset="0"/>
                <a:ea typeface="Times New Roman" charset="0"/>
                <a:cs typeface="Times New Roman" charset="0"/>
              </a:rPr>
              <a:t>   Circle[] circleArray = new Circle[10];</a:t>
            </a:r>
            <a:r>
              <a:rPr lang="en-US" altLang="en-US" sz="2400">
                <a:latin typeface="Courier New" charset="0"/>
              </a:rPr>
              <a:t> </a:t>
            </a:r>
          </a:p>
          <a:p>
            <a:pPr>
              <a:buFont typeface="Monotype Sorts" charset="2"/>
              <a:buNone/>
            </a:pPr>
            <a:endParaRPr lang="en-US" altLang="en-US" sz="2400">
              <a:latin typeface="Courier New" charset="0"/>
            </a:endParaRPr>
          </a:p>
        </p:txBody>
      </p:sp>
      <p:pic>
        <p:nvPicPr>
          <p:cNvPr id="5632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725" y="2320925"/>
            <a:ext cx="8972550" cy="2216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extLst>
      <p:ext uri="{BB962C8B-B14F-4D97-AF65-F5344CB8AC3E}">
        <p14:creationId xmlns:p14="http://schemas.microsoft.com/office/powerpoint/2010/main" val="48472668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7624CB98-CF3E-1F49-9709-AAF6E2E6F7B5}" type="slidenum">
              <a:rPr lang="en-US" altLang="en-US" sz="1400"/>
              <a:pPr>
                <a:spcBef>
                  <a:spcPct val="0"/>
                </a:spcBef>
                <a:buClrTx/>
                <a:buSzTx/>
                <a:buFontTx/>
                <a:buNone/>
              </a:pPr>
              <a:t>54</a:t>
            </a:fld>
            <a:endParaRPr lang="en-US" altLang="en-US" sz="1400"/>
          </a:p>
        </p:txBody>
      </p:sp>
      <p:sp>
        <p:nvSpPr>
          <p:cNvPr id="57347" name="Rectangle 2"/>
          <p:cNvSpPr>
            <a:spLocks noGrp="1" noChangeArrowheads="1"/>
          </p:cNvSpPr>
          <p:nvPr>
            <p:ph type="title"/>
          </p:nvPr>
        </p:nvSpPr>
        <p:spPr>
          <a:xfrm>
            <a:off x="685800" y="381000"/>
            <a:ext cx="7772400" cy="914400"/>
          </a:xfrm>
        </p:spPr>
        <p:txBody>
          <a:bodyPr/>
          <a:lstStyle/>
          <a:p>
            <a:r>
              <a:rPr lang="en-US" altLang="en-US"/>
              <a:t>Array of Objects, cont.</a:t>
            </a:r>
          </a:p>
        </p:txBody>
      </p:sp>
      <p:sp>
        <p:nvSpPr>
          <p:cNvPr id="57348" name="Rectangle 3"/>
          <p:cNvSpPr>
            <a:spLocks noChangeArrowheads="1"/>
          </p:cNvSpPr>
          <p:nvPr/>
        </p:nvSpPr>
        <p:spPr bwMode="auto">
          <a:xfrm>
            <a:off x="2598738" y="28844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57349" name="Rectangle 4"/>
          <p:cNvSpPr>
            <a:spLocks noGrp="1" noChangeArrowheads="1"/>
          </p:cNvSpPr>
          <p:nvPr>
            <p:ph type="body" idx="1"/>
          </p:nvPr>
        </p:nvSpPr>
        <p:spPr>
          <a:xfrm>
            <a:off x="304800" y="1295400"/>
            <a:ext cx="8458200" cy="4038600"/>
          </a:xfrm>
          <a:noFill/>
        </p:spPr>
        <p:txBody>
          <a:bodyPr/>
          <a:lstStyle/>
          <a:p>
            <a:pPr>
              <a:buFont typeface="Monotype Sorts" charset="2"/>
              <a:buNone/>
            </a:pPr>
            <a:r>
              <a:rPr lang="en-US" altLang="en-US" sz="4000"/>
              <a:t>Summarizing the areas of the circles</a:t>
            </a:r>
          </a:p>
          <a:p>
            <a:pPr>
              <a:buFont typeface="Monotype Sorts" charset="2"/>
              <a:buNone/>
            </a:pPr>
            <a:r>
              <a:rPr lang="en-US" altLang="en-US" sz="3400"/>
              <a:t> </a:t>
            </a:r>
          </a:p>
        </p:txBody>
      </p:sp>
      <p:sp>
        <p:nvSpPr>
          <p:cNvPr id="57350" name="AutoShape 10">
            <a:hlinkClick r:id="rId2" action="ppaction://program" highlightClick="1"/>
          </p:cNvPr>
          <p:cNvSpPr>
            <a:spLocks noChangeArrowheads="1"/>
          </p:cNvSpPr>
          <p:nvPr/>
        </p:nvSpPr>
        <p:spPr bwMode="auto">
          <a:xfrm>
            <a:off x="6350000" y="4903788"/>
            <a:ext cx="698500" cy="339725"/>
          </a:xfrm>
          <a:prstGeom prst="actionButtonBlank">
            <a:avLst/>
          </a:prstGeom>
          <a:solidFill>
            <a:srgbClr val="38A1BA"/>
          </a:solidFill>
          <a:ln>
            <a:noFill/>
          </a:ln>
          <a:effectLst>
            <a:prstShdw prst="shdw17" dist="17961" dir="2700000">
              <a:srgbClr val="226170">
                <a:alpha val="74998"/>
              </a:srgbClr>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latin typeface="Book Antiqua" charset="0"/>
              </a:rPr>
              <a:t>Run</a:t>
            </a:r>
            <a:endParaRPr lang="en-US" altLang="en-US" sz="1800"/>
          </a:p>
        </p:txBody>
      </p:sp>
      <p:sp>
        <p:nvSpPr>
          <p:cNvPr id="57351" name="Rectangle 9">
            <a:hlinkClick r:id="rId3"/>
          </p:cNvPr>
          <p:cNvSpPr>
            <a:spLocks noChangeArrowheads="1"/>
          </p:cNvSpPr>
          <p:nvPr/>
        </p:nvSpPr>
        <p:spPr bwMode="auto">
          <a:xfrm>
            <a:off x="4225925" y="4887913"/>
            <a:ext cx="1931988" cy="381000"/>
          </a:xfrm>
          <a:prstGeom prst="rect">
            <a:avLst/>
          </a:prstGeom>
          <a:solidFill>
            <a:srgbClr val="92D05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2000"/>
              <a:t>TotalArea</a:t>
            </a:r>
          </a:p>
        </p:txBody>
      </p:sp>
    </p:spTree>
    <p:extLst>
      <p:ext uri="{BB962C8B-B14F-4D97-AF65-F5344CB8AC3E}">
        <p14:creationId xmlns:p14="http://schemas.microsoft.com/office/powerpoint/2010/main" val="139587130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0B41C54A-B10E-A349-B37D-8B5AB2C87220}" type="slidenum">
              <a:rPr lang="en-US" altLang="en-US" sz="1400"/>
              <a:pPr>
                <a:spcBef>
                  <a:spcPct val="0"/>
                </a:spcBef>
                <a:buClrTx/>
                <a:buSzTx/>
                <a:buFontTx/>
                <a:buNone/>
              </a:pPr>
              <a:t>55</a:t>
            </a:fld>
            <a:endParaRPr lang="en-US" altLang="en-US" sz="1400"/>
          </a:p>
        </p:txBody>
      </p:sp>
      <p:sp>
        <p:nvSpPr>
          <p:cNvPr id="58371" name="Rectangle 2"/>
          <p:cNvSpPr>
            <a:spLocks noGrp="1" noChangeArrowheads="1"/>
          </p:cNvSpPr>
          <p:nvPr>
            <p:ph type="title"/>
          </p:nvPr>
        </p:nvSpPr>
        <p:spPr>
          <a:xfrm>
            <a:off x="685800" y="228600"/>
            <a:ext cx="7772400" cy="685800"/>
          </a:xfrm>
        </p:spPr>
        <p:txBody>
          <a:bodyPr/>
          <a:lstStyle/>
          <a:p>
            <a:r>
              <a:rPr lang="en-US" altLang="en-US"/>
              <a:t>Immutable Objects and Classes</a:t>
            </a:r>
            <a:endParaRPr lang="en-US" altLang="en-US" b="1">
              <a:latin typeface="Book Antiqua" charset="0"/>
            </a:endParaRPr>
          </a:p>
        </p:txBody>
      </p:sp>
      <p:sp>
        <p:nvSpPr>
          <p:cNvPr id="58372" name="Rectangle 5"/>
          <p:cNvSpPr>
            <a:spLocks noChangeArrowheads="1"/>
          </p:cNvSpPr>
          <p:nvPr/>
        </p:nvSpPr>
        <p:spPr bwMode="auto">
          <a:xfrm>
            <a:off x="304800" y="1066800"/>
            <a:ext cx="85344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r>
              <a:rPr lang="en-US" altLang="en-US" sz="2600">
                <a:ea typeface="Times New Roman" charset="0"/>
                <a:cs typeface="Times New Roman" charset="0"/>
              </a:rPr>
              <a:t>If the contents of an object cannot be changed once the object is created, the object is called an </a:t>
            </a:r>
            <a:r>
              <a:rPr lang="en-US" altLang="en-US" sz="2600" i="1">
                <a:ea typeface="Times New Roman" charset="0"/>
                <a:cs typeface="Times New Roman" charset="0"/>
              </a:rPr>
              <a:t>immutable object</a:t>
            </a:r>
            <a:r>
              <a:rPr lang="en-US" altLang="en-US" sz="2600">
                <a:ea typeface="Times New Roman" charset="0"/>
                <a:cs typeface="Times New Roman" charset="0"/>
              </a:rPr>
              <a:t> and its class is called an </a:t>
            </a:r>
            <a:r>
              <a:rPr lang="en-US" altLang="en-US" sz="2600" i="1">
                <a:ea typeface="Times New Roman" charset="0"/>
                <a:cs typeface="Times New Roman" charset="0"/>
              </a:rPr>
              <a:t>immutable class</a:t>
            </a:r>
            <a:r>
              <a:rPr lang="en-US" altLang="en-US" sz="2600">
                <a:ea typeface="Times New Roman" charset="0"/>
                <a:cs typeface="Times New Roman" charset="0"/>
              </a:rPr>
              <a:t>. If you delete the set method in the Circle class in Listing 8.10, the class would be immutable because radius is private and cannot be changed without a set method.</a:t>
            </a:r>
            <a:r>
              <a:rPr lang="en-US" altLang="en-US" sz="3000"/>
              <a:t> </a:t>
            </a:r>
          </a:p>
        </p:txBody>
      </p:sp>
      <p:sp>
        <p:nvSpPr>
          <p:cNvPr id="58373" name="Rectangle 7"/>
          <p:cNvSpPr>
            <a:spLocks noChangeArrowheads="1"/>
          </p:cNvSpPr>
          <p:nvPr/>
        </p:nvSpPr>
        <p:spPr bwMode="auto">
          <a:xfrm>
            <a:off x="304800" y="3810000"/>
            <a:ext cx="85344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r>
              <a:rPr lang="en-US" altLang="en-US" sz="2600">
                <a:ea typeface="Courier New" charset="0"/>
                <a:cs typeface="Courier New" charset="0"/>
              </a:rPr>
              <a:t>A class with all private data fields and without mutators is not necessarily immutable. For example, the following class Student has all private data fields and no mutators, but it is mutable.</a:t>
            </a:r>
          </a:p>
        </p:txBody>
      </p:sp>
    </p:spTree>
    <p:extLst>
      <p:ext uri="{BB962C8B-B14F-4D97-AF65-F5344CB8AC3E}">
        <p14:creationId xmlns:p14="http://schemas.microsoft.com/office/powerpoint/2010/main" val="129762969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63E622FD-F273-2A47-9EEE-9385A505B4E9}" type="slidenum">
              <a:rPr lang="en-US" altLang="en-US" sz="1400"/>
              <a:pPr>
                <a:spcBef>
                  <a:spcPct val="0"/>
                </a:spcBef>
                <a:buClrTx/>
                <a:buSzTx/>
                <a:buFontTx/>
                <a:buNone/>
              </a:pPr>
              <a:t>56</a:t>
            </a:fld>
            <a:endParaRPr lang="en-US" altLang="en-US" sz="1400"/>
          </a:p>
        </p:txBody>
      </p:sp>
      <p:sp>
        <p:nvSpPr>
          <p:cNvPr id="59395" name="Rectangle 2"/>
          <p:cNvSpPr>
            <a:spLocks noGrp="1" noChangeArrowheads="1"/>
          </p:cNvSpPr>
          <p:nvPr>
            <p:ph type="title"/>
          </p:nvPr>
        </p:nvSpPr>
        <p:spPr>
          <a:xfrm>
            <a:off x="609600" y="152400"/>
            <a:ext cx="3429000" cy="457200"/>
          </a:xfrm>
        </p:spPr>
        <p:txBody>
          <a:bodyPr/>
          <a:lstStyle/>
          <a:p>
            <a:r>
              <a:rPr lang="en-US" altLang="en-US" sz="4000"/>
              <a:t>Example</a:t>
            </a:r>
            <a:endParaRPr lang="en-US" altLang="en-US" sz="4000" b="1">
              <a:latin typeface="Book Antiqua" charset="0"/>
            </a:endParaRPr>
          </a:p>
        </p:txBody>
      </p:sp>
      <p:sp>
        <p:nvSpPr>
          <p:cNvPr id="59396" name="Rectangle 3"/>
          <p:cNvSpPr>
            <a:spLocks noChangeArrowheads="1"/>
          </p:cNvSpPr>
          <p:nvPr/>
        </p:nvSpPr>
        <p:spPr bwMode="auto">
          <a:xfrm>
            <a:off x="0" y="685800"/>
            <a:ext cx="4648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r>
              <a:rPr lang="en-US" altLang="en-US" sz="1200" b="1">
                <a:solidFill>
                  <a:schemeClr val="bg2"/>
                </a:solidFill>
                <a:latin typeface="Courier New" charset="0"/>
                <a:ea typeface="Courier New" charset="0"/>
                <a:cs typeface="Courier New" charset="0"/>
              </a:rPr>
              <a:t>public class Student {</a:t>
            </a:r>
            <a:br>
              <a:rPr lang="en-US" altLang="en-US" sz="1200" b="1">
                <a:solidFill>
                  <a:schemeClr val="bg2"/>
                </a:solidFill>
                <a:latin typeface="Courier New" charset="0"/>
                <a:ea typeface="Courier New" charset="0"/>
                <a:cs typeface="Courier New" charset="0"/>
              </a:rPr>
            </a:br>
            <a:r>
              <a:rPr lang="en-US" altLang="en-US" sz="1200" b="1">
                <a:solidFill>
                  <a:schemeClr val="bg2"/>
                </a:solidFill>
                <a:latin typeface="Courier New" charset="0"/>
                <a:ea typeface="Courier New" charset="0"/>
                <a:cs typeface="Courier New" charset="0"/>
              </a:rPr>
              <a:t>  private int id;</a:t>
            </a:r>
            <a:br>
              <a:rPr lang="en-US" altLang="en-US" sz="1200" b="1">
                <a:solidFill>
                  <a:schemeClr val="bg2"/>
                </a:solidFill>
                <a:latin typeface="Courier New" charset="0"/>
                <a:ea typeface="Courier New" charset="0"/>
                <a:cs typeface="Courier New" charset="0"/>
              </a:rPr>
            </a:br>
            <a:r>
              <a:rPr lang="en-US" altLang="en-US" sz="1200" b="1">
                <a:solidFill>
                  <a:schemeClr val="bg2"/>
                </a:solidFill>
                <a:latin typeface="Courier New" charset="0"/>
                <a:ea typeface="Courier New" charset="0"/>
                <a:cs typeface="Courier New" charset="0"/>
              </a:rPr>
              <a:t>  private BirthDate birthDate;</a:t>
            </a:r>
            <a:br>
              <a:rPr lang="en-US" altLang="en-US" sz="1200" b="1">
                <a:solidFill>
                  <a:schemeClr val="bg2"/>
                </a:solidFill>
                <a:latin typeface="Courier New" charset="0"/>
                <a:ea typeface="Courier New" charset="0"/>
                <a:cs typeface="Courier New" charset="0"/>
              </a:rPr>
            </a:br>
            <a:r>
              <a:rPr lang="en-US" altLang="en-US" sz="1200" b="1">
                <a:solidFill>
                  <a:schemeClr val="bg2"/>
                </a:solidFill>
                <a:latin typeface="Courier New" charset="0"/>
                <a:ea typeface="Courier New" charset="0"/>
                <a:cs typeface="Courier New" charset="0"/>
              </a:rPr>
              <a:t/>
            </a:r>
            <a:br>
              <a:rPr lang="en-US" altLang="en-US" sz="1200" b="1">
                <a:solidFill>
                  <a:schemeClr val="bg2"/>
                </a:solidFill>
                <a:latin typeface="Courier New" charset="0"/>
                <a:ea typeface="Courier New" charset="0"/>
                <a:cs typeface="Courier New" charset="0"/>
              </a:rPr>
            </a:br>
            <a:r>
              <a:rPr lang="en-US" altLang="en-US" sz="1200" b="1">
                <a:solidFill>
                  <a:schemeClr val="bg2"/>
                </a:solidFill>
                <a:latin typeface="Courier New" charset="0"/>
                <a:ea typeface="Courier New" charset="0"/>
                <a:cs typeface="Courier New" charset="0"/>
              </a:rPr>
              <a:t>  public Student(int ssn, </a:t>
            </a:r>
            <a:br>
              <a:rPr lang="en-US" altLang="en-US" sz="1200" b="1">
                <a:solidFill>
                  <a:schemeClr val="bg2"/>
                </a:solidFill>
                <a:latin typeface="Courier New" charset="0"/>
                <a:ea typeface="Courier New" charset="0"/>
                <a:cs typeface="Courier New" charset="0"/>
              </a:rPr>
            </a:br>
            <a:r>
              <a:rPr lang="en-US" altLang="en-US" sz="1200" b="1">
                <a:solidFill>
                  <a:schemeClr val="bg2"/>
                </a:solidFill>
                <a:latin typeface="Courier New" charset="0"/>
                <a:ea typeface="Courier New" charset="0"/>
                <a:cs typeface="Courier New" charset="0"/>
              </a:rPr>
              <a:t>      int year, int month, int day) {</a:t>
            </a:r>
            <a:br>
              <a:rPr lang="en-US" altLang="en-US" sz="1200" b="1">
                <a:solidFill>
                  <a:schemeClr val="bg2"/>
                </a:solidFill>
                <a:latin typeface="Courier New" charset="0"/>
                <a:ea typeface="Courier New" charset="0"/>
                <a:cs typeface="Courier New" charset="0"/>
              </a:rPr>
            </a:br>
            <a:r>
              <a:rPr lang="en-US" altLang="en-US" sz="1200" b="1">
                <a:solidFill>
                  <a:schemeClr val="bg2"/>
                </a:solidFill>
                <a:latin typeface="Courier New" charset="0"/>
                <a:ea typeface="Courier New" charset="0"/>
                <a:cs typeface="Courier New" charset="0"/>
              </a:rPr>
              <a:t>    id = ssn;</a:t>
            </a:r>
            <a:br>
              <a:rPr lang="en-US" altLang="en-US" sz="1200" b="1">
                <a:solidFill>
                  <a:schemeClr val="bg2"/>
                </a:solidFill>
                <a:latin typeface="Courier New" charset="0"/>
                <a:ea typeface="Courier New" charset="0"/>
                <a:cs typeface="Courier New" charset="0"/>
              </a:rPr>
            </a:br>
            <a:r>
              <a:rPr lang="en-US" altLang="en-US" sz="1200" b="1">
                <a:solidFill>
                  <a:schemeClr val="bg2"/>
                </a:solidFill>
                <a:latin typeface="Courier New" charset="0"/>
                <a:ea typeface="Courier New" charset="0"/>
                <a:cs typeface="Courier New" charset="0"/>
              </a:rPr>
              <a:t>    birthDate = new BirthDate(year, month, day);</a:t>
            </a:r>
            <a:br>
              <a:rPr lang="en-US" altLang="en-US" sz="1200" b="1">
                <a:solidFill>
                  <a:schemeClr val="bg2"/>
                </a:solidFill>
                <a:latin typeface="Courier New" charset="0"/>
                <a:ea typeface="Courier New" charset="0"/>
                <a:cs typeface="Courier New" charset="0"/>
              </a:rPr>
            </a:br>
            <a:r>
              <a:rPr lang="en-US" altLang="en-US" sz="1200" b="1">
                <a:solidFill>
                  <a:schemeClr val="bg2"/>
                </a:solidFill>
                <a:latin typeface="Courier New" charset="0"/>
                <a:ea typeface="Courier New" charset="0"/>
                <a:cs typeface="Courier New" charset="0"/>
              </a:rPr>
              <a:t>  }</a:t>
            </a:r>
            <a:br>
              <a:rPr lang="en-US" altLang="en-US" sz="1200" b="1">
                <a:solidFill>
                  <a:schemeClr val="bg2"/>
                </a:solidFill>
                <a:latin typeface="Courier New" charset="0"/>
                <a:ea typeface="Courier New" charset="0"/>
                <a:cs typeface="Courier New" charset="0"/>
              </a:rPr>
            </a:br>
            <a:r>
              <a:rPr lang="en-US" altLang="en-US" sz="1200" b="1">
                <a:solidFill>
                  <a:schemeClr val="bg2"/>
                </a:solidFill>
                <a:latin typeface="Courier New" charset="0"/>
                <a:ea typeface="Courier New" charset="0"/>
                <a:cs typeface="Courier New" charset="0"/>
              </a:rPr>
              <a:t/>
            </a:r>
            <a:br>
              <a:rPr lang="en-US" altLang="en-US" sz="1200" b="1">
                <a:solidFill>
                  <a:schemeClr val="bg2"/>
                </a:solidFill>
                <a:latin typeface="Courier New" charset="0"/>
                <a:ea typeface="Courier New" charset="0"/>
                <a:cs typeface="Courier New" charset="0"/>
              </a:rPr>
            </a:br>
            <a:r>
              <a:rPr lang="en-US" altLang="en-US" sz="1200" b="1">
                <a:solidFill>
                  <a:schemeClr val="bg2"/>
                </a:solidFill>
                <a:latin typeface="Courier New" charset="0"/>
                <a:ea typeface="Courier New" charset="0"/>
                <a:cs typeface="Courier New" charset="0"/>
              </a:rPr>
              <a:t>  public int getId() {</a:t>
            </a:r>
            <a:br>
              <a:rPr lang="en-US" altLang="en-US" sz="1200" b="1">
                <a:solidFill>
                  <a:schemeClr val="bg2"/>
                </a:solidFill>
                <a:latin typeface="Courier New" charset="0"/>
                <a:ea typeface="Courier New" charset="0"/>
                <a:cs typeface="Courier New" charset="0"/>
              </a:rPr>
            </a:br>
            <a:r>
              <a:rPr lang="en-US" altLang="en-US" sz="1200" b="1">
                <a:solidFill>
                  <a:schemeClr val="bg2"/>
                </a:solidFill>
                <a:latin typeface="Courier New" charset="0"/>
                <a:ea typeface="Courier New" charset="0"/>
                <a:cs typeface="Courier New" charset="0"/>
              </a:rPr>
              <a:t>    return id;</a:t>
            </a:r>
            <a:br>
              <a:rPr lang="en-US" altLang="en-US" sz="1200" b="1">
                <a:solidFill>
                  <a:schemeClr val="bg2"/>
                </a:solidFill>
                <a:latin typeface="Courier New" charset="0"/>
                <a:ea typeface="Courier New" charset="0"/>
                <a:cs typeface="Courier New" charset="0"/>
              </a:rPr>
            </a:br>
            <a:r>
              <a:rPr lang="en-US" altLang="en-US" sz="1200" b="1">
                <a:solidFill>
                  <a:schemeClr val="bg2"/>
                </a:solidFill>
                <a:latin typeface="Courier New" charset="0"/>
                <a:ea typeface="Courier New" charset="0"/>
                <a:cs typeface="Courier New" charset="0"/>
              </a:rPr>
              <a:t>  }</a:t>
            </a:r>
            <a:br>
              <a:rPr lang="en-US" altLang="en-US" sz="1200" b="1">
                <a:solidFill>
                  <a:schemeClr val="bg2"/>
                </a:solidFill>
                <a:latin typeface="Courier New" charset="0"/>
                <a:ea typeface="Courier New" charset="0"/>
                <a:cs typeface="Courier New" charset="0"/>
              </a:rPr>
            </a:br>
            <a:r>
              <a:rPr lang="en-US" altLang="en-US" sz="1200" b="1">
                <a:solidFill>
                  <a:schemeClr val="bg2"/>
                </a:solidFill>
                <a:latin typeface="Courier New" charset="0"/>
                <a:ea typeface="Courier New" charset="0"/>
                <a:cs typeface="Courier New" charset="0"/>
              </a:rPr>
              <a:t/>
            </a:r>
            <a:br>
              <a:rPr lang="en-US" altLang="en-US" sz="1200" b="1">
                <a:solidFill>
                  <a:schemeClr val="bg2"/>
                </a:solidFill>
                <a:latin typeface="Courier New" charset="0"/>
                <a:ea typeface="Courier New" charset="0"/>
                <a:cs typeface="Courier New" charset="0"/>
              </a:rPr>
            </a:br>
            <a:r>
              <a:rPr lang="en-US" altLang="en-US" sz="1200" b="1">
                <a:solidFill>
                  <a:schemeClr val="bg2"/>
                </a:solidFill>
                <a:latin typeface="Courier New" charset="0"/>
                <a:ea typeface="Courier New" charset="0"/>
                <a:cs typeface="Courier New" charset="0"/>
              </a:rPr>
              <a:t>  public BirthDate getBirthDate() {</a:t>
            </a:r>
            <a:br>
              <a:rPr lang="en-US" altLang="en-US" sz="1200" b="1">
                <a:solidFill>
                  <a:schemeClr val="bg2"/>
                </a:solidFill>
                <a:latin typeface="Courier New" charset="0"/>
                <a:ea typeface="Courier New" charset="0"/>
                <a:cs typeface="Courier New" charset="0"/>
              </a:rPr>
            </a:br>
            <a:r>
              <a:rPr lang="en-US" altLang="en-US" sz="1200" b="1">
                <a:solidFill>
                  <a:schemeClr val="bg2"/>
                </a:solidFill>
                <a:latin typeface="Courier New" charset="0"/>
                <a:ea typeface="Courier New" charset="0"/>
                <a:cs typeface="Courier New" charset="0"/>
              </a:rPr>
              <a:t>    return birthDate;</a:t>
            </a:r>
            <a:br>
              <a:rPr lang="en-US" altLang="en-US" sz="1200" b="1">
                <a:solidFill>
                  <a:schemeClr val="bg2"/>
                </a:solidFill>
                <a:latin typeface="Courier New" charset="0"/>
                <a:ea typeface="Courier New" charset="0"/>
                <a:cs typeface="Courier New" charset="0"/>
              </a:rPr>
            </a:br>
            <a:r>
              <a:rPr lang="en-US" altLang="en-US" sz="1200" b="1">
                <a:solidFill>
                  <a:schemeClr val="bg2"/>
                </a:solidFill>
                <a:latin typeface="Courier New" charset="0"/>
                <a:ea typeface="Courier New" charset="0"/>
                <a:cs typeface="Courier New" charset="0"/>
              </a:rPr>
              <a:t>  }</a:t>
            </a:r>
            <a:br>
              <a:rPr lang="en-US" altLang="en-US" sz="1200" b="1">
                <a:solidFill>
                  <a:schemeClr val="bg2"/>
                </a:solidFill>
                <a:latin typeface="Courier New" charset="0"/>
                <a:ea typeface="Courier New" charset="0"/>
                <a:cs typeface="Courier New" charset="0"/>
              </a:rPr>
            </a:br>
            <a:r>
              <a:rPr lang="en-US" altLang="en-US" sz="1200" b="1">
                <a:solidFill>
                  <a:schemeClr val="bg2"/>
                </a:solidFill>
                <a:latin typeface="Courier New" charset="0"/>
                <a:ea typeface="Courier New" charset="0"/>
                <a:cs typeface="Courier New" charset="0"/>
              </a:rPr>
              <a:t>}</a:t>
            </a:r>
          </a:p>
        </p:txBody>
      </p:sp>
      <p:sp>
        <p:nvSpPr>
          <p:cNvPr id="59397" name="Rectangle 4"/>
          <p:cNvSpPr>
            <a:spLocks noChangeArrowheads="1"/>
          </p:cNvSpPr>
          <p:nvPr/>
        </p:nvSpPr>
        <p:spPr bwMode="auto">
          <a:xfrm>
            <a:off x="4648200" y="152400"/>
            <a:ext cx="4495800" cy="41148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r>
              <a:rPr lang="en-US" altLang="en-US" sz="1500" b="1">
                <a:solidFill>
                  <a:schemeClr val="bg2"/>
                </a:solidFill>
                <a:latin typeface="Courier New" charset="0"/>
                <a:ea typeface="Courier New" charset="0"/>
                <a:cs typeface="Courier New" charset="0"/>
              </a:rPr>
              <a:t>public class BirthDate {</a:t>
            </a:r>
            <a:br>
              <a:rPr lang="en-US" altLang="en-US" sz="1500" b="1">
                <a:solidFill>
                  <a:schemeClr val="bg2"/>
                </a:solidFill>
                <a:latin typeface="Courier New" charset="0"/>
                <a:ea typeface="Courier New" charset="0"/>
                <a:cs typeface="Courier New" charset="0"/>
              </a:rPr>
            </a:br>
            <a:r>
              <a:rPr lang="en-US" altLang="en-US" sz="1500" b="1">
                <a:solidFill>
                  <a:schemeClr val="bg2"/>
                </a:solidFill>
                <a:latin typeface="Courier New" charset="0"/>
                <a:ea typeface="Courier New" charset="0"/>
                <a:cs typeface="Courier New" charset="0"/>
              </a:rPr>
              <a:t>  private int year;</a:t>
            </a:r>
            <a:br>
              <a:rPr lang="en-US" altLang="en-US" sz="1500" b="1">
                <a:solidFill>
                  <a:schemeClr val="bg2"/>
                </a:solidFill>
                <a:latin typeface="Courier New" charset="0"/>
                <a:ea typeface="Courier New" charset="0"/>
                <a:cs typeface="Courier New" charset="0"/>
              </a:rPr>
            </a:br>
            <a:r>
              <a:rPr lang="en-US" altLang="en-US" sz="1500" b="1">
                <a:solidFill>
                  <a:schemeClr val="bg2"/>
                </a:solidFill>
                <a:latin typeface="Courier New" charset="0"/>
                <a:ea typeface="Courier New" charset="0"/>
                <a:cs typeface="Courier New" charset="0"/>
              </a:rPr>
              <a:t>  private int month;</a:t>
            </a:r>
            <a:br>
              <a:rPr lang="en-US" altLang="en-US" sz="1500" b="1">
                <a:solidFill>
                  <a:schemeClr val="bg2"/>
                </a:solidFill>
                <a:latin typeface="Courier New" charset="0"/>
                <a:ea typeface="Courier New" charset="0"/>
                <a:cs typeface="Courier New" charset="0"/>
              </a:rPr>
            </a:br>
            <a:r>
              <a:rPr lang="en-US" altLang="en-US" sz="1500" b="1">
                <a:solidFill>
                  <a:schemeClr val="bg2"/>
                </a:solidFill>
                <a:latin typeface="Courier New" charset="0"/>
                <a:ea typeface="Courier New" charset="0"/>
                <a:cs typeface="Courier New" charset="0"/>
              </a:rPr>
              <a:t>  private int day;</a:t>
            </a:r>
            <a:br>
              <a:rPr lang="en-US" altLang="en-US" sz="1500" b="1">
                <a:solidFill>
                  <a:schemeClr val="bg2"/>
                </a:solidFill>
                <a:latin typeface="Courier New" charset="0"/>
                <a:ea typeface="Courier New" charset="0"/>
                <a:cs typeface="Courier New" charset="0"/>
              </a:rPr>
            </a:br>
            <a:r>
              <a:rPr lang="en-US" altLang="en-US" sz="1500" b="1">
                <a:solidFill>
                  <a:schemeClr val="bg2"/>
                </a:solidFill>
                <a:latin typeface="Courier New" charset="0"/>
                <a:ea typeface="Courier New" charset="0"/>
                <a:cs typeface="Courier New" charset="0"/>
              </a:rPr>
              <a:t>  </a:t>
            </a:r>
            <a:br>
              <a:rPr lang="en-US" altLang="en-US" sz="1500" b="1">
                <a:solidFill>
                  <a:schemeClr val="bg2"/>
                </a:solidFill>
                <a:latin typeface="Courier New" charset="0"/>
                <a:ea typeface="Courier New" charset="0"/>
                <a:cs typeface="Courier New" charset="0"/>
              </a:rPr>
            </a:br>
            <a:r>
              <a:rPr lang="en-US" altLang="en-US" sz="1500" b="1">
                <a:solidFill>
                  <a:schemeClr val="bg2"/>
                </a:solidFill>
                <a:latin typeface="Courier New" charset="0"/>
                <a:ea typeface="Courier New" charset="0"/>
                <a:cs typeface="Courier New" charset="0"/>
              </a:rPr>
              <a:t>  public BirthDate(int newYear, </a:t>
            </a:r>
            <a:br>
              <a:rPr lang="en-US" altLang="en-US" sz="1500" b="1">
                <a:solidFill>
                  <a:schemeClr val="bg2"/>
                </a:solidFill>
                <a:latin typeface="Courier New" charset="0"/>
                <a:ea typeface="Courier New" charset="0"/>
                <a:cs typeface="Courier New" charset="0"/>
              </a:rPr>
            </a:br>
            <a:r>
              <a:rPr lang="en-US" altLang="en-US" sz="1500" b="1">
                <a:solidFill>
                  <a:schemeClr val="bg2"/>
                </a:solidFill>
                <a:latin typeface="Courier New" charset="0"/>
                <a:ea typeface="Courier New" charset="0"/>
                <a:cs typeface="Courier New" charset="0"/>
              </a:rPr>
              <a:t>      int newMonth, int newDay) {</a:t>
            </a:r>
            <a:br>
              <a:rPr lang="en-US" altLang="en-US" sz="1500" b="1">
                <a:solidFill>
                  <a:schemeClr val="bg2"/>
                </a:solidFill>
                <a:latin typeface="Courier New" charset="0"/>
                <a:ea typeface="Courier New" charset="0"/>
                <a:cs typeface="Courier New" charset="0"/>
              </a:rPr>
            </a:br>
            <a:r>
              <a:rPr lang="en-US" altLang="en-US" sz="1500" b="1">
                <a:solidFill>
                  <a:schemeClr val="bg2"/>
                </a:solidFill>
                <a:latin typeface="Courier New" charset="0"/>
                <a:ea typeface="Courier New" charset="0"/>
                <a:cs typeface="Courier New" charset="0"/>
              </a:rPr>
              <a:t>    year = newYear;</a:t>
            </a:r>
            <a:br>
              <a:rPr lang="en-US" altLang="en-US" sz="1500" b="1">
                <a:solidFill>
                  <a:schemeClr val="bg2"/>
                </a:solidFill>
                <a:latin typeface="Courier New" charset="0"/>
                <a:ea typeface="Courier New" charset="0"/>
                <a:cs typeface="Courier New" charset="0"/>
              </a:rPr>
            </a:br>
            <a:r>
              <a:rPr lang="en-US" altLang="en-US" sz="1500" b="1">
                <a:solidFill>
                  <a:schemeClr val="bg2"/>
                </a:solidFill>
                <a:latin typeface="Courier New" charset="0"/>
                <a:ea typeface="Courier New" charset="0"/>
                <a:cs typeface="Courier New" charset="0"/>
              </a:rPr>
              <a:t>    month = newMonth;</a:t>
            </a:r>
            <a:br>
              <a:rPr lang="en-US" altLang="en-US" sz="1500" b="1">
                <a:solidFill>
                  <a:schemeClr val="bg2"/>
                </a:solidFill>
                <a:latin typeface="Courier New" charset="0"/>
                <a:ea typeface="Courier New" charset="0"/>
                <a:cs typeface="Courier New" charset="0"/>
              </a:rPr>
            </a:br>
            <a:r>
              <a:rPr lang="en-US" altLang="en-US" sz="1500" b="1">
                <a:solidFill>
                  <a:schemeClr val="bg2"/>
                </a:solidFill>
                <a:latin typeface="Courier New" charset="0"/>
                <a:ea typeface="Courier New" charset="0"/>
                <a:cs typeface="Courier New" charset="0"/>
              </a:rPr>
              <a:t>    day = newDay;</a:t>
            </a:r>
            <a:br>
              <a:rPr lang="en-US" altLang="en-US" sz="1500" b="1">
                <a:solidFill>
                  <a:schemeClr val="bg2"/>
                </a:solidFill>
                <a:latin typeface="Courier New" charset="0"/>
                <a:ea typeface="Courier New" charset="0"/>
                <a:cs typeface="Courier New" charset="0"/>
              </a:rPr>
            </a:br>
            <a:r>
              <a:rPr lang="en-US" altLang="en-US" sz="1500" b="1">
                <a:solidFill>
                  <a:schemeClr val="bg2"/>
                </a:solidFill>
                <a:latin typeface="Courier New" charset="0"/>
                <a:ea typeface="Courier New" charset="0"/>
                <a:cs typeface="Courier New" charset="0"/>
              </a:rPr>
              <a:t>  }</a:t>
            </a:r>
            <a:br>
              <a:rPr lang="en-US" altLang="en-US" sz="1500" b="1">
                <a:solidFill>
                  <a:schemeClr val="bg2"/>
                </a:solidFill>
                <a:latin typeface="Courier New" charset="0"/>
                <a:ea typeface="Courier New" charset="0"/>
                <a:cs typeface="Courier New" charset="0"/>
              </a:rPr>
            </a:br>
            <a:r>
              <a:rPr lang="en-US" altLang="en-US" sz="1500" b="1">
                <a:solidFill>
                  <a:schemeClr val="bg2"/>
                </a:solidFill>
                <a:latin typeface="Courier New" charset="0"/>
                <a:ea typeface="Courier New" charset="0"/>
                <a:cs typeface="Courier New" charset="0"/>
              </a:rPr>
              <a:t>  </a:t>
            </a:r>
            <a:br>
              <a:rPr lang="en-US" altLang="en-US" sz="1500" b="1">
                <a:solidFill>
                  <a:schemeClr val="bg2"/>
                </a:solidFill>
                <a:latin typeface="Courier New" charset="0"/>
                <a:ea typeface="Courier New" charset="0"/>
                <a:cs typeface="Courier New" charset="0"/>
              </a:rPr>
            </a:br>
            <a:r>
              <a:rPr lang="en-US" altLang="en-US" sz="1500" b="1">
                <a:solidFill>
                  <a:schemeClr val="bg2"/>
                </a:solidFill>
                <a:latin typeface="Courier New" charset="0"/>
                <a:ea typeface="Courier New" charset="0"/>
                <a:cs typeface="Courier New" charset="0"/>
              </a:rPr>
              <a:t>  public void setYear(int newYear) {</a:t>
            </a:r>
            <a:br>
              <a:rPr lang="en-US" altLang="en-US" sz="1500" b="1">
                <a:solidFill>
                  <a:schemeClr val="bg2"/>
                </a:solidFill>
                <a:latin typeface="Courier New" charset="0"/>
                <a:ea typeface="Courier New" charset="0"/>
                <a:cs typeface="Courier New" charset="0"/>
              </a:rPr>
            </a:br>
            <a:r>
              <a:rPr lang="en-US" altLang="en-US" sz="1500" b="1">
                <a:solidFill>
                  <a:schemeClr val="bg2"/>
                </a:solidFill>
                <a:latin typeface="Courier New" charset="0"/>
                <a:ea typeface="Courier New" charset="0"/>
                <a:cs typeface="Courier New" charset="0"/>
              </a:rPr>
              <a:t>    year = newYear;</a:t>
            </a:r>
            <a:br>
              <a:rPr lang="en-US" altLang="en-US" sz="1500" b="1">
                <a:solidFill>
                  <a:schemeClr val="bg2"/>
                </a:solidFill>
                <a:latin typeface="Courier New" charset="0"/>
                <a:ea typeface="Courier New" charset="0"/>
                <a:cs typeface="Courier New" charset="0"/>
              </a:rPr>
            </a:br>
            <a:r>
              <a:rPr lang="en-US" altLang="en-US" sz="1500" b="1">
                <a:solidFill>
                  <a:schemeClr val="bg2"/>
                </a:solidFill>
                <a:latin typeface="Courier New" charset="0"/>
                <a:ea typeface="Courier New" charset="0"/>
                <a:cs typeface="Courier New" charset="0"/>
              </a:rPr>
              <a:t>  }</a:t>
            </a:r>
            <a:br>
              <a:rPr lang="en-US" altLang="en-US" sz="1500" b="1">
                <a:solidFill>
                  <a:schemeClr val="bg2"/>
                </a:solidFill>
                <a:latin typeface="Courier New" charset="0"/>
                <a:ea typeface="Courier New" charset="0"/>
                <a:cs typeface="Courier New" charset="0"/>
              </a:rPr>
            </a:br>
            <a:r>
              <a:rPr lang="en-US" altLang="en-US" sz="1500" b="1">
                <a:solidFill>
                  <a:schemeClr val="bg2"/>
                </a:solidFill>
                <a:latin typeface="Courier New" charset="0"/>
                <a:ea typeface="Courier New" charset="0"/>
                <a:cs typeface="Courier New" charset="0"/>
              </a:rPr>
              <a:t>}</a:t>
            </a:r>
          </a:p>
        </p:txBody>
      </p:sp>
      <p:sp>
        <p:nvSpPr>
          <p:cNvPr id="59398" name="Rectangle 5"/>
          <p:cNvSpPr>
            <a:spLocks noChangeArrowheads="1"/>
          </p:cNvSpPr>
          <p:nvPr/>
        </p:nvSpPr>
        <p:spPr bwMode="auto">
          <a:xfrm>
            <a:off x="533400" y="4419600"/>
            <a:ext cx="8305800" cy="19050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r>
              <a:rPr lang="en-US" altLang="en-US" sz="1600" b="1">
                <a:solidFill>
                  <a:schemeClr val="bg2"/>
                </a:solidFill>
                <a:latin typeface="Courier New" charset="0"/>
                <a:ea typeface="Courier New" charset="0"/>
                <a:cs typeface="Courier New" charset="0"/>
              </a:rPr>
              <a:t>public class Test {</a:t>
            </a:r>
            <a:br>
              <a:rPr lang="en-US" altLang="en-US" sz="1600" b="1">
                <a:solidFill>
                  <a:schemeClr val="bg2"/>
                </a:solidFill>
                <a:latin typeface="Courier New" charset="0"/>
                <a:ea typeface="Courier New" charset="0"/>
                <a:cs typeface="Courier New" charset="0"/>
              </a:rPr>
            </a:br>
            <a:r>
              <a:rPr lang="en-US" altLang="en-US" sz="1600" b="1">
                <a:solidFill>
                  <a:schemeClr val="bg2"/>
                </a:solidFill>
                <a:latin typeface="Courier New" charset="0"/>
                <a:ea typeface="Courier New" charset="0"/>
                <a:cs typeface="Courier New" charset="0"/>
              </a:rPr>
              <a:t>  public static void main(String[] args) {</a:t>
            </a:r>
            <a:br>
              <a:rPr lang="en-US" altLang="en-US" sz="1600" b="1">
                <a:solidFill>
                  <a:schemeClr val="bg2"/>
                </a:solidFill>
                <a:latin typeface="Courier New" charset="0"/>
                <a:ea typeface="Courier New" charset="0"/>
                <a:cs typeface="Courier New" charset="0"/>
              </a:rPr>
            </a:br>
            <a:r>
              <a:rPr lang="en-US" altLang="en-US" sz="1600" b="1">
                <a:solidFill>
                  <a:schemeClr val="bg2"/>
                </a:solidFill>
                <a:latin typeface="Courier New" charset="0"/>
                <a:ea typeface="Courier New" charset="0"/>
                <a:cs typeface="Courier New" charset="0"/>
              </a:rPr>
              <a:t>    Student student = new Student(111223333, 1970, 5, 3);</a:t>
            </a:r>
            <a:br>
              <a:rPr lang="en-US" altLang="en-US" sz="1600" b="1">
                <a:solidFill>
                  <a:schemeClr val="bg2"/>
                </a:solidFill>
                <a:latin typeface="Courier New" charset="0"/>
                <a:ea typeface="Courier New" charset="0"/>
                <a:cs typeface="Courier New" charset="0"/>
              </a:rPr>
            </a:br>
            <a:r>
              <a:rPr lang="en-US" altLang="en-US" sz="1600" b="1">
                <a:solidFill>
                  <a:schemeClr val="bg2"/>
                </a:solidFill>
                <a:latin typeface="Courier New" charset="0"/>
                <a:ea typeface="Courier New" charset="0"/>
                <a:cs typeface="Courier New" charset="0"/>
              </a:rPr>
              <a:t>    BirthDate date = student.getBirthDate();</a:t>
            </a:r>
            <a:br>
              <a:rPr lang="en-US" altLang="en-US" sz="1600" b="1">
                <a:solidFill>
                  <a:schemeClr val="bg2"/>
                </a:solidFill>
                <a:latin typeface="Courier New" charset="0"/>
                <a:ea typeface="Courier New" charset="0"/>
                <a:cs typeface="Courier New" charset="0"/>
              </a:rPr>
            </a:br>
            <a:r>
              <a:rPr lang="en-US" altLang="en-US" sz="1600" b="1">
                <a:solidFill>
                  <a:schemeClr val="bg2"/>
                </a:solidFill>
                <a:latin typeface="Courier New" charset="0"/>
                <a:ea typeface="Courier New" charset="0"/>
                <a:cs typeface="Courier New" charset="0"/>
              </a:rPr>
              <a:t>    date.setYear(2010); // Now the student birth year is changed!</a:t>
            </a:r>
            <a:br>
              <a:rPr lang="en-US" altLang="en-US" sz="1600" b="1">
                <a:solidFill>
                  <a:schemeClr val="bg2"/>
                </a:solidFill>
                <a:latin typeface="Courier New" charset="0"/>
                <a:ea typeface="Courier New" charset="0"/>
                <a:cs typeface="Courier New" charset="0"/>
              </a:rPr>
            </a:br>
            <a:r>
              <a:rPr lang="en-US" altLang="en-US" sz="1600" b="1">
                <a:solidFill>
                  <a:schemeClr val="bg2"/>
                </a:solidFill>
                <a:latin typeface="Courier New" charset="0"/>
                <a:ea typeface="Courier New" charset="0"/>
                <a:cs typeface="Courier New" charset="0"/>
              </a:rPr>
              <a:t>  }</a:t>
            </a:r>
            <a:br>
              <a:rPr lang="en-US" altLang="en-US" sz="1600" b="1">
                <a:solidFill>
                  <a:schemeClr val="bg2"/>
                </a:solidFill>
                <a:latin typeface="Courier New" charset="0"/>
                <a:ea typeface="Courier New" charset="0"/>
                <a:cs typeface="Courier New" charset="0"/>
              </a:rPr>
            </a:br>
            <a:r>
              <a:rPr lang="en-US" altLang="en-US" sz="1600" b="1">
                <a:solidFill>
                  <a:schemeClr val="bg2"/>
                </a:solidFill>
                <a:latin typeface="Courier New" charset="0"/>
                <a:ea typeface="Courier New" charset="0"/>
                <a:cs typeface="Courier New" charset="0"/>
              </a:rPr>
              <a:t>}</a:t>
            </a:r>
          </a:p>
        </p:txBody>
      </p:sp>
    </p:spTree>
    <p:extLst>
      <p:ext uri="{BB962C8B-B14F-4D97-AF65-F5344CB8AC3E}">
        <p14:creationId xmlns:p14="http://schemas.microsoft.com/office/powerpoint/2010/main" val="156581496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ED0D5178-51D0-7048-82B3-07C97D0B20F0}" type="slidenum">
              <a:rPr lang="en-US" altLang="en-US" sz="1400"/>
              <a:pPr>
                <a:spcBef>
                  <a:spcPct val="0"/>
                </a:spcBef>
                <a:buClrTx/>
                <a:buSzTx/>
                <a:buFontTx/>
                <a:buNone/>
              </a:pPr>
              <a:t>57</a:t>
            </a:fld>
            <a:endParaRPr lang="en-US" altLang="en-US" sz="1400"/>
          </a:p>
        </p:txBody>
      </p:sp>
      <p:sp>
        <p:nvSpPr>
          <p:cNvPr id="60419" name="Rectangle 2"/>
          <p:cNvSpPr>
            <a:spLocks noGrp="1" noChangeArrowheads="1"/>
          </p:cNvSpPr>
          <p:nvPr>
            <p:ph type="title"/>
          </p:nvPr>
        </p:nvSpPr>
        <p:spPr>
          <a:xfrm>
            <a:off x="685800" y="228600"/>
            <a:ext cx="7772400" cy="685800"/>
          </a:xfrm>
        </p:spPr>
        <p:txBody>
          <a:bodyPr/>
          <a:lstStyle/>
          <a:p>
            <a:r>
              <a:rPr lang="en-US" altLang="en-US"/>
              <a:t>What Class is Immutable?</a:t>
            </a:r>
            <a:endParaRPr lang="en-US" altLang="en-US" b="1">
              <a:latin typeface="Book Antiqua" charset="0"/>
            </a:endParaRPr>
          </a:p>
        </p:txBody>
      </p:sp>
      <p:sp>
        <p:nvSpPr>
          <p:cNvPr id="60420" name="Rectangle 3"/>
          <p:cNvSpPr>
            <a:spLocks noChangeArrowheads="1"/>
          </p:cNvSpPr>
          <p:nvPr/>
        </p:nvSpPr>
        <p:spPr bwMode="auto">
          <a:xfrm>
            <a:off x="304800" y="1066800"/>
            <a:ext cx="85344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r>
              <a:rPr lang="en-US" altLang="en-US" sz="2600">
                <a:ea typeface="Courier New" charset="0"/>
                <a:cs typeface="Courier New" charset="0"/>
              </a:rPr>
              <a:t>For a class to be immutable, it must mark all data fields private and provide no mutator methods and no accessor methods that would return a reference to a mutable data field object.</a:t>
            </a:r>
            <a:br>
              <a:rPr lang="en-US" altLang="en-US" sz="2600">
                <a:ea typeface="Courier New" charset="0"/>
                <a:cs typeface="Courier New" charset="0"/>
              </a:rPr>
            </a:br>
            <a:endParaRPr lang="en-US" altLang="en-US" sz="2600">
              <a:ea typeface="Courier New" charset="0"/>
              <a:cs typeface="Courier New" charset="0"/>
            </a:endParaRPr>
          </a:p>
        </p:txBody>
      </p:sp>
    </p:spTree>
    <p:extLst>
      <p:ext uri="{BB962C8B-B14F-4D97-AF65-F5344CB8AC3E}">
        <p14:creationId xmlns:p14="http://schemas.microsoft.com/office/powerpoint/2010/main" val="138752322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70AA0330-79F3-0347-A1F5-3E828E90F338}" type="slidenum">
              <a:rPr lang="en-US" altLang="en-US" sz="1400"/>
              <a:pPr>
                <a:spcBef>
                  <a:spcPct val="0"/>
                </a:spcBef>
                <a:buClrTx/>
                <a:buSzTx/>
                <a:buFontTx/>
                <a:buNone/>
              </a:pPr>
              <a:t>58</a:t>
            </a:fld>
            <a:endParaRPr lang="en-US" altLang="en-US" sz="1400"/>
          </a:p>
        </p:txBody>
      </p:sp>
      <p:sp>
        <p:nvSpPr>
          <p:cNvPr id="61443" name="Rectangle 2"/>
          <p:cNvSpPr>
            <a:spLocks noGrp="1" noChangeArrowheads="1"/>
          </p:cNvSpPr>
          <p:nvPr>
            <p:ph type="title"/>
          </p:nvPr>
        </p:nvSpPr>
        <p:spPr>
          <a:xfrm>
            <a:off x="685800" y="381000"/>
            <a:ext cx="7772400" cy="1295400"/>
          </a:xfrm>
        </p:spPr>
        <p:txBody>
          <a:bodyPr/>
          <a:lstStyle/>
          <a:p>
            <a:r>
              <a:rPr lang="en-US" altLang="en-US"/>
              <a:t>Scope of Variables</a:t>
            </a:r>
            <a:endParaRPr lang="en-US" altLang="en-US">
              <a:hlinkClick r:id="rId2" action="ppaction://program"/>
            </a:endParaRPr>
          </a:p>
        </p:txBody>
      </p:sp>
      <p:sp>
        <p:nvSpPr>
          <p:cNvPr id="61444" name="Rectangle 3"/>
          <p:cNvSpPr>
            <a:spLocks noGrp="1" noChangeArrowheads="1"/>
          </p:cNvSpPr>
          <p:nvPr>
            <p:ph type="body" idx="1"/>
          </p:nvPr>
        </p:nvSpPr>
        <p:spPr>
          <a:xfrm>
            <a:off x="685800" y="1752600"/>
            <a:ext cx="7772400" cy="4419600"/>
          </a:xfrm>
        </p:spPr>
        <p:txBody>
          <a:bodyPr/>
          <a:lstStyle/>
          <a:p>
            <a:pPr>
              <a:lnSpc>
                <a:spcPct val="120000"/>
              </a:lnSpc>
              <a:buFont typeface="Wingdings" charset="2"/>
              <a:buChar char="q"/>
            </a:pPr>
            <a:r>
              <a:rPr lang="en-US" altLang="en-US" sz="2800"/>
              <a:t>The scope of instance and static variables is the entire class. They can be declared anywhere inside a class.</a:t>
            </a:r>
          </a:p>
          <a:p>
            <a:pPr>
              <a:lnSpc>
                <a:spcPct val="120000"/>
              </a:lnSpc>
              <a:buFont typeface="Wingdings" charset="2"/>
              <a:buChar char="q"/>
            </a:pPr>
            <a:r>
              <a:rPr lang="en-US" altLang="en-US" sz="2800"/>
              <a:t>The scope of a local variable starts from its declaration and continues to the end of the block that contains the variable. A local variable must be initialized explicitly before it can be used.</a:t>
            </a:r>
          </a:p>
        </p:txBody>
      </p:sp>
    </p:spTree>
    <p:extLst>
      <p:ext uri="{BB962C8B-B14F-4D97-AF65-F5344CB8AC3E}">
        <p14:creationId xmlns:p14="http://schemas.microsoft.com/office/powerpoint/2010/main" val="57790299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E7BB47CE-4D81-2A48-9D14-C006357F836D}" type="slidenum">
              <a:rPr lang="en-US" altLang="en-US" sz="1400"/>
              <a:pPr>
                <a:spcBef>
                  <a:spcPct val="0"/>
                </a:spcBef>
                <a:buClrTx/>
                <a:buSzTx/>
                <a:buFontTx/>
                <a:buNone/>
              </a:pPr>
              <a:t>59</a:t>
            </a:fld>
            <a:endParaRPr lang="en-US" altLang="en-US" sz="1400"/>
          </a:p>
        </p:txBody>
      </p:sp>
      <p:sp>
        <p:nvSpPr>
          <p:cNvPr id="62467" name="Rectangle 2"/>
          <p:cNvSpPr>
            <a:spLocks noGrp="1" noChangeArrowheads="1"/>
          </p:cNvSpPr>
          <p:nvPr>
            <p:ph type="title"/>
          </p:nvPr>
        </p:nvSpPr>
        <p:spPr>
          <a:xfrm>
            <a:off x="685800" y="381000"/>
            <a:ext cx="7772400" cy="762000"/>
          </a:xfrm>
        </p:spPr>
        <p:txBody>
          <a:bodyPr/>
          <a:lstStyle/>
          <a:p>
            <a:r>
              <a:rPr lang="en-US" altLang="en-US"/>
              <a:t>The this Keyword </a:t>
            </a:r>
            <a:endParaRPr lang="en-US" altLang="en-US">
              <a:hlinkClick r:id="rId2" action="ppaction://program"/>
            </a:endParaRPr>
          </a:p>
        </p:txBody>
      </p:sp>
      <p:sp>
        <p:nvSpPr>
          <p:cNvPr id="62468" name="Rectangle 3"/>
          <p:cNvSpPr>
            <a:spLocks noGrp="1" noChangeArrowheads="1"/>
          </p:cNvSpPr>
          <p:nvPr>
            <p:ph type="body" idx="1"/>
          </p:nvPr>
        </p:nvSpPr>
        <p:spPr>
          <a:xfrm>
            <a:off x="309563" y="1277938"/>
            <a:ext cx="8524875" cy="4894262"/>
          </a:xfrm>
        </p:spPr>
        <p:txBody>
          <a:bodyPr/>
          <a:lstStyle/>
          <a:p>
            <a:pPr>
              <a:lnSpc>
                <a:spcPct val="120000"/>
              </a:lnSpc>
              <a:buFont typeface="Wingdings" charset="2"/>
              <a:buChar char="q"/>
            </a:pPr>
            <a:r>
              <a:rPr lang="en-US" altLang="en-US"/>
              <a:t>The </a:t>
            </a:r>
            <a:r>
              <a:rPr lang="en-US" altLang="en-US" u="sng"/>
              <a:t>this</a:t>
            </a:r>
            <a:r>
              <a:rPr lang="en-US" altLang="en-US"/>
              <a:t> keyword is the name of a reference that refers to an object itself. One common use of the </a:t>
            </a:r>
            <a:r>
              <a:rPr lang="en-US" altLang="en-US" u="sng"/>
              <a:t>this</a:t>
            </a:r>
            <a:r>
              <a:rPr lang="en-US" altLang="en-US"/>
              <a:t> keyword is reference a class’s </a:t>
            </a:r>
            <a:r>
              <a:rPr lang="en-US" altLang="en-US" i="1"/>
              <a:t>hidden data fields</a:t>
            </a:r>
            <a:r>
              <a:rPr lang="en-US" altLang="en-US"/>
              <a:t>. </a:t>
            </a:r>
          </a:p>
          <a:p>
            <a:pPr>
              <a:lnSpc>
                <a:spcPct val="120000"/>
              </a:lnSpc>
              <a:buFont typeface="Wingdings" charset="2"/>
              <a:buChar char="q"/>
            </a:pPr>
            <a:r>
              <a:rPr lang="en-US" altLang="en-US"/>
              <a:t>Another common use of the </a:t>
            </a:r>
            <a:r>
              <a:rPr lang="en-US" altLang="en-US" u="sng"/>
              <a:t>this</a:t>
            </a:r>
            <a:r>
              <a:rPr lang="en-US" altLang="en-US"/>
              <a:t> keyword to enable a constructor to invoke another constructor of the same class. </a:t>
            </a:r>
          </a:p>
        </p:txBody>
      </p:sp>
    </p:spTree>
    <p:extLst>
      <p:ext uri="{BB962C8B-B14F-4D97-AF65-F5344CB8AC3E}">
        <p14:creationId xmlns:p14="http://schemas.microsoft.com/office/powerpoint/2010/main" val="18945852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D91296A2-D0DE-4948-BE36-413BB5905C17}" type="slidenum">
              <a:rPr lang="en-US" altLang="en-US" sz="1400"/>
              <a:pPr>
                <a:spcBef>
                  <a:spcPct val="0"/>
                </a:spcBef>
                <a:buClrTx/>
                <a:buSzTx/>
                <a:buFontTx/>
                <a:buNone/>
              </a:pPr>
              <a:t>6</a:t>
            </a:fld>
            <a:endParaRPr lang="en-US" altLang="en-US" sz="1400"/>
          </a:p>
        </p:txBody>
      </p:sp>
      <p:sp>
        <p:nvSpPr>
          <p:cNvPr id="8195" name="Rectangle 2"/>
          <p:cNvSpPr>
            <a:spLocks noGrp="1" noChangeArrowheads="1"/>
          </p:cNvSpPr>
          <p:nvPr>
            <p:ph type="title"/>
          </p:nvPr>
        </p:nvSpPr>
        <p:spPr>
          <a:xfrm>
            <a:off x="762000" y="152400"/>
            <a:ext cx="7772400" cy="609600"/>
          </a:xfrm>
        </p:spPr>
        <p:txBody>
          <a:bodyPr/>
          <a:lstStyle/>
          <a:p>
            <a:r>
              <a:rPr lang="en-US" altLang="en-US"/>
              <a:t>Classes</a:t>
            </a:r>
          </a:p>
        </p:txBody>
      </p:sp>
      <p:sp>
        <p:nvSpPr>
          <p:cNvPr id="8196" name="Rectangle 3"/>
          <p:cNvSpPr>
            <a:spLocks noChangeArrowheads="1"/>
          </p:cNvSpPr>
          <p:nvPr/>
        </p:nvSpPr>
        <p:spPr bwMode="auto">
          <a:xfrm>
            <a:off x="2686050" y="2343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8197" name="Text Box 5"/>
          <p:cNvSpPr txBox="1">
            <a:spLocks noChangeArrowheads="1"/>
          </p:cNvSpPr>
          <p:nvPr/>
        </p:nvSpPr>
        <p:spPr bwMode="auto">
          <a:xfrm>
            <a:off x="304800" y="1295400"/>
            <a:ext cx="8610600" cy="301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50000"/>
              </a:spcBef>
              <a:buClrTx/>
              <a:buSzTx/>
              <a:buFontTx/>
              <a:buNone/>
            </a:pPr>
            <a:r>
              <a:rPr lang="en-US" altLang="en-US" i="1">
                <a:ea typeface="Times New Roman" charset="0"/>
                <a:cs typeface="Times New Roman" charset="0"/>
              </a:rPr>
              <a:t>Classes</a:t>
            </a:r>
            <a:r>
              <a:rPr lang="en-US" altLang="en-US">
                <a:ea typeface="Times New Roman" charset="0"/>
                <a:cs typeface="Times New Roman" charset="0"/>
              </a:rPr>
              <a:t> are constructs that define objects of the same type. A Java class uses variables to define data fields and methods to define behaviors. Additionally, a class provides a special type of methods, known as constructors, which are invoked to construct objects from the class. </a:t>
            </a:r>
          </a:p>
        </p:txBody>
      </p:sp>
      <p:sp>
        <p:nvSpPr>
          <p:cNvPr id="8198" name="Rectangle 7"/>
          <p:cNvSpPr>
            <a:spLocks noChangeArrowheads="1"/>
          </p:cNvSpPr>
          <p:nvPr/>
        </p:nvSpPr>
        <p:spPr bwMode="auto">
          <a:xfrm>
            <a:off x="2800350" y="2286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Tree>
    <p:extLst>
      <p:ext uri="{BB962C8B-B14F-4D97-AF65-F5344CB8AC3E}">
        <p14:creationId xmlns:p14="http://schemas.microsoft.com/office/powerpoint/2010/main" val="99704652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006F78A7-8B63-3349-AEAA-F9EAF01DB682}" type="slidenum">
              <a:rPr lang="en-US" altLang="en-US" sz="1400"/>
              <a:pPr>
                <a:spcBef>
                  <a:spcPct val="0"/>
                </a:spcBef>
                <a:buClrTx/>
                <a:buSzTx/>
                <a:buFontTx/>
                <a:buNone/>
              </a:pPr>
              <a:t>60</a:t>
            </a:fld>
            <a:endParaRPr lang="en-US" altLang="en-US" sz="1400"/>
          </a:p>
        </p:txBody>
      </p:sp>
      <p:sp>
        <p:nvSpPr>
          <p:cNvPr id="63491" name="Rectangle 2"/>
          <p:cNvSpPr>
            <a:spLocks noGrp="1" noChangeArrowheads="1"/>
          </p:cNvSpPr>
          <p:nvPr>
            <p:ph type="title"/>
          </p:nvPr>
        </p:nvSpPr>
        <p:spPr>
          <a:xfrm>
            <a:off x="0" y="381000"/>
            <a:ext cx="9144000" cy="762000"/>
          </a:xfrm>
        </p:spPr>
        <p:txBody>
          <a:bodyPr/>
          <a:lstStyle/>
          <a:p>
            <a:r>
              <a:rPr lang="en-US" altLang="en-US"/>
              <a:t>Reference the Hidden Data Fields</a:t>
            </a:r>
            <a:endParaRPr lang="en-US" altLang="en-US">
              <a:hlinkClick r:id="rId3" action="ppaction://program"/>
            </a:endParaRPr>
          </a:p>
        </p:txBody>
      </p:sp>
      <p:sp>
        <p:nvSpPr>
          <p:cNvPr id="63492" name="Rectangle 6"/>
          <p:cNvSpPr>
            <a:spLocks noChangeArrowheads="1"/>
          </p:cNvSpPr>
          <p:nvPr/>
        </p:nvSpPr>
        <p:spPr bwMode="auto">
          <a:xfrm>
            <a:off x="2047875" y="26098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63493" name="Rectangle 8"/>
          <p:cNvSpPr>
            <a:spLocks noChangeArrowheads="1"/>
          </p:cNvSpPr>
          <p:nvPr/>
        </p:nvSpPr>
        <p:spPr bwMode="auto">
          <a:xfrm>
            <a:off x="0" y="26098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graphicFrame>
        <p:nvGraphicFramePr>
          <p:cNvPr id="63494" name="Object 7"/>
          <p:cNvGraphicFramePr>
            <a:graphicFrameLocks noChangeAspect="1"/>
          </p:cNvGraphicFramePr>
          <p:nvPr/>
        </p:nvGraphicFramePr>
        <p:xfrm>
          <a:off x="1588" y="1506538"/>
          <a:ext cx="8789987" cy="2820987"/>
        </p:xfrm>
        <a:graphic>
          <a:graphicData uri="http://schemas.openxmlformats.org/presentationml/2006/ole">
            <mc:AlternateContent xmlns:mc="http://schemas.openxmlformats.org/markup-compatibility/2006">
              <mc:Choice xmlns:v="urn:schemas-microsoft-com:vml" Requires="v">
                <p:oleObj spid="_x0000_s204801" name="Picture" r:id="rId4" imgW="5118100" imgH="1625600" progId="Word.Picture.8">
                  <p:embed/>
                </p:oleObj>
              </mc:Choice>
              <mc:Fallback>
                <p:oleObj name="Picture" r:id="rId4" imgW="5118100" imgH="1625600"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06538"/>
                        <a:ext cx="8789987" cy="282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5394334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08BA2C52-6928-F742-8F3E-627070E4BA10}" type="slidenum">
              <a:rPr lang="en-US" altLang="en-US" sz="1400"/>
              <a:pPr>
                <a:spcBef>
                  <a:spcPct val="0"/>
                </a:spcBef>
                <a:buClrTx/>
                <a:buSzTx/>
                <a:buFontTx/>
                <a:buNone/>
              </a:pPr>
              <a:t>61</a:t>
            </a:fld>
            <a:endParaRPr lang="en-US" altLang="en-US" sz="1400"/>
          </a:p>
        </p:txBody>
      </p:sp>
      <p:sp>
        <p:nvSpPr>
          <p:cNvPr id="64515" name="Rectangle 2"/>
          <p:cNvSpPr>
            <a:spLocks noGrp="1" noChangeArrowheads="1"/>
          </p:cNvSpPr>
          <p:nvPr>
            <p:ph type="title"/>
          </p:nvPr>
        </p:nvSpPr>
        <p:spPr>
          <a:xfrm>
            <a:off x="0" y="228600"/>
            <a:ext cx="9144000" cy="762000"/>
          </a:xfrm>
        </p:spPr>
        <p:txBody>
          <a:bodyPr/>
          <a:lstStyle/>
          <a:p>
            <a:r>
              <a:rPr lang="en-US" altLang="en-US"/>
              <a:t>Calling Overloaded Constructor</a:t>
            </a:r>
            <a:endParaRPr lang="en-US" altLang="en-US">
              <a:hlinkClick r:id="rId3" action="ppaction://program"/>
            </a:endParaRPr>
          </a:p>
        </p:txBody>
      </p:sp>
      <p:sp>
        <p:nvSpPr>
          <p:cNvPr id="64516" name="Rectangle 3"/>
          <p:cNvSpPr>
            <a:spLocks noChangeArrowheads="1"/>
          </p:cNvSpPr>
          <p:nvPr/>
        </p:nvSpPr>
        <p:spPr bwMode="auto">
          <a:xfrm>
            <a:off x="2047875" y="26098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64517" name="Rectangle 6"/>
          <p:cNvSpPr>
            <a:spLocks noChangeArrowheads="1"/>
          </p:cNvSpPr>
          <p:nvPr/>
        </p:nvSpPr>
        <p:spPr bwMode="auto">
          <a:xfrm>
            <a:off x="2919413" y="24336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64518" name="Rectangle 8"/>
          <p:cNvSpPr>
            <a:spLocks noChangeArrowheads="1"/>
          </p:cNvSpPr>
          <p:nvPr/>
        </p:nvSpPr>
        <p:spPr bwMode="auto">
          <a:xfrm>
            <a:off x="2871788" y="24336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graphicFrame>
        <p:nvGraphicFramePr>
          <p:cNvPr id="64519" name="Object 7"/>
          <p:cNvGraphicFramePr>
            <a:graphicFrameLocks noChangeAspect="1"/>
          </p:cNvGraphicFramePr>
          <p:nvPr/>
        </p:nvGraphicFramePr>
        <p:xfrm>
          <a:off x="0" y="1143000"/>
          <a:ext cx="9144000" cy="5353050"/>
        </p:xfrm>
        <a:graphic>
          <a:graphicData uri="http://schemas.openxmlformats.org/presentationml/2006/ole">
            <mc:AlternateContent xmlns:mc="http://schemas.openxmlformats.org/markup-compatibility/2006">
              <mc:Choice xmlns:v="urn:schemas-microsoft-com:vml" Requires="v">
                <p:oleObj spid="_x0000_s205825" name="Picture" r:id="rId4" imgW="3390900" imgH="1993900" progId="Word.Picture.8">
                  <p:embed/>
                </p:oleObj>
              </mc:Choice>
              <mc:Fallback>
                <p:oleObj name="Picture" r:id="rId4" imgW="3390900" imgH="1993900"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143000"/>
                        <a:ext cx="9144000" cy="535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77218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34AD7D7A-894E-C148-AF13-4010C1E9D09C}" type="slidenum">
              <a:rPr lang="en-US" altLang="en-US" sz="1400"/>
              <a:pPr>
                <a:spcBef>
                  <a:spcPct val="0"/>
                </a:spcBef>
                <a:buClrTx/>
                <a:buSzTx/>
                <a:buFontTx/>
                <a:buNone/>
              </a:pPr>
              <a:t>7</a:t>
            </a:fld>
            <a:endParaRPr lang="en-US" altLang="en-US" sz="1400"/>
          </a:p>
        </p:txBody>
      </p:sp>
      <p:sp>
        <p:nvSpPr>
          <p:cNvPr id="9219" name="Rectangle 2"/>
          <p:cNvSpPr>
            <a:spLocks noGrp="1" noChangeArrowheads="1"/>
          </p:cNvSpPr>
          <p:nvPr>
            <p:ph type="title"/>
          </p:nvPr>
        </p:nvSpPr>
        <p:spPr>
          <a:xfrm>
            <a:off x="762000" y="152400"/>
            <a:ext cx="7772400" cy="609600"/>
          </a:xfrm>
        </p:spPr>
        <p:txBody>
          <a:bodyPr/>
          <a:lstStyle/>
          <a:p>
            <a:r>
              <a:rPr lang="en-US" altLang="en-US"/>
              <a:t>Classes</a:t>
            </a:r>
          </a:p>
        </p:txBody>
      </p:sp>
      <p:sp>
        <p:nvSpPr>
          <p:cNvPr id="9220" name="Rectangle 3"/>
          <p:cNvSpPr>
            <a:spLocks noChangeArrowheads="1"/>
          </p:cNvSpPr>
          <p:nvPr/>
        </p:nvSpPr>
        <p:spPr bwMode="auto">
          <a:xfrm>
            <a:off x="2686050" y="2343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9221" name="Rectangle 5"/>
          <p:cNvSpPr>
            <a:spLocks noChangeArrowheads="1"/>
          </p:cNvSpPr>
          <p:nvPr/>
        </p:nvSpPr>
        <p:spPr bwMode="auto">
          <a:xfrm>
            <a:off x="2800350" y="2286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graphicFrame>
        <p:nvGraphicFramePr>
          <p:cNvPr id="9222" name="Object 6"/>
          <p:cNvGraphicFramePr>
            <a:graphicFrameLocks noChangeAspect="1"/>
          </p:cNvGraphicFramePr>
          <p:nvPr/>
        </p:nvGraphicFramePr>
        <p:xfrm>
          <a:off x="228600" y="838200"/>
          <a:ext cx="8763000" cy="5653088"/>
        </p:xfrm>
        <a:graphic>
          <a:graphicData uri="http://schemas.openxmlformats.org/presentationml/2006/ole">
            <mc:AlternateContent xmlns:mc="http://schemas.openxmlformats.org/markup-compatibility/2006">
              <mc:Choice xmlns:v="urn:schemas-microsoft-com:vml" Requires="v">
                <p:oleObj spid="_x0000_s150529" name="Picture" r:id="rId3" imgW="3539588" imgH="2287903" progId="Word.Picture.8">
                  <p:embed/>
                </p:oleObj>
              </mc:Choice>
              <mc:Fallback>
                <p:oleObj name="Picture" r:id="rId3" imgW="3539588" imgH="2287903"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838200"/>
                        <a:ext cx="8763000" cy="565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459809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B9A58AB3-98D3-D24F-BEC1-52ECA1777DF9}" type="slidenum">
              <a:rPr lang="en-US" altLang="en-US" sz="1400"/>
              <a:pPr>
                <a:spcBef>
                  <a:spcPct val="0"/>
                </a:spcBef>
                <a:buClrTx/>
                <a:buSzTx/>
                <a:buFontTx/>
                <a:buNone/>
              </a:pPr>
              <a:t>8</a:t>
            </a:fld>
            <a:endParaRPr lang="en-US" altLang="en-US" sz="1400"/>
          </a:p>
        </p:txBody>
      </p:sp>
      <p:sp>
        <p:nvSpPr>
          <p:cNvPr id="10243" name="Rectangle 2"/>
          <p:cNvSpPr>
            <a:spLocks noGrp="1" noChangeArrowheads="1"/>
          </p:cNvSpPr>
          <p:nvPr>
            <p:ph type="title"/>
          </p:nvPr>
        </p:nvSpPr>
        <p:spPr>
          <a:xfrm>
            <a:off x="685800" y="0"/>
            <a:ext cx="7772400" cy="1428750"/>
          </a:xfrm>
        </p:spPr>
        <p:txBody>
          <a:bodyPr/>
          <a:lstStyle/>
          <a:p>
            <a:r>
              <a:rPr lang="en-US" altLang="en-US"/>
              <a:t>UML Class Diagram</a:t>
            </a:r>
          </a:p>
        </p:txBody>
      </p:sp>
      <p:sp>
        <p:nvSpPr>
          <p:cNvPr id="10244" name="Rectangle 8"/>
          <p:cNvSpPr>
            <a:spLocks noChangeArrowheads="1"/>
          </p:cNvSpPr>
          <p:nvPr/>
        </p:nvSpPr>
        <p:spPr bwMode="auto">
          <a:xfrm>
            <a:off x="2400300" y="2286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10245" name="Rectangle 10"/>
          <p:cNvSpPr>
            <a:spLocks noChangeArrowheads="1"/>
          </p:cNvSpPr>
          <p:nvPr/>
        </p:nvSpPr>
        <p:spPr bwMode="auto">
          <a:xfrm>
            <a:off x="0" y="2628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10246" name="Rectangle 12"/>
          <p:cNvSpPr>
            <a:spLocks noChangeArrowheads="1"/>
          </p:cNvSpPr>
          <p:nvPr/>
        </p:nvSpPr>
        <p:spPr bwMode="auto">
          <a:xfrm>
            <a:off x="0" y="2628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graphicFrame>
        <p:nvGraphicFramePr>
          <p:cNvPr id="10247" name="Object 11"/>
          <p:cNvGraphicFramePr>
            <a:graphicFrameLocks noChangeAspect="1"/>
          </p:cNvGraphicFramePr>
          <p:nvPr/>
        </p:nvGraphicFramePr>
        <p:xfrm>
          <a:off x="115888" y="1085850"/>
          <a:ext cx="8912225" cy="3981450"/>
        </p:xfrm>
        <a:graphic>
          <a:graphicData uri="http://schemas.openxmlformats.org/presentationml/2006/ole">
            <mc:AlternateContent xmlns:mc="http://schemas.openxmlformats.org/markup-compatibility/2006">
              <mc:Choice xmlns:v="urn:schemas-microsoft-com:vml" Requires="v">
                <p:oleObj spid="_x0000_s151553" name="Picture" r:id="rId3" imgW="4880362" imgH="2173799" progId="Word.Picture.8">
                  <p:embed/>
                </p:oleObj>
              </mc:Choice>
              <mc:Fallback>
                <p:oleObj name="Picture" r:id="rId3" imgW="4880362" imgH="2173799"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888" y="1085850"/>
                        <a:ext cx="8912225" cy="398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34635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D090BA31-0C79-7D42-B41D-9C48EA9C47ED}" type="slidenum">
              <a:rPr lang="en-US" altLang="en-US" sz="1400"/>
              <a:pPr>
                <a:spcBef>
                  <a:spcPct val="0"/>
                </a:spcBef>
                <a:buClrTx/>
                <a:buSzTx/>
                <a:buFontTx/>
                <a:buNone/>
              </a:pPr>
              <a:t>9</a:t>
            </a:fld>
            <a:endParaRPr lang="en-US" altLang="en-US" sz="1400"/>
          </a:p>
        </p:txBody>
      </p:sp>
      <p:sp>
        <p:nvSpPr>
          <p:cNvPr id="11267" name="Rectangle 2"/>
          <p:cNvSpPr>
            <a:spLocks noGrp="1" noChangeArrowheads="1"/>
          </p:cNvSpPr>
          <p:nvPr>
            <p:ph type="title"/>
          </p:nvPr>
        </p:nvSpPr>
        <p:spPr>
          <a:xfrm>
            <a:off x="685800" y="457200"/>
            <a:ext cx="7772400" cy="1219200"/>
          </a:xfrm>
        </p:spPr>
        <p:txBody>
          <a:bodyPr/>
          <a:lstStyle/>
          <a:p>
            <a:r>
              <a:rPr lang="en-US" altLang="en-US" sz="4000">
                <a:latin typeface="Book Antiqua" charset="0"/>
              </a:rPr>
              <a:t>Example: Defining Classes and Creating Objects</a:t>
            </a:r>
            <a:endParaRPr lang="en-US" altLang="en-US" sz="4000" u="sng">
              <a:latin typeface="Book Antiqua" charset="0"/>
              <a:hlinkClick r:id="rId2" action="ppaction://program"/>
            </a:endParaRPr>
          </a:p>
        </p:txBody>
      </p:sp>
      <p:sp>
        <p:nvSpPr>
          <p:cNvPr id="11268" name="Rectangle 3"/>
          <p:cNvSpPr>
            <a:spLocks noGrp="1" noChangeArrowheads="1"/>
          </p:cNvSpPr>
          <p:nvPr>
            <p:ph type="body" idx="1"/>
          </p:nvPr>
        </p:nvSpPr>
        <p:spPr>
          <a:xfrm>
            <a:off x="193675" y="2133600"/>
            <a:ext cx="8756650" cy="2209800"/>
          </a:xfrm>
        </p:spPr>
        <p:txBody>
          <a:bodyPr/>
          <a:lstStyle/>
          <a:p>
            <a:pPr marL="0" indent="0">
              <a:buFont typeface="Monotype Sorts" charset="2"/>
              <a:buNone/>
            </a:pPr>
            <a:r>
              <a:rPr lang="en-US" altLang="en-US" sz="3600"/>
              <a:t>Objective: Demonstrate creating objects, accessing data, and using methods.</a:t>
            </a:r>
            <a:r>
              <a:rPr lang="en-US" altLang="en-US" sz="3600">
                <a:latin typeface="Book Antiqua" charset="0"/>
              </a:rPr>
              <a:t> </a:t>
            </a:r>
          </a:p>
        </p:txBody>
      </p:sp>
      <p:sp>
        <p:nvSpPr>
          <p:cNvPr id="11269" name="Rectangle 8">
            <a:hlinkClick r:id="rId3"/>
          </p:cNvPr>
          <p:cNvSpPr>
            <a:spLocks noChangeArrowheads="1"/>
          </p:cNvSpPr>
          <p:nvPr/>
        </p:nvSpPr>
        <p:spPr bwMode="auto">
          <a:xfrm>
            <a:off x="3649663" y="4197350"/>
            <a:ext cx="3168650" cy="381000"/>
          </a:xfrm>
          <a:prstGeom prst="rect">
            <a:avLst/>
          </a:prstGeom>
          <a:solidFill>
            <a:srgbClr val="92D05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2000"/>
              <a:t>TestSimpleCircle</a:t>
            </a:r>
          </a:p>
        </p:txBody>
      </p:sp>
      <p:sp>
        <p:nvSpPr>
          <p:cNvPr id="11270" name="AutoShape 10">
            <a:hlinkClick r:id="rId4" action="ppaction://program" highlightClick="1"/>
          </p:cNvPr>
          <p:cNvSpPr>
            <a:spLocks noChangeArrowheads="1"/>
          </p:cNvSpPr>
          <p:nvPr/>
        </p:nvSpPr>
        <p:spPr bwMode="auto">
          <a:xfrm>
            <a:off x="6954838" y="4197350"/>
            <a:ext cx="698500" cy="381000"/>
          </a:xfrm>
          <a:prstGeom prst="actionButtonBlank">
            <a:avLst/>
          </a:prstGeom>
          <a:solidFill>
            <a:srgbClr val="38A1BA"/>
          </a:solidFill>
          <a:ln>
            <a:noFill/>
          </a:ln>
          <a:effectLst>
            <a:prstShdw prst="shdw17" dist="17961" dir="2700000">
              <a:srgbClr val="226170">
                <a:alpha val="74998"/>
              </a:srgbClr>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latin typeface="Book Antiqua" charset="0"/>
              </a:rPr>
              <a:t>Run</a:t>
            </a:r>
            <a:endParaRPr lang="en-US" altLang="en-US" sz="1800"/>
          </a:p>
        </p:txBody>
      </p:sp>
    </p:spTree>
    <p:extLst>
      <p:ext uri="{BB962C8B-B14F-4D97-AF65-F5344CB8AC3E}">
        <p14:creationId xmlns:p14="http://schemas.microsoft.com/office/powerpoint/2010/main" val="1596958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International">
  <a:themeElements>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fontScheme name="Internati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International 1">
        <a:dk1>
          <a:srgbClr val="000000"/>
        </a:dk1>
        <a:lt1>
          <a:srgbClr val="FFFFFF"/>
        </a:lt1>
        <a:dk2>
          <a:srgbClr val="0000FF"/>
        </a:dk2>
        <a:lt2>
          <a:srgbClr val="FFFF99"/>
        </a:lt2>
        <a:accent1>
          <a:srgbClr val="009966"/>
        </a:accent1>
        <a:accent2>
          <a:srgbClr val="00CCCC"/>
        </a:accent2>
        <a:accent3>
          <a:srgbClr val="AAAAFF"/>
        </a:accent3>
        <a:accent4>
          <a:srgbClr val="DADADA"/>
        </a:accent4>
        <a:accent5>
          <a:srgbClr val="AACAB8"/>
        </a:accent5>
        <a:accent6>
          <a:srgbClr val="00B9B9"/>
        </a:accent6>
        <a:hlink>
          <a:srgbClr val="000080"/>
        </a:hlink>
        <a:folHlink>
          <a:srgbClr val="9999FF"/>
        </a:folHlink>
      </a:clrScheme>
      <a:clrMap bg1="dk2" tx1="lt1" bg2="dk1" tx2="lt2" accent1="accent1" accent2="accent2" accent3="accent3" accent4="accent4" accent5="accent5" accent6="accent6" hlink="hlink" folHlink="folHlink"/>
    </a:extraClrScheme>
    <a:extraClrScheme>
      <a:clrScheme name="International 2">
        <a:dk1>
          <a:srgbClr val="000000"/>
        </a:dk1>
        <a:lt1>
          <a:srgbClr val="FFFFFF"/>
        </a:lt1>
        <a:dk2>
          <a:srgbClr val="000080"/>
        </a:dk2>
        <a:lt2>
          <a:srgbClr val="003399"/>
        </a:lt2>
        <a:accent1>
          <a:srgbClr val="9999FF"/>
        </a:accent1>
        <a:accent2>
          <a:srgbClr val="FF99FF"/>
        </a:accent2>
        <a:accent3>
          <a:srgbClr val="FFFFFF"/>
        </a:accent3>
        <a:accent4>
          <a:srgbClr val="000000"/>
        </a:accent4>
        <a:accent5>
          <a:srgbClr val="CACAFF"/>
        </a:accent5>
        <a:accent6>
          <a:srgbClr val="E78AE7"/>
        </a:accent6>
        <a:hlink>
          <a:srgbClr val="85ADFF"/>
        </a:hlink>
        <a:folHlink>
          <a:srgbClr val="00CCCC"/>
        </a:folHlink>
      </a:clrScheme>
      <a:clrMap bg1="lt1" tx1="dk1" bg2="lt2" tx2="dk2" accent1="accent1" accent2="accent2" accent3="accent3" accent4="accent4" accent5="accent5" accent6="accent6" hlink="hlink" folHlink="folHlink"/>
    </a:extraClrScheme>
    <a:extraClrScheme>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C:\MSOffice\Templates\Presentation Designs\International.pot</Template>
  <TotalTime>66446</TotalTime>
  <Words>2382</Words>
  <Application>Microsoft Macintosh PowerPoint</Application>
  <PresentationFormat>On-screen Show (4:3)</PresentationFormat>
  <Paragraphs>370</Paragraphs>
  <Slides>61</Slides>
  <Notes>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72" baseType="lpstr">
      <vt:lpstr>Arial</vt:lpstr>
      <vt:lpstr>Book Antiqua</vt:lpstr>
      <vt:lpstr>Courier</vt:lpstr>
      <vt:lpstr>Courier New</vt:lpstr>
      <vt:lpstr>Forte</vt:lpstr>
      <vt:lpstr>Monotype Sorts</vt:lpstr>
      <vt:lpstr>Symbol</vt:lpstr>
      <vt:lpstr>Times New Roman</vt:lpstr>
      <vt:lpstr>Wingdings</vt:lpstr>
      <vt:lpstr>International</vt:lpstr>
      <vt:lpstr>Microsoft Word Picture</vt:lpstr>
      <vt:lpstr>Chapter 9 Objects and Classes</vt:lpstr>
      <vt:lpstr>Motivations</vt:lpstr>
      <vt:lpstr>Objectives</vt:lpstr>
      <vt:lpstr>OO Programming Concepts</vt:lpstr>
      <vt:lpstr>Objects</vt:lpstr>
      <vt:lpstr>Classes</vt:lpstr>
      <vt:lpstr>Classes</vt:lpstr>
      <vt:lpstr>UML Class Diagram</vt:lpstr>
      <vt:lpstr>Example: Defining Classes and Creating Objects</vt:lpstr>
      <vt:lpstr>Example: Defining Classes and Creating Objects</vt:lpstr>
      <vt:lpstr>Constructors</vt:lpstr>
      <vt:lpstr>Constructors, cont.</vt:lpstr>
      <vt:lpstr>Creating Objects Using Constructors</vt:lpstr>
      <vt:lpstr>Default Constructor</vt:lpstr>
      <vt:lpstr>Declaring Object Reference Variables</vt:lpstr>
      <vt:lpstr>Declaring/Creating Objects in a Single Step</vt:lpstr>
      <vt:lpstr>Accessing Object’s Members</vt:lpstr>
      <vt:lpstr>Trace Code</vt:lpstr>
      <vt:lpstr>Trace Code, cont.</vt:lpstr>
      <vt:lpstr>Trace Code, cont.</vt:lpstr>
      <vt:lpstr>Trace Code, cont.</vt:lpstr>
      <vt:lpstr>Trace Code, cont.</vt:lpstr>
      <vt:lpstr>Trace Code, cont.</vt:lpstr>
      <vt:lpstr>Trace Code, cont.</vt:lpstr>
      <vt:lpstr>Caution</vt:lpstr>
      <vt:lpstr>Reference Data Fields</vt:lpstr>
      <vt:lpstr>The null Value</vt:lpstr>
      <vt:lpstr>Default Value for a Data Field</vt:lpstr>
      <vt:lpstr>Example</vt:lpstr>
      <vt:lpstr>Differences between Variables of  Primitive Data Types and Object Types </vt:lpstr>
      <vt:lpstr>Copying Variables of Primitive Data Types and Object Types</vt:lpstr>
      <vt:lpstr>Garbage Collection</vt:lpstr>
      <vt:lpstr>Garbage Collection, cont</vt:lpstr>
      <vt:lpstr>The Date Class</vt:lpstr>
      <vt:lpstr>The Date Class Example</vt:lpstr>
      <vt:lpstr>The Random Class</vt:lpstr>
      <vt:lpstr>The Random Class Example</vt:lpstr>
      <vt:lpstr>The Point2D Class</vt:lpstr>
      <vt:lpstr>Instance   Variables, and Methods  </vt:lpstr>
      <vt:lpstr>Static Variables, Constants,  and Methods</vt:lpstr>
      <vt:lpstr>Static Variables, Constants,  and Methods, cont.</vt:lpstr>
      <vt:lpstr>Static Variables, Constants,  and Methods, cont.</vt:lpstr>
      <vt:lpstr>Example of Using Instance and Class Variables and Method</vt:lpstr>
      <vt:lpstr>Visibility Modifiers and  Accessor/Mutator Methods</vt:lpstr>
      <vt:lpstr>PowerPoint Presentation</vt:lpstr>
      <vt:lpstr>PowerPoint Presentation</vt:lpstr>
      <vt:lpstr>NOTE</vt:lpstr>
      <vt:lpstr>Why Data Fields Should Be private?</vt:lpstr>
      <vt:lpstr>Example of Data Field Encapsulation</vt:lpstr>
      <vt:lpstr>Passing Objects to Methods</vt:lpstr>
      <vt:lpstr>Passing Objects to Methods, cont.</vt:lpstr>
      <vt:lpstr>Array of Objects</vt:lpstr>
      <vt:lpstr>Array of Objects, cont.</vt:lpstr>
      <vt:lpstr>Array of Objects, cont.</vt:lpstr>
      <vt:lpstr>Immutable Objects and Classes</vt:lpstr>
      <vt:lpstr>Example</vt:lpstr>
      <vt:lpstr>What Class is Immutable?</vt:lpstr>
      <vt:lpstr>Scope of Variables</vt:lpstr>
      <vt:lpstr>The this Keyword </vt:lpstr>
      <vt:lpstr>Reference the Hidden Data Fields</vt:lpstr>
      <vt:lpstr>Calling Overloaded Constructor</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Arrays</dc:title>
  <dc:creator>Y. Daniel Liang</dc:creator>
  <cp:lastModifiedBy>Microsoft Office User</cp:lastModifiedBy>
  <cp:revision>335</cp:revision>
  <dcterms:created xsi:type="dcterms:W3CDTF">1995-06-10T17:31:50Z</dcterms:created>
  <dcterms:modified xsi:type="dcterms:W3CDTF">2016-10-03T21:26:37Z</dcterms:modified>
</cp:coreProperties>
</file>