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272" r:id="rId5"/>
    <p:sldId id="261" r:id="rId6"/>
    <p:sldId id="270" r:id="rId7"/>
    <p:sldId id="271" r:id="rId8"/>
    <p:sldId id="264" r:id="rId9"/>
    <p:sldId id="267" r:id="rId10"/>
    <p:sldId id="262" r:id="rId11"/>
    <p:sldId id="265" r:id="rId12"/>
    <p:sldId id="263" r:id="rId13"/>
    <p:sldId id="268" r:id="rId14"/>
    <p:sldId id="269" r:id="rId15"/>
    <p:sldId id="25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0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41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CS110 – Personal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8B13-78EF-48A5-9516-00FA92C1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F2E97-D600-4A3E-9B6C-F093F3021C8E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5FB8A-8DE9-4D0B-AFB1-B1C80707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33529-2E6B-4CF9-8EE5-D3F58520A4B2}" type="datetime1">
              <a:rPr lang="en-US" smtClean="0"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3791-9B7B-4943-999A-A202D8A5AAF9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9002-0C33-43CB-B3F7-47EB01CD5147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981BD-3C4B-4557-AA93-DDC859AECEAF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C9DE-C9FB-4928-AEA7-EDABB6BBD8C9}" type="datetime1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2F041-1D7E-4211-A545-AC221A62C662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E68E87-EDAA-4963-A291-DFDA828B362F}" type="datetime1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9FB683-0D76-46D0-B289-C271DE644A0A}" type="datetime1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C6C968-DCAC-42B2-A1A9-47B49E9B02E1}" type="datetime1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89D9C-CD80-4210-9D23-67E0A5A470BF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D90EEC5-79F8-454C-A1E6-3CDA518DEBE1}" type="datetime1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D2590D-5E9D-4C1E-B92B-5A9A0BE0396F}" type="datetime1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197180-6EC4-4053-B4EC-67432986B5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opedia.com/TERM/B/backdoo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pedia.com/DidYouKnow/Internet/2004/virus.asp" TargetMode="External"/><Relationship Id="rId7" Type="http://schemas.openxmlformats.org/officeDocument/2006/relationships/hyperlink" Target="http://www.buzzle.com/articles/computer-security-authentication.html" TargetMode="External"/><Relationship Id="rId2" Type="http://schemas.openxmlformats.org/officeDocument/2006/relationships/hyperlink" Target="http://en.wikipedia.org/wiki/Computer_secur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pyware" TargetMode="External"/><Relationship Id="rId5" Type="http://schemas.openxmlformats.org/officeDocument/2006/relationships/hyperlink" Target="http://en.wikipedia.org/wiki/Malware" TargetMode="External"/><Relationship Id="rId4" Type="http://schemas.openxmlformats.org/officeDocument/2006/relationships/hyperlink" Target="http://en.wikipedia.org/wiki/Internet_priva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and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CS110</a:t>
            </a:r>
          </a:p>
          <a:p>
            <a:r>
              <a:rPr lang="en-US" dirty="0" smtClean="0"/>
              <a:t>Personal Computing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computer virus attaches itself to a program or file </a:t>
            </a:r>
            <a:endParaRPr lang="en-US" dirty="0" smtClean="0"/>
          </a:p>
          <a:p>
            <a:r>
              <a:rPr lang="en-US" dirty="0" smtClean="0"/>
              <a:t>Enables it </a:t>
            </a:r>
            <a:r>
              <a:rPr lang="en-US" dirty="0"/>
              <a:t>to spread from one computer to another, leaving infections as it travels</a:t>
            </a:r>
            <a:r>
              <a:rPr lang="en-US" dirty="0" smtClean="0"/>
              <a:t>.</a:t>
            </a:r>
          </a:p>
          <a:p>
            <a:r>
              <a:rPr lang="en-US" dirty="0"/>
              <a:t>Viruses can increase their chances of spreading to other computers by infecting files on a network file </a:t>
            </a:r>
            <a:r>
              <a:rPr lang="en-US" dirty="0" smtClean="0"/>
              <a:t>system or </a:t>
            </a:r>
            <a:r>
              <a:rPr lang="en-US" dirty="0"/>
              <a:t>a file system that is accessed by another computer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</a:t>
            </a:r>
            <a:r>
              <a:rPr lang="en-US" dirty="0"/>
              <a:t>to a virus by </a:t>
            </a:r>
            <a:r>
              <a:rPr lang="en-US" u="sng" dirty="0"/>
              <a:t>design</a:t>
            </a:r>
            <a:r>
              <a:rPr lang="en-US" dirty="0"/>
              <a:t> and is considered to be a sub-class of a virus. </a:t>
            </a:r>
            <a:endParaRPr lang="en-US" dirty="0" smtClean="0"/>
          </a:p>
          <a:p>
            <a:r>
              <a:rPr lang="en-US" dirty="0" smtClean="0"/>
              <a:t>Worms </a:t>
            </a:r>
            <a:r>
              <a:rPr lang="en-US" dirty="0"/>
              <a:t>spread from computer to computer, but unlike a virus, it has the capability to travel without any human action.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worm takes advantage of file or information transport features on your system, which is what allows it to travel unaided.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first </a:t>
            </a:r>
            <a:r>
              <a:rPr lang="en-US" dirty="0"/>
              <a:t>glance will appear to be useful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Do damage </a:t>
            </a:r>
            <a:r>
              <a:rPr lang="en-US" dirty="0"/>
              <a:t>once installed or run on your computer.  </a:t>
            </a:r>
            <a:endParaRPr lang="en-US" dirty="0" smtClean="0"/>
          </a:p>
          <a:p>
            <a:r>
              <a:rPr lang="en-US" dirty="0" smtClean="0"/>
              <a:t>Results vary </a:t>
            </a:r>
          </a:p>
          <a:p>
            <a:pPr lvl="1"/>
            <a:r>
              <a:rPr lang="en-US" dirty="0" smtClean="0"/>
              <a:t>From the merely annoying to causing serious damage</a:t>
            </a:r>
            <a:endParaRPr lang="en-US" dirty="0"/>
          </a:p>
          <a:p>
            <a:pPr lvl="1"/>
            <a:r>
              <a:rPr lang="en-US" dirty="0" smtClean="0"/>
              <a:t>Can also create </a:t>
            </a:r>
            <a:r>
              <a:rPr lang="en-US" dirty="0"/>
              <a:t>a </a:t>
            </a:r>
            <a:r>
              <a:rPr lang="en-US" dirty="0">
                <a:hlinkClick r:id="rId2"/>
              </a:rPr>
              <a:t>backdoor</a:t>
            </a:r>
            <a:r>
              <a:rPr lang="en-US" dirty="0"/>
              <a:t> on </a:t>
            </a:r>
            <a:r>
              <a:rPr lang="en-US" dirty="0" smtClean="0"/>
              <a:t>your system</a:t>
            </a:r>
          </a:p>
          <a:p>
            <a:pPr lvl="1"/>
            <a:r>
              <a:rPr lang="en-US" dirty="0" smtClean="0"/>
              <a:t>Backdoors used to create botnets</a:t>
            </a:r>
          </a:p>
          <a:p>
            <a:r>
              <a:rPr lang="en-US" dirty="0" smtClean="0"/>
              <a:t> Unlike </a:t>
            </a:r>
            <a:r>
              <a:rPr lang="en-US" dirty="0"/>
              <a:t>viruses and worms, Trojans do not reproduce by infecting other files nor do they self-replicate.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Collects </a:t>
            </a:r>
            <a:r>
              <a:rPr lang="en-US" dirty="0" smtClean="0"/>
              <a:t>small </a:t>
            </a:r>
            <a:r>
              <a:rPr lang="en-US" dirty="0"/>
              <a:t>pieces of information about users without their knowledge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Surfing habits</a:t>
            </a:r>
          </a:p>
          <a:p>
            <a:r>
              <a:rPr lang="en-US" dirty="0" smtClean="0"/>
              <a:t>Can install additional software</a:t>
            </a:r>
          </a:p>
          <a:p>
            <a:pPr lvl="1"/>
            <a:r>
              <a:rPr lang="en-US" dirty="0" err="1" smtClean="0"/>
              <a:t>Keyloggers</a:t>
            </a:r>
            <a:endParaRPr lang="en-US" dirty="0" smtClean="0"/>
          </a:p>
          <a:p>
            <a:r>
              <a:rPr lang="en-US" dirty="0" smtClean="0"/>
              <a:t>Change web browser activity</a:t>
            </a:r>
          </a:p>
          <a:p>
            <a:pPr lvl="1"/>
            <a:r>
              <a:rPr lang="en-US" dirty="0" smtClean="0"/>
              <a:t>Home page</a:t>
            </a:r>
          </a:p>
          <a:p>
            <a:r>
              <a:rPr lang="en-US" dirty="0" smtClean="0"/>
              <a:t>SLOWS DOWN YOUR SYSTEM</a:t>
            </a:r>
          </a:p>
          <a:p>
            <a:pPr lvl="1"/>
            <a:r>
              <a:rPr lang="en-US" dirty="0" smtClean="0"/>
              <a:t>Additional activity</a:t>
            </a:r>
          </a:p>
          <a:p>
            <a:pPr lvl="1"/>
            <a:r>
              <a:rPr lang="en-US" dirty="0" smtClean="0"/>
              <a:t>Change computer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which displays </a:t>
            </a:r>
            <a:r>
              <a:rPr lang="en-US" dirty="0" smtClean="0"/>
              <a:t>advertisements</a:t>
            </a:r>
          </a:p>
          <a:p>
            <a:r>
              <a:rPr lang="en-US" dirty="0" smtClean="0"/>
              <a:t>User-consented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lternative </a:t>
            </a:r>
            <a:r>
              <a:rPr lang="en-US" dirty="0"/>
              <a:t>to </a:t>
            </a:r>
            <a:r>
              <a:rPr lang="en-US" dirty="0" smtClean="0"/>
              <a:t>registration </a:t>
            </a:r>
            <a:r>
              <a:rPr lang="en-US" dirty="0"/>
              <a:t>fees. </a:t>
            </a:r>
            <a:endParaRPr lang="en-US" dirty="0" smtClean="0"/>
          </a:p>
          <a:p>
            <a:r>
              <a:rPr lang="en-US" dirty="0" smtClean="0"/>
              <a:t>The other kind…</a:t>
            </a:r>
          </a:p>
          <a:p>
            <a:pPr lvl="1"/>
            <a:r>
              <a:rPr lang="en-US" dirty="0" smtClean="0"/>
              <a:t>Displays </a:t>
            </a:r>
            <a:r>
              <a:rPr lang="en-US" dirty="0"/>
              <a:t>advertisements related to what it finds from spying on users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Example is Gator from </a:t>
            </a:r>
            <a:r>
              <a:rPr lang="en-US" dirty="0" err="1" smtClean="0"/>
              <a:t>Claria</a:t>
            </a:r>
            <a:r>
              <a:rPr lang="en-US" dirty="0" smtClean="0"/>
              <a:t> Systems.</a:t>
            </a:r>
          </a:p>
          <a:p>
            <a:pPr lvl="2"/>
            <a:r>
              <a:rPr lang="en-US" dirty="0" smtClean="0"/>
              <a:t>Visited </a:t>
            </a:r>
            <a:r>
              <a:rPr lang="en-US" dirty="0"/>
              <a:t>Web sites frequently install Gator on </a:t>
            </a:r>
            <a:r>
              <a:rPr lang="en-US" dirty="0" smtClean="0"/>
              <a:t>clients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directs revenue to the installing site and to </a:t>
            </a:r>
            <a:r>
              <a:rPr lang="en-US" dirty="0" err="1"/>
              <a:t>Claria</a:t>
            </a:r>
            <a:r>
              <a:rPr lang="en-US" dirty="0"/>
              <a:t> by displaying advertisements to the user. </a:t>
            </a:r>
            <a:endParaRPr lang="en-US" dirty="0" smtClean="0"/>
          </a:p>
          <a:p>
            <a:pPr lvl="2"/>
            <a:r>
              <a:rPr lang="en-US" dirty="0" smtClean="0"/>
              <a:t>You get pop-up </a:t>
            </a:r>
            <a:r>
              <a:rPr lang="en-US" dirty="0"/>
              <a:t>advertisements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security..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4448"/>
            <a:ext cx="6629400" cy="495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achieve security?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Lock it down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Are you who you say you are?</a:t>
            </a:r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Are you allowed to do what you are trying to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Armed guards, gates, etc.</a:t>
            </a:r>
          </a:p>
          <a:p>
            <a:pPr lvl="1"/>
            <a:r>
              <a:rPr lang="en-US" dirty="0" smtClean="0"/>
              <a:t>Not so good</a:t>
            </a:r>
          </a:p>
          <a:p>
            <a:r>
              <a:rPr lang="en-US" dirty="0" smtClean="0"/>
              <a:t>Possession</a:t>
            </a:r>
          </a:p>
          <a:p>
            <a:pPr lvl="1"/>
            <a:r>
              <a:rPr lang="en-US" dirty="0" smtClean="0"/>
              <a:t>Adequate for most of us</a:t>
            </a:r>
          </a:p>
          <a:p>
            <a:r>
              <a:rPr lang="en-US" dirty="0" smtClean="0"/>
              <a:t>Lock and keys, badges</a:t>
            </a:r>
          </a:p>
          <a:p>
            <a:pPr lvl="1"/>
            <a:r>
              <a:rPr lang="en-US" dirty="0" smtClean="0"/>
              <a:t>Good for large things</a:t>
            </a:r>
          </a:p>
          <a:p>
            <a:pPr lvl="1"/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Badges, passports</a:t>
            </a:r>
          </a:p>
          <a:p>
            <a:pPr lvl="1"/>
            <a:r>
              <a:rPr lang="en-US" dirty="0" smtClean="0"/>
              <a:t>Physical possession</a:t>
            </a:r>
          </a:p>
          <a:p>
            <a:r>
              <a:rPr lang="en-US" dirty="0" smtClean="0"/>
              <a:t>Passwords</a:t>
            </a:r>
          </a:p>
          <a:p>
            <a:pPr lvl="1"/>
            <a:r>
              <a:rPr lang="en-US" dirty="0" smtClean="0"/>
              <a:t>Differing degrees of difficulty</a:t>
            </a:r>
          </a:p>
          <a:p>
            <a:r>
              <a:rPr lang="en-US" dirty="0" smtClean="0"/>
              <a:t>Biometrics</a:t>
            </a:r>
          </a:p>
          <a:p>
            <a:pPr lvl="1"/>
            <a:r>
              <a:rPr lang="en-US" dirty="0" smtClean="0"/>
              <a:t>Fingerprints, retinal scans</a:t>
            </a:r>
          </a:p>
          <a:p>
            <a:r>
              <a:rPr lang="en-US" dirty="0" err="1" smtClean="0"/>
              <a:t>Captcha</a:t>
            </a:r>
            <a:r>
              <a:rPr lang="en-US" dirty="0"/>
              <a:t> </a:t>
            </a:r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Are you a bot?</a:t>
            </a:r>
          </a:p>
          <a:p>
            <a:r>
              <a:rPr lang="en-US" dirty="0" smtClean="0"/>
              <a:t>Digital certificates</a:t>
            </a:r>
          </a:p>
          <a:p>
            <a:pPr lvl="1"/>
            <a:r>
              <a:rPr lang="en-US" dirty="0" smtClean="0"/>
              <a:t>Am I talking to the real site?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Tying an object to permissions</a:t>
            </a:r>
          </a:p>
          <a:p>
            <a:pPr lvl="1"/>
            <a:r>
              <a:rPr lang="en-US" dirty="0" smtClean="0"/>
              <a:t>Can be done individually or to a role</a:t>
            </a:r>
          </a:p>
          <a:p>
            <a:pPr lvl="1"/>
            <a:r>
              <a:rPr lang="en-US" dirty="0" smtClean="0"/>
              <a:t>Can be logical or physical</a:t>
            </a:r>
          </a:p>
          <a:p>
            <a:r>
              <a:rPr lang="en-US" dirty="0" smtClean="0"/>
              <a:t>Role-based access control</a:t>
            </a:r>
          </a:p>
          <a:p>
            <a:pPr lvl="1"/>
            <a:r>
              <a:rPr lang="en-US" dirty="0" smtClean="0"/>
              <a:t>Person is assigned “roles”</a:t>
            </a:r>
          </a:p>
          <a:p>
            <a:pPr lvl="1"/>
            <a:r>
              <a:rPr lang="en-US" dirty="0" smtClean="0"/>
              <a:t>The roles are assigned permissions</a:t>
            </a:r>
          </a:p>
          <a:p>
            <a:pPr lvl="1"/>
            <a:r>
              <a:rPr lang="en-US" dirty="0" smtClean="0"/>
              <a:t>Much easier to administer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security?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of information and property from theft, corruption, or natural </a:t>
            </a:r>
            <a:r>
              <a:rPr lang="en-US" dirty="0" smtClean="0"/>
              <a:t>disaster</a:t>
            </a:r>
          </a:p>
          <a:p>
            <a:pPr lvl="1"/>
            <a:r>
              <a:rPr lang="en-US" dirty="0" smtClean="0"/>
              <a:t>Allowing </a:t>
            </a:r>
            <a:r>
              <a:rPr lang="en-US" dirty="0"/>
              <a:t>the information and property to remain accessible and productive to its intended users. </a:t>
            </a:r>
          </a:p>
          <a:p>
            <a:r>
              <a:rPr lang="en-US" dirty="0" smtClean="0"/>
              <a:t>What is privacy?</a:t>
            </a:r>
          </a:p>
          <a:p>
            <a:pPr lvl="1"/>
            <a:r>
              <a:rPr lang="en-US" b="1" dirty="0" smtClean="0"/>
              <a:t>The </a:t>
            </a:r>
            <a:r>
              <a:rPr lang="en-US" dirty="0" smtClean="0"/>
              <a:t>desire of </a:t>
            </a:r>
            <a:r>
              <a:rPr lang="en-US" dirty="0"/>
              <a:t>personal </a:t>
            </a:r>
            <a:r>
              <a:rPr lang="en-US" dirty="0" smtClean="0"/>
              <a:t>privacy concerning </a:t>
            </a:r>
            <a:r>
              <a:rPr lang="en-US" dirty="0"/>
              <a:t>the storing, repurposing, providing to </a:t>
            </a:r>
            <a:r>
              <a:rPr lang="en-US" dirty="0" smtClean="0"/>
              <a:t>third-parties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isplaying </a:t>
            </a:r>
            <a:r>
              <a:rPr lang="en-US" dirty="0"/>
              <a:t>of information </a:t>
            </a:r>
            <a:r>
              <a:rPr lang="en-US" dirty="0" smtClean="0"/>
              <a:t>via </a:t>
            </a:r>
            <a:r>
              <a:rPr lang="en-US" dirty="0"/>
              <a:t>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257800" cy="476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privacy?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keeping information from being shared without your approval</a:t>
            </a:r>
          </a:p>
          <a:p>
            <a:pPr lvl="1"/>
            <a:r>
              <a:rPr lang="en-US" dirty="0" smtClean="0"/>
              <a:t>Personally </a:t>
            </a:r>
            <a:r>
              <a:rPr lang="en-US" dirty="0"/>
              <a:t>Identifying Information (PII) </a:t>
            </a:r>
            <a:endParaRPr lang="en-US" dirty="0" smtClean="0"/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Social Security number</a:t>
            </a:r>
          </a:p>
          <a:p>
            <a:pPr lvl="2"/>
            <a:r>
              <a:rPr lang="en-US" dirty="0" smtClean="0"/>
              <a:t>Bank account number</a:t>
            </a:r>
          </a:p>
          <a:p>
            <a:pPr lvl="1"/>
            <a:r>
              <a:rPr lang="en-US" dirty="0" smtClean="0"/>
              <a:t>Non-PII </a:t>
            </a:r>
            <a:r>
              <a:rPr lang="en-US" dirty="0"/>
              <a:t>information </a:t>
            </a:r>
            <a:endParaRPr lang="en-US" dirty="0" smtClean="0"/>
          </a:p>
          <a:p>
            <a:pPr lvl="2"/>
            <a:r>
              <a:rPr lang="en-US" dirty="0" smtClean="0"/>
              <a:t>Surfing habits</a:t>
            </a:r>
          </a:p>
          <a:p>
            <a:pPr lvl="2"/>
            <a:r>
              <a:rPr lang="en-US" dirty="0" smtClean="0"/>
              <a:t>Purchasing habits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info?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records</a:t>
            </a:r>
          </a:p>
          <a:p>
            <a:r>
              <a:rPr lang="en-US" dirty="0"/>
              <a:t>Criminal justice investigations and proceedings</a:t>
            </a:r>
          </a:p>
          <a:p>
            <a:r>
              <a:rPr lang="en-US" dirty="0"/>
              <a:t>Financial institutions and transactions</a:t>
            </a:r>
          </a:p>
          <a:p>
            <a:r>
              <a:rPr lang="en-US" dirty="0"/>
              <a:t>Biological traits, such as genetic material</a:t>
            </a:r>
          </a:p>
          <a:p>
            <a:r>
              <a:rPr lang="en-US" dirty="0"/>
              <a:t>Residence and geographic records</a:t>
            </a:r>
          </a:p>
          <a:p>
            <a:r>
              <a:rPr lang="en-US" dirty="0" smtClean="0"/>
              <a:t>Ethnicity, gender, sexual preference</a:t>
            </a:r>
          </a:p>
          <a:p>
            <a:r>
              <a:rPr lang="en-US" dirty="0" smtClean="0"/>
              <a:t>Many, many more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privacy exist anymore?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the horses have left</a:t>
            </a:r>
          </a:p>
          <a:p>
            <a:pPr lvl="1"/>
            <a:r>
              <a:rPr lang="en-US" dirty="0" smtClean="0"/>
              <a:t>We can close the barn door, but…</a:t>
            </a:r>
          </a:p>
          <a:p>
            <a:pPr lvl="1"/>
            <a:r>
              <a:rPr lang="en-US" dirty="0" smtClean="0"/>
              <a:t>We were in such a rush to make the data available, privacy was short-circuited</a:t>
            </a:r>
          </a:p>
          <a:p>
            <a:r>
              <a:rPr lang="en-US" dirty="0" smtClean="0"/>
              <a:t>A lot of factors are not under your control</a:t>
            </a:r>
          </a:p>
          <a:p>
            <a:pPr lvl="1"/>
            <a:r>
              <a:rPr lang="en-US" dirty="0" smtClean="0"/>
              <a:t>Other people’s data</a:t>
            </a:r>
          </a:p>
          <a:p>
            <a:r>
              <a:rPr lang="en-US" dirty="0" smtClean="0"/>
              <a:t>Significant number of experts believe that privacy no longer exists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has privacy disappeared?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On-line shopping, surfing</a:t>
            </a:r>
          </a:p>
          <a:p>
            <a:pPr lvl="1"/>
            <a:r>
              <a:rPr lang="en-US" dirty="0" smtClean="0"/>
              <a:t>Habits are recorded</a:t>
            </a:r>
          </a:p>
          <a:p>
            <a:r>
              <a:rPr lang="en-US" dirty="0" smtClean="0"/>
              <a:t>Identifying information</a:t>
            </a:r>
          </a:p>
          <a:p>
            <a:pPr lvl="1"/>
            <a:r>
              <a:rPr lang="en-US" dirty="0" smtClean="0"/>
              <a:t>IP addresses, PIP</a:t>
            </a:r>
          </a:p>
          <a:p>
            <a:r>
              <a:rPr lang="en-US" dirty="0" smtClean="0"/>
              <a:t>Public surveillance</a:t>
            </a:r>
          </a:p>
          <a:p>
            <a:pPr lvl="1"/>
            <a:r>
              <a:rPr lang="en-US" dirty="0" smtClean="0"/>
              <a:t>Cameras, facial recognition software</a:t>
            </a:r>
          </a:p>
          <a:p>
            <a:r>
              <a:rPr lang="en-US" dirty="0" smtClean="0"/>
              <a:t>Legislation</a:t>
            </a:r>
          </a:p>
          <a:p>
            <a:pPr lvl="1"/>
            <a:r>
              <a:rPr lang="en-US" dirty="0" smtClean="0"/>
              <a:t>Terrorism, public right to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hopeless?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subset of people with access</a:t>
            </a:r>
          </a:p>
          <a:p>
            <a:pPr lvl="1"/>
            <a:r>
              <a:rPr lang="en-US" dirty="0" smtClean="0"/>
              <a:t>Like to believe those people require authorization</a:t>
            </a:r>
          </a:p>
          <a:p>
            <a:r>
              <a:rPr lang="en-US" dirty="0" smtClean="0"/>
              <a:t>Keep that subset small</a:t>
            </a:r>
          </a:p>
          <a:p>
            <a:pPr lvl="1"/>
            <a:r>
              <a:rPr lang="en-US" dirty="0" smtClean="0"/>
              <a:t>Keep your info out of the bad guys hands</a:t>
            </a:r>
          </a:p>
          <a:p>
            <a:pPr lvl="2"/>
            <a:r>
              <a:rPr lang="en-US" dirty="0" smtClean="0"/>
              <a:t>Guard your personal information</a:t>
            </a:r>
          </a:p>
          <a:p>
            <a:pPr lvl="2"/>
            <a:r>
              <a:rPr lang="en-US" dirty="0" smtClean="0"/>
              <a:t>Don’t be afraid to question someone’s right to know</a:t>
            </a:r>
          </a:p>
          <a:p>
            <a:r>
              <a:rPr lang="en-US" dirty="0"/>
              <a:t>I</a:t>
            </a:r>
            <a:r>
              <a:rPr lang="en-US" dirty="0" smtClean="0"/>
              <a:t>nformation on the net is permanent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fight back…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9224"/>
            <a:ext cx="3630504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engineering</a:t>
            </a:r>
          </a:p>
          <a:p>
            <a:pPr lvl="1"/>
            <a:r>
              <a:rPr lang="en-US" dirty="0" smtClean="0"/>
              <a:t>Have differing degrees of passwords</a:t>
            </a:r>
          </a:p>
          <a:p>
            <a:pPr lvl="1"/>
            <a:r>
              <a:rPr lang="en-US" dirty="0" smtClean="0"/>
              <a:t>Don’t share your important passwords</a:t>
            </a:r>
          </a:p>
          <a:p>
            <a:r>
              <a:rPr lang="en-US" dirty="0" smtClean="0"/>
              <a:t>Passwords guessers</a:t>
            </a:r>
          </a:p>
          <a:p>
            <a:pPr lvl="1"/>
            <a:r>
              <a:rPr lang="en-US" dirty="0" smtClean="0"/>
              <a:t>Combine numbers, letters, special characters</a:t>
            </a:r>
          </a:p>
          <a:p>
            <a:pPr lvl="1"/>
            <a:r>
              <a:rPr lang="en-US" dirty="0" smtClean="0"/>
              <a:t>Use the phrase method</a:t>
            </a:r>
          </a:p>
          <a:p>
            <a:pPr lvl="2"/>
            <a:r>
              <a:rPr lang="en-US" dirty="0" smtClean="0"/>
              <a:t>Michelle Took Bobby Out For 4 Beers</a:t>
            </a:r>
          </a:p>
          <a:p>
            <a:pPr lvl="3"/>
            <a:r>
              <a:rPr lang="en-US" dirty="0" smtClean="0"/>
              <a:t>MTBOF4B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85" y="1600200"/>
            <a:ext cx="5000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your systems up regularly</a:t>
            </a:r>
          </a:p>
          <a:p>
            <a:pPr lvl="1"/>
            <a:r>
              <a:rPr lang="en-US" dirty="0" smtClean="0"/>
              <a:t>Automated software</a:t>
            </a:r>
          </a:p>
          <a:p>
            <a:pPr lvl="1"/>
            <a:r>
              <a:rPr lang="en-US" dirty="0" smtClean="0"/>
              <a:t>Built into Macs, Windows</a:t>
            </a:r>
          </a:p>
          <a:p>
            <a:r>
              <a:rPr lang="en-US" dirty="0" smtClean="0"/>
              <a:t>Can backup to portable hard drive</a:t>
            </a:r>
          </a:p>
          <a:p>
            <a:pPr lvl="1"/>
            <a:r>
              <a:rPr lang="en-US" dirty="0" smtClean="0"/>
              <a:t>Very inexpensive these days</a:t>
            </a:r>
          </a:p>
          <a:p>
            <a:r>
              <a:rPr lang="en-US" dirty="0" smtClean="0"/>
              <a:t>If a virus attacks you, you can recover</a:t>
            </a:r>
          </a:p>
          <a:p>
            <a:pPr lvl="1"/>
            <a:r>
              <a:rPr lang="en-US" dirty="0" smtClean="0"/>
              <a:t>Reload from backups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protect money</a:t>
            </a:r>
          </a:p>
          <a:p>
            <a:pPr lvl="1"/>
            <a:r>
              <a:rPr lang="en-US" dirty="0" smtClean="0"/>
              <a:t>Banks, Financial transactions</a:t>
            </a:r>
          </a:p>
          <a:p>
            <a:r>
              <a:rPr lang="en-US" dirty="0" smtClean="0"/>
              <a:t>To protect information</a:t>
            </a:r>
          </a:p>
          <a:p>
            <a:pPr lvl="1"/>
            <a:r>
              <a:rPr lang="en-US" dirty="0" smtClean="0"/>
              <a:t>Government agencies</a:t>
            </a:r>
          </a:p>
          <a:p>
            <a:r>
              <a:rPr lang="en-US" dirty="0" smtClean="0"/>
              <a:t>To ensure </a:t>
            </a:r>
            <a:r>
              <a:rPr lang="en-US" dirty="0"/>
              <a:t>p</a:t>
            </a:r>
            <a:r>
              <a:rPr lang="en-US" dirty="0" smtClean="0"/>
              <a:t>ersonal safety</a:t>
            </a:r>
          </a:p>
          <a:p>
            <a:pPr lvl="1"/>
            <a:r>
              <a:rPr lang="en-US" dirty="0" smtClean="0"/>
              <a:t>Airlines, trains, bridges</a:t>
            </a:r>
          </a:p>
          <a:p>
            <a:r>
              <a:rPr lang="en-US" dirty="0" smtClean="0"/>
              <a:t>To keep the bad guys out</a:t>
            </a:r>
          </a:p>
          <a:p>
            <a:pPr lvl="1"/>
            <a:r>
              <a:rPr lang="en-US" dirty="0" smtClean="0"/>
              <a:t>Or just the nosy…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about posting PII</a:t>
            </a:r>
          </a:p>
          <a:p>
            <a:pPr lvl="1"/>
            <a:r>
              <a:rPr lang="en-US" dirty="0" smtClean="0"/>
              <a:t>Who can see it?</a:t>
            </a:r>
          </a:p>
          <a:p>
            <a:pPr lvl="1"/>
            <a:r>
              <a:rPr lang="en-US" dirty="0" smtClean="0"/>
              <a:t>What is their privacy policy?</a:t>
            </a:r>
          </a:p>
          <a:p>
            <a:r>
              <a:rPr lang="en-US" dirty="0" smtClean="0"/>
              <a:t>Use differing levels of e-mail addresses</a:t>
            </a:r>
          </a:p>
          <a:p>
            <a:pPr lvl="1"/>
            <a:r>
              <a:rPr lang="en-US" dirty="0" smtClean="0"/>
              <a:t>Keep one for shopping, surveys</a:t>
            </a:r>
          </a:p>
          <a:p>
            <a:pPr lvl="1"/>
            <a:r>
              <a:rPr lang="en-US" dirty="0" smtClean="0"/>
              <a:t>Keep one for professional</a:t>
            </a:r>
          </a:p>
          <a:p>
            <a:pPr lvl="1"/>
            <a:r>
              <a:rPr lang="en-US" dirty="0" smtClean="0"/>
              <a:t>Keep one for personal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your passwords regularly</a:t>
            </a:r>
          </a:p>
          <a:p>
            <a:pPr lvl="1"/>
            <a:r>
              <a:rPr lang="en-US" dirty="0" smtClean="0"/>
              <a:t>Every 90 days or so</a:t>
            </a:r>
          </a:p>
          <a:p>
            <a:pPr lvl="1"/>
            <a:r>
              <a:rPr lang="en-US" dirty="0" smtClean="0"/>
              <a:t>Do NOT use your birthday…</a:t>
            </a:r>
          </a:p>
          <a:p>
            <a:r>
              <a:rPr lang="en-US" dirty="0" smtClean="0"/>
              <a:t>Watch your bank accounts</a:t>
            </a:r>
          </a:p>
          <a:p>
            <a:pPr lvl="1"/>
            <a:r>
              <a:rPr lang="en-US" dirty="0" smtClean="0"/>
              <a:t>Easy to log in and verify transactions</a:t>
            </a:r>
          </a:p>
          <a:p>
            <a:pPr lvl="1"/>
            <a:r>
              <a:rPr lang="en-US" dirty="0" smtClean="0"/>
              <a:t>Programs like Quicken will download</a:t>
            </a:r>
          </a:p>
          <a:p>
            <a:r>
              <a:rPr lang="en-US" dirty="0" smtClean="0"/>
              <a:t>Use encryption</a:t>
            </a:r>
          </a:p>
          <a:p>
            <a:pPr lvl="1"/>
            <a:r>
              <a:rPr lang="en-US" dirty="0" smtClean="0"/>
              <a:t>https://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on-line sites</a:t>
            </a:r>
          </a:p>
          <a:p>
            <a:pPr lvl="1"/>
            <a:r>
              <a:rPr lang="en-US" dirty="0" smtClean="0"/>
              <a:t>Don’t give your CC# unnecessarily</a:t>
            </a:r>
          </a:p>
          <a:p>
            <a:pPr lvl="1"/>
            <a:r>
              <a:rPr lang="en-US" dirty="0" smtClean="0"/>
              <a:t>Ensure it is a legitimate business</a:t>
            </a:r>
          </a:p>
          <a:p>
            <a:r>
              <a:rPr lang="en-US" dirty="0" smtClean="0"/>
              <a:t>NEVER respond to phishing</a:t>
            </a:r>
          </a:p>
          <a:p>
            <a:pPr lvl="1"/>
            <a:r>
              <a:rPr lang="en-US" dirty="0" smtClean="0"/>
              <a:t>They will clean out your account in seconds</a:t>
            </a:r>
          </a:p>
          <a:p>
            <a:r>
              <a:rPr lang="en-US" dirty="0" smtClean="0"/>
              <a:t>Run virus checkers</a:t>
            </a:r>
          </a:p>
          <a:p>
            <a:pPr lvl="1"/>
            <a:r>
              <a:rPr lang="en-US" dirty="0" smtClean="0"/>
              <a:t>Norton, MacAfee, </a:t>
            </a:r>
            <a:r>
              <a:rPr lang="en-US" dirty="0" err="1" smtClean="0"/>
              <a:t>ClamXav</a:t>
            </a:r>
            <a:endParaRPr lang="en-US" dirty="0" smtClean="0"/>
          </a:p>
          <a:p>
            <a:r>
              <a:rPr lang="en-US" dirty="0" smtClean="0"/>
              <a:t>Backup your system regularly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en.wikipedia.org/wiki/Computer_security</a:t>
            </a: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www.webopedia.com/DidYouKnow/Internet/2004/virus.asp</a:t>
            </a: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en.wikipedia.org/wiki/Internet_privacy</a:t>
            </a: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en.wikipedia.org/wiki/Malware</a:t>
            </a: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en.wikipedia.org/wiki/Spyware</a:t>
            </a: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www.buzzle.com/articles/computer-security-authentication.html</a:t>
            </a: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endParaRPr lang="en-US" sz="2000" dirty="0" smtClean="0"/>
          </a:p>
          <a:p>
            <a:pPr marL="58293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price of security?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781800" cy="453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Ease of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086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more security comes:</a:t>
            </a:r>
          </a:p>
          <a:p>
            <a:pPr lvl="1"/>
            <a:r>
              <a:rPr lang="en-US" dirty="0" smtClean="0"/>
              <a:t>More checks </a:t>
            </a:r>
          </a:p>
          <a:p>
            <a:pPr lvl="2"/>
            <a:r>
              <a:rPr lang="en-US" dirty="0" smtClean="0"/>
              <a:t>Is what you are doing is legit ?</a:t>
            </a:r>
          </a:p>
          <a:p>
            <a:pPr lvl="1"/>
            <a:r>
              <a:rPr lang="en-US" dirty="0" smtClean="0"/>
              <a:t>More chances for error</a:t>
            </a:r>
          </a:p>
          <a:p>
            <a:pPr lvl="2"/>
            <a:r>
              <a:rPr lang="en-US" dirty="0" smtClean="0"/>
              <a:t>Entering wrong password</a:t>
            </a:r>
          </a:p>
          <a:p>
            <a:pPr lvl="1"/>
            <a:r>
              <a:rPr lang="en-US" dirty="0" smtClean="0"/>
              <a:t>Differing rules</a:t>
            </a:r>
          </a:p>
          <a:p>
            <a:pPr lvl="2"/>
            <a:r>
              <a:rPr lang="en-US" dirty="0" smtClean="0"/>
              <a:t>One site wants letters and numbers</a:t>
            </a:r>
          </a:p>
          <a:p>
            <a:pPr lvl="2"/>
            <a:r>
              <a:rPr lang="en-US" dirty="0" smtClean="0"/>
              <a:t>Another wants a special character</a:t>
            </a:r>
          </a:p>
          <a:p>
            <a:pPr lvl="1"/>
            <a:r>
              <a:rPr lang="en-US" dirty="0" smtClean="0"/>
              <a:t>More frustration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more security you have in place</a:t>
            </a:r>
          </a:p>
          <a:p>
            <a:pPr lvl="1"/>
            <a:r>
              <a:rPr lang="en-US" dirty="0" smtClean="0"/>
              <a:t>The more activities your computer is doing to check things</a:t>
            </a:r>
          </a:p>
          <a:p>
            <a:pPr lvl="1"/>
            <a:r>
              <a:rPr lang="en-US" dirty="0" smtClean="0"/>
              <a:t>These activities take resources</a:t>
            </a:r>
          </a:p>
          <a:p>
            <a:pPr lvl="1"/>
            <a:r>
              <a:rPr lang="en-US" dirty="0" smtClean="0"/>
              <a:t>And your computer slows down…</a:t>
            </a:r>
          </a:p>
          <a:p>
            <a:r>
              <a:rPr lang="en-US" dirty="0" smtClean="0"/>
              <a:t>You are entering more information to authorize</a:t>
            </a:r>
          </a:p>
          <a:p>
            <a:pPr lvl="1"/>
            <a:r>
              <a:rPr lang="en-US" dirty="0" smtClean="0"/>
              <a:t>And your performance slows down…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Inability to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you just can’t do what you are entitled to do, </a:t>
            </a:r>
          </a:p>
          <a:p>
            <a:pPr lvl="1"/>
            <a:r>
              <a:rPr lang="en-US" dirty="0" smtClean="0"/>
              <a:t>Forgotten password</a:t>
            </a:r>
          </a:p>
          <a:p>
            <a:pPr lvl="1"/>
            <a:r>
              <a:rPr lang="en-US" dirty="0" smtClean="0"/>
              <a:t>System imposed restrictions</a:t>
            </a:r>
          </a:p>
          <a:p>
            <a:pPr lvl="2"/>
            <a:r>
              <a:rPr lang="en-US" dirty="0" smtClean="0"/>
              <a:t>3 times enter incorrect password</a:t>
            </a:r>
          </a:p>
          <a:p>
            <a:r>
              <a:rPr lang="en-US" dirty="0" smtClean="0"/>
              <a:t>Security servers are often different than content servers</a:t>
            </a:r>
          </a:p>
          <a:p>
            <a:pPr lvl="1"/>
            <a:r>
              <a:rPr lang="en-US" dirty="0" smtClean="0"/>
              <a:t>Differing point of failure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bad guys?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5" y="1295400"/>
            <a:ext cx="8316604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for malicious software</a:t>
            </a:r>
          </a:p>
          <a:p>
            <a:r>
              <a:rPr lang="en-US" dirty="0" smtClean="0"/>
              <a:t>Programs designed to </a:t>
            </a:r>
          </a:p>
          <a:p>
            <a:pPr lvl="1"/>
            <a:r>
              <a:rPr lang="en-US" dirty="0" smtClean="0"/>
              <a:t>Disrupt or deny operation</a:t>
            </a:r>
          </a:p>
          <a:p>
            <a:pPr lvl="1"/>
            <a:r>
              <a:rPr lang="en-US" dirty="0" smtClean="0"/>
              <a:t>Gather information</a:t>
            </a:r>
          </a:p>
          <a:p>
            <a:pPr lvl="1"/>
            <a:r>
              <a:rPr lang="en-US" dirty="0" smtClean="0"/>
              <a:t>Gain unauthorized access</a:t>
            </a:r>
          </a:p>
          <a:p>
            <a:r>
              <a:rPr lang="en-US" dirty="0" smtClean="0"/>
              <a:t>Software is considered malware based on the intent of the programmer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180-6EC4-4053-B4EC-67432986B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354</TotalTime>
  <Words>1088</Words>
  <Application>Microsoft Office PowerPoint</Application>
  <PresentationFormat>On-screen Show (4:3)</PresentationFormat>
  <Paragraphs>253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Security and Privacy</vt:lpstr>
      <vt:lpstr>Definitions</vt:lpstr>
      <vt:lpstr>Why do we need security?</vt:lpstr>
      <vt:lpstr>What is the price of security?</vt:lpstr>
      <vt:lpstr>Ease of use</vt:lpstr>
      <vt:lpstr>Performance</vt:lpstr>
      <vt:lpstr>Inability to act</vt:lpstr>
      <vt:lpstr>Who are the bad guys?</vt:lpstr>
      <vt:lpstr>Malware</vt:lpstr>
      <vt:lpstr>Virus</vt:lpstr>
      <vt:lpstr>Worm</vt:lpstr>
      <vt:lpstr>Trojan Horse</vt:lpstr>
      <vt:lpstr>Spyware</vt:lpstr>
      <vt:lpstr>Adware</vt:lpstr>
      <vt:lpstr>Back to security..</vt:lpstr>
      <vt:lpstr>How do we achieve security?</vt:lpstr>
      <vt:lpstr>Physical security</vt:lpstr>
      <vt:lpstr>Authentication</vt:lpstr>
      <vt:lpstr>Authorization</vt:lpstr>
      <vt:lpstr>Privacy</vt:lpstr>
      <vt:lpstr>What is privacy?</vt:lpstr>
      <vt:lpstr>What type of info?</vt:lpstr>
      <vt:lpstr>Does privacy exist anymore?</vt:lpstr>
      <vt:lpstr>Why has privacy disappeared?</vt:lpstr>
      <vt:lpstr>Is it hopeless?</vt:lpstr>
      <vt:lpstr>How to fight back…</vt:lpstr>
      <vt:lpstr>Passwords</vt:lpstr>
      <vt:lpstr>Encryption</vt:lpstr>
      <vt:lpstr>Backups</vt:lpstr>
      <vt:lpstr>Personal habits</vt:lpstr>
      <vt:lpstr>Personal habits</vt:lpstr>
      <vt:lpstr>Personal habits</vt:lpstr>
      <vt:lpstr>References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Russ</dc:creator>
  <cp:lastModifiedBy>Russ</cp:lastModifiedBy>
  <cp:revision>11</cp:revision>
  <dcterms:modified xsi:type="dcterms:W3CDTF">2016-05-18T17:44:53Z</dcterms:modified>
</cp:coreProperties>
</file>