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2" r:id="rId1"/>
  </p:sldMasterIdLst>
  <p:notesMasterIdLst>
    <p:notesMasterId r:id="rId9"/>
  </p:notesMasterIdLst>
  <p:handoutMasterIdLst>
    <p:handoutMasterId r:id="rId10"/>
  </p:handoutMasterIdLst>
  <p:sldIdLst>
    <p:sldId id="436" r:id="rId2"/>
    <p:sldId id="594" r:id="rId3"/>
    <p:sldId id="603" r:id="rId4"/>
    <p:sldId id="595" r:id="rId5"/>
    <p:sldId id="597" r:id="rId6"/>
    <p:sldId id="601" r:id="rId7"/>
    <p:sldId id="602" r:id="rId8"/>
  </p:sldIdLst>
  <p:sldSz cx="9144000" cy="6858000" type="screen4x3"/>
  <p:notesSz cx="9269413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0">
          <p15:clr>
            <a:srgbClr val="A4A3A4"/>
          </p15:clr>
        </p15:guide>
        <p15:guide id="2" pos="29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7F7F7F"/>
    <a:srgbClr val="006600"/>
    <a:srgbClr val="990033"/>
    <a:srgbClr val="CC0000"/>
    <a:srgbClr val="003399"/>
    <a:srgbClr val="336699"/>
    <a:srgbClr val="008080"/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 autoAdjust="0"/>
    <p:restoredTop sz="72052" autoAdjust="0"/>
  </p:normalViewPr>
  <p:slideViewPr>
    <p:cSldViewPr snapToGrid="0">
      <p:cViewPr varScale="1">
        <p:scale>
          <a:sx n="49" d="100"/>
          <a:sy n="49" d="100"/>
        </p:scale>
        <p:origin x="144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846" y="-90"/>
      </p:cViewPr>
      <p:guideLst>
        <p:guide orient="horz" pos="2210"/>
        <p:guide pos="29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80C165FA-4563-DA49-9588-BB856F75A137}" type="datetime1">
              <a:rPr lang="en-US"/>
              <a:pPr/>
              <a:t>1/13/21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1247D90D-5A22-9042-A220-14A08B18B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9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33750"/>
            <a:ext cx="6796087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BAD48C94-7EB9-F94F-9D73-CAC3D75EECEA}" type="datetime1">
              <a:rPr lang="en-US"/>
              <a:pPr/>
              <a:t>1/13/21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DC43DCB5-4B1A-7C41-B1F8-2EE8BD314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3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50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81313" y="527050"/>
            <a:ext cx="3506787" cy="2632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Math is a formal language which is helps us formulate problems and algorithms so</a:t>
            </a:r>
            <a:r>
              <a:rPr lang="en-US" baseline="0" dirty="0"/>
              <a:t> that we can write programs, which are another very formal language!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E4C2A5-AE85-EC4D-90C7-67B8045677C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81313" y="527050"/>
            <a:ext cx="3506787" cy="2632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E4C2A5-AE85-EC4D-90C7-67B8045677C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81313" y="527050"/>
            <a:ext cx="3506787" cy="2632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E4C2A5-AE85-EC4D-90C7-67B8045677C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7301">
              <a:defRPr/>
            </a:pPr>
            <a:r>
              <a:rPr lang="en-US" dirty="0">
                <a:latin typeface="Times New Roman" charset="0"/>
                <a:ea typeface="ＭＳ Ｐゴシック" charset="-128"/>
                <a:cs typeface="ＭＳ Ｐゴシック" charset="-128"/>
              </a:rPr>
              <a:t>Taking or giving work. Pretending authorship.</a:t>
            </a:r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 NOT: </a:t>
            </a:r>
            <a:r>
              <a:rPr lang="en-US" dirty="0">
                <a:latin typeface="Times New Roman" charset="0"/>
                <a:ea typeface="ＭＳ Ｐゴシック" charset="-128"/>
                <a:cs typeface="ＭＳ Ｐゴシック" charset="-128"/>
              </a:rPr>
              <a:t>Talking about a</a:t>
            </a:r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 problem, an abstract solution.</a:t>
            </a:r>
          </a:p>
          <a:p>
            <a:pPr defTabSz="897301">
              <a:defRPr/>
            </a:pPr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Professional Conduct (Syllabus)</a:t>
            </a:r>
            <a:r>
              <a:rPr lang="en-US" dirty="0">
                <a:latin typeface="Times New Roman" charset="0"/>
                <a:ea typeface="ＭＳ Ｐゴシック" charset="-128"/>
                <a:cs typeface="ＭＳ Ｐゴシック" charset="-128"/>
              </a:rPr>
              <a:t> </a:t>
            </a:r>
          </a:p>
          <a:p>
            <a:pPr defTabSz="897301">
              <a:defRPr/>
            </a:pPr>
            <a:r>
              <a:rPr lang="en-US" dirty="0">
                <a:latin typeface="Times New Roman" charset="0"/>
                <a:ea typeface="ＭＳ Ｐゴシック" charset="-128"/>
                <a:cs typeface="ＭＳ Ｐゴシック" charset="-128"/>
              </a:rPr>
              <a:t>Gained:</a:t>
            </a:r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 you get the points w/o doing the work.</a:t>
            </a:r>
          </a:p>
          <a:p>
            <a:pPr defTabSz="897301">
              <a:defRPr/>
            </a:pPr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Lost: experience of doing the work, next task will be MUCH harder, the one after impossible</a:t>
            </a:r>
          </a:p>
          <a:p>
            <a:pPr defTabSz="897301">
              <a:defRPr/>
            </a:pPr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Loss of points, Univ. record</a:t>
            </a:r>
          </a:p>
          <a:p>
            <a:pPr defTabSz="897301">
              <a:defRPr/>
            </a:pPr>
            <a:r>
              <a:rPr lang="en-US" baseline="0" dirty="0">
                <a:latin typeface="Times New Roman" charset="0"/>
                <a:ea typeface="ＭＳ Ｐゴシック" charset="-128"/>
                <a:cs typeface="ＭＳ Ｐゴシック" charset="-128"/>
              </a:rPr>
              <a:t>Time trouble, time management. Use your calendar on your phone.</a:t>
            </a: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defTabSz="897301">
              <a:defRPr/>
            </a:pPr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E4C2A5-AE85-EC4D-90C7-67B8045677C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70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Line 2"/>
          <p:cNvSpPr>
            <a:spLocks noChangeShapeType="1"/>
          </p:cNvSpPr>
          <p:nvPr userDrawn="1"/>
        </p:nvSpPr>
        <p:spPr bwMode="auto">
          <a:xfrm>
            <a:off x="-3175" y="904791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53639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39057" y="3207171"/>
            <a:ext cx="7162800" cy="3094037"/>
          </a:xfrm>
          <a:ln>
            <a:tailEnd type="none" w="sm" len="sm"/>
          </a:ln>
        </p:spPr>
        <p:txBody>
          <a:bodyPr/>
          <a:lstStyle>
            <a:lvl1pPr algn="ctr" defTabSz="915988">
              <a:defRPr sz="28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-3175" y="2607988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8BCDA1E-1794-5446-9A2E-8C1F6372D3A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9578075-EEA9-8144-AD03-4EE198986FB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59E553-7F30-9B46-BA78-682CBE9B627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D936146-5419-3345-8044-CD41AF2DA91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07CD2F-7EF3-5748-8C7E-34D5617F547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37CA0D4-0E25-8349-8F08-3B7430B3C56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65680C1-A870-054C-BD87-6F9CFA4D4C6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484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3808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rgbClr val="003399"/>
        </a:buClr>
        <a:buSzPct val="50000"/>
        <a:buFont typeface="Monotype Sorts" charset="2"/>
        <a:defRPr kumimoji="1" sz="2000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ts val="60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olostate.edu/~cs22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634981" y="844214"/>
            <a:ext cx="8090110" cy="14394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CS 220: Discrete Structures and their Applications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3887" y="2674573"/>
            <a:ext cx="5733556" cy="1572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endParaRPr lang="en-US" sz="140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Course Introduction</a:t>
            </a:r>
            <a:endParaRPr lang="en-US" sz="2800" dirty="0">
              <a:solidFill>
                <a:srgbClr val="4C4C4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635" y="5972753"/>
            <a:ext cx="1638300" cy="711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76455"/>
            <a:ext cx="2222397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this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This is a </a:t>
            </a:r>
            <a:r>
              <a:rPr lang="en-US" sz="2400" b="1" dirty="0">
                <a:solidFill>
                  <a:srgbClr val="FF0000"/>
                </a:solidFill>
              </a:rPr>
              <a:t>math for computer scientists </a:t>
            </a:r>
            <a:r>
              <a:rPr lang="en-US" sz="2400" dirty="0"/>
              <a:t>course.</a:t>
            </a:r>
          </a:p>
          <a:p>
            <a:pPr lvl="2"/>
            <a:r>
              <a:rPr lang="en-US" sz="2200" dirty="0">
                <a:solidFill>
                  <a:schemeClr val="bg2"/>
                </a:solidFill>
              </a:rPr>
              <a:t>Why is math important to us? What does it have to do with computer science?</a:t>
            </a:r>
          </a:p>
          <a:p>
            <a:pPr lvl="3">
              <a:buFont typeface="Wingdings" charset="2"/>
              <a:buChar char="§"/>
            </a:pPr>
            <a:r>
              <a:rPr lang="en-US" sz="2200" dirty="0">
                <a:solidFill>
                  <a:schemeClr val="bg2"/>
                </a:solidFill>
              </a:rPr>
              <a:t>We need to be able to reason about our programs</a:t>
            </a:r>
          </a:p>
          <a:p>
            <a:pPr marL="742950" lvl="3" indent="0">
              <a:buNone/>
            </a:pPr>
            <a:r>
              <a:rPr lang="en-US" sz="2200" dirty="0">
                <a:solidFill>
                  <a:schemeClr val="bg2"/>
                </a:solidFill>
              </a:rPr>
              <a:t>      1. Is our program correct?</a:t>
            </a:r>
          </a:p>
          <a:p>
            <a:pPr marL="742950" lvl="3" indent="0">
              <a:buNone/>
            </a:pPr>
            <a:r>
              <a:rPr lang="en-US" sz="2200" dirty="0">
                <a:solidFill>
                  <a:schemeClr val="bg2"/>
                </a:solidFill>
              </a:rPr>
              <a:t>      2. How much time  and space does it take </a:t>
            </a:r>
          </a:p>
          <a:p>
            <a:pPr marL="114300" lvl="1" indent="0">
              <a:buNone/>
            </a:pPr>
            <a:endParaRPr lang="en-US" sz="2400" dirty="0">
              <a:solidFill>
                <a:schemeClr val="bg2"/>
              </a:solidFill>
            </a:endParaRPr>
          </a:p>
          <a:p>
            <a:endParaRPr lang="en-US" sz="2600" dirty="0">
              <a:solidFill>
                <a:schemeClr val="bg2"/>
              </a:solidFill>
            </a:endParaRPr>
          </a:p>
          <a:p>
            <a:pPr marL="457200" indent="-457200">
              <a:buFont typeface="Wingdings" charset="2"/>
              <a:buChar char="§"/>
            </a:pPr>
            <a:r>
              <a:rPr lang="en-US" sz="2600" dirty="0"/>
              <a:t>We will also write programs.</a:t>
            </a:r>
          </a:p>
          <a:p>
            <a:pPr marL="803275" lvl="1" indent="-457200">
              <a:buFont typeface="Wingdings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Programming language:  Python!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buFont typeface="Wingdings" charset="2"/>
              <a:buChar char="ü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4351" y="3798455"/>
            <a:ext cx="2656294" cy="2563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26966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59633"/>
            <a:ext cx="7848600" cy="5410200"/>
          </a:xfrm>
        </p:spPr>
        <p:txBody>
          <a:bodyPr/>
          <a:lstStyle/>
          <a:p>
            <a:r>
              <a:rPr lang="en-US" dirty="0"/>
              <a:t>We will use Python to demonstrate mathematical concepts.</a:t>
            </a:r>
          </a:p>
          <a:p>
            <a:pPr>
              <a:lnSpc>
                <a:spcPct val="90000"/>
              </a:lnSpc>
            </a:pPr>
            <a:r>
              <a:rPr lang="en-US" dirty="0"/>
              <a:t>Why Python?</a:t>
            </a:r>
          </a:p>
          <a:p>
            <a:pPr marL="457200" indent="-457200">
              <a:lnSpc>
                <a:spcPct val="90000"/>
              </a:lnSpc>
              <a:buFont typeface="Wingdings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Simple, easy to learn syntax</a:t>
            </a:r>
          </a:p>
          <a:p>
            <a:pPr marL="457200" indent="-457200">
              <a:lnSpc>
                <a:spcPct val="90000"/>
              </a:lnSpc>
              <a:buFont typeface="Wingdings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Highly readable, compact code: almost like pseudo-code</a:t>
            </a:r>
          </a:p>
          <a:p>
            <a:pPr marL="457200" indent="-457200">
              <a:lnSpc>
                <a:spcPct val="90000"/>
              </a:lnSpc>
              <a:buFont typeface="Wingdings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One of the most highly used programming languages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What makes Python different from Java?</a:t>
            </a:r>
          </a:p>
          <a:p>
            <a:pPr marL="342900" indent="-342900">
              <a:lnSpc>
                <a:spcPct val="90000"/>
              </a:lnSpc>
              <a:buFont typeface="Wingdings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Java is </a:t>
            </a:r>
            <a:r>
              <a:rPr lang="en-US" b="1" dirty="0">
                <a:solidFill>
                  <a:srgbClr val="FF0000"/>
                </a:solidFill>
              </a:rPr>
              <a:t>statically </a:t>
            </a:r>
            <a:r>
              <a:rPr lang="en-US" dirty="0">
                <a:solidFill>
                  <a:schemeClr val="tx1"/>
                </a:solidFill>
              </a:rPr>
              <a:t>typed, i.e. variables are bound to           types at compile time. This avoids run time errors, but    makes java programs more rigid.</a:t>
            </a:r>
          </a:p>
          <a:p>
            <a:pPr marL="342900" indent="-342900">
              <a:lnSpc>
                <a:spcPct val="90000"/>
              </a:lnSpc>
              <a:buFont typeface="Wingdings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Python is </a:t>
            </a:r>
            <a:r>
              <a:rPr lang="en-US" b="1" dirty="0">
                <a:solidFill>
                  <a:srgbClr val="FF0000"/>
                </a:solidFill>
              </a:rPr>
              <a:t>dynamically</a:t>
            </a:r>
            <a:r>
              <a:rPr lang="en-US" dirty="0">
                <a:solidFill>
                  <a:schemeClr val="tx1"/>
                </a:solidFill>
              </a:rPr>
              <a:t> typed, i.e. a variable takes on some            type at run time, and its type can change. This                makes python programs more flexible, but can                cause strange run time errors.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7" descr="H:\!scanned images\LovePython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77828" y="4029363"/>
            <a:ext cx="2062996" cy="205524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2400" y="6273224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Arial" pitchFamily="-110" charset="0"/>
              </a:rPr>
              <a:t>image from: ftp://</a:t>
            </a:r>
            <a:r>
              <a:rPr lang="en-US" sz="1200" dirty="0" err="1">
                <a:solidFill>
                  <a:srgbClr val="000000"/>
                </a:solidFill>
                <a:latin typeface="Arial" pitchFamily="-110" charset="0"/>
              </a:rPr>
              <a:t>www.mindview.net/pub/eckel/LovePython.zip</a:t>
            </a:r>
            <a:endParaRPr lang="en-US" sz="1200" dirty="0">
              <a:solidFill>
                <a:srgbClr val="000000"/>
              </a:solidFill>
              <a:latin typeface="Arial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11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this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05648"/>
            <a:ext cx="8915400" cy="6152352"/>
          </a:xfrm>
        </p:spPr>
        <p:txBody>
          <a:bodyPr/>
          <a:lstStyle/>
          <a:p>
            <a:r>
              <a:rPr lang="en-US" sz="2400" dirty="0"/>
              <a:t>Course webpage: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>
                <a:hlinkClick r:id="rId3"/>
              </a:rPr>
              <a:t>http://www.cs.colostate.edu/~cs220</a:t>
            </a:r>
            <a:endParaRPr lang="en-US" sz="2400" dirty="0"/>
          </a:p>
          <a:p>
            <a:pPr>
              <a:buNone/>
            </a:pPr>
            <a:endParaRPr lang="en-US" sz="2400" dirty="0"/>
          </a:p>
          <a:p>
            <a:r>
              <a:rPr lang="en-US" sz="2400" dirty="0"/>
              <a:t>Slides/recitations/assignments/weekly schedule are posted on the course webpage’s progress page.</a:t>
            </a:r>
          </a:p>
          <a:p>
            <a:pPr>
              <a:buFont typeface="Wingdings" charset="2"/>
              <a:buChar char="q"/>
            </a:pPr>
            <a:endParaRPr lang="en-US" sz="2400" dirty="0"/>
          </a:p>
          <a:p>
            <a:r>
              <a:rPr lang="en-US" sz="2400" dirty="0"/>
              <a:t>We use</a:t>
            </a:r>
            <a:r>
              <a:rPr lang="en-US" sz="2400" b="1" dirty="0"/>
              <a:t> Canvas</a:t>
            </a:r>
            <a:r>
              <a:rPr lang="en-US" sz="2400" dirty="0"/>
              <a:t> for grades, quizzes and tests. </a:t>
            </a:r>
          </a:p>
          <a:p>
            <a:endParaRPr lang="en-US" sz="2400" dirty="0"/>
          </a:p>
          <a:p>
            <a:r>
              <a:rPr lang="en-US" sz="2400" dirty="0"/>
              <a:t>Please don’t send e-mail from canvas!! I cannot respond.</a:t>
            </a:r>
          </a:p>
          <a:p>
            <a:endParaRPr lang="en-US" sz="2400" dirty="0"/>
          </a:p>
          <a:p>
            <a:r>
              <a:rPr lang="en-US" sz="2400" dirty="0"/>
              <a:t>We use </a:t>
            </a:r>
            <a:r>
              <a:rPr lang="en-US" sz="2400" dirty="0" err="1"/>
              <a:t>Zybooks</a:t>
            </a:r>
            <a:r>
              <a:rPr lang="en-US" sz="2400" dirty="0"/>
              <a:t> for reading and Python Programming.</a:t>
            </a:r>
          </a:p>
          <a:p>
            <a:r>
              <a:rPr lang="en-US" sz="2400" b="1" dirty="0"/>
              <a:t>Click through Canvas Assignments </a:t>
            </a:r>
            <a:r>
              <a:rPr lang="en-US" sz="2400" dirty="0"/>
              <a:t>to get to </a:t>
            </a:r>
            <a:r>
              <a:rPr lang="en-US" sz="2400" dirty="0" err="1"/>
              <a:t>Zybooks</a:t>
            </a:r>
            <a:r>
              <a:rPr lang="en-US" sz="2400" dirty="0"/>
              <a:t>. When you have done your reading and reading quiz you must </a:t>
            </a:r>
            <a:r>
              <a:rPr lang="en-US" sz="2400" b="1" dirty="0"/>
              <a:t>submit (synchronize) </a:t>
            </a:r>
            <a:r>
              <a:rPr lang="en-US" sz="2400" dirty="0"/>
              <a:t>your score to Canvas</a:t>
            </a:r>
          </a:p>
          <a:p>
            <a:pPr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7918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sz="2200" dirty="0"/>
              <a:t>Lectures (Instructor) on Canvas</a:t>
            </a:r>
            <a:r>
              <a:rPr lang="en-US" sz="2200"/>
              <a:t>: Echo360</a:t>
            </a:r>
            <a:endParaRPr lang="en-US" sz="2200" dirty="0"/>
          </a:p>
          <a:p>
            <a:pPr marL="114300" lvl="1" indent="0">
              <a:lnSpc>
                <a:spcPct val="90000"/>
              </a:lnSpc>
              <a:buNone/>
            </a:pPr>
            <a:r>
              <a:rPr lang="en-US" sz="2200" dirty="0">
                <a:solidFill>
                  <a:srgbClr val="003399"/>
                </a:solidFill>
              </a:rPr>
              <a:t>	Slides are posted on the course website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dirty="0" err="1"/>
              <a:t>Zybooks</a:t>
            </a:r>
            <a:r>
              <a:rPr lang="en-US" sz="2200" dirty="0"/>
              <a:t> reading assignments</a:t>
            </a:r>
          </a:p>
          <a:p>
            <a:pPr marL="114300" lvl="1" indent="0">
              <a:lnSpc>
                <a:spcPct val="90000"/>
              </a:lnSpc>
              <a:buNone/>
            </a:pPr>
            <a:r>
              <a:rPr lang="en-US" sz="2200" dirty="0"/>
              <a:t>	</a:t>
            </a:r>
            <a:r>
              <a:rPr lang="en-US" sz="2200" dirty="0">
                <a:solidFill>
                  <a:srgbClr val="003399"/>
                </a:solidFill>
              </a:rPr>
              <a:t>Help prepare/reinforce lecture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Recitations</a:t>
            </a:r>
          </a:p>
          <a:p>
            <a:pPr marL="114300" lvl="1" indent="0">
              <a:lnSpc>
                <a:spcPct val="90000"/>
              </a:lnSpc>
              <a:buNone/>
            </a:pPr>
            <a:r>
              <a:rPr lang="en-US" sz="2200" dirty="0">
                <a:solidFill>
                  <a:srgbClr val="003399"/>
                </a:solidFill>
              </a:rPr>
              <a:t>	Help you with written/programming assignments</a:t>
            </a:r>
          </a:p>
          <a:p>
            <a:pPr marL="114300" lvl="1" indent="0">
              <a:lnSpc>
                <a:spcPct val="90000"/>
              </a:lnSpc>
              <a:buNone/>
            </a:pPr>
            <a:r>
              <a:rPr lang="en-US" sz="2200" dirty="0">
                <a:solidFill>
                  <a:srgbClr val="003399"/>
                </a:solidFill>
              </a:rPr>
              <a:t>	Reinforce material from lecture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Written Assignments/Canvas quizzes</a:t>
            </a:r>
          </a:p>
          <a:p>
            <a:pPr marL="114300" lvl="1" indent="0">
              <a:lnSpc>
                <a:spcPct val="90000"/>
              </a:lnSpc>
              <a:buNone/>
            </a:pPr>
            <a:r>
              <a:rPr lang="en-US" sz="2200" dirty="0">
                <a:solidFill>
                  <a:srgbClr val="003399"/>
                </a:solidFill>
              </a:rPr>
              <a:t>	Do you understand the theory?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Programming assignments</a:t>
            </a:r>
          </a:p>
          <a:p>
            <a:pPr marL="114300" lvl="1" indent="0">
              <a:lnSpc>
                <a:spcPct val="90000"/>
              </a:lnSpc>
              <a:buNone/>
            </a:pPr>
            <a:r>
              <a:rPr lang="en-US" sz="2200" dirty="0">
                <a:solidFill>
                  <a:srgbClr val="003399"/>
                </a:solidFill>
              </a:rPr>
              <a:t>	Can you implement it?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Tests: MT1, MT2, Final</a:t>
            </a:r>
            <a:endParaRPr lang="en-US" sz="2200" i="1" dirty="0"/>
          </a:p>
          <a:p>
            <a:pPr lvl="1">
              <a:lnSpc>
                <a:spcPct val="90000"/>
              </a:lnSpc>
              <a:buFont typeface="Wingdings" pitchFamily="-112" charset="2"/>
              <a:buNone/>
            </a:pPr>
            <a:r>
              <a:rPr lang="en-US" sz="2200" dirty="0">
                <a:solidFill>
                  <a:srgbClr val="003399"/>
                </a:solidFill>
              </a:rPr>
              <a:t>      	What have you learned?</a:t>
            </a:r>
          </a:p>
          <a:p>
            <a:pPr lvl="1">
              <a:lnSpc>
                <a:spcPct val="90000"/>
              </a:lnSpc>
              <a:buFont typeface="Wingdings" pitchFamily="-112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See course web site, especially the </a:t>
            </a:r>
            <a:r>
              <a:rPr lang="en-US" sz="2400" b="1" dirty="0">
                <a:solidFill>
                  <a:srgbClr val="FF0000"/>
                </a:solidFill>
              </a:rPr>
              <a:t>Progress</a:t>
            </a:r>
            <a:r>
              <a:rPr lang="en-US" sz="2400" dirty="0">
                <a:solidFill>
                  <a:srgbClr val="FF0000"/>
                </a:solidFill>
              </a:rPr>
              <a:t> page</a:t>
            </a:r>
          </a:p>
        </p:txBody>
      </p:sp>
    </p:spTree>
    <p:extLst>
      <p:ext uri="{BB962C8B-B14F-4D97-AF65-F5344CB8AC3E}">
        <p14:creationId xmlns:p14="http://schemas.microsoft.com/office/powerpoint/2010/main" val="1060255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class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all have to have respect for each other, independent of race, gender, ability</a:t>
            </a:r>
          </a:p>
          <a:p>
            <a:endParaRPr lang="en-US" dirty="0"/>
          </a:p>
          <a:p>
            <a:r>
              <a:rPr lang="en-US" dirty="0"/>
              <a:t>Laptop usage:  use the back row of the class</a:t>
            </a:r>
          </a:p>
          <a:p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THERE ARE NO STUPID QUESTIONS</a:t>
            </a:r>
          </a:p>
          <a:p>
            <a:pPr lvl="1"/>
            <a:r>
              <a:rPr lang="en-US" dirty="0"/>
              <a:t>Your classmates will be grateful you asked.</a:t>
            </a:r>
          </a:p>
          <a:p>
            <a:pPr lvl="1"/>
            <a:r>
              <a:rPr lang="en-US" dirty="0"/>
              <a:t>Questions outside of class:  use discussion board rather than emailing your instructor/TA. Your classmates will benefit from </a:t>
            </a:r>
            <a:r>
              <a:rPr lang="en-US"/>
              <a:t>your question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1592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cheating?  What is it not?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Where is it defined?</a:t>
            </a:r>
          </a:p>
          <a:p>
            <a:pPr marL="671512" lvl="2" indent="0">
              <a:buNone/>
            </a:pPr>
            <a:endParaRPr lang="en-US" b="1" dirty="0">
              <a:solidFill>
                <a:srgbClr val="003399"/>
              </a:solidFill>
            </a:endParaRPr>
          </a:p>
          <a:p>
            <a:r>
              <a:rPr lang="en-US" dirty="0"/>
              <a:t>What is gained / lost when cheating?</a:t>
            </a:r>
          </a:p>
          <a:p>
            <a:endParaRPr lang="en-US" b="1" dirty="0"/>
          </a:p>
          <a:p>
            <a:endParaRPr lang="en-US" dirty="0"/>
          </a:p>
          <a:p>
            <a:r>
              <a:rPr lang="en-US" dirty="0"/>
              <a:t>What are the consequences?</a:t>
            </a:r>
          </a:p>
          <a:p>
            <a:endParaRPr lang="en-US" b="1" dirty="0"/>
          </a:p>
          <a:p>
            <a:r>
              <a:rPr lang="en-US" dirty="0"/>
              <a:t>When / how does it happen?</a:t>
            </a:r>
          </a:p>
          <a:p>
            <a:endParaRPr lang="en-US" dirty="0"/>
          </a:p>
          <a:p>
            <a:pPr lvl="2"/>
            <a:r>
              <a:rPr lang="en-US" dirty="0"/>
              <a:t>How can cheating be avoided?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9BDCB9-F5E1-9648-ABD8-6F5341677D4F}"/>
              </a:ext>
            </a:extLst>
          </p:cNvPr>
          <p:cNvSpPr txBox="1"/>
          <p:nvPr/>
        </p:nvSpPr>
        <p:spPr>
          <a:xfrm>
            <a:off x="728145" y="1478681"/>
            <a:ext cx="4468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Taking or giving work. Pretending authorship.  </a:t>
            </a:r>
          </a:p>
          <a:p>
            <a:r>
              <a:rPr lang="en-US" b="1" dirty="0">
                <a:solidFill>
                  <a:srgbClr val="FF0000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NOT: </a:t>
            </a:r>
            <a:r>
              <a:rPr lang="en-US" dirty="0">
                <a:solidFill>
                  <a:srgbClr val="FF0000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Talking about a problem, an abstract solution.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59094B-0CC9-3546-945D-56669F232C8D}"/>
              </a:ext>
            </a:extLst>
          </p:cNvPr>
          <p:cNvSpPr txBox="1"/>
          <p:nvPr/>
        </p:nvSpPr>
        <p:spPr>
          <a:xfrm>
            <a:off x="762008" y="2590803"/>
            <a:ext cx="2898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Professional Conduct (Syllabus)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B6B9E2-E550-994A-9B36-0B5E77113806}"/>
              </a:ext>
            </a:extLst>
          </p:cNvPr>
          <p:cNvSpPr txBox="1"/>
          <p:nvPr/>
        </p:nvSpPr>
        <p:spPr>
          <a:xfrm>
            <a:off x="778933" y="3409072"/>
            <a:ext cx="45909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97301">
              <a:defRPr/>
            </a:pPr>
            <a:r>
              <a:rPr lang="en-US" dirty="0">
                <a:solidFill>
                  <a:srgbClr val="FF0000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Gained: you get the points without doing the work. </a:t>
            </a:r>
          </a:p>
          <a:p>
            <a:pPr defTabSz="897301">
              <a:defRPr/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Lost: </a:t>
            </a:r>
            <a:r>
              <a:rPr lang="en-US" dirty="0">
                <a:solidFill>
                  <a:srgbClr val="FF0000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learning opportunity!! This is why </a:t>
            </a:r>
            <a:r>
              <a:rPr lang="en-US">
                <a:solidFill>
                  <a:srgbClr val="FF0000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we are here!</a:t>
            </a:r>
            <a:endParaRPr lang="en-US" dirty="0">
              <a:solidFill>
                <a:srgbClr val="FF0000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808F6B-37CE-D744-AEC2-ACB3CE6F0FF8}"/>
              </a:ext>
            </a:extLst>
          </p:cNvPr>
          <p:cNvSpPr txBox="1"/>
          <p:nvPr/>
        </p:nvSpPr>
        <p:spPr>
          <a:xfrm>
            <a:off x="846671" y="4538137"/>
            <a:ext cx="2898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Loss of points, University record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249A6F-01B6-AB49-A322-042A8F559EA4}"/>
              </a:ext>
            </a:extLst>
          </p:cNvPr>
          <p:cNvSpPr txBox="1"/>
          <p:nvPr/>
        </p:nvSpPr>
        <p:spPr>
          <a:xfrm>
            <a:off x="863601" y="5350927"/>
            <a:ext cx="12980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Time trouble.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E60148-6C95-1844-8859-4A9DE5BE34BB}"/>
              </a:ext>
            </a:extLst>
          </p:cNvPr>
          <p:cNvSpPr txBox="1"/>
          <p:nvPr/>
        </p:nvSpPr>
        <p:spPr>
          <a:xfrm>
            <a:off x="1399647" y="6214536"/>
            <a:ext cx="1870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charset="0"/>
                <a:ea typeface="ＭＳ Ｐゴシック" charset="-128"/>
                <a:cs typeface="ＭＳ Ｐゴシック" charset="-128"/>
              </a:rPr>
              <a:t>Time management.</a:t>
            </a:r>
          </a:p>
        </p:txBody>
      </p:sp>
    </p:spTree>
    <p:extLst>
      <p:ext uri="{BB962C8B-B14F-4D97-AF65-F5344CB8AC3E}">
        <p14:creationId xmlns:p14="http://schemas.microsoft.com/office/powerpoint/2010/main" val="173964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alg-design">
  <a:themeElements>
    <a:clrScheme name="alg-design 7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660066"/>
      </a:folHlink>
    </a:clrScheme>
    <a:fontScheme name="alg-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alg-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-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66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53127</TotalTime>
  <Words>666</Words>
  <Application>Microsoft Macintosh PowerPoint</Application>
  <PresentationFormat>On-screen Show (4:3)</PresentationFormat>
  <Paragraphs>101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Comic Sans MS</vt:lpstr>
      <vt:lpstr>Monotype Sorts</vt:lpstr>
      <vt:lpstr>Times New Roman</vt:lpstr>
      <vt:lpstr>Wingdings</vt:lpstr>
      <vt:lpstr>alg-design</vt:lpstr>
      <vt:lpstr>CS 220: Discrete Structures and their Applications </vt:lpstr>
      <vt:lpstr>About this course</vt:lpstr>
      <vt:lpstr>Python</vt:lpstr>
      <vt:lpstr>About this course</vt:lpstr>
      <vt:lpstr>Components of the course</vt:lpstr>
      <vt:lpstr>Professional class behavior</vt:lpstr>
      <vt:lpstr>Cheating</vt:lpstr>
    </vt:vector>
  </TitlesOfParts>
  <Company>Dell Computer Corporation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Kevin Wayne</dc:creator>
  <cp:lastModifiedBy>Microsoft Office User</cp:lastModifiedBy>
  <cp:revision>831</cp:revision>
  <cp:lastPrinted>2017-08-21T23:55:10Z</cp:lastPrinted>
  <dcterms:created xsi:type="dcterms:W3CDTF">2011-01-03T17:49:16Z</dcterms:created>
  <dcterms:modified xsi:type="dcterms:W3CDTF">2021-01-13T16:37:55Z</dcterms:modified>
</cp:coreProperties>
</file>