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2" r:id="rId1"/>
  </p:sldMasterIdLst>
  <p:notesMasterIdLst>
    <p:notesMasterId r:id="rId30"/>
  </p:notesMasterIdLst>
  <p:handoutMasterIdLst>
    <p:handoutMasterId r:id="rId31"/>
  </p:handoutMasterIdLst>
  <p:sldIdLst>
    <p:sldId id="436" r:id="rId2"/>
    <p:sldId id="622" r:id="rId3"/>
    <p:sldId id="595" r:id="rId4"/>
    <p:sldId id="596" r:id="rId5"/>
    <p:sldId id="609" r:id="rId6"/>
    <p:sldId id="610" r:id="rId7"/>
    <p:sldId id="608" r:id="rId8"/>
    <p:sldId id="611" r:id="rId9"/>
    <p:sldId id="612" r:id="rId10"/>
    <p:sldId id="613" r:id="rId11"/>
    <p:sldId id="597" r:id="rId12"/>
    <p:sldId id="600" r:id="rId13"/>
    <p:sldId id="601" r:id="rId14"/>
    <p:sldId id="614" r:id="rId15"/>
    <p:sldId id="616" r:id="rId16"/>
    <p:sldId id="617" r:id="rId17"/>
    <p:sldId id="631" r:id="rId18"/>
    <p:sldId id="621" r:id="rId19"/>
    <p:sldId id="629" r:id="rId20"/>
    <p:sldId id="626" r:id="rId21"/>
    <p:sldId id="630" r:id="rId22"/>
    <p:sldId id="623" r:id="rId23"/>
    <p:sldId id="624" r:id="rId24"/>
    <p:sldId id="625" r:id="rId25"/>
    <p:sldId id="619" r:id="rId26"/>
    <p:sldId id="620" r:id="rId27"/>
    <p:sldId id="628" r:id="rId28"/>
    <p:sldId id="627" r:id="rId29"/>
  </p:sldIdLst>
  <p:sldSz cx="9144000" cy="6858000" type="screen4x3"/>
  <p:notesSz cx="9269413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0">
          <p15:clr>
            <a:srgbClr val="A4A3A4"/>
          </p15:clr>
        </p15:guide>
        <p15:guide id="2" pos="29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7F7F7F"/>
    <a:srgbClr val="006600"/>
    <a:srgbClr val="990033"/>
    <a:srgbClr val="CC0000"/>
    <a:srgbClr val="003399"/>
    <a:srgbClr val="336699"/>
    <a:srgbClr val="008080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81" autoAdjust="0"/>
    <p:restoredTop sz="89151" autoAdjust="0"/>
  </p:normalViewPr>
  <p:slideViewPr>
    <p:cSldViewPr snapToGrid="0">
      <p:cViewPr varScale="1">
        <p:scale>
          <a:sx n="62" d="100"/>
          <a:sy n="62" d="100"/>
        </p:scale>
        <p:origin x="107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846" y="-90"/>
      </p:cViewPr>
      <p:guideLst>
        <p:guide orient="horz" pos="2210"/>
        <p:guide pos="29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80C165FA-4563-DA49-9588-BB856F75A137}" type="datetime1">
              <a:rPr lang="en-US"/>
              <a:pPr/>
              <a:t>1/22/21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1247D90D-5A22-9042-A220-14A08B18B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9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33750"/>
            <a:ext cx="6796087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BAD48C94-7EB9-F94F-9D73-CAC3D75EECEA}" type="datetime1">
              <a:rPr lang="en-US"/>
              <a:pPr/>
              <a:t>1/22/21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DC43DCB5-4B1A-7C41-B1F8-2EE8BD314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3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0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and B or A and C or B and 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86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or B and 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997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Direct relation to bit strings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983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least one of them is T   vs all of them F</a:t>
            </a:r>
          </a:p>
          <a:p>
            <a:r>
              <a:rPr lang="en-US" dirty="0"/>
              <a:t>At least one of them is F  vs all of them 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309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Assume knight(A)</a:t>
            </a:r>
            <a:r>
              <a:rPr lang="en-US" baseline="0" dirty="0"/>
              <a:t> then knight(B) but </a:t>
            </a:r>
            <a:r>
              <a:rPr lang="en-US" baseline="0"/>
              <a:t>then contradiction so not(knight(A))</a:t>
            </a:r>
            <a:endParaRPr lang="en-US" baseline="0" dirty="0"/>
          </a:p>
          <a:p>
            <a:r>
              <a:rPr lang="en-US" baseline="0" dirty="0"/>
              <a:t>So knave(A) therefore knave(B), therefore B lies (OK)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08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Assume knight(A), then knave</a:t>
            </a:r>
            <a:r>
              <a:rPr lang="en-US" baseline="0" dirty="0"/>
              <a:t>(A) </a:t>
            </a:r>
            <a:r>
              <a:rPr lang="en-US" sz="1600" baseline="0" dirty="0"/>
              <a:t>contradiction</a:t>
            </a:r>
            <a:r>
              <a:rPr lang="en-US" baseline="0" dirty="0"/>
              <a:t>, therefore knave(A) therefore knight(B)</a:t>
            </a:r>
          </a:p>
          <a:p>
            <a:endParaRPr lang="en-US" baseline="0" dirty="0"/>
          </a:p>
          <a:p>
            <a:r>
              <a:rPr lang="en-US" baseline="0" dirty="0"/>
              <a:t>Proof by contradiction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38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proposition:  statement of fact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E3BDC-D5D0-BD45-A09B-3ED7AC52B0B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Relate this to WHICH? set operation: intersection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61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 operation?   Union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57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 operation?   SYMMETRIC DIFFERENCE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04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Build truth table. No matter how many </a:t>
            </a:r>
            <a:r>
              <a:rPr lang="en-US" dirty="0" err="1"/>
              <a:t>var</a:t>
            </a:r>
            <a:r>
              <a:rPr lang="en-US" dirty="0"/>
              <a:t>-s it always expresses parity: </a:t>
            </a:r>
          </a:p>
          <a:p>
            <a:r>
              <a:rPr lang="en-US" dirty="0"/>
              <a:t>       odd +1 = even, even+1 = odd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43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80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66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xor</a:t>
            </a:r>
            <a:r>
              <a:rPr lang="en-US" dirty="0"/>
              <a:t> B </a:t>
            </a:r>
            <a:r>
              <a:rPr lang="en-US" dirty="0" err="1"/>
              <a:t>xor</a:t>
            </a:r>
            <a:r>
              <a:rPr lang="en-US" dirty="0"/>
              <a:t> 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029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Line 2"/>
          <p:cNvSpPr>
            <a:spLocks noChangeShapeType="1"/>
          </p:cNvSpPr>
          <p:nvPr userDrawn="1"/>
        </p:nvSpPr>
        <p:spPr bwMode="auto">
          <a:xfrm>
            <a:off x="-3175" y="904791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53639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9057" y="3207171"/>
            <a:ext cx="7162800" cy="3094037"/>
          </a:xfrm>
          <a:ln>
            <a:tailEnd type="none" w="sm" len="sm"/>
          </a:ln>
        </p:spPr>
        <p:txBody>
          <a:bodyPr/>
          <a:lstStyle>
            <a:lvl1pPr algn="ctr" defTabSz="915988">
              <a:defRPr sz="28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-3175" y="2607988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8BCDA1E-1794-5446-9A2E-8C1F6372D3A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9578075-EEA9-8144-AD03-4EE198986FB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59E553-7F30-9B46-BA78-682CBE9B627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936146-5419-3345-8044-CD41AF2DA9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07CD2F-7EF3-5748-8C7E-34D5617F547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37CA0D4-0E25-8349-8F08-3B7430B3C5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65680C1-A870-054C-BD87-6F9CFA4D4C6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484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3808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003399"/>
        </a:buClr>
        <a:buSzPct val="50000"/>
        <a:buFont typeface="Monotype Sorts" charset="2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ts val="60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634981" y="844214"/>
            <a:ext cx="8090110" cy="14394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CS 220: Discrete Structures and their Applications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3887" y="2674573"/>
            <a:ext cx="573355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Propositional Logic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Sections 1.1-1.2 in </a:t>
            </a:r>
            <a:r>
              <a:rPr lang="en-US" sz="3200" dirty="0" err="1">
                <a:solidFill>
                  <a:srgbClr val="4C4C4C"/>
                </a:solidFill>
              </a:rPr>
              <a:t>zybooks</a:t>
            </a:r>
            <a:endParaRPr lang="en-US" sz="2800" dirty="0">
              <a:solidFill>
                <a:srgbClr val="4C4C4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635" y="5972753"/>
            <a:ext cx="1638300" cy="711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76455"/>
            <a:ext cx="2222397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Exclusive OR (XOR)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3809"/>
            <a:ext cx="7887855" cy="1303010"/>
          </a:xfrm>
        </p:spPr>
        <p:txBody>
          <a:bodyPr/>
          <a:lstStyle/>
          <a:p>
            <a:r>
              <a:rPr lang="en-US" dirty="0"/>
              <a:t>A parent tells their child – “you can have </a:t>
            </a:r>
            <a:r>
              <a:rPr lang="en-US" b="1" dirty="0">
                <a:solidFill>
                  <a:srgbClr val="FF0000"/>
                </a:solidFill>
              </a:rPr>
              <a:t>either </a:t>
            </a:r>
            <a:r>
              <a:rPr lang="en-US" dirty="0"/>
              <a:t>chocolate </a:t>
            </a:r>
            <a:r>
              <a:rPr lang="en-US" b="1" dirty="0">
                <a:solidFill>
                  <a:srgbClr val="FF0000"/>
                </a:solidFill>
              </a:rPr>
              <a:t>or</a:t>
            </a:r>
            <a:r>
              <a:rPr lang="en-US" dirty="0"/>
              <a:t> a lollypop”, they mean that the child can have one of the two but NOT both.  This corresponds to the </a:t>
            </a:r>
            <a:r>
              <a:rPr lang="en-US" b="1" dirty="0">
                <a:solidFill>
                  <a:srgbClr val="FF0000"/>
                </a:solidFill>
              </a:rPr>
              <a:t>”exclusive or” </a:t>
            </a:r>
            <a:r>
              <a:rPr lang="en-US" dirty="0"/>
              <a:t>logical operator.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0064148"/>
              </p:ext>
            </p:extLst>
          </p:nvPr>
        </p:nvGraphicFramePr>
        <p:xfrm>
          <a:off x="5049982" y="2392218"/>
          <a:ext cx="3397251" cy="32766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91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0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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65729" y="2532391"/>
            <a:ext cx="4144816" cy="1609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003399"/>
              </a:buClr>
              <a:buSzPct val="50000"/>
              <a:buFont typeface="Monotype Sorts" charset="2"/>
              <a:defRPr kumimoji="1" sz="20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346075" indent="-231775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35000"/>
              <a:buFont typeface="Monotype Sorts" charset="2"/>
              <a:buChar char="n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627063" indent="-166688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8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147763" indent="-40481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charset="2"/>
              <a:buChar char="!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398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19970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4542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114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3686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endParaRPr lang="en-US" dirty="0"/>
          </a:p>
          <a:p>
            <a:r>
              <a:rPr lang="en-US" dirty="0"/>
              <a:t>The exclusive or of logical statements </a:t>
            </a:r>
            <a:r>
              <a:rPr lang="en-US" i="1" dirty="0"/>
              <a:t>p</a:t>
            </a:r>
            <a:r>
              <a:rPr lang="en-US" dirty="0"/>
              <a:t> and </a:t>
            </a:r>
            <a:r>
              <a:rPr lang="en-US" i="1" dirty="0"/>
              <a:t>q</a:t>
            </a:r>
            <a:r>
              <a:rPr lang="en-US" dirty="0"/>
              <a:t> is denoted by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>
                <a:sym typeface="Symbol" charset="2"/>
              </a:rPr>
              <a:t> </a:t>
            </a:r>
            <a:r>
              <a:rPr lang="en-US" i="1" dirty="0"/>
              <a:t>q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7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382" y="1076037"/>
            <a:ext cx="5562600" cy="4530725"/>
          </a:xfrm>
        </p:spPr>
        <p:txBody>
          <a:bodyPr/>
          <a:lstStyle/>
          <a:p>
            <a:r>
              <a:rPr lang="en-US" sz="2600" dirty="0"/>
              <a:t>Let </a:t>
            </a:r>
            <a:r>
              <a:rPr lang="en-US" sz="2600" i="1" dirty="0" err="1"/>
              <a:t>p</a:t>
            </a:r>
            <a:r>
              <a:rPr lang="en-US" sz="2600" dirty="0"/>
              <a:t> be a proposition. </a:t>
            </a:r>
          </a:p>
          <a:p>
            <a:r>
              <a:rPr lang="en-US" sz="2600" dirty="0"/>
              <a:t>The </a:t>
            </a:r>
            <a:r>
              <a:rPr lang="en-US" sz="2600" dirty="0">
                <a:solidFill>
                  <a:srgbClr val="FF0000"/>
                </a:solidFill>
              </a:rPr>
              <a:t>negation</a:t>
            </a:r>
            <a:r>
              <a:rPr lang="en-US" sz="2600" dirty="0"/>
              <a:t> of </a:t>
            </a:r>
            <a:r>
              <a:rPr lang="en-US" sz="2600" i="1" dirty="0" err="1"/>
              <a:t>p</a:t>
            </a:r>
            <a:r>
              <a:rPr lang="en-US" sz="2600" dirty="0"/>
              <a:t> is denoted by</a:t>
            </a:r>
            <a:r>
              <a:rPr lang="en-US" sz="2600" dirty="0">
                <a:sym typeface="Symbol" charset="2"/>
              </a:rPr>
              <a:t> ¬</a:t>
            </a:r>
            <a:r>
              <a:rPr lang="en-US" sz="2600" i="1" dirty="0" err="1"/>
              <a:t>p</a:t>
            </a:r>
            <a:r>
              <a:rPr lang="en-US" sz="2600" dirty="0"/>
              <a:t> </a:t>
            </a:r>
          </a:p>
          <a:p>
            <a:r>
              <a:rPr lang="en-US" sz="2600" dirty="0"/>
              <a:t>In English, this is the statement “not </a:t>
            </a:r>
            <a:r>
              <a:rPr lang="en-US" sz="2600" i="1" dirty="0" err="1"/>
              <a:t>p</a:t>
            </a:r>
            <a:r>
              <a:rPr lang="en-US" sz="2600" dirty="0"/>
              <a:t>”</a:t>
            </a:r>
          </a:p>
          <a:p>
            <a:endParaRPr lang="en-US" sz="2600" dirty="0"/>
          </a:p>
        </p:txBody>
      </p:sp>
      <p:graphicFrame>
        <p:nvGraphicFramePr>
          <p:cNvPr id="5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5319"/>
              </p:ext>
            </p:extLst>
          </p:nvPr>
        </p:nvGraphicFramePr>
        <p:xfrm>
          <a:off x="6107546" y="1235363"/>
          <a:ext cx="2819400" cy="27432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 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lang="en-US" sz="2800" dirty="0">
                          <a:sym typeface="Symbol" charset="2"/>
                        </a:rPr>
                        <a:t>¬</a:t>
                      </a:r>
                      <a:r>
                        <a:rPr lang="en-US" sz="2800" dirty="0" err="1"/>
                        <a:t>p</a:t>
                      </a:r>
                      <a:r>
                        <a:rPr lang="en-US" sz="2800" dirty="0"/>
                        <a:t> 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6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  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  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237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operator truth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778552"/>
              </p:ext>
            </p:extLst>
          </p:nvPr>
        </p:nvGraphicFramePr>
        <p:xfrm>
          <a:off x="835885" y="1676400"/>
          <a:ext cx="7391400" cy="32766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91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6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0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19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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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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157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Tables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927" y="4816476"/>
            <a:ext cx="8229600" cy="796924"/>
          </a:xfrm>
        </p:spPr>
        <p:txBody>
          <a:bodyPr/>
          <a:lstStyle/>
          <a:p>
            <a:pPr>
              <a:buNone/>
            </a:pPr>
            <a:r>
              <a:rPr lang="en-US" dirty="0"/>
              <a:t>Notice the different notation for the operators. </a:t>
            </a:r>
          </a:p>
          <a:p>
            <a:pPr>
              <a:buNone/>
            </a:pPr>
            <a:r>
              <a:rPr lang="en-US" dirty="0"/>
              <a:t>Here a and b are Boolean (</a:t>
            </a:r>
            <a:r>
              <a:rPr lang="en-US" dirty="0">
                <a:latin typeface="Courier New"/>
                <a:cs typeface="Courier New"/>
              </a:rPr>
              <a:t>bool)</a:t>
            </a:r>
            <a:r>
              <a:rPr lang="en-US" dirty="0"/>
              <a:t> variables.</a:t>
            </a:r>
          </a:p>
        </p:txBody>
      </p:sp>
      <p:graphicFrame>
        <p:nvGraphicFramePr>
          <p:cNvPr id="4" name="Group 9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6949110"/>
              </p:ext>
            </p:extLst>
          </p:nvPr>
        </p:nvGraphicFramePr>
        <p:xfrm>
          <a:off x="662709" y="1087582"/>
          <a:ext cx="7772400" cy="35814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 and b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 or b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a^b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not a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7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propositions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Let’s evaluate a proposition composed of multiple operations such as:</a:t>
            </a:r>
          </a:p>
          <a:p>
            <a:r>
              <a:rPr lang="fr-FR" sz="2200" dirty="0"/>
              <a:t>	(p </a:t>
            </a:r>
            <a:r>
              <a:rPr kumimoji="0" lang="en-US" sz="2200" dirty="0">
                <a:sym typeface="Symbol" charset="2"/>
              </a:rPr>
              <a:t></a:t>
            </a:r>
            <a:r>
              <a:rPr kumimoji="0" lang="en-US" sz="2200" dirty="0"/>
              <a:t> (</a:t>
            </a:r>
            <a:r>
              <a:rPr lang="fr-FR" sz="2200" dirty="0"/>
              <a:t>¬q)) </a:t>
            </a:r>
            <a:r>
              <a:rPr kumimoji="0" lang="en-US" sz="2200" dirty="0">
                <a:sym typeface="Symbol" charset="2"/>
              </a:rPr>
              <a:t> </a:t>
            </a:r>
            <a:r>
              <a:rPr lang="fr-FR" sz="2200" dirty="0"/>
              <a:t>r</a:t>
            </a:r>
          </a:p>
          <a:p>
            <a:r>
              <a:rPr lang="fr-FR" sz="2200" dirty="0" err="1"/>
              <a:t>where</a:t>
            </a:r>
            <a:r>
              <a:rPr lang="fr-FR" sz="2200" dirty="0"/>
              <a:t> the variables have the values: </a:t>
            </a:r>
            <a:r>
              <a:rPr lang="fr-FR" sz="2200" dirty="0" err="1"/>
              <a:t>p:F</a:t>
            </a:r>
            <a:r>
              <a:rPr lang="fr-FR" sz="2200" dirty="0"/>
              <a:t>, </a:t>
            </a:r>
            <a:r>
              <a:rPr lang="fr-FR" sz="2200" dirty="0" err="1"/>
              <a:t>q:F</a:t>
            </a:r>
            <a:r>
              <a:rPr lang="fr-FR" sz="2200" dirty="0"/>
              <a:t>, </a:t>
            </a:r>
            <a:r>
              <a:rPr lang="fr-FR" sz="2200" dirty="0" err="1"/>
              <a:t>r:F</a:t>
            </a:r>
            <a:endParaRPr lang="fr-FR" sz="2200" dirty="0"/>
          </a:p>
          <a:p>
            <a:endParaRPr lang="fr-FR" sz="2200" dirty="0"/>
          </a:p>
          <a:p>
            <a:r>
              <a:rPr lang="fr-FR" sz="2200" dirty="0"/>
              <a:t>(F </a:t>
            </a:r>
            <a:r>
              <a:rPr kumimoji="0" lang="en-US" sz="2200" dirty="0">
                <a:sym typeface="Symbol" charset="2"/>
              </a:rPr>
              <a:t></a:t>
            </a:r>
            <a:r>
              <a:rPr kumimoji="0" lang="en-US" sz="2200" dirty="0"/>
              <a:t> (</a:t>
            </a:r>
            <a:r>
              <a:rPr lang="fr-FR" sz="2200" dirty="0"/>
              <a:t>¬F)) </a:t>
            </a:r>
            <a:r>
              <a:rPr kumimoji="0" lang="en-US" sz="2200" dirty="0">
                <a:sym typeface="Symbol" charset="2"/>
              </a:rPr>
              <a:t> </a:t>
            </a:r>
            <a:r>
              <a:rPr lang="fr-FR" sz="2200" dirty="0">
                <a:sym typeface="Symbol" charset="2"/>
              </a:rPr>
              <a:t>F</a:t>
            </a:r>
            <a:endParaRPr lang="fr-FR" sz="2200" dirty="0"/>
          </a:p>
          <a:p>
            <a:r>
              <a:rPr lang="fr-FR" sz="2200" dirty="0"/>
              <a:t>(F </a:t>
            </a:r>
            <a:r>
              <a:rPr kumimoji="0" lang="en-US" sz="2200" dirty="0">
                <a:sym typeface="Symbol" charset="2"/>
              </a:rPr>
              <a:t></a:t>
            </a:r>
            <a:r>
              <a:rPr kumimoji="0" lang="en-US" sz="2200" dirty="0"/>
              <a:t> T</a:t>
            </a:r>
            <a:r>
              <a:rPr lang="fr-FR" sz="2200" dirty="0"/>
              <a:t>) </a:t>
            </a:r>
            <a:r>
              <a:rPr kumimoji="0" lang="en-US" sz="2200" dirty="0">
                <a:sym typeface="Symbol" charset="2"/>
              </a:rPr>
              <a:t> </a:t>
            </a:r>
            <a:r>
              <a:rPr lang="fr-FR" sz="2200" dirty="0">
                <a:sym typeface="Symbol" charset="2"/>
              </a:rPr>
              <a:t>F</a:t>
            </a:r>
            <a:endParaRPr lang="fr-FR" sz="2200" dirty="0"/>
          </a:p>
          <a:p>
            <a:r>
              <a:rPr lang="fr-FR" sz="2200" dirty="0"/>
              <a:t>(</a:t>
            </a:r>
            <a:r>
              <a:rPr kumimoji="0" lang="en-US" sz="2200" dirty="0"/>
              <a:t>T</a:t>
            </a:r>
            <a:r>
              <a:rPr lang="fr-FR" sz="2200" dirty="0"/>
              <a:t>) </a:t>
            </a:r>
            <a:r>
              <a:rPr kumimoji="0" lang="en-US" sz="2200" dirty="0">
                <a:sym typeface="Symbol" charset="2"/>
              </a:rPr>
              <a:t> </a:t>
            </a:r>
            <a:r>
              <a:rPr lang="fr-FR" sz="2200" dirty="0">
                <a:sym typeface="Symbol" charset="2"/>
              </a:rPr>
              <a:t>F</a:t>
            </a:r>
          </a:p>
          <a:p>
            <a:r>
              <a:rPr lang="fr-FR" sz="2200" dirty="0">
                <a:sym typeface="Symbol" charset="2"/>
              </a:rPr>
              <a:t>F</a:t>
            </a:r>
            <a:endParaRPr lang="fr-FR" sz="2200" dirty="0"/>
          </a:p>
          <a:p>
            <a:endParaRPr lang="fr-FR" sz="2200" dirty="0"/>
          </a:p>
          <a:p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87647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propositions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In the absence of parentheses how do we evaluate this proposition?</a:t>
            </a:r>
          </a:p>
          <a:p>
            <a:r>
              <a:rPr lang="fr-FR" sz="2200" dirty="0"/>
              <a:t>	p </a:t>
            </a:r>
            <a:r>
              <a:rPr kumimoji="0" lang="en-US" sz="2200" dirty="0">
                <a:sym typeface="Symbol" charset="2"/>
              </a:rPr>
              <a:t></a:t>
            </a:r>
            <a:r>
              <a:rPr kumimoji="0" lang="en-US" sz="2200" dirty="0"/>
              <a:t> </a:t>
            </a:r>
            <a:r>
              <a:rPr lang="fr-FR" sz="2200" dirty="0"/>
              <a:t>¬q </a:t>
            </a:r>
            <a:r>
              <a:rPr kumimoji="0" lang="en-US" sz="2200" dirty="0">
                <a:sym typeface="Symbol" charset="2"/>
              </a:rPr>
              <a:t> </a:t>
            </a:r>
            <a:r>
              <a:rPr lang="fr-FR" sz="2200" dirty="0"/>
              <a:t>r</a:t>
            </a:r>
          </a:p>
          <a:p>
            <a:r>
              <a:rPr lang="fr-FR" sz="2200" dirty="0"/>
              <a:t>Possible </a:t>
            </a:r>
            <a:r>
              <a:rPr lang="fr-FR" sz="2200" dirty="0" err="1"/>
              <a:t>choices</a:t>
            </a:r>
            <a:r>
              <a:rPr lang="fr-FR" sz="2200" dirty="0"/>
              <a:t>:</a:t>
            </a:r>
          </a:p>
          <a:p>
            <a:pPr marL="342900" indent="-342900">
              <a:buFont typeface="Wingdings" charset="2"/>
              <a:buChar char="v"/>
            </a:pPr>
            <a:r>
              <a:rPr lang="fr-FR" sz="2200" dirty="0"/>
              <a:t>(p </a:t>
            </a:r>
            <a:r>
              <a:rPr kumimoji="0" lang="en-US" sz="2200" dirty="0">
                <a:sym typeface="Symbol" charset="2"/>
              </a:rPr>
              <a:t></a:t>
            </a:r>
            <a:r>
              <a:rPr kumimoji="0" lang="en-US" sz="2200" dirty="0"/>
              <a:t> </a:t>
            </a:r>
            <a:r>
              <a:rPr lang="fr-FR" sz="2200" dirty="0"/>
              <a:t>¬q) </a:t>
            </a:r>
            <a:r>
              <a:rPr kumimoji="0" lang="en-US" sz="2200" dirty="0">
                <a:sym typeface="Symbol" charset="2"/>
              </a:rPr>
              <a:t> </a:t>
            </a:r>
            <a:r>
              <a:rPr lang="fr-FR" sz="2200" dirty="0"/>
              <a:t>r</a:t>
            </a:r>
          </a:p>
          <a:p>
            <a:pPr marL="342900" indent="-342900">
              <a:buFont typeface="Wingdings" charset="2"/>
              <a:buChar char="v"/>
            </a:pPr>
            <a:r>
              <a:rPr lang="fr-FR" sz="2200" dirty="0"/>
              <a:t>p </a:t>
            </a:r>
            <a:r>
              <a:rPr kumimoji="0" lang="en-US" sz="2200" dirty="0">
                <a:sym typeface="Symbol" charset="2"/>
              </a:rPr>
              <a:t></a:t>
            </a:r>
            <a:r>
              <a:rPr kumimoji="0" lang="en-US" sz="2200" dirty="0"/>
              <a:t> (</a:t>
            </a:r>
            <a:r>
              <a:rPr lang="fr-FR" sz="2200" dirty="0"/>
              <a:t>¬q </a:t>
            </a:r>
            <a:r>
              <a:rPr kumimoji="0" lang="en-US" sz="2200" dirty="0">
                <a:sym typeface="Symbol" charset="2"/>
              </a:rPr>
              <a:t> </a:t>
            </a:r>
            <a:r>
              <a:rPr lang="fr-FR" sz="2200" dirty="0"/>
              <a:t>r)</a:t>
            </a:r>
          </a:p>
          <a:p>
            <a:pPr marL="342900" indent="-342900">
              <a:buFont typeface="Wingdings" charset="2"/>
              <a:buChar char="v"/>
            </a:pPr>
            <a:r>
              <a:rPr lang="fr-FR" sz="2200" dirty="0"/>
              <a:t>p </a:t>
            </a:r>
            <a:r>
              <a:rPr kumimoji="0" lang="en-US" sz="2200" dirty="0">
                <a:sym typeface="Symbol" charset="2"/>
              </a:rPr>
              <a:t></a:t>
            </a:r>
            <a:r>
              <a:rPr kumimoji="0" lang="en-US" sz="2200" dirty="0"/>
              <a:t> </a:t>
            </a:r>
            <a:r>
              <a:rPr lang="fr-FR" sz="2200" dirty="0"/>
              <a:t>¬(q </a:t>
            </a:r>
            <a:r>
              <a:rPr kumimoji="0" lang="en-US" sz="2200" dirty="0">
                <a:sym typeface="Symbol" charset="2"/>
              </a:rPr>
              <a:t> </a:t>
            </a:r>
            <a:r>
              <a:rPr lang="fr-FR" sz="2200" dirty="0"/>
              <a:t>r)</a:t>
            </a:r>
          </a:p>
          <a:p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1939494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propositions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In the absence of parentheses how do we evaluate this proposition?</a:t>
            </a:r>
          </a:p>
          <a:p>
            <a:r>
              <a:rPr lang="fr-FR" sz="2200" dirty="0"/>
              <a:t>	p </a:t>
            </a:r>
            <a:r>
              <a:rPr kumimoji="0" lang="en-US" sz="2200" dirty="0">
                <a:sym typeface="Symbol" charset="2"/>
              </a:rPr>
              <a:t></a:t>
            </a:r>
            <a:r>
              <a:rPr kumimoji="0" lang="en-US" sz="2200" dirty="0"/>
              <a:t> </a:t>
            </a:r>
            <a:r>
              <a:rPr lang="fr-FR" sz="2200" dirty="0"/>
              <a:t>¬q </a:t>
            </a:r>
            <a:r>
              <a:rPr kumimoji="0" lang="en-US" sz="2200" dirty="0">
                <a:sym typeface="Symbol" charset="2"/>
              </a:rPr>
              <a:t> </a:t>
            </a:r>
            <a:r>
              <a:rPr lang="fr-FR" sz="2200" dirty="0"/>
              <a:t>r</a:t>
            </a:r>
          </a:p>
          <a:p>
            <a:r>
              <a:rPr lang="fr-FR" sz="2200" dirty="0"/>
              <a:t>Possible </a:t>
            </a:r>
            <a:r>
              <a:rPr lang="fr-FR" sz="2200" dirty="0" err="1"/>
              <a:t>choices</a:t>
            </a:r>
            <a:r>
              <a:rPr lang="fr-FR" sz="2200" dirty="0"/>
              <a:t>:</a:t>
            </a:r>
          </a:p>
          <a:p>
            <a:pPr marL="342900" indent="-342900">
              <a:buFont typeface="Wingdings" charset="2"/>
              <a:buChar char="v"/>
            </a:pPr>
            <a:r>
              <a:rPr lang="fr-FR" sz="2200" dirty="0"/>
              <a:t>(p </a:t>
            </a:r>
            <a:r>
              <a:rPr kumimoji="0" lang="en-US" sz="2200" dirty="0">
                <a:sym typeface="Symbol" charset="2"/>
              </a:rPr>
              <a:t></a:t>
            </a:r>
            <a:r>
              <a:rPr kumimoji="0" lang="en-US" sz="2200" dirty="0"/>
              <a:t> </a:t>
            </a:r>
            <a:r>
              <a:rPr lang="fr-FR" sz="2200" dirty="0"/>
              <a:t>¬q) </a:t>
            </a:r>
            <a:r>
              <a:rPr kumimoji="0" lang="en-US" sz="2200" dirty="0">
                <a:sym typeface="Symbol" charset="2"/>
              </a:rPr>
              <a:t> </a:t>
            </a:r>
            <a:r>
              <a:rPr lang="fr-FR" sz="2200" dirty="0"/>
              <a:t>r</a:t>
            </a:r>
          </a:p>
          <a:p>
            <a:pPr marL="342900" indent="-342900">
              <a:buFont typeface="Wingdings" charset="2"/>
              <a:buChar char="v"/>
            </a:pPr>
            <a:r>
              <a:rPr lang="fr-FR" sz="2200" b="1" dirty="0">
                <a:solidFill>
                  <a:srgbClr val="FF0000"/>
                </a:solidFill>
              </a:rPr>
              <a:t>p </a:t>
            </a:r>
            <a:r>
              <a:rPr kumimoji="0" lang="en-US" sz="2200" b="1" dirty="0">
                <a:solidFill>
                  <a:srgbClr val="FF0000"/>
                </a:solidFill>
                <a:sym typeface="Symbol" charset="2"/>
              </a:rPr>
              <a:t></a:t>
            </a:r>
            <a:r>
              <a:rPr kumimoji="0" lang="en-US" sz="2200" b="1" dirty="0">
                <a:solidFill>
                  <a:srgbClr val="FF0000"/>
                </a:solidFill>
              </a:rPr>
              <a:t> (</a:t>
            </a:r>
            <a:r>
              <a:rPr lang="fr-FR" sz="2200" b="1" dirty="0">
                <a:solidFill>
                  <a:srgbClr val="FF0000"/>
                </a:solidFill>
              </a:rPr>
              <a:t>¬q </a:t>
            </a:r>
            <a:r>
              <a:rPr kumimoji="0" lang="en-US" sz="2200" b="1" dirty="0">
                <a:solidFill>
                  <a:srgbClr val="FF0000"/>
                </a:solidFill>
                <a:sym typeface="Symbol" charset="2"/>
              </a:rPr>
              <a:t> </a:t>
            </a:r>
            <a:r>
              <a:rPr lang="fr-FR" sz="2200" b="1" dirty="0">
                <a:solidFill>
                  <a:srgbClr val="FF0000"/>
                </a:solidFill>
              </a:rPr>
              <a:t>r)</a:t>
            </a:r>
          </a:p>
          <a:p>
            <a:pPr marL="342900" indent="-342900">
              <a:buFont typeface="Wingdings" charset="2"/>
              <a:buChar char="v"/>
            </a:pPr>
            <a:r>
              <a:rPr lang="fr-FR" sz="2200" dirty="0"/>
              <a:t>p </a:t>
            </a:r>
            <a:r>
              <a:rPr kumimoji="0" lang="en-US" sz="2200" dirty="0">
                <a:sym typeface="Symbol" charset="2"/>
              </a:rPr>
              <a:t></a:t>
            </a:r>
            <a:r>
              <a:rPr kumimoji="0" lang="en-US" sz="2200" dirty="0"/>
              <a:t> </a:t>
            </a:r>
            <a:r>
              <a:rPr lang="fr-FR" sz="2200" dirty="0"/>
              <a:t>¬(q </a:t>
            </a:r>
            <a:r>
              <a:rPr kumimoji="0" lang="en-US" sz="2200" dirty="0">
                <a:sym typeface="Symbol" charset="2"/>
              </a:rPr>
              <a:t> </a:t>
            </a:r>
            <a:r>
              <a:rPr lang="fr-FR" sz="2200" dirty="0"/>
              <a:t>r)</a:t>
            </a:r>
          </a:p>
          <a:p>
            <a:r>
              <a:rPr lang="fr-FR" sz="2200" dirty="0" err="1"/>
              <a:t>Like</a:t>
            </a:r>
            <a:r>
              <a:rPr lang="fr-FR" sz="2200" dirty="0"/>
              <a:t> in </a:t>
            </a:r>
            <a:r>
              <a:rPr lang="fr-FR" sz="2200" dirty="0" err="1"/>
              <a:t>arithmetic</a:t>
            </a:r>
            <a:r>
              <a:rPr lang="fr-FR" sz="2200" dirty="0"/>
              <a:t>, </a:t>
            </a:r>
            <a:r>
              <a:rPr lang="fr-FR" sz="2200" dirty="0" err="1"/>
              <a:t>operators</a:t>
            </a:r>
            <a:r>
              <a:rPr lang="fr-FR" sz="2200" dirty="0"/>
              <a:t> have </a:t>
            </a:r>
            <a:r>
              <a:rPr lang="fr-FR" sz="2200" dirty="0" err="1"/>
              <a:t>precedence</a:t>
            </a:r>
            <a:r>
              <a:rPr lang="fr-FR" sz="2200" dirty="0"/>
              <a:t>:</a:t>
            </a:r>
          </a:p>
          <a:p>
            <a:pPr marL="457200" indent="-457200">
              <a:buFont typeface="Wingdings" charset="2"/>
              <a:buAutoNum type="arabicPlain"/>
            </a:pPr>
            <a:r>
              <a:rPr lang="fr-FR" sz="2200" dirty="0" err="1"/>
              <a:t>Negation</a:t>
            </a:r>
            <a:r>
              <a:rPr lang="fr-FR" sz="2200" dirty="0"/>
              <a:t> (¬)</a:t>
            </a:r>
          </a:p>
          <a:p>
            <a:pPr marL="457200" indent="-457200">
              <a:buFont typeface="Wingdings" charset="2"/>
              <a:buAutoNum type="arabicPlain"/>
            </a:pPr>
            <a:r>
              <a:rPr lang="fr-FR" sz="2200" dirty="0" err="1"/>
              <a:t>Conjunction</a:t>
            </a:r>
            <a:r>
              <a:rPr lang="fr-FR" sz="2200" dirty="0"/>
              <a:t> (</a:t>
            </a:r>
            <a:r>
              <a:rPr kumimoji="0" lang="en-US" sz="2200" dirty="0">
                <a:sym typeface="Symbol" charset="2"/>
              </a:rPr>
              <a:t>)</a:t>
            </a:r>
          </a:p>
          <a:p>
            <a:pPr marL="457200" indent="-457200">
              <a:buFont typeface="Wingdings" charset="2"/>
              <a:buAutoNum type="arabicPlain"/>
            </a:pPr>
            <a:r>
              <a:rPr kumimoji="0" lang="en-US" sz="2200" dirty="0">
                <a:sym typeface="Symbol" charset="2"/>
              </a:rPr>
              <a:t>Disjunction ()</a:t>
            </a:r>
            <a:endParaRPr lang="fr-FR" sz="2200" dirty="0"/>
          </a:p>
          <a:p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777594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Exclusive 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Question:  What does </a:t>
            </a:r>
            <a:r>
              <a:rPr lang="en-US" dirty="0" err="1"/>
              <a:t>a</a:t>
            </a:r>
            <a:r>
              <a:rPr kumimoji="0" lang="en-US" dirty="0" err="1">
                <a:sym typeface="Symbol" charset="2"/>
              </a:rPr>
              <a:t>bc</a:t>
            </a:r>
            <a:r>
              <a:rPr kumimoji="0" lang="en-US" dirty="0">
                <a:sym typeface="Symbol" charset="2"/>
              </a:rPr>
              <a:t> mean?</a:t>
            </a:r>
          </a:p>
          <a:p>
            <a:endParaRPr kumimoji="0" lang="en-US" dirty="0">
              <a:sym typeface="Symbol" charset="2"/>
            </a:endParaRPr>
          </a:p>
          <a:p>
            <a:r>
              <a:rPr kumimoji="0" lang="en-US" dirty="0">
                <a:sym typeface="Symbol" charset="2"/>
              </a:rPr>
              <a:t>   1.   (</a:t>
            </a:r>
            <a:r>
              <a:rPr kumimoji="0" lang="en-US" dirty="0" err="1">
                <a:sym typeface="Symbol" charset="2"/>
              </a:rPr>
              <a:t>ab</a:t>
            </a:r>
            <a:r>
              <a:rPr kumimoji="0" lang="en-US" dirty="0">
                <a:sym typeface="Symbol" charset="2"/>
              </a:rPr>
              <a:t>) c</a:t>
            </a:r>
          </a:p>
          <a:p>
            <a:endParaRPr kumimoji="0" lang="en-US" dirty="0">
              <a:sym typeface="Symbol" charset="2"/>
            </a:endParaRPr>
          </a:p>
          <a:p>
            <a:r>
              <a:rPr kumimoji="0" lang="en-US" dirty="0">
                <a:sym typeface="Symbol" charset="2"/>
              </a:rPr>
              <a:t>   2.   a(</a:t>
            </a:r>
            <a:r>
              <a:rPr kumimoji="0" lang="en-US" dirty="0" err="1">
                <a:sym typeface="Symbol" charset="2"/>
              </a:rPr>
              <a:t>bc</a:t>
            </a:r>
            <a:r>
              <a:rPr kumimoji="0" lang="en-US" dirty="0">
                <a:sym typeface="Symbol" charset="2"/>
              </a:rPr>
              <a:t>)</a:t>
            </a:r>
          </a:p>
          <a:p>
            <a:endParaRPr kumimoji="0" lang="en-US" dirty="0">
              <a:sym typeface="Symbol" charset="2"/>
            </a:endParaRPr>
          </a:p>
          <a:p>
            <a:r>
              <a:rPr kumimoji="0" lang="en-US" dirty="0">
                <a:sym typeface="Symbol" charset="2"/>
              </a:rPr>
              <a:t>   </a:t>
            </a:r>
            <a:r>
              <a:rPr lang="en-US" dirty="0">
                <a:sym typeface="Symbol" charset="2"/>
              </a:rPr>
              <a:t>3.  1 and 2 are the same</a:t>
            </a:r>
          </a:p>
          <a:p>
            <a:endParaRPr lang="en-US" dirty="0">
              <a:sym typeface="Symbol" charset="2"/>
            </a:endParaRPr>
          </a:p>
          <a:p>
            <a:r>
              <a:rPr lang="en-US" dirty="0">
                <a:sym typeface="Symbol" charset="2"/>
              </a:rPr>
              <a:t>How do you know?</a:t>
            </a:r>
          </a:p>
          <a:p>
            <a:endParaRPr lang="en-US" dirty="0">
              <a:sym typeface="Symbol" charset="2"/>
            </a:endParaRPr>
          </a:p>
          <a:p>
            <a:r>
              <a:rPr lang="en-US" dirty="0">
                <a:sym typeface="Symbol" charset="2"/>
              </a:rPr>
              <a:t>Can you describe what </a:t>
            </a:r>
            <a:r>
              <a:rPr lang="en-US" dirty="0" err="1"/>
              <a:t>a</a:t>
            </a:r>
            <a:r>
              <a:rPr kumimoji="0" lang="en-US" dirty="0" err="1">
                <a:sym typeface="Symbol" charset="2"/>
              </a:rPr>
              <a:t>bc</a:t>
            </a:r>
            <a:r>
              <a:rPr kumimoji="0" lang="en-US" dirty="0">
                <a:sym typeface="Symbol" charset="2"/>
              </a:rPr>
              <a:t> computes?</a:t>
            </a:r>
          </a:p>
          <a:p>
            <a:r>
              <a:rPr kumimoji="0" lang="en-US" dirty="0">
                <a:sym typeface="Symbol" charset="2"/>
              </a:rPr>
              <a:t>Can you generalize that?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669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propositions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050636"/>
            <a:ext cx="7968673" cy="5423372"/>
          </a:xfrm>
        </p:spPr>
        <p:txBody>
          <a:bodyPr/>
          <a:lstStyle/>
          <a:p>
            <a:r>
              <a:rPr lang="en-US" dirty="0"/>
              <a:t>When constructing the truth table for a compound proposition such as </a:t>
            </a:r>
            <a:r>
              <a:rPr lang="de-DE" dirty="0"/>
              <a:t>¬</a:t>
            </a:r>
            <a:r>
              <a:rPr lang="de-DE" dirty="0" err="1"/>
              <a:t>q</a:t>
            </a:r>
            <a:r>
              <a:rPr lang="de-DE" dirty="0"/>
              <a:t> </a:t>
            </a:r>
            <a:r>
              <a:rPr kumimoji="0" lang="en-US" dirty="0">
                <a:sym typeface="Symbol" charset="2"/>
              </a:rPr>
              <a:t> </a:t>
            </a:r>
            <a:r>
              <a:rPr lang="de-DE" dirty="0"/>
              <a:t>( 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de-DE" dirty="0" err="1"/>
              <a:t>r</a:t>
            </a:r>
            <a:r>
              <a:rPr lang="de-DE" dirty="0"/>
              <a:t> )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helpful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intermediate </a:t>
            </a:r>
            <a:r>
              <a:rPr lang="de-DE" dirty="0" err="1"/>
              <a:t>columns</a:t>
            </a:r>
            <a:r>
              <a:rPr lang="de-DE" dirty="0"/>
              <a:t>.</a:t>
            </a:r>
          </a:p>
          <a:p>
            <a:r>
              <a:rPr lang="de-DE" dirty="0"/>
              <a:t>Do </a:t>
            </a:r>
            <a:r>
              <a:rPr lang="de-DE" dirty="0" err="1"/>
              <a:t>it</a:t>
            </a:r>
            <a:r>
              <a:rPr lang="de-DE" dirty="0"/>
              <a:t>: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967017"/>
              </p:ext>
            </p:extLst>
          </p:nvPr>
        </p:nvGraphicFramePr>
        <p:xfrm>
          <a:off x="473389" y="2193641"/>
          <a:ext cx="8347364" cy="397489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92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6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7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400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735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p	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¬</a:t>
                      </a:r>
                      <a:r>
                        <a:rPr lang="de-DE" sz="2000" dirty="0" err="1"/>
                        <a:t>q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( p </a:t>
                      </a:r>
                      <a:r>
                        <a:rPr kumimoji="0" lang="en-US" sz="2000" dirty="0">
                          <a:sym typeface="Symbol" charset="2"/>
                        </a:rPr>
                        <a:t></a:t>
                      </a:r>
                      <a:r>
                        <a:rPr kumimoji="0" lang="en-US" sz="2000" dirty="0"/>
                        <a:t> </a:t>
                      </a:r>
                      <a:r>
                        <a:rPr lang="de-DE" sz="2000" dirty="0" err="1"/>
                        <a:t>r</a:t>
                      </a:r>
                      <a:r>
                        <a:rPr lang="de-DE" sz="2000" dirty="0"/>
                        <a:t> 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¬</a:t>
                      </a:r>
                      <a:r>
                        <a:rPr lang="de-DE" sz="2000" dirty="0" err="1"/>
                        <a:t>q</a:t>
                      </a:r>
                      <a:r>
                        <a:rPr lang="de-DE" sz="2000" dirty="0"/>
                        <a:t> </a:t>
                      </a:r>
                      <a:r>
                        <a:rPr kumimoji="0" lang="en-US" sz="2000" dirty="0">
                          <a:sym typeface="Symbol" charset="2"/>
                        </a:rPr>
                        <a:t> </a:t>
                      </a:r>
                      <a:r>
                        <a:rPr lang="de-DE" sz="2000" dirty="0"/>
                        <a:t>( p </a:t>
                      </a:r>
                      <a:r>
                        <a:rPr kumimoji="0" lang="en-US" sz="2000" dirty="0">
                          <a:sym typeface="Symbol" charset="2"/>
                        </a:rPr>
                        <a:t></a:t>
                      </a:r>
                      <a:r>
                        <a:rPr kumimoji="0" lang="en-US" sz="2000" dirty="0"/>
                        <a:t> </a:t>
                      </a:r>
                      <a:r>
                        <a:rPr lang="de-DE" sz="2000" dirty="0" err="1"/>
                        <a:t>r</a:t>
                      </a:r>
                      <a:r>
                        <a:rPr lang="de-DE" sz="2000" dirty="0"/>
                        <a:t> 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105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propositions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050636"/>
            <a:ext cx="7968673" cy="5423372"/>
          </a:xfrm>
        </p:spPr>
        <p:txBody>
          <a:bodyPr/>
          <a:lstStyle/>
          <a:p>
            <a:r>
              <a:rPr lang="en-US" dirty="0"/>
              <a:t>When constructing the truth table for a compound proposition such as </a:t>
            </a:r>
            <a:r>
              <a:rPr lang="de-DE" dirty="0"/>
              <a:t>¬</a:t>
            </a:r>
            <a:r>
              <a:rPr lang="de-DE" dirty="0" err="1"/>
              <a:t>q</a:t>
            </a:r>
            <a:r>
              <a:rPr lang="de-DE" dirty="0"/>
              <a:t> </a:t>
            </a:r>
            <a:r>
              <a:rPr kumimoji="0" lang="en-US" dirty="0">
                <a:sym typeface="Symbol" charset="2"/>
              </a:rPr>
              <a:t> </a:t>
            </a:r>
            <a:r>
              <a:rPr lang="de-DE" dirty="0"/>
              <a:t>( 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de-DE" dirty="0" err="1"/>
              <a:t>r</a:t>
            </a:r>
            <a:r>
              <a:rPr lang="de-DE" dirty="0"/>
              <a:t> )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helpful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intermediate </a:t>
            </a:r>
            <a:r>
              <a:rPr lang="de-DE" dirty="0" err="1"/>
              <a:t>columns</a:t>
            </a:r>
            <a:r>
              <a:rPr lang="de-DE" dirty="0"/>
              <a:t>: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73389" y="2193641"/>
          <a:ext cx="8347364" cy="397489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92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6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7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400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735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p	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¬</a:t>
                      </a:r>
                      <a:r>
                        <a:rPr lang="de-DE" sz="2000" dirty="0" err="1"/>
                        <a:t>q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( p </a:t>
                      </a:r>
                      <a:r>
                        <a:rPr kumimoji="0" lang="en-US" sz="2000" dirty="0">
                          <a:sym typeface="Symbol" charset="2"/>
                        </a:rPr>
                        <a:t></a:t>
                      </a:r>
                      <a:r>
                        <a:rPr kumimoji="0" lang="en-US" sz="2000" dirty="0"/>
                        <a:t> </a:t>
                      </a:r>
                      <a:r>
                        <a:rPr lang="de-DE" sz="2000" dirty="0" err="1"/>
                        <a:t>r</a:t>
                      </a:r>
                      <a:r>
                        <a:rPr lang="de-DE" sz="2000" dirty="0"/>
                        <a:t> 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¬</a:t>
                      </a:r>
                      <a:r>
                        <a:rPr lang="de-DE" sz="2000" dirty="0" err="1"/>
                        <a:t>q</a:t>
                      </a:r>
                      <a:r>
                        <a:rPr lang="de-DE" sz="2000" dirty="0"/>
                        <a:t> </a:t>
                      </a:r>
                      <a:r>
                        <a:rPr kumimoji="0" lang="en-US" sz="2000" dirty="0">
                          <a:sym typeface="Symbol" charset="2"/>
                        </a:rPr>
                        <a:t> </a:t>
                      </a:r>
                      <a:r>
                        <a:rPr lang="de-DE" sz="2000" dirty="0"/>
                        <a:t>( p </a:t>
                      </a:r>
                      <a:r>
                        <a:rPr kumimoji="0" lang="en-US" sz="2000" dirty="0">
                          <a:sym typeface="Symbol" charset="2"/>
                        </a:rPr>
                        <a:t></a:t>
                      </a:r>
                      <a:r>
                        <a:rPr kumimoji="0" lang="en-US" sz="2000" dirty="0"/>
                        <a:t> </a:t>
                      </a:r>
                      <a:r>
                        <a:rPr lang="de-DE" sz="2000" dirty="0" err="1"/>
                        <a:t>r</a:t>
                      </a:r>
                      <a:r>
                        <a:rPr lang="de-DE" sz="2000" dirty="0"/>
                        <a:t> 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554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in computer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Used in many areas of computer science:</a:t>
            </a:r>
          </a:p>
          <a:p>
            <a:endParaRPr lang="en-US" dirty="0"/>
          </a:p>
          <a:p>
            <a:pPr marL="342900" indent="-342900">
              <a:buFont typeface="Wingdings" charset="2"/>
              <a:buChar char="ü"/>
            </a:pPr>
            <a:r>
              <a:rPr lang="en-US" dirty="0"/>
              <a:t>Booleans and Boolean expressions in                          programs</a:t>
            </a:r>
          </a:p>
          <a:p>
            <a:pPr marL="342900" indent="-342900">
              <a:buFont typeface="Wingdings" charset="2"/>
              <a:buChar char="ü"/>
            </a:pPr>
            <a:endParaRPr lang="en-US" dirty="0"/>
          </a:p>
          <a:p>
            <a:pPr marL="342900" indent="-342900">
              <a:buFont typeface="Wingdings" charset="2"/>
              <a:buChar char="ü"/>
            </a:pPr>
            <a:r>
              <a:rPr lang="en-US" dirty="0"/>
              <a:t>Reasoning about programs, proving program            correctness</a:t>
            </a:r>
          </a:p>
          <a:p>
            <a:pPr marL="342900" indent="-342900">
              <a:buFont typeface="Wingdings" charset="2"/>
              <a:buChar char="ü"/>
            </a:pPr>
            <a:endParaRPr lang="en-US" dirty="0"/>
          </a:p>
          <a:p>
            <a:pPr marL="342900" indent="-342900">
              <a:buFont typeface="Wingdings" charset="2"/>
              <a:buChar char="ü"/>
            </a:pPr>
            <a:r>
              <a:rPr lang="en-US" dirty="0"/>
              <a:t>Artificial intelligence (AI) </a:t>
            </a:r>
          </a:p>
          <a:p>
            <a:pPr marL="688975" lvl="1" indent="-342900">
              <a:buFont typeface="Wingdings" charset="2"/>
              <a:buChar char="ü"/>
            </a:pPr>
            <a:r>
              <a:rPr lang="en-US" dirty="0"/>
              <a:t>Theorem provers</a:t>
            </a:r>
          </a:p>
          <a:p>
            <a:pPr marL="342900" indent="-342900">
              <a:buFont typeface="Wingdings" charset="2"/>
              <a:buChar char="ü"/>
            </a:pPr>
            <a:endParaRPr lang="en-US" dirty="0"/>
          </a:p>
          <a:p>
            <a:pPr marL="342900" indent="-342900">
              <a:buFont typeface="Wingdings" charset="2"/>
              <a:buChar char="ü"/>
            </a:pPr>
            <a:r>
              <a:rPr lang="en-US" dirty="0"/>
              <a:t>Hardware design</a:t>
            </a:r>
          </a:p>
          <a:p>
            <a:pPr marL="342900" indent="-342900">
              <a:buFont typeface="Wingdings" charset="2"/>
              <a:buChar char="ü"/>
            </a:pP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4469" y="2366818"/>
            <a:ext cx="2656294" cy="2563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173861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propositions</a:t>
            </a:r>
          </a:p>
        </p:txBody>
      </p:sp>
      <p:graphicFrame>
        <p:nvGraphicFramePr>
          <p:cNvPr id="4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9808652"/>
              </p:ext>
            </p:extLst>
          </p:nvPr>
        </p:nvGraphicFramePr>
        <p:xfrm>
          <a:off x="838200" y="1752600"/>
          <a:ext cx="7315200" cy="3212276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q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q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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4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(p 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q) </a:t>
                      </a:r>
                      <a:endParaRPr lang="en-US" sz="2400" dirty="0">
                        <a:sym typeface="Symbol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(</a:t>
                      </a: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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3242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propositions</a:t>
            </a:r>
          </a:p>
        </p:txBody>
      </p:sp>
      <p:graphicFrame>
        <p:nvGraphicFramePr>
          <p:cNvPr id="4" name="Group 53"/>
          <p:cNvGraphicFramePr>
            <a:graphicFrameLocks/>
          </p:cNvGraphicFramePr>
          <p:nvPr>
            <p:extLst/>
          </p:nvPr>
        </p:nvGraphicFramePr>
        <p:xfrm>
          <a:off x="838200" y="1752600"/>
          <a:ext cx="7315200" cy="3212276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q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q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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4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(p 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q) </a:t>
                      </a:r>
                      <a:endParaRPr lang="en-US" sz="2400" dirty="0">
                        <a:sym typeface="Symbol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(</a:t>
                      </a: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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99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English to propositional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pieces of identification a person might have in order to apply for a credit card:</a:t>
            </a:r>
          </a:p>
          <a:p>
            <a:endParaRPr lang="en-US" dirty="0"/>
          </a:p>
          <a:p>
            <a:r>
              <a:rPr lang="en-US" dirty="0"/>
              <a:t>B: Applicant presents a birth certificate.</a:t>
            </a:r>
          </a:p>
          <a:p>
            <a:r>
              <a:rPr lang="en-US" dirty="0"/>
              <a:t>D: Applicant presents a driver's license.</a:t>
            </a:r>
          </a:p>
          <a:p>
            <a:r>
              <a:rPr lang="en-US" dirty="0"/>
              <a:t>M: Applicant presents a marriage license.</a:t>
            </a:r>
          </a:p>
          <a:p>
            <a:endParaRPr lang="en-US" dirty="0"/>
          </a:p>
          <a:p>
            <a:r>
              <a:rPr lang="en-US" dirty="0"/>
              <a:t>Write a logical expression for the requirements under the following conditions:</a:t>
            </a:r>
          </a:p>
          <a:p>
            <a:endParaRPr lang="en-US" dirty="0"/>
          </a:p>
          <a:p>
            <a:r>
              <a:rPr lang="en-US" dirty="0"/>
              <a:t>The applicant must present either a birth certificate, or a driver's license, or a marriage license.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724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English to propositional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pieces of identification a person might have in order to apply for a credit card:</a:t>
            </a:r>
          </a:p>
          <a:p>
            <a:endParaRPr lang="en-US" dirty="0"/>
          </a:p>
          <a:p>
            <a:r>
              <a:rPr lang="en-US" dirty="0"/>
              <a:t>B: Applicant presents a birth certificate.</a:t>
            </a:r>
          </a:p>
          <a:p>
            <a:r>
              <a:rPr lang="en-US" dirty="0"/>
              <a:t>D: Applicant presents a driver's license.</a:t>
            </a:r>
          </a:p>
          <a:p>
            <a:r>
              <a:rPr lang="en-US" dirty="0"/>
              <a:t>M: Applicant presents a marriage license.</a:t>
            </a:r>
          </a:p>
          <a:p>
            <a:endParaRPr lang="en-US" dirty="0"/>
          </a:p>
          <a:p>
            <a:r>
              <a:rPr lang="en-US" dirty="0"/>
              <a:t>Write a logical expression for the requirements under the following conditions:</a:t>
            </a:r>
          </a:p>
          <a:p>
            <a:endParaRPr lang="en-US" dirty="0"/>
          </a:p>
          <a:p>
            <a:r>
              <a:rPr lang="en-US" dirty="0"/>
              <a:t>The applicant must present at least two of the following forms of identification: birth certificate, driver's license, marriage license.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123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English to propositional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pieces of identification a person might have in order to apply for a credit card:</a:t>
            </a:r>
          </a:p>
          <a:p>
            <a:endParaRPr lang="en-US" dirty="0"/>
          </a:p>
          <a:p>
            <a:r>
              <a:rPr lang="en-US" dirty="0"/>
              <a:t>B: Applicant presents a birth certificate.</a:t>
            </a:r>
          </a:p>
          <a:p>
            <a:r>
              <a:rPr lang="en-US" dirty="0"/>
              <a:t>D: Applicant presents a driver's license.</a:t>
            </a:r>
          </a:p>
          <a:p>
            <a:r>
              <a:rPr lang="en-US" dirty="0"/>
              <a:t>M: Applicant presents a marriage license.</a:t>
            </a:r>
          </a:p>
          <a:p>
            <a:endParaRPr lang="en-US" dirty="0"/>
          </a:p>
          <a:p>
            <a:r>
              <a:rPr lang="en-US" dirty="0"/>
              <a:t>Write a logical expression for the requirements under the following conditions:</a:t>
            </a:r>
          </a:p>
          <a:p>
            <a:endParaRPr lang="en-US" dirty="0"/>
          </a:p>
          <a:p>
            <a:r>
              <a:rPr lang="en-US" dirty="0"/>
              <a:t>Applicant must present either a birth certificate or both a driver's license and a marriage license.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067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rows in that truth table?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5599544"/>
            <a:ext cx="7823200" cy="874463"/>
          </a:xfrm>
        </p:spPr>
        <p:txBody>
          <a:bodyPr/>
          <a:lstStyle/>
          <a:p>
            <a:r>
              <a:rPr lang="en-US" dirty="0"/>
              <a:t>How many rows are there in a truth table with 3 variables?</a:t>
            </a:r>
          </a:p>
          <a:p>
            <a:r>
              <a:rPr lang="en-US" dirty="0"/>
              <a:t>With 4 variables, 5? n?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443556"/>
              </p:ext>
            </p:extLst>
          </p:nvPr>
        </p:nvGraphicFramePr>
        <p:xfrm>
          <a:off x="438753" y="1166095"/>
          <a:ext cx="8347364" cy="4032623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939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3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1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2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08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p	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( p </a:t>
                      </a:r>
                      <a:r>
                        <a:rPr kumimoji="0" lang="en-US" sz="2000" dirty="0">
                          <a:sym typeface="Symbol" charset="2"/>
                        </a:rPr>
                        <a:t></a:t>
                      </a:r>
                      <a:r>
                        <a:rPr kumimoji="0" lang="en-US" sz="2000" dirty="0"/>
                        <a:t> </a:t>
                      </a:r>
                      <a:r>
                        <a:rPr lang="de-DE" sz="2000" dirty="0" err="1"/>
                        <a:t>r</a:t>
                      </a:r>
                      <a:r>
                        <a:rPr lang="de-DE" sz="2000" dirty="0"/>
                        <a:t> ) </a:t>
                      </a:r>
                      <a:r>
                        <a:rPr kumimoji="0" lang="en-US" sz="2000" dirty="0">
                          <a:sym typeface="Symbol" charset="2"/>
                        </a:rPr>
                        <a:t> </a:t>
                      </a:r>
                      <a:r>
                        <a:rPr lang="de-DE" sz="2000" dirty="0"/>
                        <a:t>¬</a:t>
                      </a:r>
                      <a:r>
                        <a:rPr lang="de-DE" sz="2000" dirty="0" err="1"/>
                        <a:t>q</a:t>
                      </a:r>
                      <a:endParaRPr lang="de-DE" sz="2000" dirty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7550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charset="2"/>
              <a:buChar char="ü"/>
            </a:pPr>
            <a:endParaRPr lang="en-US" dirty="0"/>
          </a:p>
          <a:p>
            <a:pPr marL="342900" indent="-342900">
              <a:buFont typeface="Wingdings" charset="2"/>
              <a:buChar char="ü"/>
            </a:pPr>
            <a:r>
              <a:rPr lang="en-US" dirty="0"/>
              <a:t>Describe in words when the expression 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/>
              <a:t>q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/>
              <a:t>r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/>
              <a:t>s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/>
              <a:t>t is true and when it is false.</a:t>
            </a:r>
          </a:p>
          <a:p>
            <a:pPr marL="342900" indent="-342900">
              <a:buFont typeface="Wingdings" charset="2"/>
              <a:buChar char="ü"/>
            </a:pPr>
            <a:r>
              <a:rPr lang="en-US" dirty="0"/>
              <a:t>Describe in words when the expression p </a:t>
            </a:r>
            <a:r>
              <a:rPr kumimoji="0" lang="en-US" dirty="0">
                <a:sym typeface="Symbol" charset="2"/>
              </a:rPr>
              <a:t> </a:t>
            </a:r>
            <a:r>
              <a:rPr lang="en-US" dirty="0"/>
              <a:t>q </a:t>
            </a:r>
            <a:r>
              <a:rPr kumimoji="0" lang="en-US" dirty="0">
                <a:sym typeface="Symbol" charset="2"/>
              </a:rPr>
              <a:t> </a:t>
            </a:r>
            <a:r>
              <a:rPr lang="en-US" dirty="0"/>
              <a:t>r </a:t>
            </a:r>
            <a:r>
              <a:rPr kumimoji="0" lang="en-US" dirty="0">
                <a:sym typeface="Symbol" charset="2"/>
              </a:rPr>
              <a:t> </a:t>
            </a:r>
            <a:r>
              <a:rPr lang="en-US" dirty="0"/>
              <a:t>s </a:t>
            </a:r>
            <a:r>
              <a:rPr kumimoji="0" lang="en-US" dirty="0">
                <a:sym typeface="Symbol" charset="2"/>
              </a:rPr>
              <a:t> </a:t>
            </a:r>
            <a:r>
              <a:rPr lang="en-US" dirty="0"/>
              <a:t>t is true and when it is false.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6759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puzzle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Knights and knaves.</a:t>
            </a:r>
            <a:endParaRPr lang="en-US" dirty="0"/>
          </a:p>
          <a:p>
            <a:r>
              <a:rPr lang="en-US" dirty="0"/>
              <a:t>An island has two types of inhabitants: knights, who always tell the truth, and knaves, who always lie.</a:t>
            </a:r>
          </a:p>
          <a:p>
            <a:r>
              <a:rPr lang="en-US" dirty="0"/>
              <a:t>You encounter two people, A and B.</a:t>
            </a:r>
          </a:p>
          <a:p>
            <a:r>
              <a:rPr lang="en-US" dirty="0"/>
              <a:t>A says:  “B is a knight”</a:t>
            </a:r>
          </a:p>
          <a:p>
            <a:r>
              <a:rPr lang="en-US" dirty="0"/>
              <a:t>B says: “The two of us are opposite types”</a:t>
            </a:r>
          </a:p>
          <a:p>
            <a:endParaRPr lang="en-US" dirty="0"/>
          </a:p>
          <a:p>
            <a:r>
              <a:rPr lang="en-US" dirty="0"/>
              <a:t>Can you figure out what A and B are?   </a:t>
            </a:r>
            <a:r>
              <a:rPr lang="en-US" dirty="0">
                <a:solidFill>
                  <a:srgbClr val="FF0000"/>
                </a:solidFill>
              </a:rPr>
              <a:t>Discuss</a:t>
            </a:r>
          </a:p>
        </p:txBody>
      </p:sp>
    </p:spTree>
    <p:extLst>
      <p:ext uri="{BB962C8B-B14F-4D97-AF65-F5344CB8AC3E}">
        <p14:creationId xmlns:p14="http://schemas.microsoft.com/office/powerpoint/2010/main" val="25242471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puzzle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Knights and knaves.</a:t>
            </a:r>
            <a:endParaRPr lang="en-US" dirty="0"/>
          </a:p>
          <a:p>
            <a:r>
              <a:rPr lang="en-US" dirty="0"/>
              <a:t>An island has two types of inhabitants: knights, who always tell the truth, and knaves, who always lie.</a:t>
            </a:r>
          </a:p>
          <a:p>
            <a:r>
              <a:rPr lang="en-US" dirty="0"/>
              <a:t>You encounter two people, A and B.</a:t>
            </a:r>
          </a:p>
          <a:p>
            <a:r>
              <a:rPr lang="en-US" dirty="0"/>
              <a:t>A says:  “We are both knaves”</a:t>
            </a:r>
          </a:p>
          <a:p>
            <a:endParaRPr lang="en-US" dirty="0"/>
          </a:p>
          <a:p>
            <a:r>
              <a:rPr lang="en-US" dirty="0"/>
              <a:t>Can you figure out what A and B are?</a:t>
            </a:r>
          </a:p>
          <a:p>
            <a:endParaRPr lang="en-US" dirty="0"/>
          </a:p>
          <a:p>
            <a:r>
              <a:rPr lang="en-US" dirty="0"/>
              <a:t>What “proof rule” did you (implicitly?) use?</a:t>
            </a:r>
          </a:p>
          <a:p>
            <a:r>
              <a:rPr lang="en-US" dirty="0"/>
              <a:t>    we’ll come back to proof rules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80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Propositional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69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</a:t>
            </a:r>
            <a:r>
              <a:rPr lang="en-US" i="1" dirty="0">
                <a:solidFill>
                  <a:srgbClr val="800000"/>
                </a:solidFill>
              </a:rPr>
              <a:t>proposition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/>
              <a:t>is a statement that is either true or false.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Examples of propositions: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Two plus two is four.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Toronto is the capital of Canada.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There is an infinite number of primes.</a:t>
            </a:r>
          </a:p>
          <a:p>
            <a:pPr>
              <a:lnSpc>
                <a:spcPct val="90000"/>
              </a:lnSpc>
            </a:pPr>
            <a:r>
              <a:rPr lang="en-US" dirty="0"/>
              <a:t>Not propositions: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time is it?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Have a nice day!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proposition's </a:t>
            </a:r>
            <a:r>
              <a:rPr lang="en-US" i="1" dirty="0">
                <a:solidFill>
                  <a:srgbClr val="800000"/>
                </a:solidFill>
              </a:rPr>
              <a:t>truth value </a:t>
            </a:r>
            <a:r>
              <a:rPr lang="en-US" dirty="0"/>
              <a:t>is a value indicating whether the proposition is true or false.</a:t>
            </a:r>
          </a:p>
        </p:txBody>
      </p:sp>
    </p:spTree>
    <p:extLst>
      <p:ext uri="{BB962C8B-B14F-4D97-AF65-F5344CB8AC3E}">
        <p14:creationId xmlns:p14="http://schemas.microsoft.com/office/powerpoint/2010/main" val="3681589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91" y="1087582"/>
            <a:ext cx="8229600" cy="4530725"/>
          </a:xfrm>
        </p:spPr>
        <p:txBody>
          <a:bodyPr/>
          <a:lstStyle/>
          <a:p>
            <a:r>
              <a:rPr lang="en-US" dirty="0"/>
              <a:t>We can use </a:t>
            </a:r>
            <a:r>
              <a:rPr lang="en-US" i="1" dirty="0">
                <a:solidFill>
                  <a:srgbClr val="800000"/>
                </a:solidFill>
              </a:rPr>
              <a:t>propositional variables </a:t>
            </a:r>
            <a:r>
              <a:rPr lang="en-US" dirty="0"/>
              <a:t>to represent propositions.</a:t>
            </a:r>
          </a:p>
          <a:p>
            <a:endParaRPr lang="en-US" dirty="0"/>
          </a:p>
          <a:p>
            <a:r>
              <a:rPr lang="en-US" dirty="0"/>
              <a:t>Examples:  </a:t>
            </a:r>
          </a:p>
          <a:p>
            <a:pPr marL="342900" indent="-342900">
              <a:buFont typeface="Wingdings" charset="2"/>
              <a:buChar char="v"/>
            </a:pPr>
            <a:r>
              <a:rPr lang="en-US" dirty="0"/>
              <a:t>p: January has 31 days.</a:t>
            </a:r>
          </a:p>
          <a:p>
            <a:pPr marL="342900" indent="-342900">
              <a:buFont typeface="Wingdings" charset="2"/>
              <a:buChar char="v"/>
            </a:pPr>
            <a:r>
              <a:rPr lang="en-US" dirty="0"/>
              <a:t>q: February has 33 days.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524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Conjunction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  <a:p>
            <a:r>
              <a:rPr lang="en-US" dirty="0"/>
              <a:t>p: January has 31 days.</a:t>
            </a:r>
          </a:p>
          <a:p>
            <a:r>
              <a:rPr lang="en-US" dirty="0"/>
              <a:t>q: February has 33 days.</a:t>
            </a:r>
          </a:p>
          <a:p>
            <a:endParaRPr lang="en-US" dirty="0"/>
          </a:p>
          <a:p>
            <a:r>
              <a:rPr lang="en-US" dirty="0"/>
              <a:t>p ∧ q: January has 31 days</a:t>
            </a:r>
            <a:r>
              <a:rPr lang="en-US" b="1" dirty="0">
                <a:solidFill>
                  <a:srgbClr val="FF0000"/>
                </a:solidFill>
              </a:rPr>
              <a:t> and </a:t>
            </a:r>
            <a:r>
              <a:rPr lang="en-US" dirty="0"/>
              <a:t>February has 33 days.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011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are many ways of saying that in English!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the propositional variables p and h as:</a:t>
            </a:r>
          </a:p>
          <a:p>
            <a:r>
              <a:rPr lang="en-US" dirty="0"/>
              <a:t>p: Sam is poor.</a:t>
            </a:r>
          </a:p>
          <a:p>
            <a:r>
              <a:rPr lang="en-US" dirty="0"/>
              <a:t>h: Sam is happy.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Express the proposition p ∧ h in English:</a:t>
            </a:r>
          </a:p>
          <a:p>
            <a:endParaRPr lang="en-US" dirty="0"/>
          </a:p>
          <a:p>
            <a:r>
              <a:rPr lang="en-US" dirty="0"/>
              <a:t>Sam is poor and he is happy.</a:t>
            </a:r>
          </a:p>
        </p:txBody>
      </p:sp>
    </p:spTree>
    <p:extLst>
      <p:ext uri="{BB962C8B-B14F-4D97-AF65-F5344CB8AC3E}">
        <p14:creationId xmlns:p14="http://schemas.microsoft.com/office/powerpoint/2010/main" val="597010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propositions: the conjunction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Java and Python propositions are logical expressions, that can form </a:t>
            </a:r>
            <a:r>
              <a:rPr lang="en-US" i="1" dirty="0">
                <a:solidFill>
                  <a:srgbClr val="800000"/>
                </a:solidFill>
              </a:rPr>
              <a:t>compound propositions </a:t>
            </a:r>
            <a:r>
              <a:rPr lang="en-US" dirty="0"/>
              <a:t>using logical operators such as </a:t>
            </a:r>
            <a:r>
              <a:rPr lang="en-US" dirty="0">
                <a:latin typeface="Lucida Console"/>
                <a:cs typeface="Lucida Console"/>
              </a:rPr>
              <a:t>and</a:t>
            </a:r>
            <a:r>
              <a:rPr lang="en-US" dirty="0"/>
              <a:t>, </a:t>
            </a:r>
            <a:r>
              <a:rPr lang="en-US" dirty="0">
                <a:latin typeface="Lucida Console"/>
                <a:cs typeface="Lucida Console"/>
              </a:rPr>
              <a:t>or</a:t>
            </a:r>
            <a:r>
              <a:rPr lang="en-US" dirty="0"/>
              <a:t>, and </a:t>
            </a:r>
            <a:r>
              <a:rPr lang="en-US" dirty="0">
                <a:latin typeface="Lucida Console"/>
                <a:cs typeface="Lucida Console"/>
              </a:rPr>
              <a:t>not</a:t>
            </a:r>
            <a:r>
              <a:rPr lang="en-US" dirty="0">
                <a:cs typeface="Lucida Console"/>
              </a:rPr>
              <a:t>.</a:t>
            </a:r>
          </a:p>
          <a:p>
            <a:r>
              <a:rPr lang="en-US" dirty="0">
                <a:cs typeface="Lucida Console"/>
              </a:rPr>
              <a:t>For example in Python you can write something like:</a:t>
            </a:r>
          </a:p>
          <a:p>
            <a:r>
              <a:rPr lang="en-US" dirty="0">
                <a:latin typeface="Lucida Console"/>
                <a:cs typeface="Lucida Console"/>
              </a:rPr>
              <a:t>&gt;&gt;&gt; (5 &gt;= 0) and (5 &lt;= 10)</a:t>
            </a:r>
          </a:p>
          <a:p>
            <a:endParaRPr lang="en-US" dirty="0">
              <a:cs typeface="Lucida Console"/>
            </a:endParaRPr>
          </a:p>
          <a:p>
            <a:r>
              <a:rPr lang="en-US" dirty="0">
                <a:cs typeface="Lucida Console"/>
              </a:rPr>
              <a:t>We do the same in propositional logic, except we have different notations for the operators. </a:t>
            </a:r>
            <a:r>
              <a:rPr lang="en-US" b="1" dirty="0">
                <a:solidFill>
                  <a:srgbClr val="FF0000"/>
                </a:solidFill>
                <a:cs typeface="Lucida Console"/>
              </a:rPr>
              <a:t>Don’t be intimidated by notation!</a:t>
            </a:r>
          </a:p>
          <a:p>
            <a:endParaRPr lang="en-US" dirty="0">
              <a:cs typeface="Lucida Console"/>
            </a:endParaRPr>
          </a:p>
          <a:p>
            <a:r>
              <a:rPr lang="en-US" dirty="0">
                <a:cs typeface="Lucida Console"/>
              </a:rPr>
              <a:t>Let p and q be propositions. The </a:t>
            </a:r>
            <a:r>
              <a:rPr lang="en-US" i="1" dirty="0">
                <a:solidFill>
                  <a:srgbClr val="800000"/>
                </a:solidFill>
                <a:cs typeface="Lucida Console"/>
              </a:rPr>
              <a:t>conjunction</a:t>
            </a:r>
            <a:r>
              <a:rPr lang="en-US" dirty="0">
                <a:cs typeface="Lucida Console"/>
              </a:rPr>
              <a:t> of p and q is denoted by p </a:t>
            </a:r>
            <a:r>
              <a:rPr lang="en-US" dirty="0">
                <a:solidFill>
                  <a:schemeClr val="tx1"/>
                </a:solidFill>
              </a:rPr>
              <a:t>∧</a:t>
            </a:r>
            <a:r>
              <a:rPr lang="en-US" dirty="0">
                <a:cs typeface="Lucida Console"/>
              </a:rPr>
              <a:t> q.</a:t>
            </a:r>
          </a:p>
          <a:p>
            <a:r>
              <a:rPr lang="en-US" dirty="0">
                <a:cs typeface="Lucida Console"/>
              </a:rPr>
              <a:t>p </a:t>
            </a:r>
            <a:r>
              <a:rPr lang="en-US" dirty="0">
                <a:solidFill>
                  <a:schemeClr val="tx1"/>
                </a:solidFill>
              </a:rPr>
              <a:t>∧</a:t>
            </a:r>
            <a:r>
              <a:rPr lang="en-US" dirty="0">
                <a:cs typeface="Lucida Console"/>
              </a:rPr>
              <a:t> q is true if both p and q are true.</a:t>
            </a:r>
          </a:p>
          <a:p>
            <a:endParaRPr lang="en-US" dirty="0">
              <a:cs typeface="Lucida Console"/>
            </a:endParaRPr>
          </a:p>
          <a:p>
            <a:r>
              <a:rPr lang="en-US" dirty="0">
                <a:cs typeface="Lucida Console"/>
              </a:rPr>
              <a:t>In English, this is the statement “p and q”</a:t>
            </a:r>
          </a:p>
          <a:p>
            <a:endParaRPr lang="en-US" dirty="0">
              <a:cs typeface="Lucida Console"/>
            </a:endParaRPr>
          </a:p>
          <a:p>
            <a:endParaRPr lang="en-US" dirty="0"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112887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definition of the conjunction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3808"/>
            <a:ext cx="5059218" cy="5228465"/>
          </a:xfrm>
        </p:spPr>
        <p:txBody>
          <a:bodyPr/>
          <a:lstStyle/>
          <a:p>
            <a:r>
              <a:rPr lang="en-US" dirty="0"/>
              <a:t>We can define an operator using its </a:t>
            </a:r>
            <a:r>
              <a:rPr lang="en-US" i="1" dirty="0">
                <a:solidFill>
                  <a:srgbClr val="800000"/>
                </a:solidFill>
              </a:rPr>
              <a:t>truth table.</a:t>
            </a:r>
          </a:p>
          <a:p>
            <a:endParaRPr lang="en-US" i="1" dirty="0">
              <a:solidFill>
                <a:srgbClr val="800000"/>
              </a:solidFill>
            </a:endParaRPr>
          </a:p>
          <a:p>
            <a:r>
              <a:rPr lang="en-US" i="1" dirty="0">
                <a:solidFill>
                  <a:srgbClr val="800000"/>
                </a:solidFill>
              </a:rPr>
              <a:t> </a:t>
            </a:r>
            <a:r>
              <a:rPr lang="en-US" dirty="0"/>
              <a:t>A truth table shows the truth value of a compound proposition for </a:t>
            </a:r>
            <a:r>
              <a:rPr lang="en-US" dirty="0">
                <a:solidFill>
                  <a:srgbClr val="FF0000"/>
                </a:solidFill>
              </a:rPr>
              <a:t>every possible combination </a:t>
            </a:r>
            <a:r>
              <a:rPr lang="en-US" dirty="0"/>
              <a:t>of truth values for the variables contained in it.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5648747"/>
              </p:ext>
            </p:extLst>
          </p:nvPr>
        </p:nvGraphicFramePr>
        <p:xfrm>
          <a:off x="5742709" y="1399309"/>
          <a:ext cx="3213100" cy="32766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91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6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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018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disjunction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3808"/>
            <a:ext cx="5220855" cy="5309283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i="1" dirty="0">
                <a:solidFill>
                  <a:srgbClr val="800000"/>
                </a:solidFill>
              </a:rPr>
              <a:t>disjunction</a:t>
            </a:r>
            <a:r>
              <a:rPr lang="en-US" dirty="0"/>
              <a:t> operation is denoted by </a:t>
            </a:r>
            <a:r>
              <a:rPr kumimoji="0" lang="en-US" dirty="0">
                <a:sym typeface="Symbol" charset="2"/>
              </a:rPr>
              <a:t></a:t>
            </a:r>
            <a:r>
              <a:rPr lang="en-US" dirty="0"/>
              <a:t>. </a:t>
            </a:r>
          </a:p>
          <a:p>
            <a:r>
              <a:rPr lang="en-US" dirty="0"/>
              <a:t>The proposition p </a:t>
            </a:r>
            <a:r>
              <a:rPr kumimoji="0" lang="en-US" dirty="0">
                <a:sym typeface="Symbol" charset="2"/>
              </a:rPr>
              <a:t></a:t>
            </a:r>
            <a:r>
              <a:rPr lang="en-US" dirty="0"/>
              <a:t> q is read "p or q” .</a:t>
            </a:r>
          </a:p>
          <a:p>
            <a:endParaRPr lang="en-US" dirty="0"/>
          </a:p>
          <a:p>
            <a:r>
              <a:rPr lang="en-US" dirty="0"/>
              <a:t>p </a:t>
            </a:r>
            <a:r>
              <a:rPr kumimoji="0" lang="en-US" dirty="0">
                <a:sym typeface="Symbol" charset="2"/>
              </a:rPr>
              <a:t> </a:t>
            </a:r>
            <a:r>
              <a:rPr lang="en-US" dirty="0"/>
              <a:t>q is true if either one of p or q is true, or if both are true, and is false otherwise.</a:t>
            </a:r>
          </a:p>
          <a:p>
            <a:endParaRPr lang="en-US" dirty="0"/>
          </a:p>
          <a:p>
            <a:r>
              <a:rPr lang="en-US" dirty="0"/>
              <a:t>Notice that T </a:t>
            </a:r>
            <a:r>
              <a:rPr kumimoji="0" lang="en-US" dirty="0">
                <a:sym typeface="Symbol" charset="2"/>
              </a:rPr>
              <a:t> T = T. We call  the “</a:t>
            </a:r>
            <a:r>
              <a:rPr kumimoji="0" lang="en-US" b="1" dirty="0">
                <a:solidFill>
                  <a:srgbClr val="FF0000"/>
                </a:solidFill>
                <a:sym typeface="Symbol" charset="2"/>
              </a:rPr>
              <a:t>inclusive or</a:t>
            </a:r>
            <a:r>
              <a:rPr kumimoji="0" lang="en-US" dirty="0">
                <a:sym typeface="Symbol" charset="2"/>
              </a:rPr>
              <a:t>” operator. </a:t>
            </a:r>
            <a:endParaRPr lang="en-US" dirty="0"/>
          </a:p>
        </p:txBody>
      </p:sp>
      <p:graphicFrame>
        <p:nvGraphicFramePr>
          <p:cNvPr id="5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2453227"/>
              </p:ext>
            </p:extLst>
          </p:nvPr>
        </p:nvGraphicFramePr>
        <p:xfrm>
          <a:off x="5869709" y="1249218"/>
          <a:ext cx="3122613" cy="32766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91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653799"/>
      </p:ext>
    </p:extLst>
  </p:cSld>
  <p:clrMapOvr>
    <a:masterClrMapping/>
  </p:clrMapOvr>
</p:sld>
</file>

<file path=ppt/theme/theme1.xml><?xml version="1.0" encoding="utf-8"?>
<a:theme xmlns:a="http://schemas.openxmlformats.org/drawingml/2006/main" name="alg-design">
  <a:themeElements>
    <a:clrScheme name="alg-design 7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660066"/>
      </a:folHlink>
    </a:clrScheme>
    <a:fontScheme name="alg-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alg-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-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66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59885</TotalTime>
  <Words>1874</Words>
  <Application>Microsoft Macintosh PowerPoint</Application>
  <PresentationFormat>On-screen Show (4:3)</PresentationFormat>
  <Paragraphs>503</Paragraphs>
  <Slides>28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ＭＳ Ｐゴシック</vt:lpstr>
      <vt:lpstr>Arial</vt:lpstr>
      <vt:lpstr>Comic Sans MS</vt:lpstr>
      <vt:lpstr>Courier New</vt:lpstr>
      <vt:lpstr>Lucida Console</vt:lpstr>
      <vt:lpstr>Monotype Sorts</vt:lpstr>
      <vt:lpstr>Symbol</vt:lpstr>
      <vt:lpstr>Times New Roman</vt:lpstr>
      <vt:lpstr>Wingdings</vt:lpstr>
      <vt:lpstr>alg-design</vt:lpstr>
      <vt:lpstr>CS 220: Discrete Structures and their Applications </vt:lpstr>
      <vt:lpstr>Logic in computer science</vt:lpstr>
      <vt:lpstr>Propositional Logic</vt:lpstr>
      <vt:lpstr>Propositional variables</vt:lpstr>
      <vt:lpstr>Conjunction</vt:lpstr>
      <vt:lpstr>There are many ways of saying that in English!</vt:lpstr>
      <vt:lpstr>Compound propositions: the conjunction</vt:lpstr>
      <vt:lpstr>Formal definition of the conjunction operator</vt:lpstr>
      <vt:lpstr>The disjunction operator</vt:lpstr>
      <vt:lpstr>Exclusive OR (XOR)</vt:lpstr>
      <vt:lpstr>Negation</vt:lpstr>
      <vt:lpstr>Summary of operator truth tables</vt:lpstr>
      <vt:lpstr>Truth Tables in Python</vt:lpstr>
      <vt:lpstr>Compound propositions</vt:lpstr>
      <vt:lpstr>Compound propositions</vt:lpstr>
      <vt:lpstr>Compound propositions</vt:lpstr>
      <vt:lpstr>Exclusive or</vt:lpstr>
      <vt:lpstr>Compound propositions</vt:lpstr>
      <vt:lpstr>Compound propositions</vt:lpstr>
      <vt:lpstr>Compound propositions</vt:lpstr>
      <vt:lpstr>Compound propositions</vt:lpstr>
      <vt:lpstr>From English to propositional logic</vt:lpstr>
      <vt:lpstr>From English to propositional logic</vt:lpstr>
      <vt:lpstr>From English to propositional logic</vt:lpstr>
      <vt:lpstr>How many rows in that truth table?</vt:lpstr>
      <vt:lpstr>Exercises</vt:lpstr>
      <vt:lpstr>A puzzle</vt:lpstr>
      <vt:lpstr>A puzzle</vt:lpstr>
    </vt:vector>
  </TitlesOfParts>
  <Company>Dell Computer Corporation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Kevin Wayne</dc:creator>
  <cp:lastModifiedBy>Microsoft Office User</cp:lastModifiedBy>
  <cp:revision>856</cp:revision>
  <cp:lastPrinted>2017-08-24T15:31:53Z</cp:lastPrinted>
  <dcterms:created xsi:type="dcterms:W3CDTF">2011-01-03T17:49:16Z</dcterms:created>
  <dcterms:modified xsi:type="dcterms:W3CDTF">2021-01-22T20:23:15Z</dcterms:modified>
</cp:coreProperties>
</file>