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24"/>
  </p:notesMasterIdLst>
  <p:handoutMasterIdLst>
    <p:handoutMasterId r:id="rId25"/>
  </p:handoutMasterIdLst>
  <p:sldIdLst>
    <p:sldId id="436" r:id="rId2"/>
    <p:sldId id="602" r:id="rId3"/>
    <p:sldId id="608" r:id="rId4"/>
    <p:sldId id="650" r:id="rId5"/>
    <p:sldId id="604" r:id="rId6"/>
    <p:sldId id="643" r:id="rId7"/>
    <p:sldId id="645" r:id="rId8"/>
    <p:sldId id="606" r:id="rId9"/>
    <p:sldId id="646" r:id="rId10"/>
    <p:sldId id="647" r:id="rId11"/>
    <p:sldId id="648" r:id="rId12"/>
    <p:sldId id="644" r:id="rId13"/>
    <p:sldId id="612" r:id="rId14"/>
    <p:sldId id="649" r:id="rId15"/>
    <p:sldId id="614" r:id="rId16"/>
    <p:sldId id="616" r:id="rId17"/>
    <p:sldId id="617" r:id="rId18"/>
    <p:sldId id="651" r:id="rId19"/>
    <p:sldId id="619" r:id="rId20"/>
    <p:sldId id="652" r:id="rId21"/>
    <p:sldId id="653" r:id="rId22"/>
    <p:sldId id="654" r:id="rId23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 autoAdjust="0"/>
    <p:restoredTop sz="88915" autoAdjust="0"/>
  </p:normalViewPr>
  <p:slideViewPr>
    <p:cSldViewPr snapToGrid="0">
      <p:cViewPr varScale="1">
        <p:scale>
          <a:sx n="62" d="100"/>
          <a:sy n="62" d="100"/>
        </p:scale>
        <p:origin x="10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1/31/20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1/31/20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7735-7607-0C46-9C22-7B5732D6B07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r and not 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075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r -&gt; (q </a:t>
            </a:r>
            <a:r>
              <a:rPr lang="en-US" dirty="0" err="1"/>
              <a:t>iff</a:t>
            </a:r>
            <a:r>
              <a:rPr lang="en-US" dirty="0"/>
              <a:t> not p)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81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p and r -&gt; not 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95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Build the truth table,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28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Build the truth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0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E3BDC-D5D0-BD45-A09B-3ED7AC52B0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logical equivalence gives us another look</a:t>
            </a:r>
            <a:r>
              <a:rPr lang="en-US" baseline="0" dirty="0"/>
              <a:t> at the conditional: </a:t>
            </a:r>
          </a:p>
          <a:p>
            <a:r>
              <a:rPr lang="en-US" baseline="0" dirty="0"/>
              <a:t>     the only way for it to be false is for p to be true and q to be false.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45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45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66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50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requires exercising!!</a:t>
            </a:r>
          </a:p>
          <a:p>
            <a:endParaRPr lang="en-US" dirty="0"/>
          </a:p>
          <a:p>
            <a:r>
              <a:rPr lang="en-US" dirty="0"/>
              <a:t>Start here w2 </a:t>
            </a:r>
            <a:r>
              <a:rPr lang="en-US" dirty="0" err="1"/>
              <a:t>lec</a:t>
            </a:r>
            <a:r>
              <a:rPr lang="en-US" dirty="0"/>
              <a:t>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11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Propositional Logic (</a:t>
            </a:r>
            <a:r>
              <a:rPr lang="en-US" sz="3200" dirty="0" err="1">
                <a:solidFill>
                  <a:srgbClr val="4C4C4C"/>
                </a:solidFill>
              </a:rPr>
              <a:t>cont</a:t>
            </a:r>
            <a:r>
              <a:rPr lang="en-US" sz="3200" dirty="0">
                <a:solidFill>
                  <a:srgbClr val="4C4C4C"/>
                </a:solidFill>
              </a:rPr>
              <a:t>)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Section 1.3-1.5 in </a:t>
            </a:r>
            <a:r>
              <a:rPr lang="en-US" sz="3200" dirty="0" err="1">
                <a:solidFill>
                  <a:srgbClr val="4C4C4C"/>
                </a:solidFill>
              </a:rPr>
              <a:t>zybooks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418" y="4966854"/>
            <a:ext cx="8458200" cy="949325"/>
          </a:xfrm>
        </p:spPr>
        <p:txBody>
          <a:bodyPr/>
          <a:lstStyle/>
          <a:p>
            <a:r>
              <a:rPr lang="en-US" sz="2400" dirty="0"/>
              <a:t>Which is a tautology and which is a contradiction?</a:t>
            </a:r>
          </a:p>
        </p:txBody>
      </p:sp>
      <p:graphicFrame>
        <p:nvGraphicFramePr>
          <p:cNvPr id="4" name="Group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349638"/>
              </p:ext>
            </p:extLst>
          </p:nvPr>
        </p:nvGraphicFramePr>
        <p:xfrm>
          <a:off x="2244431" y="1304636"/>
          <a:ext cx="4495800" cy="2554224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78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p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p</a:t>
                      </a:r>
                      <a:endParaRPr kumimoji="0" lang="en-US" sz="28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p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971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equivalence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lvl="0"/>
            <a:r>
              <a:rPr lang="en-US" sz="2800" dirty="0"/>
              <a:t>Compound propositions that have the same truth values in all cases are called </a:t>
            </a:r>
            <a:r>
              <a:rPr lang="en-US" sz="2800" dirty="0">
                <a:solidFill>
                  <a:srgbClr val="FF0000"/>
                </a:solidFill>
              </a:rPr>
              <a:t>logically equivalent</a:t>
            </a:r>
          </a:p>
          <a:p>
            <a:pPr lvl="0"/>
            <a:endParaRPr kumimoji="0" lang="en-US" sz="2800" dirty="0">
              <a:solidFill>
                <a:schemeClr val="tx2"/>
              </a:solidFill>
              <a:latin typeface="Times New Roman" charset="0"/>
            </a:endParaRPr>
          </a:p>
          <a:p>
            <a:r>
              <a:rPr lang="en-US" sz="2800" dirty="0"/>
              <a:t>Propositions s and r are logically equivalent if and only if the proposition s </a:t>
            </a:r>
            <a:r>
              <a:rPr kumimoji="0" lang="en-US" sz="2800" dirty="0">
                <a:sym typeface="Symbol" charset="2"/>
              </a:rPr>
              <a:t> </a:t>
            </a:r>
            <a:r>
              <a:rPr lang="en-US" sz="2800" dirty="0"/>
              <a:t>r is a tautology.</a:t>
            </a:r>
          </a:p>
        </p:txBody>
      </p:sp>
    </p:spTree>
    <p:extLst>
      <p:ext uri="{BB962C8B-B14F-4D97-AF65-F5344CB8AC3E}">
        <p14:creationId xmlns:p14="http://schemas.microsoft.com/office/powerpoint/2010/main" val="4047258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Morgan’s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745" y="1161473"/>
            <a:ext cx="8305799" cy="4992254"/>
          </a:xfrm>
        </p:spPr>
        <p:txBody>
          <a:bodyPr/>
          <a:lstStyle/>
          <a:p>
            <a:r>
              <a:rPr lang="en-US" sz="2400" dirty="0">
                <a:solidFill>
                  <a:srgbClr val="800000"/>
                </a:solidFill>
              </a:rPr>
              <a:t>De Morgan’s Laws: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Very useful for logical reasoning and manipulating logical statements!</a:t>
            </a:r>
          </a:p>
          <a:p>
            <a:endParaRPr lang="en-US" sz="2400" dirty="0"/>
          </a:p>
          <a:p>
            <a:r>
              <a:rPr lang="en-US" sz="2400" dirty="0"/>
              <a:t> p and q is false   </a:t>
            </a:r>
            <a:r>
              <a:rPr lang="en-US" sz="2400" dirty="0" err="1"/>
              <a:t>iff</a:t>
            </a:r>
            <a:r>
              <a:rPr lang="en-US" sz="2400" dirty="0"/>
              <a:t>   p is false or q is false </a:t>
            </a:r>
          </a:p>
          <a:p>
            <a:endParaRPr lang="en-US" sz="2400" dirty="0"/>
          </a:p>
          <a:p>
            <a:r>
              <a:rPr lang="en-US" sz="2400" dirty="0"/>
              <a:t> p or q is false     </a:t>
            </a:r>
            <a:r>
              <a:rPr lang="en-US" sz="2400" dirty="0" err="1"/>
              <a:t>iff</a:t>
            </a:r>
            <a:r>
              <a:rPr lang="en-US" sz="2400" dirty="0"/>
              <a:t>   p is false and q is false </a:t>
            </a:r>
          </a:p>
          <a:p>
            <a:endParaRPr lang="en-US" sz="2400" dirty="0"/>
          </a:p>
          <a:p>
            <a:endParaRPr lang="en-US" sz="1800" dirty="0"/>
          </a:p>
          <a:p>
            <a:endParaRPr lang="en-US" sz="1800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152460"/>
              </p:ext>
            </p:extLst>
          </p:nvPr>
        </p:nvGraphicFramePr>
        <p:xfrm>
          <a:off x="3394507" y="1263072"/>
          <a:ext cx="3322638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Equation" r:id="rId4" imgW="1231560" imgH="431640" progId="Equation.3">
                  <p:embed/>
                </p:oleObj>
              </mc:Choice>
              <mc:Fallback>
                <p:oleObj name="Equation" r:id="rId4" imgW="1231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4507" y="1263072"/>
                        <a:ext cx="3322638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4860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Equivalence of </a:t>
            </a:r>
            <a:r>
              <a:rPr lang="en-US" b="1" i="1" dirty="0">
                <a:latin typeface="Times New Roman" charset="0"/>
                <a:sym typeface="Symbol" charset="2"/>
              </a:rPr>
              <a:t>(</a:t>
            </a:r>
            <a:r>
              <a:rPr lang="en-US" b="1" i="1" dirty="0">
                <a:latin typeface="Times New Roman" charset="0"/>
              </a:rPr>
              <a:t>p </a:t>
            </a:r>
            <a:r>
              <a:rPr lang="en-US" b="1" dirty="0">
                <a:latin typeface="Times New Roman" charset="0"/>
                <a:sym typeface="Symbol" charset="2"/>
              </a:rPr>
              <a:t></a:t>
            </a:r>
            <a:r>
              <a:rPr lang="en-US" b="1" i="1" dirty="0">
                <a:latin typeface="Times New Roman" charset="0"/>
              </a:rPr>
              <a:t> q) </a:t>
            </a:r>
            <a:r>
              <a:rPr lang="en-US" dirty="0"/>
              <a:t>and </a:t>
            </a:r>
            <a:r>
              <a:rPr lang="en-US" b="1" i="1" dirty="0">
                <a:latin typeface="Times New Roman" charset="0"/>
                <a:sym typeface="Symbol" charset="2"/>
              </a:rPr>
              <a:t></a:t>
            </a:r>
            <a:r>
              <a:rPr lang="en-US" b="1" i="1" dirty="0">
                <a:latin typeface="Times New Roman" charset="0"/>
              </a:rPr>
              <a:t>p </a:t>
            </a:r>
            <a:r>
              <a:rPr lang="en-US" b="1" dirty="0">
                <a:latin typeface="Arial" charset="0"/>
                <a:sym typeface="Symbol" charset="2"/>
              </a:rPr>
              <a:t></a:t>
            </a:r>
            <a:r>
              <a:rPr lang="en-US" b="1" i="1" dirty="0">
                <a:latin typeface="Times New Roman" charset="0"/>
                <a:sym typeface="Symbol" charset="2"/>
              </a:rPr>
              <a:t></a:t>
            </a:r>
            <a:r>
              <a:rPr lang="en-US" b="1" i="1" dirty="0">
                <a:latin typeface="Times New Roman" charset="0"/>
              </a:rPr>
              <a:t> q</a:t>
            </a:r>
            <a:endParaRPr lang="en-US" dirty="0"/>
          </a:p>
        </p:txBody>
      </p:sp>
      <p:graphicFrame>
        <p:nvGraphicFramePr>
          <p:cNvPr id="4" name="Group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849064"/>
              </p:ext>
            </p:extLst>
          </p:nvPr>
        </p:nvGraphicFramePr>
        <p:xfrm>
          <a:off x="457200" y="1874837"/>
          <a:ext cx="8164513" cy="4068763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4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8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82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54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(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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1232972"/>
            <a:ext cx="6566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Proof of logical equivalence using a truth table:</a:t>
            </a:r>
          </a:p>
        </p:txBody>
      </p:sp>
    </p:spTree>
    <p:extLst>
      <p:ext uri="{BB962C8B-B14F-4D97-AF65-F5344CB8AC3E}">
        <p14:creationId xmlns:p14="http://schemas.microsoft.com/office/powerpoint/2010/main" val="228827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6045"/>
            <a:ext cx="7848600" cy="6377351"/>
          </a:xfrm>
        </p:spPr>
        <p:txBody>
          <a:bodyPr/>
          <a:lstStyle/>
          <a:p>
            <a:r>
              <a:rPr lang="en-US" dirty="0"/>
              <a:t>Idempotent laws:	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p </a:t>
            </a:r>
            <a:r>
              <a:rPr lang="en-US" sz="1400" dirty="0"/>
              <a:t>≡ </a:t>
            </a:r>
            <a:r>
              <a:rPr lang="en-US" dirty="0"/>
              <a:t>p	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p </a:t>
            </a:r>
            <a:r>
              <a:rPr lang="en-US" sz="1400" dirty="0"/>
              <a:t>≡ </a:t>
            </a:r>
            <a:r>
              <a:rPr lang="en-US" dirty="0"/>
              <a:t>p</a:t>
            </a:r>
          </a:p>
          <a:p>
            <a:r>
              <a:rPr lang="en-US" dirty="0"/>
              <a:t>Associative laws:	( 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q )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r </a:t>
            </a:r>
            <a:r>
              <a:rPr lang="en-US" sz="1400" dirty="0"/>
              <a:t>≡ </a:t>
            </a:r>
            <a:r>
              <a:rPr lang="en-US" dirty="0"/>
              <a:t>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( q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r )	</a:t>
            </a:r>
          </a:p>
          <a:p>
            <a:r>
              <a:rPr lang="en-US" dirty="0"/>
              <a:t>			( 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q )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r </a:t>
            </a:r>
            <a:r>
              <a:rPr lang="en-US" sz="1400" dirty="0"/>
              <a:t>≡ </a:t>
            </a:r>
            <a:r>
              <a:rPr lang="en-US" dirty="0"/>
              <a:t>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( q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r )</a:t>
            </a:r>
          </a:p>
          <a:p>
            <a:r>
              <a:rPr lang="en-US" dirty="0"/>
              <a:t>Commutative laws:	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q </a:t>
            </a:r>
            <a:r>
              <a:rPr lang="en-US" sz="1400" dirty="0"/>
              <a:t>≡ </a:t>
            </a:r>
            <a:r>
              <a:rPr lang="en-US" dirty="0"/>
              <a:t>q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p	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q </a:t>
            </a:r>
            <a:r>
              <a:rPr lang="en-US" sz="1400" dirty="0"/>
              <a:t>≡ </a:t>
            </a:r>
            <a:r>
              <a:rPr lang="en-US" dirty="0"/>
              <a:t>q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p</a:t>
            </a:r>
          </a:p>
          <a:p>
            <a:r>
              <a:rPr lang="en-US" dirty="0"/>
              <a:t>Distributive laws:	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( q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r ) </a:t>
            </a:r>
            <a:r>
              <a:rPr lang="en-US" sz="1400" dirty="0"/>
              <a:t>≡ </a:t>
            </a:r>
            <a:r>
              <a:rPr lang="en-US" dirty="0"/>
              <a:t>( 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q )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( 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r )	</a:t>
            </a:r>
          </a:p>
          <a:p>
            <a:r>
              <a:rPr lang="en-US" dirty="0"/>
              <a:t>			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( q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r ) </a:t>
            </a:r>
            <a:r>
              <a:rPr lang="en-US" sz="1400" dirty="0"/>
              <a:t>≡ </a:t>
            </a:r>
            <a:r>
              <a:rPr lang="en-US" dirty="0"/>
              <a:t>( 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q )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( 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r )</a:t>
            </a:r>
          </a:p>
          <a:p>
            <a:r>
              <a:rPr lang="en-US" dirty="0"/>
              <a:t>Identity laws:		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F </a:t>
            </a:r>
            <a:r>
              <a:rPr lang="en-US" sz="1400" dirty="0"/>
              <a:t>≡ </a:t>
            </a:r>
            <a:r>
              <a:rPr lang="en-US" dirty="0"/>
              <a:t>p	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T </a:t>
            </a:r>
            <a:r>
              <a:rPr lang="en-US" sz="1400" dirty="0"/>
              <a:t>≡ </a:t>
            </a:r>
            <a:r>
              <a:rPr lang="en-US" dirty="0"/>
              <a:t>p</a:t>
            </a:r>
          </a:p>
          <a:p>
            <a:r>
              <a:rPr lang="en-US" dirty="0"/>
              <a:t>Domination laws:	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F </a:t>
            </a:r>
            <a:r>
              <a:rPr lang="en-US" sz="1400" dirty="0"/>
              <a:t>≡ </a:t>
            </a:r>
            <a:r>
              <a:rPr lang="en-US" dirty="0"/>
              <a:t>F	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T </a:t>
            </a:r>
            <a:r>
              <a:rPr lang="en-US" sz="1400" dirty="0"/>
              <a:t>≡ </a:t>
            </a:r>
            <a:r>
              <a:rPr lang="en-US" dirty="0"/>
              <a:t>T</a:t>
            </a:r>
          </a:p>
          <a:p>
            <a:r>
              <a:rPr lang="en-US" dirty="0"/>
              <a:t>Double negation law:	¬ ¬p </a:t>
            </a:r>
            <a:r>
              <a:rPr lang="en-US" sz="1400" dirty="0"/>
              <a:t>≡ </a:t>
            </a:r>
            <a:r>
              <a:rPr lang="en-US" dirty="0"/>
              <a:t>p</a:t>
            </a:r>
          </a:p>
          <a:p>
            <a:r>
              <a:rPr lang="en-US" dirty="0"/>
              <a:t>Complement laws:	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¬p </a:t>
            </a:r>
            <a:r>
              <a:rPr lang="en-US" sz="1400" dirty="0"/>
              <a:t>≡ </a:t>
            </a:r>
            <a:r>
              <a:rPr lang="en-US" dirty="0"/>
              <a:t>F     	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¬p </a:t>
            </a:r>
            <a:r>
              <a:rPr lang="en-US" sz="1400" dirty="0"/>
              <a:t>≡ </a:t>
            </a:r>
            <a:r>
              <a:rPr lang="en-US" dirty="0"/>
              <a:t>T</a:t>
            </a:r>
          </a:p>
          <a:p>
            <a:r>
              <a:rPr lang="en-US" dirty="0"/>
              <a:t>			¬F </a:t>
            </a:r>
            <a:r>
              <a:rPr lang="en-US" sz="1400" dirty="0"/>
              <a:t>≡ </a:t>
            </a:r>
            <a:r>
              <a:rPr lang="en-US" dirty="0"/>
              <a:t>T		¬T </a:t>
            </a:r>
            <a:r>
              <a:rPr lang="en-US" sz="1400" dirty="0"/>
              <a:t>≡ </a:t>
            </a:r>
            <a:r>
              <a:rPr lang="en-US" dirty="0"/>
              <a:t>F</a:t>
            </a:r>
          </a:p>
          <a:p>
            <a:r>
              <a:rPr lang="en-US" dirty="0"/>
              <a:t>De Morgan's laws:	¬( 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q ) </a:t>
            </a:r>
            <a:r>
              <a:rPr lang="en-US" sz="1400" dirty="0"/>
              <a:t>≡ </a:t>
            </a:r>
            <a:r>
              <a:rPr lang="en-US" dirty="0"/>
              <a:t>¬p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¬q	</a:t>
            </a:r>
          </a:p>
          <a:p>
            <a:r>
              <a:rPr lang="en-US" dirty="0"/>
              <a:t>			¬( p </a:t>
            </a:r>
            <a:r>
              <a:rPr kumimoji="0" lang="en-US" dirty="0">
                <a:sym typeface="Symbol" charset="2"/>
              </a:rPr>
              <a:t> </a:t>
            </a:r>
            <a:r>
              <a:rPr lang="en-US" dirty="0"/>
              <a:t>q ) </a:t>
            </a:r>
            <a:r>
              <a:rPr lang="en-US" sz="1400" dirty="0"/>
              <a:t>≡ </a:t>
            </a:r>
            <a:r>
              <a:rPr lang="en-US" dirty="0"/>
              <a:t>¬p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¬q</a:t>
            </a:r>
          </a:p>
          <a:p>
            <a:r>
              <a:rPr lang="en-US" dirty="0"/>
              <a:t>Absorption laws:	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(p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q) </a:t>
            </a:r>
            <a:r>
              <a:rPr lang="en-US" sz="1400" dirty="0"/>
              <a:t>≡ </a:t>
            </a:r>
            <a:r>
              <a:rPr lang="en-US" dirty="0"/>
              <a:t>p	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(p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q) </a:t>
            </a:r>
            <a:r>
              <a:rPr lang="en-US" sz="1400" dirty="0"/>
              <a:t>≡ </a:t>
            </a:r>
            <a:r>
              <a:rPr lang="en-US" dirty="0"/>
              <a:t>p</a:t>
            </a:r>
          </a:p>
          <a:p>
            <a:r>
              <a:rPr lang="en-US" dirty="0"/>
              <a:t>Conditional identities:	p </a:t>
            </a:r>
            <a:r>
              <a:rPr lang="en-US" dirty="0">
                <a:latin typeface="Courier" pitchFamily="2" charset="0"/>
              </a:rPr>
              <a:t>-&gt;</a:t>
            </a:r>
            <a:r>
              <a:rPr lang="en-US" dirty="0"/>
              <a:t> q </a:t>
            </a:r>
            <a:r>
              <a:rPr lang="en-US" sz="1400" dirty="0"/>
              <a:t>≡ </a:t>
            </a:r>
            <a:r>
              <a:rPr lang="en-US" dirty="0"/>
              <a:t>¬p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en-US" dirty="0"/>
              <a:t>q	</a:t>
            </a:r>
          </a:p>
          <a:p>
            <a:r>
              <a:rPr lang="en-US" dirty="0"/>
              <a:t>			p </a:t>
            </a:r>
            <a:r>
              <a:rPr lang="en-US" dirty="0">
                <a:sym typeface="Symbol" charset="2"/>
              </a:rPr>
              <a:t> </a:t>
            </a:r>
            <a:r>
              <a:rPr lang="en-US" dirty="0"/>
              <a:t>q </a:t>
            </a:r>
            <a:r>
              <a:rPr lang="en-US" sz="1400" dirty="0"/>
              <a:t>≡ </a:t>
            </a:r>
            <a:r>
              <a:rPr lang="en-US" dirty="0"/>
              <a:t>( p → q )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en-US" dirty="0"/>
              <a:t>( q → p )</a:t>
            </a:r>
          </a:p>
        </p:txBody>
      </p:sp>
    </p:spTree>
    <p:extLst>
      <p:ext uri="{BB962C8B-B14F-4D97-AF65-F5344CB8AC3E}">
        <p14:creationId xmlns:p14="http://schemas.microsoft.com/office/powerpoint/2010/main" val="2107472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The distributive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808012"/>
              </p:ext>
            </p:extLst>
          </p:nvPr>
        </p:nvGraphicFramePr>
        <p:xfrm>
          <a:off x="152400" y="988300"/>
          <a:ext cx="8839199" cy="548497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44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4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18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80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15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717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554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r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q 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r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(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r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r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q)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</a:t>
                      </a:r>
                      <a:endParaRPr kumimoji="0" lang="en-US" sz="2800" u="none" strike="noStrike" cap="none" normalizeH="0" baseline="0" dirty="0">
                        <a:ln>
                          <a:noFill/>
                        </a:ln>
                        <a:effectLst/>
                        <a:sym typeface="Symbol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(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r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5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5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45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455047"/>
              </p:ext>
            </p:extLst>
          </p:nvPr>
        </p:nvGraphicFramePr>
        <p:xfrm>
          <a:off x="4020127" y="214745"/>
          <a:ext cx="441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3" imgW="1689100" imgH="203200" progId="Equation.3">
                  <p:embed/>
                </p:oleObj>
              </mc:Choice>
              <mc:Fallback>
                <p:oleObj name="Equation" r:id="rId3" imgW="1689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0127" y="214745"/>
                        <a:ext cx="4419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936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More equivalences for conditionals/</a:t>
            </a:r>
            <a:r>
              <a:rPr lang="en-US" sz="2800" dirty="0" err="1"/>
              <a:t>biconditionals</a:t>
            </a:r>
            <a:endParaRPr lang="en-US" sz="2800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270027"/>
              </p:ext>
            </p:extLst>
          </p:nvPr>
        </p:nvGraphicFramePr>
        <p:xfrm>
          <a:off x="1590963" y="1503218"/>
          <a:ext cx="3048000" cy="167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Equation" r:id="rId3" imgW="1130300" imgH="622300" progId="Equation.3">
                  <p:embed/>
                </p:oleObj>
              </mc:Choice>
              <mc:Fallback>
                <p:oleObj name="Equation" r:id="rId3" imgW="1130300" imgH="622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963" y="1503218"/>
                        <a:ext cx="3048000" cy="167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570398"/>
              </p:ext>
            </p:extLst>
          </p:nvPr>
        </p:nvGraphicFramePr>
        <p:xfrm>
          <a:off x="1563255" y="3620222"/>
          <a:ext cx="4191000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Equation" r:id="rId5" imgW="1651000" imgH="685800" progId="Equation.3">
                  <p:embed/>
                </p:oleObj>
              </mc:Choice>
              <mc:Fallback>
                <p:oleObj name="Equation" r:id="rId5" imgW="16510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255" y="3620222"/>
                        <a:ext cx="4191000" cy="174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716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Biconditional</a:t>
            </a:r>
            <a:r>
              <a:rPr lang="en-US" dirty="0"/>
              <a:t> equivalence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4517087"/>
              </p:ext>
            </p:extLst>
          </p:nvPr>
        </p:nvGraphicFramePr>
        <p:xfrm>
          <a:off x="685800" y="1523999"/>
          <a:ext cx="7772400" cy="411480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98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1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lang="en-US" sz="2800" dirty="0" err="1"/>
                        <a:t>p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>
                          <a:sym typeface="Symbol" charset="2"/>
                        </a:rPr>
                        <a:t></a:t>
                      </a:r>
                      <a:r>
                        <a:rPr lang="en-US" sz="2800" dirty="0">
                          <a:sym typeface="Symbol" charset="2"/>
                        </a:rPr>
                        <a:t> </a:t>
                      </a:r>
                      <a:r>
                        <a:rPr lang="en-US" sz="2800" dirty="0" err="1"/>
                        <a:t>q</a:t>
                      </a:r>
                      <a:r>
                        <a:rPr lang="en-US" sz="2800" dirty="0"/>
                        <a:t> 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(</a:t>
                      </a:r>
                      <a:r>
                        <a:rPr lang="en-US" sz="2800" dirty="0" err="1"/>
                        <a:t>p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>
                          <a:sym typeface="Symbol" charset="2"/>
                        </a:rPr>
                        <a:t></a:t>
                      </a:r>
                      <a:r>
                        <a:rPr lang="en-US" sz="2800" dirty="0">
                          <a:sym typeface="Symbol" charset="2"/>
                        </a:rPr>
                        <a:t> </a:t>
                      </a:r>
                      <a:r>
                        <a:rPr lang="en-US" sz="2800" dirty="0" err="1"/>
                        <a:t>q</a:t>
                      </a:r>
                      <a:r>
                        <a:rPr lang="en-US" sz="2800" dirty="0"/>
                        <a:t>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2800" dirty="0" err="1"/>
                        <a:t>p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>
                          <a:sym typeface="Symbol" charset="2"/>
                        </a:rPr>
                        <a:t></a:t>
                      </a:r>
                      <a:r>
                        <a:rPr lang="en-US" sz="2800" dirty="0">
                          <a:sym typeface="Symbol" charset="2"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</a:t>
                      </a:r>
                      <a:r>
                        <a:rPr lang="en-US" sz="2800" dirty="0" err="1"/>
                        <a:t>q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505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718"/>
            <a:ext cx="9144000" cy="457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Simplifying propositions using laws of propositional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3808"/>
            <a:ext cx="7848600" cy="1114127"/>
          </a:xfrm>
        </p:spPr>
        <p:txBody>
          <a:bodyPr/>
          <a:lstStyle/>
          <a:p>
            <a:r>
              <a:rPr lang="fr-FR" dirty="0" err="1">
                <a:solidFill>
                  <a:srgbClr val="000000"/>
                </a:solidFill>
              </a:rPr>
              <a:t>Prove</a:t>
            </a:r>
            <a:r>
              <a:rPr lang="fr-FR" dirty="0">
                <a:solidFill>
                  <a:srgbClr val="000000"/>
                </a:solidFill>
              </a:rPr>
              <a:t> </a:t>
            </a:r>
            <a:r>
              <a:rPr lang="fr-FR" dirty="0" err="1">
                <a:solidFill>
                  <a:srgbClr val="000000"/>
                </a:solidFill>
              </a:rPr>
              <a:t>that</a:t>
            </a:r>
            <a:r>
              <a:rPr lang="fr-FR" dirty="0">
                <a:solidFill>
                  <a:srgbClr val="000000"/>
                </a:solidFill>
              </a:rPr>
              <a:t>:</a:t>
            </a:r>
          </a:p>
          <a:p>
            <a:r>
              <a:rPr lang="fr-FR" dirty="0"/>
              <a:t>¬(p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fr-FR" dirty="0"/>
              <a:t>q) </a:t>
            </a:r>
            <a:r>
              <a:rPr kumimoji="0" lang="en-US" dirty="0">
                <a:sym typeface="Symbol" charset="2"/>
              </a:rPr>
              <a:t></a:t>
            </a:r>
            <a:r>
              <a:rPr kumimoji="0" lang="en-US" dirty="0"/>
              <a:t> </a:t>
            </a:r>
            <a:r>
              <a:rPr lang="fr-FR" dirty="0"/>
              <a:t>(¬p </a:t>
            </a:r>
            <a:r>
              <a:rPr kumimoji="0" lang="en-US" dirty="0">
                <a:sym typeface="Symbol" charset="2"/>
              </a:rPr>
              <a:t></a:t>
            </a:r>
            <a:r>
              <a:rPr kumimoji="0" lang="en-US" dirty="0"/>
              <a:t> </a:t>
            </a:r>
            <a:r>
              <a:rPr lang="fr-FR" dirty="0"/>
              <a:t>q) </a:t>
            </a:r>
            <a:r>
              <a:rPr lang="fr-FR" sz="1400" dirty="0"/>
              <a:t>≡</a:t>
            </a:r>
            <a:r>
              <a:rPr lang="fr-FR" dirty="0"/>
              <a:t> ¬ p</a:t>
            </a:r>
          </a:p>
          <a:p>
            <a:endParaRPr lang="fr-FR" dirty="0">
              <a:solidFill>
                <a:srgbClr val="000000"/>
              </a:solidFill>
            </a:endParaRPr>
          </a:p>
          <a:p>
            <a:endParaRPr lang="fr-F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02BC91-47E4-DD4B-B539-C9C141EDE751}"/>
              </a:ext>
            </a:extLst>
          </p:cNvPr>
          <p:cNvSpPr txBox="1"/>
          <p:nvPr/>
        </p:nvSpPr>
        <p:spPr>
          <a:xfrm>
            <a:off x="576351" y="2150944"/>
            <a:ext cx="72209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0000"/>
                </a:solidFill>
              </a:rPr>
              <a:t>Proof.</a:t>
            </a:r>
          </a:p>
          <a:p>
            <a:r>
              <a:rPr lang="fr-FR" sz="2000" dirty="0"/>
              <a:t>¬(p </a:t>
            </a:r>
            <a:r>
              <a:rPr kumimoji="0" lang="en-US" sz="2000" dirty="0">
                <a:sym typeface="Symbol" charset="2"/>
              </a:rPr>
              <a:t></a:t>
            </a:r>
            <a:r>
              <a:rPr kumimoji="0" lang="en-US" sz="2000" dirty="0"/>
              <a:t> </a:t>
            </a:r>
            <a:r>
              <a:rPr lang="fr-FR" sz="2000" dirty="0"/>
              <a:t>q) </a:t>
            </a:r>
            <a:r>
              <a:rPr kumimoji="0" lang="en-US" sz="2000" dirty="0">
                <a:sym typeface="Symbol" charset="2"/>
              </a:rPr>
              <a:t></a:t>
            </a:r>
            <a:r>
              <a:rPr kumimoji="0" lang="en-US" sz="2000" dirty="0"/>
              <a:t> </a:t>
            </a:r>
            <a:r>
              <a:rPr lang="fr-FR" sz="2000" dirty="0"/>
              <a:t>(¬p </a:t>
            </a:r>
            <a:r>
              <a:rPr kumimoji="0" lang="en-US" sz="2000" dirty="0">
                <a:sym typeface="Symbol" charset="2"/>
              </a:rPr>
              <a:t></a:t>
            </a:r>
            <a:r>
              <a:rPr kumimoji="0" lang="en-US" sz="2000" dirty="0"/>
              <a:t> </a:t>
            </a:r>
            <a:r>
              <a:rPr lang="fr-FR" sz="2000" dirty="0"/>
              <a:t>q) </a:t>
            </a:r>
            <a:r>
              <a:rPr lang="fr-FR" sz="1400" dirty="0"/>
              <a:t>≡</a:t>
            </a:r>
            <a:r>
              <a:rPr lang="fr-FR" sz="2000" dirty="0"/>
              <a:t> </a:t>
            </a:r>
          </a:p>
          <a:p>
            <a:r>
              <a:rPr lang="fr-FR" sz="2000" dirty="0"/>
              <a:t>                                       De </a:t>
            </a:r>
            <a:r>
              <a:rPr lang="fr-FR" sz="2000" dirty="0" err="1"/>
              <a:t>Morgan’s</a:t>
            </a:r>
            <a:r>
              <a:rPr lang="fr-FR" sz="2000" dirty="0"/>
              <a:t> </a:t>
            </a:r>
            <a:r>
              <a:rPr lang="fr-FR" sz="2000" dirty="0" err="1"/>
              <a:t>law</a:t>
            </a:r>
            <a:endParaRPr lang="fr-FR" sz="2000" dirty="0"/>
          </a:p>
          <a:p>
            <a:r>
              <a:rPr lang="fr-FR" sz="2000" dirty="0"/>
              <a:t>(¬p </a:t>
            </a:r>
            <a:r>
              <a:rPr kumimoji="0" lang="en-US" sz="2000" dirty="0">
                <a:sym typeface="Symbol" charset="2"/>
              </a:rPr>
              <a:t></a:t>
            </a:r>
            <a:r>
              <a:rPr kumimoji="0" lang="en-US" sz="2000" dirty="0"/>
              <a:t> </a:t>
            </a:r>
            <a:r>
              <a:rPr lang="fr-FR" sz="2000" dirty="0"/>
              <a:t>¬q) </a:t>
            </a:r>
            <a:r>
              <a:rPr kumimoji="0" lang="en-US" sz="2000" dirty="0">
                <a:sym typeface="Symbol" charset="2"/>
              </a:rPr>
              <a:t></a:t>
            </a:r>
            <a:r>
              <a:rPr kumimoji="0" lang="en-US" sz="2000" dirty="0"/>
              <a:t> </a:t>
            </a:r>
            <a:r>
              <a:rPr lang="fr-FR" sz="2000" dirty="0"/>
              <a:t>(¬p </a:t>
            </a:r>
            <a:r>
              <a:rPr kumimoji="0" lang="en-US" sz="2000" dirty="0">
                <a:sym typeface="Symbol" charset="2"/>
              </a:rPr>
              <a:t></a:t>
            </a:r>
            <a:r>
              <a:rPr kumimoji="0" lang="en-US" sz="2000" dirty="0"/>
              <a:t> </a:t>
            </a:r>
            <a:r>
              <a:rPr lang="fr-FR" sz="2000" dirty="0"/>
              <a:t>q) </a:t>
            </a:r>
            <a:r>
              <a:rPr lang="fr-FR" sz="1400" dirty="0"/>
              <a:t>≡</a:t>
            </a:r>
            <a:endParaRPr lang="fr-FR" sz="200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A01CA8-69D7-BF4E-AAF9-B7E2B5675E80}"/>
              </a:ext>
            </a:extLst>
          </p:cNvPr>
          <p:cNvSpPr txBox="1"/>
          <p:nvPr/>
        </p:nvSpPr>
        <p:spPr>
          <a:xfrm>
            <a:off x="579124" y="3151252"/>
            <a:ext cx="72209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	</a:t>
            </a:r>
            <a:endParaRPr lang="fr-FR" sz="2000" dirty="0"/>
          </a:p>
          <a:p>
            <a:r>
              <a:rPr lang="fr-FR" sz="1400" dirty="0"/>
              <a:t>		                      </a:t>
            </a:r>
            <a:r>
              <a:rPr lang="fr-FR" sz="2000" dirty="0"/>
              <a:t>distributive </a:t>
            </a:r>
            <a:r>
              <a:rPr lang="fr-FR" sz="2000" dirty="0" err="1"/>
              <a:t>law</a:t>
            </a:r>
            <a:endParaRPr lang="fr-FR" sz="2000" dirty="0"/>
          </a:p>
          <a:p>
            <a:r>
              <a:rPr lang="fr-FR" sz="2000" dirty="0"/>
              <a:t>¬p </a:t>
            </a:r>
            <a:r>
              <a:rPr kumimoji="0" lang="en-US" sz="2000" dirty="0">
                <a:sym typeface="Symbol" charset="2"/>
              </a:rPr>
              <a:t></a:t>
            </a:r>
            <a:r>
              <a:rPr kumimoji="0" lang="en-US" sz="2000" dirty="0"/>
              <a:t> </a:t>
            </a:r>
            <a:r>
              <a:rPr lang="fr-FR" sz="2000" dirty="0"/>
              <a:t>(¬q </a:t>
            </a:r>
            <a:r>
              <a:rPr kumimoji="0" lang="en-US" sz="2000" dirty="0">
                <a:sym typeface="Symbol" charset="2"/>
              </a:rPr>
              <a:t></a:t>
            </a:r>
            <a:r>
              <a:rPr kumimoji="0" lang="en-US" sz="2000" dirty="0"/>
              <a:t> </a:t>
            </a:r>
            <a:r>
              <a:rPr lang="fr-FR" sz="2000" dirty="0"/>
              <a:t>q) </a:t>
            </a:r>
            <a:r>
              <a:rPr lang="fr-FR" sz="1400" dirty="0"/>
              <a:t>≡ </a:t>
            </a:r>
            <a:endParaRPr lang="fr-FR" sz="2000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04E017-BDD3-E44F-BDE6-42B78AF731D5}"/>
              </a:ext>
            </a:extLst>
          </p:cNvPr>
          <p:cNvSpPr txBox="1"/>
          <p:nvPr/>
        </p:nvSpPr>
        <p:spPr>
          <a:xfrm>
            <a:off x="598523" y="3819053"/>
            <a:ext cx="72209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dirty="0"/>
          </a:p>
          <a:p>
            <a:r>
              <a:rPr lang="fr-FR" sz="1400" dirty="0"/>
              <a:t>			    </a:t>
            </a:r>
            <a:r>
              <a:rPr lang="fr-FR" sz="2000" dirty="0" err="1"/>
              <a:t>complement</a:t>
            </a:r>
            <a:r>
              <a:rPr lang="fr-FR" sz="2000" dirty="0"/>
              <a:t> </a:t>
            </a:r>
            <a:r>
              <a:rPr lang="fr-FR" sz="2000" dirty="0" err="1"/>
              <a:t>law</a:t>
            </a:r>
            <a:endParaRPr lang="fr-FR" sz="2000" dirty="0"/>
          </a:p>
          <a:p>
            <a:r>
              <a:rPr lang="fr-FR" sz="2000" dirty="0"/>
              <a:t>¬p </a:t>
            </a:r>
            <a:r>
              <a:rPr kumimoji="0" lang="en-US" sz="2000" dirty="0">
                <a:sym typeface="Symbol" charset="2"/>
              </a:rPr>
              <a:t></a:t>
            </a:r>
            <a:r>
              <a:rPr kumimoji="0" lang="en-US" sz="2000" dirty="0"/>
              <a:t> </a:t>
            </a:r>
            <a:r>
              <a:rPr lang="fr-FR" sz="2000" dirty="0" err="1"/>
              <a:t>T</a:t>
            </a:r>
            <a:r>
              <a:rPr lang="fr-FR" sz="2000" dirty="0"/>
              <a:t> </a:t>
            </a:r>
            <a:r>
              <a:rPr lang="fr-FR" sz="1400" dirty="0"/>
              <a:t>≡</a:t>
            </a:r>
            <a:endParaRPr lang="fr-FR" sz="2000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15AEFF-FD07-374E-9BA8-71E800129417}"/>
              </a:ext>
            </a:extLst>
          </p:cNvPr>
          <p:cNvSpPr txBox="1"/>
          <p:nvPr/>
        </p:nvSpPr>
        <p:spPr>
          <a:xfrm>
            <a:off x="609600" y="4451624"/>
            <a:ext cx="72209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r>
              <a:rPr lang="fr-FR" sz="2000" dirty="0"/>
              <a:t>			   </a:t>
            </a:r>
            <a:r>
              <a:rPr lang="fr-FR" sz="2000" dirty="0" err="1"/>
              <a:t>identity</a:t>
            </a:r>
            <a:r>
              <a:rPr lang="fr-FR" sz="2000" dirty="0"/>
              <a:t> </a:t>
            </a:r>
            <a:r>
              <a:rPr lang="fr-FR" sz="2000" dirty="0" err="1"/>
              <a:t>law</a:t>
            </a:r>
            <a:endParaRPr lang="fr-FR" sz="2000" dirty="0"/>
          </a:p>
          <a:p>
            <a:r>
              <a:rPr lang="fr-FR" sz="2000" dirty="0"/>
              <a:t>¬p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67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equivalences to prove new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8273" y="2423171"/>
            <a:ext cx="4191000" cy="3241040"/>
          </a:xfrm>
        </p:spPr>
        <p:txBody>
          <a:bodyPr/>
          <a:lstStyle/>
          <a:p>
            <a:r>
              <a:rPr lang="en-US" dirty="0"/>
              <a:t> definition of implies</a:t>
            </a:r>
          </a:p>
          <a:p>
            <a:endParaRPr lang="en-US" dirty="0"/>
          </a:p>
          <a:p>
            <a:r>
              <a:rPr lang="en-US" dirty="0"/>
              <a:t> De Morgan’s law</a:t>
            </a:r>
          </a:p>
          <a:p>
            <a:endParaRPr lang="en-US" dirty="0"/>
          </a:p>
          <a:p>
            <a:r>
              <a:rPr lang="en-US" dirty="0"/>
              <a:t> the commutative law</a:t>
            </a:r>
          </a:p>
          <a:p>
            <a:endParaRPr lang="en-US" dirty="0"/>
          </a:p>
          <a:p>
            <a:r>
              <a:rPr lang="en-US"/>
              <a:t> </a:t>
            </a:r>
            <a:r>
              <a:rPr lang="en-US" dirty="0"/>
              <a:t>the complement law</a:t>
            </a:r>
          </a:p>
          <a:p>
            <a:endParaRPr lang="en-US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12717"/>
              </p:ext>
            </p:extLst>
          </p:nvPr>
        </p:nvGraphicFramePr>
        <p:xfrm>
          <a:off x="1810327" y="1784817"/>
          <a:ext cx="2636213" cy="437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" name="Equation" r:id="rId4" imgW="838200" imgH="139700" progId="Equation.3">
                  <p:embed/>
                </p:oleObj>
              </mc:Choice>
              <mc:Fallback>
                <p:oleObj name="Equation" r:id="rId4" imgW="8382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0327" y="1784817"/>
                        <a:ext cx="2636213" cy="437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1686580"/>
            <a:ext cx="11826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prove:</a:t>
            </a:r>
          </a:p>
        </p:txBody>
      </p:sp>
      <p:sp>
        <p:nvSpPr>
          <p:cNvPr id="6" name="Rectangle 5"/>
          <p:cNvSpPr/>
          <p:nvPr/>
        </p:nvSpPr>
        <p:spPr>
          <a:xfrm>
            <a:off x="1752600" y="2209800"/>
            <a:ext cx="1998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is a tautology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685800" y="2828925"/>
          <a:ext cx="3917950" cy="326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Equation" r:id="rId6" imgW="1244600" imgH="1041400" progId="Equation.3">
                  <p:embed/>
                </p:oleObj>
              </mc:Choice>
              <mc:Fallback>
                <p:oleObj name="Equation" r:id="rId6" imgW="1244600" imgH="10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28925"/>
                        <a:ext cx="3917950" cy="326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9347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924" y="888413"/>
            <a:ext cx="5017656" cy="5790179"/>
          </a:xfrm>
        </p:spPr>
        <p:txBody>
          <a:bodyPr/>
          <a:lstStyle/>
          <a:p>
            <a:r>
              <a:rPr lang="en-US" sz="2200" dirty="0"/>
              <a:t>The conditional statement </a:t>
            </a:r>
            <a:r>
              <a:rPr lang="en-US" sz="2200" i="1" dirty="0"/>
              <a:t>p</a:t>
            </a:r>
            <a:r>
              <a:rPr lang="en-US" sz="2200" dirty="0"/>
              <a:t> </a:t>
            </a:r>
            <a:r>
              <a:rPr lang="en-US" sz="2200" dirty="0">
                <a:sym typeface="Symbol" charset="2"/>
              </a:rPr>
              <a:t> </a:t>
            </a:r>
            <a:r>
              <a:rPr lang="en-US" sz="2200" i="1" dirty="0"/>
              <a:t>q</a:t>
            </a:r>
            <a:r>
              <a:rPr lang="en-US" sz="2200" dirty="0"/>
              <a:t> means </a:t>
            </a:r>
          </a:p>
          <a:p>
            <a:pPr lvl="1">
              <a:buNone/>
            </a:pPr>
            <a:r>
              <a:rPr lang="en-US" sz="2200" dirty="0">
                <a:solidFill>
                  <a:srgbClr val="003399"/>
                </a:solidFill>
              </a:rPr>
              <a:t>   </a:t>
            </a:r>
            <a:r>
              <a:rPr lang="en-US" sz="2200" i="1" dirty="0">
                <a:solidFill>
                  <a:srgbClr val="003399"/>
                </a:solidFill>
              </a:rPr>
              <a:t>“p implies q”</a:t>
            </a:r>
          </a:p>
          <a:p>
            <a:pPr lvl="1">
              <a:buNone/>
            </a:pPr>
            <a:r>
              <a:rPr lang="en-US" sz="2200" dirty="0">
                <a:solidFill>
                  <a:srgbClr val="003399"/>
                </a:solidFill>
              </a:rPr>
              <a:t>	or </a:t>
            </a:r>
            <a:r>
              <a:rPr lang="en-US" sz="2200" i="1" dirty="0">
                <a:solidFill>
                  <a:srgbClr val="003399"/>
                </a:solidFill>
              </a:rPr>
              <a:t>“p is sufficient for q”</a:t>
            </a:r>
          </a:p>
          <a:p>
            <a:pPr lvl="1">
              <a:buNone/>
            </a:pPr>
            <a:r>
              <a:rPr lang="en-US" sz="2200" dirty="0">
                <a:solidFill>
                  <a:srgbClr val="003399"/>
                </a:solidFill>
              </a:rPr>
              <a:t>	</a:t>
            </a:r>
            <a:endParaRPr lang="en-US" sz="2200" dirty="0"/>
          </a:p>
          <a:p>
            <a:r>
              <a:rPr lang="en-US" sz="2200" dirty="0"/>
              <a:t>This is different from an if statement!</a:t>
            </a:r>
          </a:p>
          <a:p>
            <a:endParaRPr lang="en-US" sz="2200" dirty="0"/>
          </a:p>
          <a:p>
            <a:r>
              <a:rPr lang="en-US" sz="2200" dirty="0"/>
              <a:t>The expression “p implies q” is</a:t>
            </a:r>
          </a:p>
          <a:p>
            <a:r>
              <a:rPr lang="en-US" sz="2200" dirty="0"/>
              <a:t>true if p = false or q = true</a:t>
            </a:r>
          </a:p>
          <a:p>
            <a:endParaRPr lang="en-US" sz="2200" dirty="0"/>
          </a:p>
          <a:p>
            <a:pPr lvl="0"/>
            <a:r>
              <a:rPr lang="en-US" sz="2200" i="1" dirty="0"/>
              <a:t>p</a:t>
            </a:r>
            <a:r>
              <a:rPr lang="en-US" sz="2200" dirty="0"/>
              <a:t> </a:t>
            </a:r>
            <a:r>
              <a:rPr lang="en-US" sz="2200" dirty="0">
                <a:sym typeface="Symbol" charset="2"/>
              </a:rPr>
              <a:t> </a:t>
            </a:r>
            <a:r>
              <a:rPr lang="en-US" sz="2200" i="1" dirty="0"/>
              <a:t>q is the same as </a:t>
            </a:r>
            <a:r>
              <a:rPr kumimoji="0" lang="en-US" sz="2400" dirty="0">
                <a:sym typeface="Symbol" charset="2"/>
              </a:rPr>
              <a:t></a:t>
            </a:r>
            <a:r>
              <a:rPr lang="en-US" sz="2400" dirty="0"/>
              <a:t>p </a:t>
            </a:r>
            <a:r>
              <a:rPr kumimoji="0" lang="en-US" sz="2400" dirty="0">
                <a:sym typeface="Symbol" charset="2"/>
              </a:rPr>
              <a:t>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/>
              <a:t>q  Why? </a:t>
            </a:r>
          </a:p>
          <a:p>
            <a:r>
              <a:rPr lang="en-US" sz="2400" dirty="0"/>
              <a:t>Build the truth table for </a:t>
            </a:r>
            <a:r>
              <a:rPr kumimoji="0" lang="en-US" sz="2400" dirty="0">
                <a:sym typeface="Symbol" charset="2"/>
              </a:rPr>
              <a:t></a:t>
            </a:r>
            <a:r>
              <a:rPr lang="en-US" sz="2400" dirty="0"/>
              <a:t>p </a:t>
            </a:r>
            <a:r>
              <a:rPr kumimoji="0" lang="en-US" sz="2400" dirty="0">
                <a:sym typeface="Symbol" charset="2"/>
              </a:rPr>
              <a:t>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/>
              <a:t>q</a:t>
            </a:r>
            <a:endParaRPr kumimoji="0" lang="en-US" sz="2400" b="1" dirty="0">
              <a:solidFill>
                <a:schemeClr val="tx2"/>
              </a:solidFill>
              <a:latin typeface="Times New Roman" charset="0"/>
            </a:endParaRPr>
          </a:p>
          <a:p>
            <a:pPr lvl="0"/>
            <a:endParaRPr lang="en-US" sz="2400" dirty="0"/>
          </a:p>
          <a:p>
            <a:pPr lvl="0"/>
            <a:endParaRPr kumimoji="0" lang="en-US" sz="2400" b="1" dirty="0">
              <a:solidFill>
                <a:schemeClr val="tx2"/>
              </a:solidFill>
              <a:latin typeface="Times New Roman" charset="0"/>
            </a:endParaRP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graphicFrame>
        <p:nvGraphicFramePr>
          <p:cNvPr id="4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459873"/>
              </p:ext>
            </p:extLst>
          </p:nvPr>
        </p:nvGraphicFramePr>
        <p:xfrm>
          <a:off x="5486400" y="1115291"/>
          <a:ext cx="2819400" cy="2895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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C5D4273-45BB-0540-BED5-2C380C8E55F9}"/>
              </a:ext>
            </a:extLst>
          </p:cNvPr>
          <p:cNvSpPr txBox="1"/>
          <p:nvPr/>
        </p:nvSpPr>
        <p:spPr>
          <a:xfrm>
            <a:off x="5278580" y="4193658"/>
            <a:ext cx="383766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Think of implies as a contract:</a:t>
            </a:r>
          </a:p>
          <a:p>
            <a:r>
              <a:rPr lang="en-US" sz="1800" dirty="0">
                <a:solidFill>
                  <a:srgbClr val="FF0000"/>
                </a:solidFill>
              </a:rPr>
              <a:t> the only way for the contract to </a:t>
            </a:r>
          </a:p>
          <a:p>
            <a:r>
              <a:rPr lang="en-US" sz="1800" dirty="0">
                <a:solidFill>
                  <a:srgbClr val="FF0000"/>
                </a:solidFill>
              </a:rPr>
              <a:t> be broken is that the condition</a:t>
            </a:r>
          </a:p>
          <a:p>
            <a:r>
              <a:rPr lang="en-US" sz="1800" dirty="0">
                <a:solidFill>
                  <a:srgbClr val="FF0000"/>
                </a:solidFill>
              </a:rPr>
              <a:t> is true but the consequence</a:t>
            </a:r>
          </a:p>
          <a:p>
            <a:r>
              <a:rPr lang="en-US" sz="1800" dirty="0">
                <a:solidFill>
                  <a:srgbClr val="FF0000"/>
                </a:solidFill>
              </a:rPr>
              <a:t> is false.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19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to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dirty="0"/>
              <a:t>Consider the propositions:</a:t>
            </a:r>
          </a:p>
          <a:p>
            <a:pPr lvl="1"/>
            <a:r>
              <a:rPr lang="en-US" dirty="0" err="1"/>
              <a:t>p</a:t>
            </a:r>
            <a:r>
              <a:rPr lang="en-US" dirty="0"/>
              <a:t> – Grizzly bears have been seen in the area</a:t>
            </a:r>
          </a:p>
          <a:p>
            <a:pPr lvl="1"/>
            <a:r>
              <a:rPr lang="en-US" dirty="0" err="1"/>
              <a:t>q</a:t>
            </a:r>
            <a:r>
              <a:rPr lang="en-US" dirty="0"/>
              <a:t> – Hiking is safe on the trail</a:t>
            </a:r>
          </a:p>
          <a:p>
            <a:pPr lvl="1"/>
            <a:r>
              <a:rPr lang="en-US" dirty="0"/>
              <a:t>r – Berries are ripe along the trail</a:t>
            </a:r>
          </a:p>
          <a:p>
            <a:r>
              <a:rPr lang="en-US" dirty="0"/>
              <a:t>Translate from English to logic:</a:t>
            </a:r>
          </a:p>
          <a:p>
            <a:pPr lvl="1"/>
            <a:r>
              <a:rPr lang="en-US" dirty="0"/>
              <a:t>Berries are ripe along the trail, but grizzly bears have not been seen in the area</a:t>
            </a:r>
          </a:p>
        </p:txBody>
      </p:sp>
    </p:spTree>
    <p:extLst>
      <p:ext uri="{BB962C8B-B14F-4D97-AF65-F5344CB8AC3E}">
        <p14:creationId xmlns:p14="http://schemas.microsoft.com/office/powerpoint/2010/main" val="1400253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to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dirty="0"/>
              <a:t>Consider the propositions:</a:t>
            </a:r>
          </a:p>
          <a:p>
            <a:pPr lvl="1"/>
            <a:r>
              <a:rPr lang="en-US" dirty="0" err="1"/>
              <a:t>p</a:t>
            </a:r>
            <a:r>
              <a:rPr lang="en-US" dirty="0"/>
              <a:t> – Grizzly bears have been seen in the area</a:t>
            </a:r>
          </a:p>
          <a:p>
            <a:pPr lvl="1"/>
            <a:r>
              <a:rPr lang="en-US" dirty="0" err="1"/>
              <a:t>q</a:t>
            </a:r>
            <a:r>
              <a:rPr lang="en-US" dirty="0"/>
              <a:t> – Hiking is safe on the trail</a:t>
            </a:r>
          </a:p>
          <a:p>
            <a:pPr lvl="1"/>
            <a:r>
              <a:rPr lang="en-US" dirty="0"/>
              <a:t>r – Berries are ripe along the trail</a:t>
            </a:r>
          </a:p>
          <a:p>
            <a:r>
              <a:rPr lang="en-US" dirty="0"/>
              <a:t>Translate from English to logic:</a:t>
            </a:r>
          </a:p>
          <a:p>
            <a:pPr lvl="1"/>
            <a:r>
              <a:rPr lang="en-US" dirty="0"/>
              <a:t>If berries are ripe along the trail, hiking is safe if and only if grizzly bears have not been seen in the area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07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to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dirty="0"/>
              <a:t>Consider the propositions:</a:t>
            </a:r>
          </a:p>
          <a:p>
            <a:pPr lvl="1"/>
            <a:r>
              <a:rPr lang="en-US" dirty="0" err="1"/>
              <a:t>p</a:t>
            </a:r>
            <a:r>
              <a:rPr lang="en-US" dirty="0"/>
              <a:t> – Grizzly bears have been seen in the area</a:t>
            </a:r>
          </a:p>
          <a:p>
            <a:pPr lvl="1"/>
            <a:r>
              <a:rPr lang="en-US" dirty="0" err="1"/>
              <a:t>q</a:t>
            </a:r>
            <a:r>
              <a:rPr lang="en-US" dirty="0"/>
              <a:t> – Hiking is safe on the trail</a:t>
            </a:r>
          </a:p>
          <a:p>
            <a:pPr lvl="1"/>
            <a:r>
              <a:rPr lang="en-US" dirty="0"/>
              <a:t>r – Berries are ripe along the trail</a:t>
            </a:r>
          </a:p>
          <a:p>
            <a:r>
              <a:rPr lang="en-US" dirty="0"/>
              <a:t>Translate from English to logic:</a:t>
            </a:r>
          </a:p>
          <a:p>
            <a:pPr lvl="1"/>
            <a:r>
              <a:rPr lang="en-US" dirty="0"/>
              <a:t>Hiking is not safe on the trail whenever grizzly bears have been seen in the area and berries are ripe along the trail</a:t>
            </a:r>
          </a:p>
        </p:txBody>
      </p:sp>
    </p:spTree>
    <p:extLst>
      <p:ext uri="{BB962C8B-B14F-4D97-AF65-F5344CB8AC3E}">
        <p14:creationId xmlns:p14="http://schemas.microsoft.com/office/powerpoint/2010/main" val="428003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converse, contrapositive, and inverse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few statements related to 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q: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/>
              <a:t>The </a:t>
            </a:r>
            <a:r>
              <a:rPr lang="en-US" dirty="0">
                <a:solidFill>
                  <a:srgbClr val="800000"/>
                </a:solidFill>
              </a:rPr>
              <a:t>converse</a:t>
            </a:r>
            <a:r>
              <a:rPr lang="en-US" dirty="0"/>
              <a:t> of </a:t>
            </a:r>
            <a:r>
              <a:rPr lang="en-US"/>
              <a:t>p </a:t>
            </a:r>
            <a:r>
              <a:rPr lang="en-US">
                <a:sym typeface="Symbol" charset="2"/>
              </a:rPr>
              <a:t></a:t>
            </a:r>
            <a:r>
              <a:rPr lang="en-US"/>
              <a:t> </a:t>
            </a:r>
            <a:r>
              <a:rPr lang="en-US" dirty="0"/>
              <a:t>q is q </a:t>
            </a:r>
            <a:r>
              <a:rPr lang="en-US" dirty="0">
                <a:sym typeface="Symbol" charset="2"/>
              </a:rPr>
              <a:t> </a:t>
            </a:r>
            <a:r>
              <a:rPr lang="en-US" dirty="0"/>
              <a:t>p. 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/>
              <a:t>The </a:t>
            </a:r>
            <a:r>
              <a:rPr lang="en-US" dirty="0">
                <a:solidFill>
                  <a:srgbClr val="800000"/>
                </a:solidFill>
              </a:rPr>
              <a:t>contrapositive</a:t>
            </a:r>
            <a:r>
              <a:rPr lang="en-US" dirty="0"/>
              <a:t> of 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q is ¬q</a:t>
            </a:r>
            <a:r>
              <a:rPr lang="en-US" dirty="0">
                <a:sym typeface="Symbol" charset="2"/>
              </a:rPr>
              <a:t> </a:t>
            </a:r>
            <a:r>
              <a:rPr lang="en-US" dirty="0"/>
              <a:t> ¬p.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/>
              <a:t>The </a:t>
            </a:r>
            <a:r>
              <a:rPr lang="en-US" dirty="0">
                <a:solidFill>
                  <a:srgbClr val="800000"/>
                </a:solidFill>
              </a:rPr>
              <a:t>inverse</a:t>
            </a:r>
            <a:r>
              <a:rPr lang="en-US" dirty="0"/>
              <a:t> of p </a:t>
            </a:r>
            <a:r>
              <a:rPr lang="en-US" dirty="0">
                <a:sym typeface="Symbol" charset="2"/>
              </a:rPr>
              <a:t> </a:t>
            </a:r>
            <a:r>
              <a:rPr lang="en-US" dirty="0"/>
              <a:t>q is ¬p </a:t>
            </a:r>
            <a:r>
              <a:rPr lang="en-US" dirty="0">
                <a:sym typeface="Symbol" charset="2"/>
              </a:rPr>
              <a:t> </a:t>
            </a:r>
            <a:r>
              <a:rPr lang="en-US" dirty="0"/>
              <a:t>¬q.</a:t>
            </a:r>
          </a:p>
          <a:p>
            <a:pPr marL="342900" indent="-342900">
              <a:buFont typeface="Wingdings" charset="2"/>
              <a:buChar char="v"/>
            </a:pPr>
            <a:endParaRPr lang="en-US" dirty="0"/>
          </a:p>
          <a:p>
            <a:pPr marL="342900" indent="-342900">
              <a:buFont typeface="Wingdings" charset="2"/>
              <a:buChar char="v"/>
            </a:pPr>
            <a:endParaRPr lang="en-US" dirty="0"/>
          </a:p>
          <a:p>
            <a:pPr marL="342900" indent="-342900">
              <a:buFont typeface="Wingdings" charset="2"/>
              <a:buChar char="v"/>
            </a:pPr>
            <a:endParaRPr lang="en-US" dirty="0"/>
          </a:p>
          <a:p>
            <a:pPr marL="342900" indent="-342900">
              <a:buFont typeface="Wingdings" charset="2"/>
              <a:buChar char="v"/>
            </a:pPr>
            <a:endParaRPr lang="en-US" dirty="0"/>
          </a:p>
          <a:p>
            <a:pPr marL="342900" indent="-342900">
              <a:buFont typeface="Wingdings" charset="2"/>
              <a:buChar char="v"/>
            </a:pPr>
            <a:endParaRPr lang="en-US" dirty="0"/>
          </a:p>
          <a:p>
            <a:pPr marL="342900" indent="-342900">
              <a:buFont typeface="Wingdings" charset="2"/>
              <a:buChar char="v"/>
            </a:pPr>
            <a:endParaRPr lang="en-US" dirty="0"/>
          </a:p>
          <a:p>
            <a:r>
              <a:rPr lang="en-US" dirty="0"/>
              <a:t>One of the three is equivalent to the original conditional,</a:t>
            </a:r>
          </a:p>
          <a:p>
            <a:r>
              <a:rPr lang="en-US" dirty="0"/>
              <a:t>WHICH ONE? How do you know?</a:t>
            </a:r>
          </a:p>
        </p:txBody>
      </p:sp>
      <p:sp>
        <p:nvSpPr>
          <p:cNvPr id="5" name="Rectangle 4"/>
          <p:cNvSpPr/>
          <p:nvPr/>
        </p:nvSpPr>
        <p:spPr>
          <a:xfrm>
            <a:off x="4479667" y="3259723"/>
            <a:ext cx="1846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145" y="2798617"/>
            <a:ext cx="7182237" cy="1854201"/>
          </a:xfrm>
          <a:prstGeom prst="rect">
            <a:avLst/>
          </a:prstGeom>
        </p:spPr>
      </p:pic>
      <p:graphicFrame>
        <p:nvGraphicFramePr>
          <p:cNvPr id="7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881320"/>
              </p:ext>
            </p:extLst>
          </p:nvPr>
        </p:nvGraphicFramePr>
        <p:xfrm>
          <a:off x="6719453" y="854361"/>
          <a:ext cx="2071256" cy="187960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59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</a:t>
                      </a: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59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converse, contrapositive, and inverse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few statements related to p </a:t>
            </a:r>
            <a:r>
              <a:rPr kumimoji="0" lang="en-US" dirty="0">
                <a:sym typeface="Symbol" charset="2"/>
              </a:rPr>
              <a:t></a:t>
            </a:r>
            <a:r>
              <a:rPr lang="en-US" dirty="0"/>
              <a:t> q: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/>
              <a:t>The </a:t>
            </a:r>
            <a:r>
              <a:rPr lang="en-US" dirty="0">
                <a:solidFill>
                  <a:srgbClr val="800000"/>
                </a:solidFill>
              </a:rPr>
              <a:t>converse</a:t>
            </a:r>
            <a:r>
              <a:rPr lang="en-US" dirty="0"/>
              <a:t> of p </a:t>
            </a:r>
            <a:r>
              <a:rPr kumimoji="0" lang="en-US" dirty="0">
                <a:sym typeface="Symbol" charset="2"/>
              </a:rPr>
              <a:t></a:t>
            </a:r>
            <a:r>
              <a:rPr lang="en-US" dirty="0"/>
              <a:t> q is q </a:t>
            </a:r>
            <a:r>
              <a:rPr kumimoji="0" lang="en-US" dirty="0">
                <a:sym typeface="Symbol" charset="2"/>
              </a:rPr>
              <a:t> </a:t>
            </a:r>
            <a:r>
              <a:rPr lang="en-US" dirty="0"/>
              <a:t>p. 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/>
              <a:t>The </a:t>
            </a:r>
            <a:r>
              <a:rPr lang="en-US" dirty="0">
                <a:solidFill>
                  <a:srgbClr val="800000"/>
                </a:solidFill>
              </a:rPr>
              <a:t>contrapositive</a:t>
            </a:r>
            <a:r>
              <a:rPr lang="en-US" dirty="0"/>
              <a:t> of p </a:t>
            </a:r>
            <a:r>
              <a:rPr kumimoji="0" lang="en-US" dirty="0">
                <a:sym typeface="Symbol" charset="2"/>
              </a:rPr>
              <a:t> </a:t>
            </a:r>
            <a:r>
              <a:rPr lang="en-US" dirty="0"/>
              <a:t>q is ¬q </a:t>
            </a:r>
            <a:r>
              <a:rPr kumimoji="0" lang="en-US" dirty="0">
                <a:sym typeface="Symbol" charset="2"/>
              </a:rPr>
              <a:t></a:t>
            </a:r>
            <a:r>
              <a:rPr lang="en-US" dirty="0"/>
              <a:t> ¬p.</a:t>
            </a:r>
          </a:p>
          <a:p>
            <a:pPr marL="342900" indent="-342900">
              <a:buFont typeface="Wingdings" charset="2"/>
              <a:buChar char="v"/>
            </a:pPr>
            <a:r>
              <a:rPr lang="en-US" dirty="0"/>
              <a:t>The </a:t>
            </a:r>
            <a:r>
              <a:rPr lang="en-US" dirty="0">
                <a:solidFill>
                  <a:srgbClr val="800000"/>
                </a:solidFill>
              </a:rPr>
              <a:t>inverse</a:t>
            </a:r>
            <a:r>
              <a:rPr lang="en-US" dirty="0"/>
              <a:t> of </a:t>
            </a:r>
            <a:r>
              <a:rPr lang="en-US"/>
              <a:t>p </a:t>
            </a:r>
            <a:r>
              <a:rPr kumimoji="0" lang="en-US">
                <a:sym typeface="Symbol" charset="2"/>
              </a:rPr>
              <a:t></a:t>
            </a:r>
            <a:r>
              <a:rPr lang="en-US"/>
              <a:t> </a:t>
            </a:r>
            <a:r>
              <a:rPr lang="en-US" dirty="0"/>
              <a:t>q is ¬</a:t>
            </a:r>
            <a:r>
              <a:rPr lang="en-US"/>
              <a:t>p </a:t>
            </a:r>
            <a:r>
              <a:rPr kumimoji="0" lang="en-US">
                <a:sym typeface="Symbol" charset="2"/>
              </a:rPr>
              <a:t></a:t>
            </a:r>
            <a:r>
              <a:rPr lang="en-US"/>
              <a:t> </a:t>
            </a:r>
            <a:r>
              <a:rPr lang="en-US" dirty="0"/>
              <a:t>¬q.</a:t>
            </a:r>
          </a:p>
          <a:p>
            <a:pPr marL="342900" indent="-342900">
              <a:buFont typeface="Wingdings" charset="2"/>
              <a:buChar char="v"/>
            </a:pPr>
            <a:endParaRPr lang="en-US" dirty="0"/>
          </a:p>
          <a:p>
            <a:pPr marL="342900" indent="-342900">
              <a:buFont typeface="Wingdings" charset="2"/>
              <a:buChar char="v"/>
            </a:pPr>
            <a:endParaRPr lang="en-US" dirty="0"/>
          </a:p>
          <a:p>
            <a:pPr marL="342900" indent="-342900">
              <a:buFont typeface="Wingdings" charset="2"/>
              <a:buChar char="v"/>
            </a:pPr>
            <a:endParaRPr lang="en-US" dirty="0"/>
          </a:p>
          <a:p>
            <a:pPr marL="342900" indent="-342900">
              <a:buFont typeface="Wingdings" charset="2"/>
              <a:buChar char="v"/>
            </a:pPr>
            <a:endParaRPr lang="en-US" dirty="0"/>
          </a:p>
          <a:p>
            <a:pPr marL="342900" indent="-342900">
              <a:buFont typeface="Wingdings" charset="2"/>
              <a:buChar char="v"/>
            </a:pPr>
            <a:endParaRPr lang="en-US" dirty="0"/>
          </a:p>
          <a:p>
            <a:pPr marL="342900" indent="-342900">
              <a:buFont typeface="Wingdings" charset="2"/>
              <a:buChar char="v"/>
            </a:pPr>
            <a:endParaRPr lang="en-US" dirty="0"/>
          </a:p>
          <a:p>
            <a:r>
              <a:rPr lang="en-US" dirty="0"/>
              <a:t>The contrapositive is equivalent to the original conditional.</a:t>
            </a:r>
          </a:p>
          <a:p>
            <a:r>
              <a:rPr lang="en-US" dirty="0"/>
              <a:t>The converse and inverse are equivalent to each other.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4479667" y="3259723"/>
            <a:ext cx="1846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145" y="2798617"/>
            <a:ext cx="7182237" cy="1854201"/>
          </a:xfrm>
          <a:prstGeom prst="rect">
            <a:avLst/>
          </a:prstGeom>
        </p:spPr>
      </p:pic>
      <p:graphicFrame>
        <p:nvGraphicFramePr>
          <p:cNvPr id="8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717056"/>
              </p:ext>
            </p:extLst>
          </p:nvPr>
        </p:nvGraphicFramePr>
        <p:xfrm>
          <a:off x="6719453" y="854361"/>
          <a:ext cx="2071256" cy="187960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59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</a:t>
                      </a: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 </a:t>
                      </a: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1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484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5105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The </a:t>
            </a:r>
            <a:r>
              <a:rPr lang="en-US" sz="2200" dirty="0" err="1">
                <a:solidFill>
                  <a:srgbClr val="800000"/>
                </a:solidFill>
              </a:rPr>
              <a:t>biconditional</a:t>
            </a:r>
            <a:r>
              <a:rPr lang="en-US" sz="2200" dirty="0">
                <a:solidFill>
                  <a:srgbClr val="800000"/>
                </a:solidFill>
              </a:rPr>
              <a:t> </a:t>
            </a:r>
            <a:r>
              <a:rPr lang="en-US" sz="2200" dirty="0"/>
              <a:t>statement  </a:t>
            </a:r>
            <a:r>
              <a:rPr lang="en-US" sz="2200" i="1" dirty="0" err="1"/>
              <a:t>p</a:t>
            </a:r>
            <a:r>
              <a:rPr lang="en-US" sz="2200" dirty="0"/>
              <a:t> </a:t>
            </a:r>
            <a:r>
              <a:rPr lang="en-US" sz="2200" dirty="0" err="1">
                <a:sym typeface="Symbol" charset="2"/>
              </a:rPr>
              <a:t></a:t>
            </a:r>
            <a:r>
              <a:rPr lang="en-US" sz="2200" dirty="0">
                <a:sym typeface="Symbol" charset="2"/>
              </a:rPr>
              <a:t> </a:t>
            </a:r>
            <a:r>
              <a:rPr lang="en-US" sz="2200" i="1" dirty="0" err="1"/>
              <a:t>q</a:t>
            </a:r>
            <a:r>
              <a:rPr lang="en-US" sz="2200" i="1" dirty="0"/>
              <a:t> </a:t>
            </a:r>
            <a:r>
              <a:rPr lang="en-US" sz="2200" dirty="0"/>
              <a:t> means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200" dirty="0">
                <a:solidFill>
                  <a:srgbClr val="003399"/>
                </a:solidFill>
              </a:rPr>
              <a:t>  “</a:t>
            </a:r>
            <a:r>
              <a:rPr lang="en-US" sz="2200" i="1" dirty="0" err="1">
                <a:solidFill>
                  <a:srgbClr val="003399"/>
                </a:solidFill>
              </a:rPr>
              <a:t>p</a:t>
            </a:r>
            <a:r>
              <a:rPr lang="en-US" sz="2200" dirty="0">
                <a:solidFill>
                  <a:srgbClr val="003399"/>
                </a:solidFill>
              </a:rPr>
              <a:t> if and only if </a:t>
            </a:r>
            <a:r>
              <a:rPr lang="en-US" sz="2200" i="1" dirty="0" err="1">
                <a:solidFill>
                  <a:srgbClr val="003399"/>
                </a:solidFill>
              </a:rPr>
              <a:t>q</a:t>
            </a:r>
            <a:r>
              <a:rPr lang="en-US" sz="2200" dirty="0">
                <a:solidFill>
                  <a:srgbClr val="003399"/>
                </a:solidFill>
              </a:rPr>
              <a:t>” </a:t>
            </a:r>
            <a:br>
              <a:rPr lang="en-US" sz="2200" dirty="0">
                <a:solidFill>
                  <a:srgbClr val="003399"/>
                </a:solidFill>
              </a:rPr>
            </a:br>
            <a:r>
              <a:rPr lang="en-US" sz="2200" dirty="0">
                <a:solidFill>
                  <a:srgbClr val="003399"/>
                </a:solidFill>
              </a:rPr>
              <a:t>or  “</a:t>
            </a:r>
            <a:r>
              <a:rPr lang="en-US" sz="2200" i="1" dirty="0" err="1">
                <a:solidFill>
                  <a:srgbClr val="003399"/>
                </a:solidFill>
              </a:rPr>
              <a:t>p</a:t>
            </a:r>
            <a:r>
              <a:rPr lang="en-US" sz="2200" dirty="0">
                <a:solidFill>
                  <a:srgbClr val="003399"/>
                </a:solidFill>
              </a:rPr>
              <a:t> </a:t>
            </a:r>
            <a:r>
              <a:rPr lang="en-US" sz="2200" dirty="0" err="1">
                <a:solidFill>
                  <a:srgbClr val="003399"/>
                </a:solidFill>
              </a:rPr>
              <a:t>iff</a:t>
            </a:r>
            <a:r>
              <a:rPr lang="en-US" sz="2200" dirty="0">
                <a:solidFill>
                  <a:srgbClr val="003399"/>
                </a:solidFill>
              </a:rPr>
              <a:t> </a:t>
            </a:r>
            <a:r>
              <a:rPr lang="en-US" sz="2200" i="1" dirty="0" err="1">
                <a:solidFill>
                  <a:srgbClr val="003399"/>
                </a:solidFill>
              </a:rPr>
              <a:t>q</a:t>
            </a:r>
            <a:r>
              <a:rPr lang="en-US" sz="2200" dirty="0">
                <a:solidFill>
                  <a:srgbClr val="003399"/>
                </a:solidFill>
              </a:rPr>
              <a:t>”</a:t>
            </a:r>
          </a:p>
          <a:p>
            <a:pPr lvl="1">
              <a:lnSpc>
                <a:spcPct val="90000"/>
              </a:lnSpc>
              <a:buNone/>
            </a:pPr>
            <a:endParaRPr lang="en-US" sz="2200" dirty="0">
              <a:solidFill>
                <a:srgbClr val="00339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200" i="1" dirty="0"/>
              <a:t>p</a:t>
            </a:r>
            <a:r>
              <a:rPr lang="en-US" sz="2200" dirty="0"/>
              <a:t> </a:t>
            </a:r>
            <a:r>
              <a:rPr lang="en-US" sz="2200" dirty="0">
                <a:sym typeface="Symbol" charset="2"/>
              </a:rPr>
              <a:t> </a:t>
            </a:r>
            <a:r>
              <a:rPr lang="en-US" sz="2200" i="1" dirty="0"/>
              <a:t>q  </a:t>
            </a:r>
            <a:r>
              <a:rPr lang="en-US" sz="2200" dirty="0"/>
              <a:t>has the same truth value as </a:t>
            </a:r>
          </a:p>
          <a:p>
            <a:pPr>
              <a:lnSpc>
                <a:spcPct val="90000"/>
              </a:lnSpc>
            </a:pPr>
            <a:r>
              <a:rPr lang="en-US" sz="2200" i="1" dirty="0"/>
              <a:t>(p</a:t>
            </a:r>
            <a:r>
              <a:rPr lang="en-US" sz="2200" dirty="0"/>
              <a:t> </a:t>
            </a:r>
            <a:r>
              <a:rPr lang="en-US" sz="2200" dirty="0">
                <a:sym typeface="Symbol" charset="2"/>
              </a:rPr>
              <a:t> </a:t>
            </a:r>
            <a:r>
              <a:rPr lang="en-US" sz="2200" i="1" dirty="0"/>
              <a:t>q)</a:t>
            </a:r>
            <a:r>
              <a:rPr lang="en-US" sz="2200" dirty="0"/>
              <a:t> </a:t>
            </a:r>
            <a:r>
              <a:rPr lang="en-US" sz="2200" dirty="0">
                <a:sym typeface="Symbol" charset="2"/>
              </a:rPr>
              <a:t></a:t>
            </a:r>
            <a:r>
              <a:rPr lang="en-US" sz="2200" dirty="0"/>
              <a:t> (</a:t>
            </a:r>
            <a:r>
              <a:rPr lang="en-US" sz="2200" i="1" dirty="0"/>
              <a:t>q</a:t>
            </a:r>
            <a:r>
              <a:rPr lang="en-US" sz="2200" dirty="0"/>
              <a:t> </a:t>
            </a:r>
            <a:r>
              <a:rPr lang="en-US" sz="2200" dirty="0">
                <a:sym typeface="Symbol" charset="2"/>
              </a:rPr>
              <a:t> </a:t>
            </a:r>
            <a:r>
              <a:rPr lang="en-US" sz="2200" i="1" dirty="0">
                <a:sym typeface="Symbol" charset="2"/>
              </a:rPr>
              <a:t>p)</a:t>
            </a:r>
            <a:r>
              <a:rPr lang="en-US" sz="2200" dirty="0"/>
              <a:t> </a:t>
            </a:r>
          </a:p>
          <a:p>
            <a:endParaRPr lang="en-US" dirty="0"/>
          </a:p>
        </p:txBody>
      </p:sp>
      <p:graphicFrame>
        <p:nvGraphicFramePr>
          <p:cNvPr id="4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442529"/>
              </p:ext>
            </p:extLst>
          </p:nvPr>
        </p:nvGraphicFramePr>
        <p:xfrm>
          <a:off x="5867400" y="1752600"/>
          <a:ext cx="2819400" cy="289560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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697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 and operator precedence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Conditionals have lower precedence than conjunction and disjunction.</a:t>
            </a:r>
          </a:p>
          <a:p>
            <a:endParaRPr lang="en-US" sz="2400" dirty="0"/>
          </a:p>
          <a:p>
            <a:r>
              <a:rPr lang="en-US" sz="2400" dirty="0"/>
              <a:t>Operator precedence: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Negation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Conjunction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Disjunction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Conditional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Bi-conditional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Be smart, use parentheses!</a:t>
            </a:r>
          </a:p>
        </p:txBody>
      </p:sp>
    </p:spTree>
    <p:extLst>
      <p:ext uri="{BB962C8B-B14F-4D97-AF65-F5344CB8AC3E}">
        <p14:creationId xmlns:p14="http://schemas.microsoft.com/office/powerpoint/2010/main" val="272912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equivalence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lvl="0"/>
            <a:r>
              <a:rPr lang="en-US" sz="2800" dirty="0"/>
              <a:t>Compound propositions that have the same truth values in all cases are called </a:t>
            </a:r>
            <a:r>
              <a:rPr lang="en-US" sz="2800" dirty="0">
                <a:solidFill>
                  <a:srgbClr val="FF0000"/>
                </a:solidFill>
              </a:rPr>
              <a:t>logically equivalent  </a:t>
            </a:r>
            <a:r>
              <a:rPr lang="en-US" sz="2800" dirty="0"/>
              <a:t>(≡)</a:t>
            </a:r>
            <a:r>
              <a:rPr lang="en-US" sz="2800" dirty="0">
                <a:solidFill>
                  <a:srgbClr val="FF0000"/>
                </a:solidFill>
              </a:rPr>
              <a:t>.  </a:t>
            </a:r>
            <a:r>
              <a:rPr lang="en-US" sz="2800" dirty="0"/>
              <a:t>Example:  p </a:t>
            </a:r>
            <a:r>
              <a:rPr lang="en-US" sz="2800" dirty="0">
                <a:sym typeface="Symbol" charset="2"/>
              </a:rPr>
              <a:t> </a:t>
            </a:r>
            <a:r>
              <a:rPr lang="en-US" sz="2800" dirty="0"/>
              <a:t>q </a:t>
            </a:r>
            <a:r>
              <a:rPr lang="en-US" dirty="0"/>
              <a:t>≡ </a:t>
            </a:r>
            <a:r>
              <a:rPr kumimoji="0" lang="en-US" sz="2800" dirty="0">
                <a:sym typeface="Symbol" charset="2"/>
              </a:rPr>
              <a:t></a:t>
            </a:r>
            <a:r>
              <a:rPr lang="en-US" sz="2800" dirty="0"/>
              <a:t>p </a:t>
            </a:r>
            <a:r>
              <a:rPr kumimoji="0" lang="en-US" sz="2800" dirty="0">
                <a:sym typeface="Symbol" charset="2"/>
              </a:rPr>
              <a:t></a:t>
            </a:r>
            <a:r>
              <a:rPr lang="en-US" sz="2800" dirty="0">
                <a:sym typeface="Symbol" charset="2"/>
              </a:rPr>
              <a:t> </a:t>
            </a:r>
            <a:r>
              <a:rPr lang="en-US" sz="2800" dirty="0"/>
              <a:t>q </a:t>
            </a:r>
            <a:endParaRPr kumimoji="0" lang="en-US" sz="2800" b="1" dirty="0">
              <a:solidFill>
                <a:schemeClr val="tx2"/>
              </a:solidFill>
              <a:latin typeface="Times New Roman" charset="0"/>
            </a:endParaRPr>
          </a:p>
          <a:p>
            <a:pPr lvl="0"/>
            <a:endParaRPr kumimoji="0" lang="en-US" sz="2800" b="1" i="1" dirty="0">
              <a:solidFill>
                <a:schemeClr val="tx2"/>
              </a:solidFill>
              <a:latin typeface="Times New Roman" charset="0"/>
            </a:endParaRPr>
          </a:p>
          <a:p>
            <a:endParaRPr lang="en-US" sz="2800" dirty="0"/>
          </a:p>
          <a:p>
            <a:endParaRPr lang="en-US" sz="1800" dirty="0"/>
          </a:p>
        </p:txBody>
      </p:sp>
      <p:graphicFrame>
        <p:nvGraphicFramePr>
          <p:cNvPr id="6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468167"/>
              </p:ext>
            </p:extLst>
          </p:nvPr>
        </p:nvGraphicFramePr>
        <p:xfrm>
          <a:off x="1343891" y="3078315"/>
          <a:ext cx="6137564" cy="292576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3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34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</a:t>
                      </a:r>
                      <a:r>
                        <a:rPr lang="en-US" sz="2800" dirty="0"/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</a:t>
                      </a:r>
                      <a:r>
                        <a:rPr lang="en-US" sz="2800" dirty="0"/>
                        <a:t>p 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</a:t>
                      </a:r>
                      <a:r>
                        <a:rPr lang="en-US" sz="2800" dirty="0">
                          <a:sym typeface="Symbol" charset="2"/>
                        </a:rPr>
                        <a:t> </a:t>
                      </a:r>
                      <a:r>
                        <a:rPr lang="en-US" sz="2800" dirty="0"/>
                        <a:t>q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lang="en-US" sz="2800" dirty="0" err="1"/>
                        <a:t>p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>
                          <a:sym typeface="Symbol" charset="2"/>
                        </a:rPr>
                        <a:t></a:t>
                      </a:r>
                      <a:r>
                        <a:rPr lang="en-US" sz="2800" dirty="0">
                          <a:sym typeface="Symbol" charset="2"/>
                        </a:rPr>
                        <a:t> </a:t>
                      </a:r>
                      <a:r>
                        <a:rPr lang="en-US" sz="2800" dirty="0" err="1"/>
                        <a:t>q</a:t>
                      </a:r>
                      <a:r>
                        <a:rPr lang="en-US" sz="2800" dirty="0"/>
                        <a:t> 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749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Equivalence of propositions using truth tables</a:t>
            </a:r>
          </a:p>
        </p:txBody>
      </p:sp>
      <p:graphicFrame>
        <p:nvGraphicFramePr>
          <p:cNvPr id="4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2108485"/>
              </p:ext>
            </p:extLst>
          </p:nvPr>
        </p:nvGraphicFramePr>
        <p:xfrm>
          <a:off x="685800" y="1417795"/>
          <a:ext cx="7543801" cy="3346388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62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7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lang="en-US" sz="2800" dirty="0" err="1"/>
                        <a:t>p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>
                          <a:sym typeface="Symbol" charset="2"/>
                        </a:rPr>
                        <a:t></a:t>
                      </a:r>
                      <a:r>
                        <a:rPr lang="en-US" sz="2800" dirty="0">
                          <a:sym typeface="Symbol" charset="2"/>
                        </a:rPr>
                        <a:t> </a:t>
                      </a:r>
                      <a:r>
                        <a:rPr lang="en-US" sz="2800" dirty="0" err="1"/>
                        <a:t>q</a:t>
                      </a:r>
                      <a:r>
                        <a:rPr lang="en-US" sz="2800" dirty="0"/>
                        <a:t> 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lang="en-US" sz="2800" dirty="0" err="1"/>
                        <a:t>q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>
                          <a:sym typeface="Symbol" charset="2"/>
                        </a:rPr>
                        <a:t></a:t>
                      </a:r>
                      <a:r>
                        <a:rPr lang="en-US" sz="2800" dirty="0">
                          <a:sym typeface="Symbol" charset="2"/>
                        </a:rPr>
                        <a:t> </a:t>
                      </a:r>
                      <a:r>
                        <a:rPr lang="en-US" sz="2800" dirty="0" err="1">
                          <a:sym typeface="Symbol" charset="2"/>
                        </a:rPr>
                        <a:t>p</a:t>
                      </a:r>
                      <a:r>
                        <a:rPr lang="en-US" sz="2800" dirty="0"/>
                        <a:t> 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lang="en-US" sz="2800" dirty="0"/>
                        <a:t>(p </a:t>
                      </a:r>
                      <a:r>
                        <a:rPr lang="en-US" sz="2800" dirty="0">
                          <a:sym typeface="Symbol" charset="2"/>
                        </a:rPr>
                        <a:t> </a:t>
                      </a:r>
                      <a:r>
                        <a:rPr lang="en-US" sz="2800" dirty="0"/>
                        <a:t>q) </a:t>
                      </a:r>
                      <a:r>
                        <a:rPr lang="en-US" sz="2800" dirty="0">
                          <a:sym typeface="Symbol" charset="2"/>
                        </a:rPr>
                        <a:t></a:t>
                      </a:r>
                      <a:r>
                        <a:rPr lang="en-US" sz="2800" dirty="0"/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lang="en-US" sz="2800" dirty="0"/>
                        <a:t>(q </a:t>
                      </a:r>
                      <a:r>
                        <a:rPr lang="en-US" sz="2800" dirty="0">
                          <a:sym typeface="Symbol" charset="2"/>
                        </a:rPr>
                        <a:t> p)</a:t>
                      </a:r>
                      <a:r>
                        <a:rPr lang="en-US" sz="2800" dirty="0"/>
                        <a:t>  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Symbol" charset="2"/>
                        </a:rPr>
                        <a:t>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Symbol" charset="2"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US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5257800"/>
            <a:ext cx="7467600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003399"/>
                </a:solidFill>
              </a:rPr>
              <a:t>The last two columns have the same values, so the propositions are logically equivalent</a:t>
            </a:r>
            <a:endParaRPr lang="en-US" sz="2400" i="1" dirty="0">
              <a:solidFill>
                <a:srgbClr val="003399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972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Tautology and Contradiction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Wingdings" charset="2"/>
              <a:buChar char="v"/>
            </a:pPr>
            <a:r>
              <a:rPr lang="en-US" sz="2400" dirty="0"/>
              <a:t>A </a:t>
            </a:r>
            <a:r>
              <a:rPr lang="en-US" sz="2400" i="1" dirty="0">
                <a:solidFill>
                  <a:srgbClr val="800000"/>
                </a:solidFill>
              </a:rPr>
              <a:t>tautology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/>
              <a:t>is a compound proposition that is always true.</a:t>
            </a:r>
          </a:p>
          <a:p>
            <a:pPr marL="457200" indent="-457200">
              <a:lnSpc>
                <a:spcPct val="90000"/>
              </a:lnSpc>
              <a:buFont typeface="Wingdings" charset="2"/>
              <a:buChar char="v"/>
            </a:pPr>
            <a:r>
              <a:rPr lang="en-US" sz="2400" dirty="0"/>
              <a:t>A </a:t>
            </a:r>
            <a:r>
              <a:rPr lang="en-US" sz="2400" i="1" dirty="0">
                <a:solidFill>
                  <a:srgbClr val="800000"/>
                </a:solidFill>
              </a:rPr>
              <a:t>contradiction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/>
              <a:t>is a compound proposition that is always false. </a:t>
            </a:r>
          </a:p>
          <a:p>
            <a:pPr marL="457200" indent="-457200">
              <a:lnSpc>
                <a:spcPct val="90000"/>
              </a:lnSpc>
              <a:buFont typeface="Wingdings" charset="2"/>
              <a:buChar char="v"/>
            </a:pPr>
            <a:r>
              <a:rPr lang="en-US" sz="2400" dirty="0"/>
              <a:t>A </a:t>
            </a:r>
            <a:r>
              <a:rPr lang="en-US" sz="2400" i="1" dirty="0">
                <a:solidFill>
                  <a:srgbClr val="800000"/>
                </a:solidFill>
              </a:rPr>
              <a:t>contingency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/>
              <a:t>is neither a tautology nor a contradiction.</a:t>
            </a:r>
          </a:p>
        </p:txBody>
      </p:sp>
    </p:spTree>
    <p:extLst>
      <p:ext uri="{BB962C8B-B14F-4D97-AF65-F5344CB8AC3E}">
        <p14:creationId xmlns:p14="http://schemas.microsoft.com/office/powerpoint/2010/main" val="1037140124"/>
      </p:ext>
    </p:extLst>
  </p:cSld>
  <p:clrMapOvr>
    <a:masterClrMapping/>
  </p:clrMapOvr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64606</TotalTime>
  <Words>1544</Words>
  <Application>Microsoft Macintosh PowerPoint</Application>
  <PresentationFormat>On-screen Show (4:3)</PresentationFormat>
  <Paragraphs>447</Paragraphs>
  <Slides>22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ＭＳ Ｐゴシック</vt:lpstr>
      <vt:lpstr>Arial</vt:lpstr>
      <vt:lpstr>Comic Sans MS</vt:lpstr>
      <vt:lpstr>Courier</vt:lpstr>
      <vt:lpstr>Monotype Sorts</vt:lpstr>
      <vt:lpstr>Symbol</vt:lpstr>
      <vt:lpstr>Times New Roman</vt:lpstr>
      <vt:lpstr>Wingdings</vt:lpstr>
      <vt:lpstr>alg-design</vt:lpstr>
      <vt:lpstr>Equation</vt:lpstr>
      <vt:lpstr>CS 220: Discrete Structures and their Applications </vt:lpstr>
      <vt:lpstr>Conditional statements</vt:lpstr>
      <vt:lpstr>The converse, contrapositive, and inverse</vt:lpstr>
      <vt:lpstr>The converse, contrapositive, and inverse</vt:lpstr>
      <vt:lpstr>Biconditionals</vt:lpstr>
      <vt:lpstr>Conditionals and operator precedence</vt:lpstr>
      <vt:lpstr>Logical equivalence</vt:lpstr>
      <vt:lpstr>Equivalence of propositions using truth tables</vt:lpstr>
      <vt:lpstr>Tautology and Contradiction</vt:lpstr>
      <vt:lpstr>Examples</vt:lpstr>
      <vt:lpstr>Logical equivalence revisited</vt:lpstr>
      <vt:lpstr>De Morgan’s Laws</vt:lpstr>
      <vt:lpstr>Equivalence of (p  q) and p  q</vt:lpstr>
      <vt:lpstr>PowerPoint Presentation</vt:lpstr>
      <vt:lpstr>The distributive law</vt:lpstr>
      <vt:lpstr>More equivalences for conditionals/biconditionals</vt:lpstr>
      <vt:lpstr>Biconditional equivalence</vt:lpstr>
      <vt:lpstr>Simplifying propositions using laws of propositional logic</vt:lpstr>
      <vt:lpstr>Using equivalences to prove new facts</vt:lpstr>
      <vt:lpstr>English to Logic</vt:lpstr>
      <vt:lpstr>English to Logic</vt:lpstr>
      <vt:lpstr>English to Logic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866</cp:revision>
  <cp:lastPrinted>2020-01-31T21:50:06Z</cp:lastPrinted>
  <dcterms:created xsi:type="dcterms:W3CDTF">2011-01-03T17:49:16Z</dcterms:created>
  <dcterms:modified xsi:type="dcterms:W3CDTF">2020-01-31T22:14:29Z</dcterms:modified>
</cp:coreProperties>
</file>