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18"/>
  </p:notesMasterIdLst>
  <p:handoutMasterIdLst>
    <p:handoutMasterId r:id="rId19"/>
  </p:handoutMasterIdLst>
  <p:sldIdLst>
    <p:sldId id="436" r:id="rId2"/>
    <p:sldId id="620" r:id="rId3"/>
    <p:sldId id="621" r:id="rId4"/>
    <p:sldId id="622" r:id="rId5"/>
    <p:sldId id="623" r:id="rId6"/>
    <p:sldId id="639" r:id="rId7"/>
    <p:sldId id="640" r:id="rId8"/>
    <p:sldId id="624" r:id="rId9"/>
    <p:sldId id="625" r:id="rId10"/>
    <p:sldId id="626" r:id="rId11"/>
    <p:sldId id="647" r:id="rId12"/>
    <p:sldId id="630" r:id="rId13"/>
    <p:sldId id="631" r:id="rId14"/>
    <p:sldId id="632" r:id="rId15"/>
    <p:sldId id="629" r:id="rId16"/>
    <p:sldId id="633" r:id="rId17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2" autoAdjust="0"/>
    <p:restoredTop sz="89151" autoAdjust="0"/>
  </p:normalViewPr>
  <p:slideViewPr>
    <p:cSldViewPr snapToGrid="0">
      <p:cViewPr varScale="1">
        <p:scale>
          <a:sx n="62" d="100"/>
          <a:sy n="62" d="100"/>
        </p:scale>
        <p:origin x="10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2/5/20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2/5/20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An argument is valid whenever </a:t>
            </a:r>
            <a:r>
              <a:rPr lang="en-US" dirty="0"/>
              <a:t>(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...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) → c is a tautology.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1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Hmm, you use 1 inference to prove the other 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Logical inference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Section 1.11-1.13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argument validity using truth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Consider the following argument:</a:t>
            </a:r>
          </a:p>
          <a:p>
            <a:endParaRPr lang="en-US" sz="2400" dirty="0"/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¬p </a:t>
            </a: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p → q </a:t>
            </a: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∴ ¬q</a:t>
            </a:r>
          </a:p>
          <a:p>
            <a:endParaRPr lang="is-IS" sz="2400" dirty="0"/>
          </a:p>
          <a:p>
            <a:r>
              <a:rPr lang="is-IS" sz="2400" dirty="0"/>
              <a:t>Is it valid?</a:t>
            </a:r>
          </a:p>
          <a:p>
            <a:endParaRPr lang="is-IS" sz="2400" dirty="0"/>
          </a:p>
          <a:p>
            <a:endParaRPr lang="is-IS" sz="2400" dirty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592617"/>
              </p:ext>
            </p:extLst>
          </p:nvPr>
        </p:nvGraphicFramePr>
        <p:xfrm>
          <a:off x="3888522" y="1757215"/>
          <a:ext cx="4683127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7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is-IS" sz="2800" dirty="0"/>
                        <a:t>¬q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is-IS" sz="2800" dirty="0"/>
                        <a:t>¬p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 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q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6095989" y="4375754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808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063671" y="3708381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808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29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argument validity using truth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Consider the following argument:</a:t>
            </a:r>
          </a:p>
          <a:p>
            <a:endParaRPr lang="en-US" sz="2400" dirty="0"/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¬p </a:t>
            </a: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p → q </a:t>
            </a: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∴ ¬q</a:t>
            </a:r>
          </a:p>
          <a:p>
            <a:endParaRPr lang="is-IS" sz="2400" dirty="0"/>
          </a:p>
          <a:p>
            <a:r>
              <a:rPr lang="is-IS" sz="2400" dirty="0"/>
              <a:t>Is it valid?</a:t>
            </a:r>
          </a:p>
          <a:p>
            <a:endParaRPr lang="is-IS" sz="2400" dirty="0"/>
          </a:p>
          <a:p>
            <a:endParaRPr lang="is-IS" sz="2400" dirty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213933"/>
              </p:ext>
            </p:extLst>
          </p:nvPr>
        </p:nvGraphicFramePr>
        <p:xfrm>
          <a:off x="3888522" y="1757215"/>
          <a:ext cx="4683127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7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is-IS" sz="2800" dirty="0"/>
                        <a:t>¬q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is-IS" sz="2800" dirty="0"/>
                        <a:t>¬p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→ 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6095989" y="4375754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808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063671" y="3708381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808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486387" y="3754534"/>
            <a:ext cx="646545" cy="508001"/>
          </a:xfrm>
          <a:prstGeom prst="ellips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70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prove the validity of the following argument using inference rules:</a:t>
            </a:r>
          </a:p>
          <a:p>
            <a:endParaRPr lang="en-US" dirty="0"/>
          </a:p>
          <a:p>
            <a:r>
              <a:rPr lang="en-US" dirty="0"/>
              <a:t>If it is raining or windy, the game will be cancelled.</a:t>
            </a:r>
          </a:p>
          <a:p>
            <a:r>
              <a:rPr lang="en-US" dirty="0"/>
              <a:t>The game will not be cancelled.</a:t>
            </a:r>
          </a:p>
          <a:p>
            <a:endParaRPr lang="en-US" dirty="0"/>
          </a:p>
          <a:p>
            <a:r>
              <a:rPr lang="en-US" dirty="0"/>
              <a:t>Therefore, it is not windy.</a:t>
            </a:r>
          </a:p>
        </p:txBody>
      </p:sp>
    </p:spTree>
    <p:extLst>
      <p:ext uri="{BB962C8B-B14F-4D97-AF65-F5344CB8AC3E}">
        <p14:creationId xmlns:p14="http://schemas.microsoft.com/office/powerpoint/2010/main" val="4177602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propositional logic:</a:t>
            </a:r>
            <a:endParaRPr lang="en-US" dirty="0"/>
          </a:p>
          <a:p>
            <a:r>
              <a:rPr lang="en-US" dirty="0"/>
              <a:t>w: It is windy</a:t>
            </a:r>
          </a:p>
          <a:p>
            <a:r>
              <a:rPr lang="en-US" dirty="0"/>
              <a:t>r: It is raining</a:t>
            </a:r>
          </a:p>
          <a:p>
            <a:r>
              <a:rPr lang="en-US" dirty="0"/>
              <a:t>c: The game will be cancelled</a:t>
            </a:r>
          </a:p>
          <a:p>
            <a:endParaRPr lang="en-US" dirty="0"/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(r </a:t>
            </a:r>
            <a:r>
              <a:rPr kumimoji="0" lang="en-US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w) → c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¬c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∴ ¬w</a:t>
            </a:r>
          </a:p>
        </p:txBody>
      </p:sp>
    </p:spTree>
    <p:extLst>
      <p:ext uri="{BB962C8B-B14F-4D97-AF65-F5344CB8AC3E}">
        <p14:creationId xmlns:p14="http://schemas.microsoft.com/office/powerpoint/2010/main" val="2787392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 propositional logic:</a:t>
            </a:r>
            <a:endParaRPr lang="en-US" dirty="0"/>
          </a:p>
          <a:p>
            <a:r>
              <a:rPr lang="en-US" dirty="0"/>
              <a:t>w: It is windy</a:t>
            </a:r>
          </a:p>
          <a:p>
            <a:r>
              <a:rPr lang="en-US" dirty="0"/>
              <a:t>r: It is raining</a:t>
            </a:r>
          </a:p>
          <a:p>
            <a:r>
              <a:rPr lang="en-US" dirty="0"/>
              <a:t>c: The game will be cancelled</a:t>
            </a:r>
          </a:p>
          <a:p>
            <a:endParaRPr lang="en-US" dirty="0"/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(r </a:t>
            </a:r>
            <a:r>
              <a:rPr kumimoji="0" lang="en-US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w) → c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¬c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∴ ¬w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687782" y="3234353"/>
            <a:ext cx="6086764" cy="273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SzPct val="50000"/>
              <a:buFont typeface="Monotype Sorts" charset="2"/>
              <a:defRPr kumimoji="1" sz="20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35000"/>
              <a:buFont typeface="Monotype Sorts" charset="2"/>
              <a:buChar char="n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27063" indent="-166688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147763" indent="-40481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charset="2"/>
              <a:buChar char="!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398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9970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542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114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686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Proof:</a:t>
            </a:r>
          </a:p>
          <a:p>
            <a:endParaRPr lang="en-US" dirty="0"/>
          </a:p>
          <a:p>
            <a:r>
              <a:rPr lang="en-US" dirty="0"/>
              <a:t>1.	(r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w)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en-US" dirty="0"/>
              <a:t>c	Hypothesis</a:t>
            </a:r>
          </a:p>
          <a:p>
            <a:r>
              <a:rPr lang="en-US" dirty="0"/>
              <a:t>2.	¬c		Hypothesis</a:t>
            </a:r>
          </a:p>
          <a:p>
            <a:r>
              <a:rPr lang="en-US" dirty="0"/>
              <a:t>3.	¬(r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w)		Modus </a:t>
            </a:r>
            <a:r>
              <a:rPr lang="en-US" dirty="0" err="1"/>
              <a:t>tollens</a:t>
            </a:r>
            <a:r>
              <a:rPr lang="en-US" dirty="0"/>
              <a:t>, 1, 2</a:t>
            </a:r>
          </a:p>
          <a:p>
            <a:r>
              <a:rPr lang="en-US" dirty="0"/>
              <a:t>4.	¬r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¬w		De Morgan's law, 3</a:t>
            </a:r>
          </a:p>
          <a:p>
            <a:r>
              <a:rPr lang="en-US" dirty="0"/>
              <a:t>5.	¬w		Simplification, 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4273" y="4564483"/>
            <a:ext cx="16048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Modus </a:t>
            </a:r>
            <a:r>
              <a:rPr lang="en-US" dirty="0" err="1"/>
              <a:t>tollens</a:t>
            </a:r>
            <a:endParaRPr lang="en-US" dirty="0"/>
          </a:p>
          <a:p>
            <a:r>
              <a:rPr lang="en-US" dirty="0"/>
              <a:t>¬q </a:t>
            </a:r>
          </a:p>
          <a:p>
            <a:r>
              <a:rPr lang="en-US" dirty="0"/>
              <a:t>p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dirty="0"/>
              <a:t>q	</a:t>
            </a:r>
          </a:p>
          <a:p>
            <a:r>
              <a:rPr lang="en-US" dirty="0"/>
              <a:t>∴ ¬p</a:t>
            </a:r>
          </a:p>
        </p:txBody>
      </p:sp>
    </p:spTree>
    <p:extLst>
      <p:ext uri="{BB962C8B-B14F-4D97-AF65-F5344CB8AC3E}">
        <p14:creationId xmlns:p14="http://schemas.microsoft.com/office/powerpoint/2010/main" val="2143208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775182"/>
            <a:ext cx="3581400" cy="5470919"/>
          </a:xfrm>
        </p:spPr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 → q		Modus ponens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∴ q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¬q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 → q		Modus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tollens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∴ ¬p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		Addition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∴ p 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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q		Simplification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∴ p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q		Conjunction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∴ p 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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58145" y="809812"/>
            <a:ext cx="4585855" cy="54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SzPct val="50000"/>
              <a:buFont typeface="Monotype Sorts" charset="2"/>
              <a:defRPr kumimoji="1" sz="20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35000"/>
              <a:buFont typeface="Monotype Sorts" charset="2"/>
              <a:buChar char="n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27063" indent="-166688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147763" indent="-40481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charset="2"/>
              <a:buChar char="!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398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9970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542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114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686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 → q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q → r		Hypothetical syllogism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∴ p → r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q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¬p		Disjunctive syllogism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∴ q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q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¬p 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		Resolution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∴ q 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722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of inference rules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prove the validity of inference rules as well.  Consider Modus </a:t>
            </a:r>
            <a:r>
              <a:rPr lang="en-US" dirty="0" err="1"/>
              <a:t>Tollens</a:t>
            </a:r>
            <a:r>
              <a:rPr lang="en-US" dirty="0"/>
              <a:t> for example:</a:t>
            </a:r>
          </a:p>
          <a:p>
            <a:endParaRPr lang="en-US" dirty="0"/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	p → q	Hypothesis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	¬p </a:t>
            </a:r>
            <a:r>
              <a:rPr kumimoji="0" lang="en-US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	Conditional expressed with with disjunction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	¬q	Hypothesis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	¬p	Disjunctive syllogism, 2, 3</a:t>
            </a:r>
          </a:p>
        </p:txBody>
      </p:sp>
    </p:spTree>
    <p:extLst>
      <p:ext uri="{BB962C8B-B14F-4D97-AF65-F5344CB8AC3E}">
        <p14:creationId xmlns:p14="http://schemas.microsoft.com/office/powerpoint/2010/main" val="129500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arguments in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argument:</a:t>
            </a:r>
          </a:p>
          <a:p>
            <a:endParaRPr lang="en-US" dirty="0"/>
          </a:p>
          <a:p>
            <a:r>
              <a:rPr lang="en-US" dirty="0"/>
              <a:t>You need a current password to access department machines</a:t>
            </a:r>
          </a:p>
          <a:p>
            <a:endParaRPr lang="en-US" dirty="0"/>
          </a:p>
          <a:p>
            <a:r>
              <a:rPr lang="en-US" dirty="0"/>
              <a:t>You have a current password</a:t>
            </a:r>
          </a:p>
          <a:p>
            <a:endParaRPr lang="en-US" dirty="0"/>
          </a:p>
          <a:p>
            <a:r>
              <a:rPr lang="en-US" dirty="0"/>
              <a:t>Therefore:</a:t>
            </a:r>
          </a:p>
          <a:p>
            <a:r>
              <a:rPr lang="en-US" dirty="0"/>
              <a:t>You can access department machines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arguments in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write it in a more formal way:</a:t>
            </a:r>
          </a:p>
          <a:p>
            <a:endParaRPr lang="en-US" dirty="0"/>
          </a:p>
          <a:p>
            <a:r>
              <a:rPr lang="en-US" dirty="0"/>
              <a:t>You need a current password to access department machines</a:t>
            </a:r>
          </a:p>
          <a:p>
            <a:r>
              <a:rPr lang="en-US" dirty="0"/>
              <a:t>You have a current password</a:t>
            </a:r>
          </a:p>
          <a:p>
            <a:endParaRPr lang="en-US" u="sng" dirty="0"/>
          </a:p>
          <a:p>
            <a:r>
              <a:rPr lang="en-US" dirty="0"/>
              <a:t>∴You can access department machines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2759364"/>
            <a:ext cx="67194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08459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arguments in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example of a logical argument that has the form:</a:t>
            </a:r>
          </a:p>
          <a:p>
            <a:endParaRPr lang="en-US" dirty="0"/>
          </a:p>
          <a:p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 p → q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p</a:t>
            </a:r>
          </a:p>
          <a:p>
            <a:endParaRPr 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∴q</a:t>
            </a:r>
          </a:p>
          <a:p>
            <a:endParaRPr lang="en-US" dirty="0"/>
          </a:p>
          <a:p>
            <a:r>
              <a:rPr lang="en-US" dirty="0"/>
              <a:t>This is an inference rule is called </a:t>
            </a:r>
            <a:r>
              <a:rPr lang="en-US" dirty="0">
                <a:solidFill>
                  <a:srgbClr val="800000"/>
                </a:solidFill>
              </a:rPr>
              <a:t>Modus ponens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762000" y="2747818"/>
            <a:ext cx="2274455" cy="115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41688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arguments in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more generally:</a:t>
            </a:r>
          </a:p>
          <a:p>
            <a:endParaRPr lang="is-IS" dirty="0"/>
          </a:p>
          <a:p>
            <a:r>
              <a:rPr lang="is-IS" dirty="0"/>
              <a:t>  p</a:t>
            </a:r>
            <a:r>
              <a:rPr lang="is-IS" baseline="-25000" dirty="0"/>
              <a:t>1</a:t>
            </a:r>
            <a:r>
              <a:rPr lang="is-IS" dirty="0"/>
              <a:t> </a:t>
            </a:r>
          </a:p>
          <a:p>
            <a:r>
              <a:rPr lang="is-IS" dirty="0"/>
              <a:t>  p</a:t>
            </a:r>
            <a:r>
              <a:rPr lang="is-IS" baseline="-25000" dirty="0"/>
              <a:t>2</a:t>
            </a:r>
            <a:r>
              <a:rPr lang="is-IS" dirty="0"/>
              <a:t> </a:t>
            </a:r>
          </a:p>
          <a:p>
            <a:r>
              <a:rPr lang="is-IS" dirty="0"/>
              <a:t>  .... </a:t>
            </a:r>
          </a:p>
          <a:p>
            <a:r>
              <a:rPr lang="is-IS" dirty="0"/>
              <a:t>  p</a:t>
            </a:r>
            <a:r>
              <a:rPr lang="is-IS" baseline="-25000" dirty="0"/>
              <a:t>n</a:t>
            </a:r>
            <a:r>
              <a:rPr lang="is-IS" dirty="0"/>
              <a:t> </a:t>
            </a:r>
          </a:p>
          <a:p>
            <a:endParaRPr lang="is-IS" dirty="0"/>
          </a:p>
          <a:p>
            <a:r>
              <a:rPr lang="is-IS" dirty="0"/>
              <a:t>  ∴ c</a:t>
            </a:r>
          </a:p>
          <a:p>
            <a:endParaRPr lang="is-IS" dirty="0"/>
          </a:p>
          <a:p>
            <a:endParaRPr lang="en-US" dirty="0"/>
          </a:p>
          <a:p>
            <a:r>
              <a:rPr lang="is-IS" dirty="0"/>
              <a:t>An argument is valid whenever </a:t>
            </a:r>
            <a:r>
              <a:rPr lang="en-US" dirty="0"/>
              <a:t>(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...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→ </a:t>
            </a:r>
            <a:r>
              <a:rPr lang="en-US" dirty="0"/>
              <a:t>c is a tautology.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785090" y="3556000"/>
            <a:ext cx="2274455" cy="115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" name="TextBox 3"/>
          <p:cNvSpPr txBox="1"/>
          <p:nvPr/>
        </p:nvSpPr>
        <p:spPr>
          <a:xfrm>
            <a:off x="3278908" y="2286000"/>
            <a:ext cx="3193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arguments or hypotheses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6581" y="3685309"/>
            <a:ext cx="1386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conclusion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2343727" y="2170545"/>
            <a:ext cx="155448" cy="914400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 w="28575" cmpd="sng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1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argument validity using truth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Let’s verify the validity of modus ponens:</a:t>
            </a:r>
          </a:p>
          <a:p>
            <a:endParaRPr lang="en-US" sz="2400" dirty="0"/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p → q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is-I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∴ q</a:t>
            </a:r>
          </a:p>
          <a:p>
            <a:endParaRPr lang="is-IS" sz="2400" dirty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065877"/>
              </p:ext>
            </p:extLst>
          </p:nvPr>
        </p:nvGraphicFramePr>
        <p:xfrm>
          <a:off x="3888522" y="1757215"/>
          <a:ext cx="3397251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→ 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992093" y="2389937"/>
            <a:ext cx="1050636" cy="554154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12403" y="2403797"/>
            <a:ext cx="1050636" cy="554154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2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argument validity using truth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Let’s verify the validity of modus ponens:</a:t>
            </a:r>
          </a:p>
          <a:p>
            <a:endParaRPr lang="en-US" sz="2400" dirty="0"/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p → q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is-I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∴ q</a:t>
            </a:r>
          </a:p>
          <a:p>
            <a:endParaRPr lang="is-IS" sz="2400" dirty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652504"/>
              </p:ext>
            </p:extLst>
          </p:nvPr>
        </p:nvGraphicFramePr>
        <p:xfrm>
          <a:off x="3888522" y="1757215"/>
          <a:ext cx="3397251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 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q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992093" y="2389937"/>
            <a:ext cx="1050636" cy="554154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812403" y="2403797"/>
            <a:ext cx="1050636" cy="554154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978407" y="2415314"/>
            <a:ext cx="646545" cy="508001"/>
          </a:xfrm>
          <a:prstGeom prst="ellipse">
            <a:avLst/>
          </a:prstGeom>
          <a:noFill/>
          <a:ln w="28575" cap="flat" cmpd="sng" algn="ctr">
            <a:solidFill>
              <a:srgbClr val="0099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3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argument validity using truth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Consider the following argument:</a:t>
            </a:r>
          </a:p>
          <a:p>
            <a:endParaRPr lang="en-US" sz="2400" dirty="0"/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p → q</a:t>
            </a: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kumimoji="0"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∴ q</a:t>
            </a:r>
          </a:p>
          <a:p>
            <a:endParaRPr lang="is-IS" sz="2400" dirty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117665"/>
              </p:ext>
            </p:extLst>
          </p:nvPr>
        </p:nvGraphicFramePr>
        <p:xfrm>
          <a:off x="3888522" y="1757215"/>
          <a:ext cx="4683126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 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q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853546" y="2389936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821226" y="3708381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4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argument validity using truth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Consider the following argument:</a:t>
            </a:r>
          </a:p>
          <a:p>
            <a:endParaRPr lang="en-US" sz="2400" dirty="0"/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p → q</a:t>
            </a: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kumimoji="0"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charset="2"/>
              </a:rPr>
              <a:t></a:t>
            </a:r>
            <a:r>
              <a:rPr kumimoji="0"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  <a:p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∴ q</a:t>
            </a:r>
          </a:p>
          <a:p>
            <a:endParaRPr lang="is-IS" sz="2400" dirty="0"/>
          </a:p>
          <a:p>
            <a:r>
              <a:rPr lang="is-IS" sz="2400" dirty="0"/>
              <a:t>The argument is valid</a:t>
            </a:r>
          </a:p>
          <a:p>
            <a:r>
              <a:rPr lang="en-US" sz="2400" dirty="0"/>
              <a:t>b</a:t>
            </a:r>
            <a:r>
              <a:rPr lang="is-IS" sz="2400" dirty="0"/>
              <a:t>ecause whenever the</a:t>
            </a:r>
          </a:p>
          <a:p>
            <a:r>
              <a:rPr lang="en-US" sz="2400" dirty="0"/>
              <a:t>h</a:t>
            </a:r>
            <a:r>
              <a:rPr lang="is-IS" sz="2400" dirty="0"/>
              <a:t>ypotheses are true,</a:t>
            </a:r>
          </a:p>
          <a:p>
            <a:r>
              <a:rPr lang="en-US" sz="2400" dirty="0"/>
              <a:t>t</a:t>
            </a:r>
            <a:r>
              <a:rPr lang="is-IS" sz="2400" dirty="0"/>
              <a:t>he conclusion is true as well.</a:t>
            </a:r>
          </a:p>
          <a:p>
            <a:endParaRPr lang="is-IS" sz="2400" dirty="0"/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416833"/>
              </p:ext>
            </p:extLst>
          </p:nvPr>
        </p:nvGraphicFramePr>
        <p:xfrm>
          <a:off x="3888522" y="1757215"/>
          <a:ext cx="4683126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→ </a:t>
                      </a:r>
                      <a:r>
                        <a:rPr kumimoji="0" lang="is-I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853546" y="2389936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821226" y="3708381"/>
            <a:ext cx="2470727" cy="565727"/>
          </a:xfrm>
          <a:prstGeom prst="ellipse">
            <a:avLst/>
          </a:prstGeom>
          <a:noFill/>
          <a:ln w="28575" cap="flat" cmpd="sng" algn="ctr">
            <a:solidFill>
              <a:srgbClr val="0033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953002" y="2412999"/>
            <a:ext cx="646545" cy="508001"/>
          </a:xfrm>
          <a:prstGeom prst="ellipse">
            <a:avLst/>
          </a:prstGeom>
          <a:noFill/>
          <a:ln w="28575" cap="flat" cmpd="sng" algn="ctr">
            <a:solidFill>
              <a:srgbClr val="0099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978407" y="3719899"/>
            <a:ext cx="646545" cy="508001"/>
          </a:xfrm>
          <a:prstGeom prst="ellipse">
            <a:avLst/>
          </a:prstGeom>
          <a:noFill/>
          <a:ln w="28575" cap="flat" cmpd="sng" algn="ctr">
            <a:solidFill>
              <a:srgbClr val="009999"/>
            </a:solidFill>
            <a:prstDash val="solid"/>
            <a:round/>
            <a:headEnd type="none" w="med" len="med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25717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64229</TotalTime>
  <Words>809</Words>
  <Application>Microsoft Macintosh PowerPoint</Application>
  <PresentationFormat>On-screen Show (4:3)</PresentationFormat>
  <Paragraphs>289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Comic Sans MS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Valid arguments in propositional logic</vt:lpstr>
      <vt:lpstr>Valid arguments in propositional logic</vt:lpstr>
      <vt:lpstr>Valid arguments in propositional logic</vt:lpstr>
      <vt:lpstr>Valid arguments in propositional logic</vt:lpstr>
      <vt:lpstr>Verifying argument validity using truth tables</vt:lpstr>
      <vt:lpstr>Verifying argument validity using truth tables</vt:lpstr>
      <vt:lpstr>Verifying argument validity using truth tables</vt:lpstr>
      <vt:lpstr>Verifying argument validity using truth tables</vt:lpstr>
      <vt:lpstr>Verifying argument validity using truth tables</vt:lpstr>
      <vt:lpstr>Verifying argument validity using truth tables</vt:lpstr>
      <vt:lpstr>Example</vt:lpstr>
      <vt:lpstr>Example</vt:lpstr>
      <vt:lpstr>Example</vt:lpstr>
      <vt:lpstr>Inference rules</vt:lpstr>
      <vt:lpstr>Validity of inference rules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902</cp:revision>
  <cp:lastPrinted>2017-08-31T02:46:50Z</cp:lastPrinted>
  <dcterms:created xsi:type="dcterms:W3CDTF">2011-01-03T17:49:16Z</dcterms:created>
  <dcterms:modified xsi:type="dcterms:W3CDTF">2020-02-05T19:17:17Z</dcterms:modified>
</cp:coreProperties>
</file>