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2" r:id="rId1"/>
  </p:sldMasterIdLst>
  <p:notesMasterIdLst>
    <p:notesMasterId r:id="rId21"/>
  </p:notesMasterIdLst>
  <p:handoutMasterIdLst>
    <p:handoutMasterId r:id="rId22"/>
  </p:handoutMasterIdLst>
  <p:sldIdLst>
    <p:sldId id="436" r:id="rId2"/>
    <p:sldId id="596" r:id="rId3"/>
    <p:sldId id="598" r:id="rId4"/>
    <p:sldId id="610" r:id="rId5"/>
    <p:sldId id="615" r:id="rId6"/>
    <p:sldId id="616" r:id="rId7"/>
    <p:sldId id="617" r:id="rId8"/>
    <p:sldId id="611" r:id="rId9"/>
    <p:sldId id="620" r:id="rId10"/>
    <p:sldId id="621" r:id="rId11"/>
    <p:sldId id="622" r:id="rId12"/>
    <p:sldId id="627" r:id="rId13"/>
    <p:sldId id="609" r:id="rId14"/>
    <p:sldId id="623" r:id="rId15"/>
    <p:sldId id="624" r:id="rId16"/>
    <p:sldId id="625" r:id="rId17"/>
    <p:sldId id="626" r:id="rId18"/>
    <p:sldId id="628" r:id="rId19"/>
    <p:sldId id="629" r:id="rId20"/>
  </p:sldIdLst>
  <p:sldSz cx="9144000" cy="6858000" type="screen4x3"/>
  <p:notesSz cx="9269413" cy="7019925"/>
  <p:defaultTextStyle>
    <a:defPPr>
      <a:defRPr lang="en-US"/>
    </a:defPPr>
    <a:lvl1pPr algn="l" rtl="0" eaLnBrk="0" fontAlgn="base" hangingPunct="0">
      <a:spcBef>
        <a:spcPct val="0"/>
      </a:spcBef>
      <a:spcAft>
        <a:spcPct val="0"/>
      </a:spcAft>
      <a:defRPr kumimoji="1" sz="1600" kern="1200">
        <a:solidFill>
          <a:schemeClr val="tx1"/>
        </a:solidFill>
        <a:latin typeface="Comic Sans MS"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charset="0"/>
        <a:ea typeface="+mn-ea"/>
        <a:cs typeface="+mn-cs"/>
      </a:defRPr>
    </a:lvl5pPr>
    <a:lvl6pPr marL="2286000" algn="l" defTabSz="457200" rtl="0" eaLnBrk="1" latinLnBrk="0" hangingPunct="1">
      <a:defRPr kumimoji="1" sz="1600" kern="1200">
        <a:solidFill>
          <a:schemeClr val="tx1"/>
        </a:solidFill>
        <a:latin typeface="Comic Sans MS" charset="0"/>
        <a:ea typeface="+mn-ea"/>
        <a:cs typeface="+mn-cs"/>
      </a:defRPr>
    </a:lvl6pPr>
    <a:lvl7pPr marL="2743200" algn="l" defTabSz="457200" rtl="0" eaLnBrk="1" latinLnBrk="0" hangingPunct="1">
      <a:defRPr kumimoji="1" sz="1600" kern="1200">
        <a:solidFill>
          <a:schemeClr val="tx1"/>
        </a:solidFill>
        <a:latin typeface="Comic Sans MS" charset="0"/>
        <a:ea typeface="+mn-ea"/>
        <a:cs typeface="+mn-cs"/>
      </a:defRPr>
    </a:lvl7pPr>
    <a:lvl8pPr marL="3200400" algn="l" defTabSz="457200" rtl="0" eaLnBrk="1" latinLnBrk="0" hangingPunct="1">
      <a:defRPr kumimoji="1" sz="1600" kern="1200">
        <a:solidFill>
          <a:schemeClr val="tx1"/>
        </a:solidFill>
        <a:latin typeface="Comic Sans MS" charset="0"/>
        <a:ea typeface="+mn-ea"/>
        <a:cs typeface="+mn-cs"/>
      </a:defRPr>
    </a:lvl8pPr>
    <a:lvl9pPr marL="3657600" algn="l" defTabSz="457200" rtl="0" eaLnBrk="1" latinLnBrk="0" hangingPunct="1">
      <a:defRPr kumimoji="1" sz="16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0">
          <p15:clr>
            <a:srgbClr val="A4A3A4"/>
          </p15:clr>
        </p15:guide>
        <p15:guide id="2" pos="2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7F7F7F"/>
    <a:srgbClr val="006600"/>
    <a:srgbClr val="990033"/>
    <a:srgbClr val="CC0000"/>
    <a:srgbClr val="003399"/>
    <a:srgbClr val="336699"/>
    <a:srgbClr val="00808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autoAdjust="0"/>
    <p:restoredTop sz="89151" autoAdjust="0"/>
  </p:normalViewPr>
  <p:slideViewPr>
    <p:cSldViewPr snapToGrid="0">
      <p:cViewPr varScale="1">
        <p:scale>
          <a:sx n="62" d="100"/>
          <a:sy n="62" d="100"/>
        </p:scale>
        <p:origin x="10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846" y="-90"/>
      </p:cViewPr>
      <p:guideLst>
        <p:guide orient="horz" pos="2210"/>
        <p:guide pos="29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14339" name="Rectangle 3"/>
          <p:cNvSpPr>
            <a:spLocks noGrp="1" noChangeArrowheads="1"/>
          </p:cNvSpPr>
          <p:nvPr>
            <p:ph type="dt" sz="quarter"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80C165FA-4563-DA49-9588-BB856F75A137}" type="datetime1">
              <a:rPr lang="en-US"/>
              <a:pPr/>
              <a:t>2/10/21</a:t>
            </a:fld>
            <a:endParaRPr lang="en-US"/>
          </a:p>
        </p:txBody>
      </p:sp>
      <p:sp>
        <p:nvSpPr>
          <p:cNvPr id="14340" name="Rectangle 4"/>
          <p:cNvSpPr>
            <a:spLocks noGrp="1" noChangeArrowheads="1"/>
          </p:cNvSpPr>
          <p:nvPr>
            <p:ph type="ftr" sz="quarter" idx="2"/>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14341" name="Rectangle 5"/>
          <p:cNvSpPr>
            <a:spLocks noGrp="1" noChangeArrowheads="1"/>
          </p:cNvSpPr>
          <p:nvPr>
            <p:ph type="sldNum" sz="quarter" idx="3"/>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1247D90D-5A22-9042-A220-14A08B18B104}" type="slidenum">
              <a:rPr lang="en-US"/>
              <a:pPr/>
              <a:t>‹#›</a:t>
            </a:fld>
            <a:endParaRPr lang="en-US"/>
          </a:p>
        </p:txBody>
      </p:sp>
    </p:spTree>
    <p:extLst>
      <p:ext uri="{BB962C8B-B14F-4D97-AF65-F5344CB8AC3E}">
        <p14:creationId xmlns:p14="http://schemas.microsoft.com/office/powerpoint/2010/main" val="26946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2057" name="Rectangle 9"/>
          <p:cNvSpPr>
            <a:spLocks noGrp="1" noRot="1" noChangeAspect="1"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1236663" y="3333750"/>
            <a:ext cx="6796087" cy="31591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BAD48C94-7EB9-F94F-9D73-CAC3D75EECEA}" type="datetime1">
              <a:rPr lang="en-US"/>
              <a:pPr/>
              <a:t>2/10/21</a:t>
            </a:fld>
            <a:endParaRPr lang="en-US"/>
          </a:p>
        </p:txBody>
      </p:sp>
      <p:sp>
        <p:nvSpPr>
          <p:cNvPr id="2060" name="Rectangle 12"/>
          <p:cNvSpPr>
            <a:spLocks noGrp="1" noChangeArrowheads="1"/>
          </p:cNvSpPr>
          <p:nvPr>
            <p:ph type="ftr" sz="quarter" idx="4"/>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2061" name="Rectangle 13"/>
          <p:cNvSpPr>
            <a:spLocks noGrp="1" noChangeArrowheads="1"/>
          </p:cNvSpPr>
          <p:nvPr>
            <p:ph type="sldNum" sz="quarter" idx="5"/>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DC43DCB5-4B1A-7C41-B1F8-2EE8BD314104}" type="slidenum">
              <a:rPr lang="en-US"/>
              <a:pPr/>
              <a:t>‹#›</a:t>
            </a:fld>
            <a:endParaRPr lang="en-US"/>
          </a:p>
        </p:txBody>
      </p:sp>
    </p:spTree>
    <p:extLst>
      <p:ext uri="{BB962C8B-B14F-4D97-AF65-F5344CB8AC3E}">
        <p14:creationId xmlns:p14="http://schemas.microsoft.com/office/powerpoint/2010/main" val="17564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a:t>
            </a:fld>
            <a:endParaRPr lang="en-US"/>
          </a:p>
        </p:txBody>
      </p:sp>
    </p:spTree>
    <p:extLst>
      <p:ext uri="{BB962C8B-B14F-4D97-AF65-F5344CB8AC3E}">
        <p14:creationId xmlns:p14="http://schemas.microsoft.com/office/powerpoint/2010/main" val="357645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5A81-5166-EA48-B417-1D4F61D1451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Easy: if all 3  &gt;=90 then sum &gt;180</a:t>
            </a:r>
          </a:p>
          <a:p>
            <a:r>
              <a:rPr lang="en-US" dirty="0"/>
              <a:t>Stronger: every triangle has at most one angle &gt;=90</a:t>
            </a:r>
          </a:p>
        </p:txBody>
      </p:sp>
      <p:sp>
        <p:nvSpPr>
          <p:cNvPr id="4" name="Slide Number Placeholder 3"/>
          <p:cNvSpPr>
            <a:spLocks noGrp="1"/>
          </p:cNvSpPr>
          <p:nvPr>
            <p:ph type="sldNum" sz="quarter" idx="5"/>
          </p:nvPr>
        </p:nvSpPr>
        <p:spPr/>
        <p:txBody>
          <a:bodyPr/>
          <a:lstStyle/>
          <a:p>
            <a:fld id="{DC43DCB5-4B1A-7C41-B1F8-2EE8BD314104}" type="slidenum">
              <a:rPr lang="en-US" smtClean="0"/>
              <a:pPr/>
              <a:t>7</a:t>
            </a:fld>
            <a:endParaRPr lang="en-US"/>
          </a:p>
        </p:txBody>
      </p:sp>
    </p:spTree>
    <p:extLst>
      <p:ext uri="{BB962C8B-B14F-4D97-AF65-F5344CB8AC3E}">
        <p14:creationId xmlns:p14="http://schemas.microsoft.com/office/powerpoint/2010/main" val="93107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5A81-5166-EA48-B417-1D4F61D1451D}"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direct: x * (x-1)  one of these is even </a:t>
            </a:r>
          </a:p>
        </p:txBody>
      </p:sp>
      <p:sp>
        <p:nvSpPr>
          <p:cNvPr id="4" name="Slide Number Placeholder 3"/>
          <p:cNvSpPr>
            <a:spLocks noGrp="1"/>
          </p:cNvSpPr>
          <p:nvPr>
            <p:ph type="sldNum" sz="quarter" idx="5"/>
          </p:nvPr>
        </p:nvSpPr>
        <p:spPr/>
        <p:txBody>
          <a:bodyPr/>
          <a:lstStyle/>
          <a:p>
            <a:fld id="{DC43DCB5-4B1A-7C41-B1F8-2EE8BD314104}" type="slidenum">
              <a:rPr lang="en-US" smtClean="0"/>
              <a:pPr/>
              <a:t>10</a:t>
            </a:fld>
            <a:endParaRPr lang="en-US"/>
          </a:p>
        </p:txBody>
      </p:sp>
    </p:spTree>
    <p:extLst>
      <p:ext uri="{BB962C8B-B14F-4D97-AF65-F5344CB8AC3E}">
        <p14:creationId xmlns:p14="http://schemas.microsoft.com/office/powerpoint/2010/main" val="2828811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Contrapositive: x even or y even therefore </a:t>
            </a:r>
            <a:r>
              <a:rPr lang="en-US" dirty="0" err="1"/>
              <a:t>xy</a:t>
            </a:r>
            <a:r>
              <a:rPr lang="en-US" dirty="0"/>
              <a:t> even</a:t>
            </a:r>
          </a:p>
          <a:p>
            <a:r>
              <a:rPr lang="en-US" dirty="0"/>
              <a:t>Cases: odd odd,  odd even, even odd,   even even</a:t>
            </a:r>
          </a:p>
          <a:p>
            <a:r>
              <a:rPr lang="en-US" dirty="0"/>
              <a:t> only odd odd gets to odd product</a:t>
            </a:r>
          </a:p>
        </p:txBody>
      </p:sp>
      <p:sp>
        <p:nvSpPr>
          <p:cNvPr id="4" name="Slide Number Placeholder 3"/>
          <p:cNvSpPr>
            <a:spLocks noGrp="1"/>
          </p:cNvSpPr>
          <p:nvPr>
            <p:ph type="sldNum" sz="quarter" idx="5"/>
          </p:nvPr>
        </p:nvSpPr>
        <p:spPr/>
        <p:txBody>
          <a:bodyPr/>
          <a:lstStyle/>
          <a:p>
            <a:fld id="{DC43DCB5-4B1A-7C41-B1F8-2EE8BD314104}" type="slidenum">
              <a:rPr lang="en-US" smtClean="0"/>
              <a:pPr/>
              <a:t>19</a:t>
            </a:fld>
            <a:endParaRPr lang="en-US"/>
          </a:p>
        </p:txBody>
      </p:sp>
    </p:spTree>
    <p:extLst>
      <p:ext uri="{BB962C8B-B14F-4D97-AF65-F5344CB8AC3E}">
        <p14:creationId xmlns:p14="http://schemas.microsoft.com/office/powerpoint/2010/main" val="328058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64578" name="Line 2"/>
          <p:cNvSpPr>
            <a:spLocks noChangeShapeType="1"/>
          </p:cNvSpPr>
          <p:nvPr userDrawn="1"/>
        </p:nvSpPr>
        <p:spPr bwMode="auto">
          <a:xfrm>
            <a:off x="-3175" y="904791"/>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
        <p:nvSpPr>
          <p:cNvPr id="664579" name="Rectangle 3"/>
          <p:cNvSpPr>
            <a:spLocks noGrp="1" noChangeArrowheads="1"/>
          </p:cNvSpPr>
          <p:nvPr>
            <p:ph type="ctrTitle" sz="quarter"/>
          </p:nvPr>
        </p:nvSpPr>
        <p:spPr>
          <a:xfrm>
            <a:off x="0" y="453639"/>
            <a:ext cx="9144000" cy="1524000"/>
          </a:xfrm>
        </p:spPr>
        <p:txBody>
          <a:bodyPr anchor="b"/>
          <a:lstStyle>
            <a:lvl1pPr>
              <a:lnSpc>
                <a:spcPct val="80000"/>
              </a:lnSpc>
              <a:defRPr sz="3600">
                <a:solidFill>
                  <a:srgbClr val="003399"/>
                </a:solidFill>
              </a:defRPr>
            </a:lvl1pPr>
          </a:lstStyle>
          <a:p>
            <a:r>
              <a:rPr lang="en-US" dirty="0"/>
              <a:t>Click to edit Master title style</a:t>
            </a:r>
          </a:p>
        </p:txBody>
      </p:sp>
      <p:sp>
        <p:nvSpPr>
          <p:cNvPr id="664580" name="Rectangle 4"/>
          <p:cNvSpPr>
            <a:spLocks noGrp="1" noChangeArrowheads="1"/>
          </p:cNvSpPr>
          <p:nvPr>
            <p:ph type="subTitle" sz="quarter" idx="1"/>
          </p:nvPr>
        </p:nvSpPr>
        <p:spPr>
          <a:xfrm>
            <a:off x="1039057" y="3207171"/>
            <a:ext cx="7162800" cy="3094037"/>
          </a:xfrm>
          <a:ln>
            <a:tailEnd type="none" w="sm" len="sm"/>
          </a:ln>
        </p:spPr>
        <p:txBody>
          <a:bodyPr/>
          <a:lstStyle>
            <a:lvl1pPr algn="ctr" defTabSz="915988">
              <a:defRPr sz="2800"/>
            </a:lvl1pPr>
          </a:lstStyle>
          <a:p>
            <a:r>
              <a:rPr lang="en-US" dirty="0"/>
              <a:t>Click to edit Master subtitle style</a:t>
            </a:r>
          </a:p>
        </p:txBody>
      </p:sp>
      <p:sp>
        <p:nvSpPr>
          <p:cNvPr id="5" name="Line 2"/>
          <p:cNvSpPr>
            <a:spLocks noChangeShapeType="1"/>
          </p:cNvSpPr>
          <p:nvPr userDrawn="1"/>
        </p:nvSpPr>
        <p:spPr bwMode="auto">
          <a:xfrm>
            <a:off x="-3175" y="2607988"/>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A8BCDA1E-1794-5446-9A2E-8C1F6372D3A9}"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2400"/>
            <a:ext cx="67056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69578075-EEA9-8144-AD03-4EE198986FBA}"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3C59E553-7F30-9B46-BA78-682CBE9B627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101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9D936146-5419-3345-8044-CD41AF2DA91B}"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7239000" y="6629400"/>
            <a:ext cx="1905000" cy="228600"/>
          </a:xfrm>
          <a:prstGeom prst="rect">
            <a:avLst/>
          </a:prstGeom>
        </p:spPr>
        <p:txBody>
          <a:bodyPr/>
          <a:lstStyle>
            <a:lvl1pPr>
              <a:defRPr smtClean="0"/>
            </a:lvl1pPr>
          </a:lstStyle>
          <a:p>
            <a:fld id="{4A07CD2F-7EF3-5748-8C7E-34D5617F547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F37CA0D4-0E25-8349-8F08-3B7430B3C567}"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A65680C1-A870-054C-BD87-6F9CFA4D4C6D}"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bwMode="auto">
          <a:xfrm>
            <a:off x="0" y="248448"/>
            <a:ext cx="9144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63555" name="Rectangle 3"/>
          <p:cNvSpPr>
            <a:spLocks noGrp="1" noChangeArrowheads="1"/>
          </p:cNvSpPr>
          <p:nvPr>
            <p:ph type="body" idx="1"/>
          </p:nvPr>
        </p:nvSpPr>
        <p:spPr bwMode="auto">
          <a:xfrm>
            <a:off x="609600" y="1063808"/>
            <a:ext cx="7848600" cy="541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rtl="0" eaLnBrk="0" fontAlgn="base" hangingPunct="0">
        <a:lnSpc>
          <a:spcPct val="70000"/>
        </a:lnSpc>
        <a:spcBef>
          <a:spcPct val="0"/>
        </a:spcBef>
        <a:spcAft>
          <a:spcPct val="0"/>
        </a:spcAft>
        <a:defRPr kumimoji="1" sz="3200">
          <a:solidFill>
            <a:schemeClr va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hlink"/>
          </a:solidFill>
          <a:latin typeface="Comic Sans MS" charset="0"/>
        </a:defRPr>
      </a:lvl2pPr>
      <a:lvl3pPr algn="ctr" rtl="0" eaLnBrk="0" fontAlgn="base" hangingPunct="0">
        <a:lnSpc>
          <a:spcPct val="70000"/>
        </a:lnSpc>
        <a:spcBef>
          <a:spcPct val="0"/>
        </a:spcBef>
        <a:spcAft>
          <a:spcPct val="0"/>
        </a:spcAft>
        <a:defRPr kumimoji="1" sz="2000">
          <a:solidFill>
            <a:schemeClr val="hlink"/>
          </a:solidFill>
          <a:latin typeface="Comic Sans MS" charset="0"/>
        </a:defRPr>
      </a:lvl3pPr>
      <a:lvl4pPr algn="ctr" rtl="0" eaLnBrk="0" fontAlgn="base" hangingPunct="0">
        <a:lnSpc>
          <a:spcPct val="70000"/>
        </a:lnSpc>
        <a:spcBef>
          <a:spcPct val="0"/>
        </a:spcBef>
        <a:spcAft>
          <a:spcPct val="0"/>
        </a:spcAft>
        <a:defRPr kumimoji="1" sz="2000">
          <a:solidFill>
            <a:schemeClr val="hlink"/>
          </a:solidFill>
          <a:latin typeface="Comic Sans MS" charset="0"/>
        </a:defRPr>
      </a:lvl4pPr>
      <a:lvl5pPr algn="ctr" rtl="0" eaLnBrk="0" fontAlgn="base" hangingPunct="0">
        <a:lnSpc>
          <a:spcPct val="70000"/>
        </a:lnSpc>
        <a:spcBef>
          <a:spcPct val="0"/>
        </a:spcBef>
        <a:spcAft>
          <a:spcPct val="0"/>
        </a:spcAft>
        <a:defRPr kumimoji="1" sz="2000">
          <a:solidFill>
            <a:schemeClr val="hlink"/>
          </a:solidFill>
          <a:latin typeface="Comic Sans MS" charset="0"/>
        </a:defRPr>
      </a:lvl5pPr>
      <a:lvl6pPr marL="457200" algn="ctr" rtl="0" eaLnBrk="0" fontAlgn="base" hangingPunct="0">
        <a:lnSpc>
          <a:spcPct val="70000"/>
        </a:lnSpc>
        <a:spcBef>
          <a:spcPct val="0"/>
        </a:spcBef>
        <a:spcAft>
          <a:spcPct val="0"/>
        </a:spcAft>
        <a:defRPr kumimoji="1" sz="2000">
          <a:solidFill>
            <a:schemeClr val="hlink"/>
          </a:solidFill>
          <a:latin typeface="Comic Sans MS" charset="0"/>
        </a:defRPr>
      </a:lvl6pPr>
      <a:lvl7pPr marL="914400" algn="ctr" rtl="0" eaLnBrk="0" fontAlgn="base" hangingPunct="0">
        <a:lnSpc>
          <a:spcPct val="70000"/>
        </a:lnSpc>
        <a:spcBef>
          <a:spcPct val="0"/>
        </a:spcBef>
        <a:spcAft>
          <a:spcPct val="0"/>
        </a:spcAft>
        <a:defRPr kumimoji="1" sz="2000">
          <a:solidFill>
            <a:schemeClr val="hlink"/>
          </a:solidFill>
          <a:latin typeface="Comic Sans MS" charset="0"/>
        </a:defRPr>
      </a:lvl7pPr>
      <a:lvl8pPr marL="1371600" algn="ctr" rtl="0" eaLnBrk="0" fontAlgn="base" hangingPunct="0">
        <a:lnSpc>
          <a:spcPct val="70000"/>
        </a:lnSpc>
        <a:spcBef>
          <a:spcPct val="0"/>
        </a:spcBef>
        <a:spcAft>
          <a:spcPct val="0"/>
        </a:spcAft>
        <a:defRPr kumimoji="1" sz="2000">
          <a:solidFill>
            <a:schemeClr val="hlink"/>
          </a:solidFill>
          <a:latin typeface="Comic Sans MS" charset="0"/>
        </a:defRPr>
      </a:lvl8pPr>
      <a:lvl9pPr marL="1828800" algn="ctr" rtl="0" eaLnBrk="0" fontAlgn="base" hangingPunct="0">
        <a:lnSpc>
          <a:spcPct val="70000"/>
        </a:lnSpc>
        <a:spcBef>
          <a:spcPct val="0"/>
        </a:spcBef>
        <a:spcAft>
          <a:spcPct val="0"/>
        </a:spcAft>
        <a:defRPr kumimoji="1" sz="2000">
          <a:solidFill>
            <a:schemeClr val="hlink"/>
          </a:solidFill>
          <a:latin typeface="Comic Sans MS" charset="0"/>
        </a:defRPr>
      </a:lvl9pPr>
    </p:titleStyle>
    <p:bodyStyle>
      <a:lvl1pPr algn="l" rtl="0" eaLnBrk="0" fontAlgn="base" hangingPunct="0">
        <a:lnSpc>
          <a:spcPct val="100000"/>
        </a:lnSpc>
        <a:spcBef>
          <a:spcPct val="0"/>
        </a:spcBef>
        <a:spcAft>
          <a:spcPts val="600"/>
        </a:spcAft>
        <a:buClr>
          <a:srgbClr val="003399"/>
        </a:buClr>
        <a:buSzPct val="50000"/>
        <a:buFont typeface="Monotype Sorts" charset="2"/>
        <a:defRPr kumimoji="1" sz="2000">
          <a:solidFill>
            <a:srgbClr val="003399"/>
          </a:solidFill>
          <a:latin typeface="+mn-lt"/>
          <a:ea typeface="+mn-ea"/>
          <a:cs typeface="+mn-cs"/>
        </a:defRPr>
      </a:lvl1pPr>
      <a:lvl2pPr marL="346075" indent="-231775" algn="l" rtl="0" eaLnBrk="0" fontAlgn="base" hangingPunct="0">
        <a:lnSpc>
          <a:spcPct val="100000"/>
        </a:lnSpc>
        <a:spcBef>
          <a:spcPct val="0"/>
        </a:spcBef>
        <a:spcAft>
          <a:spcPts val="600"/>
        </a:spcAft>
        <a:buClr>
          <a:schemeClr val="tx1"/>
        </a:buClr>
        <a:buSzPct val="35000"/>
        <a:buFont typeface="Monotype Sorts" charset="2"/>
        <a:buChar char="n"/>
        <a:defRPr kumimoji="1">
          <a:solidFill>
            <a:schemeClr val="tx1"/>
          </a:solidFill>
          <a:latin typeface="+mn-lt"/>
          <a:ea typeface="ＭＳ Ｐゴシック" charset="-128"/>
        </a:defRPr>
      </a:lvl2pPr>
      <a:lvl3pPr marL="627063" indent="-166688" algn="l" rtl="0" eaLnBrk="0" fontAlgn="base" hangingPunct="0">
        <a:lnSpc>
          <a:spcPts val="2600"/>
        </a:lnSpc>
        <a:spcBef>
          <a:spcPct val="0"/>
        </a:spcBef>
        <a:spcAft>
          <a:spcPts val="600"/>
        </a:spcAft>
        <a:buClr>
          <a:schemeClr val="tx1"/>
        </a:buClr>
        <a:buSzPct val="80000"/>
        <a:buChar char="–"/>
        <a:defRPr kumimoji="1">
          <a:solidFill>
            <a:schemeClr val="tx1"/>
          </a:solidFill>
          <a:latin typeface="+mn-lt"/>
          <a:ea typeface="ＭＳ Ｐゴシック" charset="-128"/>
        </a:defRPr>
      </a:lvl3pPr>
      <a:lvl4pPr marL="1147763" indent="-404813" algn="l" rtl="0" eaLnBrk="0" fontAlgn="base" hangingPunct="0">
        <a:lnSpc>
          <a:spcPts val="2600"/>
        </a:lnSpc>
        <a:spcBef>
          <a:spcPct val="0"/>
        </a:spcBef>
        <a:spcAft>
          <a:spcPct val="0"/>
        </a:spcAft>
        <a:buClr>
          <a:schemeClr val="tx1"/>
        </a:buClr>
        <a:buFont typeface="Wingdings" charset="2"/>
        <a:buChar char="!"/>
        <a:defRPr kumimoji="1">
          <a:solidFill>
            <a:schemeClr val="tx1"/>
          </a:solidFill>
          <a:latin typeface="+mn-lt"/>
          <a:ea typeface="ＭＳ Ｐゴシック" charset="-128"/>
        </a:defRPr>
      </a:lvl4pPr>
      <a:lvl5pPr marL="15398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5pPr>
      <a:lvl6pPr marL="19970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6pPr>
      <a:lvl7pPr marL="24542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7pPr>
      <a:lvl8pPr marL="29114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8pPr>
      <a:lvl9pPr marL="33686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634981" y="844214"/>
            <a:ext cx="8090110" cy="1439445"/>
          </a:xfrm>
        </p:spPr>
        <p:txBody>
          <a:bodyPr/>
          <a:lstStyle/>
          <a:p>
            <a:pPr>
              <a:lnSpc>
                <a:spcPct val="90000"/>
              </a:lnSpc>
            </a:pPr>
            <a:r>
              <a:rPr lang="en-US" sz="3200" dirty="0"/>
              <a:t>CS 220: Discrete Structures and their Applications </a:t>
            </a:r>
          </a:p>
        </p:txBody>
      </p:sp>
      <p:sp>
        <p:nvSpPr>
          <p:cNvPr id="3" name="Rectangle 2"/>
          <p:cNvSpPr/>
          <p:nvPr/>
        </p:nvSpPr>
        <p:spPr>
          <a:xfrm>
            <a:off x="2958432" y="2639936"/>
            <a:ext cx="5733556" cy="2169825"/>
          </a:xfrm>
          <a:prstGeom prst="rect">
            <a:avLst/>
          </a:prstGeom>
        </p:spPr>
        <p:txBody>
          <a:bodyPr wrap="square">
            <a:spAutoFit/>
          </a:bodyPr>
          <a:lstStyle/>
          <a:p>
            <a:pPr eaLnBrk="1" hangingPunct="1">
              <a:lnSpc>
                <a:spcPct val="80000"/>
              </a:lnSpc>
            </a:pPr>
            <a:endParaRPr lang="en-US" sz="1400" dirty="0">
              <a:solidFill>
                <a:srgbClr val="002060"/>
              </a:solidFill>
            </a:endParaRPr>
          </a:p>
          <a:p>
            <a:pPr algn="ctr" eaLnBrk="1" hangingPunct="1">
              <a:lnSpc>
                <a:spcPct val="120000"/>
              </a:lnSpc>
            </a:pPr>
            <a:r>
              <a:rPr lang="en-US" sz="3200" dirty="0">
                <a:solidFill>
                  <a:srgbClr val="4C4C4C"/>
                </a:solidFill>
              </a:rPr>
              <a:t>Proofs</a:t>
            </a:r>
          </a:p>
          <a:p>
            <a:pPr algn="ctr" eaLnBrk="1" hangingPunct="1">
              <a:lnSpc>
                <a:spcPct val="120000"/>
              </a:lnSpc>
            </a:pPr>
            <a:r>
              <a:rPr lang="en-US" sz="3200" dirty="0">
                <a:solidFill>
                  <a:srgbClr val="4C4C4C"/>
                </a:solidFill>
              </a:rPr>
              <a:t>sections 2.4 – 2.5 in </a:t>
            </a:r>
            <a:r>
              <a:rPr lang="en-US" sz="3200" dirty="0" err="1">
                <a:solidFill>
                  <a:srgbClr val="4C4C4C"/>
                </a:solidFill>
              </a:rPr>
              <a:t>zybooks</a:t>
            </a:r>
            <a:endParaRPr lang="en-US" sz="2800" dirty="0">
              <a:solidFill>
                <a:srgbClr val="4C4C4C"/>
              </a:solidFill>
            </a:endParaRP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1800" dirty="0"/>
          </a:p>
        </p:txBody>
      </p:sp>
      <p:pic>
        <p:nvPicPr>
          <p:cNvPr id="8" name="Picture 7"/>
          <p:cNvPicPr>
            <a:picLocks noChangeAspect="1"/>
          </p:cNvPicPr>
          <p:nvPr/>
        </p:nvPicPr>
        <p:blipFill>
          <a:blip r:embed="rId3"/>
          <a:stretch>
            <a:fillRect/>
          </a:stretch>
        </p:blipFill>
        <p:spPr>
          <a:xfrm>
            <a:off x="7301635" y="5972753"/>
            <a:ext cx="1638300" cy="711200"/>
          </a:xfrm>
          <a:prstGeom prst="rect">
            <a:avLst/>
          </a:prstGeom>
        </p:spPr>
      </p:pic>
      <p:pic>
        <p:nvPicPr>
          <p:cNvPr id="9" name="Picture 8"/>
          <p:cNvPicPr>
            <a:picLocks noChangeAspect="1"/>
          </p:cNvPicPr>
          <p:nvPr/>
        </p:nvPicPr>
        <p:blipFill>
          <a:blip r:embed="rId4"/>
          <a:stretch>
            <a:fillRect/>
          </a:stretch>
        </p:blipFill>
        <p:spPr>
          <a:xfrm>
            <a:off x="0" y="5576455"/>
            <a:ext cx="2222397" cy="1143000"/>
          </a:xfrm>
          <a:prstGeom prst="rect">
            <a:avLst/>
          </a:prstGeom>
        </p:spPr>
      </p:pic>
      <p:pic>
        <p:nvPicPr>
          <p:cNvPr id="2" name="Picture 1"/>
          <p:cNvPicPr>
            <a:picLocks noChangeAspect="1"/>
          </p:cNvPicPr>
          <p:nvPr/>
        </p:nvPicPr>
        <p:blipFill>
          <a:blip r:embed="rId5"/>
          <a:stretch>
            <a:fillRect/>
          </a:stretch>
        </p:blipFill>
        <p:spPr>
          <a:xfrm>
            <a:off x="0" y="3486727"/>
            <a:ext cx="2595546" cy="3221182"/>
          </a:xfrm>
          <a:prstGeom prst="rect">
            <a:avLst/>
          </a:prstGeom>
        </p:spPr>
      </p:pic>
      <p:sp>
        <p:nvSpPr>
          <p:cNvPr id="4" name="TextBox 3"/>
          <p:cNvSpPr txBox="1"/>
          <p:nvPr/>
        </p:nvSpPr>
        <p:spPr>
          <a:xfrm>
            <a:off x="2828636" y="6442364"/>
            <a:ext cx="1937224" cy="276999"/>
          </a:xfrm>
          <a:prstGeom prst="rect">
            <a:avLst/>
          </a:prstGeom>
          <a:noFill/>
        </p:spPr>
        <p:txBody>
          <a:bodyPr wrap="none" rtlCol="0">
            <a:spAutoFit/>
          </a:bodyPr>
          <a:lstStyle/>
          <a:p>
            <a:r>
              <a:rPr lang="en-US" sz="1200" dirty="0"/>
              <a:t>https://</a:t>
            </a:r>
            <a:r>
              <a:rPr lang="en-US" sz="1200" dirty="0" err="1"/>
              <a:t>xkcd.com</a:t>
            </a:r>
            <a:r>
              <a:rPr lang="en-US" sz="1200" dirty="0"/>
              <a:t>/1381/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p>
          <a:p>
            <a:r>
              <a:rPr lang="en-US" dirty="0"/>
              <a:t>Let’s reason about the parity of x</a:t>
            </a:r>
            <a:r>
              <a:rPr lang="en-US" baseline="30000" dirty="0"/>
              <a:t>2</a:t>
            </a:r>
            <a:r>
              <a:rPr lang="en-US" dirty="0"/>
              <a:t>-x for two cases:</a:t>
            </a:r>
          </a:p>
          <a:p>
            <a:r>
              <a:rPr lang="en-US" dirty="0"/>
              <a:t>Case 1:  x is even, i.e. x = 2k for some integer k</a:t>
            </a:r>
          </a:p>
          <a:p>
            <a:pPr marL="457200" indent="-457200">
              <a:buAutoNum type="arabicPeriod"/>
            </a:pPr>
            <a:endParaRPr lang="en-US" dirty="0"/>
          </a:p>
          <a:p>
            <a:r>
              <a:rPr lang="en-US" dirty="0"/>
              <a:t>x</a:t>
            </a:r>
            <a:r>
              <a:rPr lang="en-US" baseline="30000" dirty="0"/>
              <a:t>2 </a:t>
            </a:r>
            <a:r>
              <a:rPr lang="en-US" dirty="0"/>
              <a:t>- x = (2k)</a:t>
            </a:r>
            <a:r>
              <a:rPr lang="en-US" baseline="30000" dirty="0"/>
              <a:t>2 </a:t>
            </a:r>
            <a:r>
              <a:rPr lang="en-US" dirty="0"/>
              <a:t>- 2k = 4k</a:t>
            </a:r>
            <a:r>
              <a:rPr lang="en-US" baseline="30000" dirty="0"/>
              <a:t>2</a:t>
            </a:r>
            <a:r>
              <a:rPr lang="en-US" dirty="0"/>
              <a:t> – 2k = 2(2k</a:t>
            </a:r>
            <a:r>
              <a:rPr lang="en-US" baseline="30000" dirty="0"/>
              <a:t>2</a:t>
            </a:r>
            <a:r>
              <a:rPr lang="en-US" dirty="0"/>
              <a:t> – k) </a:t>
            </a:r>
          </a:p>
          <a:p>
            <a:pPr marL="457200" indent="-457200">
              <a:buAutoNum type="arabicPeriod"/>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9728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p>
          <a:p>
            <a:r>
              <a:rPr lang="en-US" dirty="0"/>
              <a:t>Let’s reason about the parity of x</a:t>
            </a:r>
            <a:r>
              <a:rPr lang="en-US" baseline="30000" dirty="0"/>
              <a:t>2</a:t>
            </a:r>
            <a:r>
              <a:rPr lang="en-US" dirty="0"/>
              <a:t>-x for two cases:</a:t>
            </a:r>
          </a:p>
          <a:p>
            <a:r>
              <a:rPr lang="en-US" dirty="0"/>
              <a:t>Case 2:  x is odd, i.e. x = 2k+1 for some integer k</a:t>
            </a:r>
          </a:p>
          <a:p>
            <a:pPr marL="457200" indent="-457200">
              <a:buAutoNum type="arabicPeriod"/>
            </a:pPr>
            <a:endParaRPr lang="en-US" dirty="0"/>
          </a:p>
          <a:p>
            <a:r>
              <a:rPr lang="en-US" dirty="0"/>
              <a:t>x</a:t>
            </a:r>
            <a:r>
              <a:rPr lang="en-US" baseline="30000" dirty="0"/>
              <a:t>2 </a:t>
            </a:r>
            <a:r>
              <a:rPr lang="en-US" dirty="0"/>
              <a:t>- x = (2k+1)</a:t>
            </a:r>
            <a:r>
              <a:rPr lang="en-US" baseline="30000" dirty="0"/>
              <a:t>2 </a:t>
            </a:r>
            <a:r>
              <a:rPr lang="en-US" dirty="0"/>
              <a:t>– (2k + 1) = 4k</a:t>
            </a:r>
            <a:r>
              <a:rPr lang="en-US" baseline="30000" dirty="0"/>
              <a:t>2</a:t>
            </a:r>
            <a:r>
              <a:rPr lang="en-US" dirty="0"/>
              <a:t> + 4k + 1 – 2k - 1 = 2(2k</a:t>
            </a:r>
            <a:r>
              <a:rPr lang="en-US" baseline="30000" dirty="0"/>
              <a:t>2</a:t>
            </a:r>
            <a:r>
              <a:rPr lang="en-US" dirty="0"/>
              <a:t> – k) </a:t>
            </a:r>
          </a:p>
          <a:p>
            <a:pPr marL="457200" indent="-457200">
              <a:buAutoNum type="arabicPeriod"/>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9399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09600" y="1063808"/>
            <a:ext cx="7848600" cy="2881659"/>
          </a:xfrm>
        </p:spPr>
        <p:txBody>
          <a:bodyPr/>
          <a:lstStyle/>
          <a:p>
            <a:r>
              <a:rPr lang="en-US" sz="2400" b="1" dirty="0"/>
              <a:t>Theorem:</a:t>
            </a:r>
            <a:r>
              <a:rPr lang="en-US" sz="2400" dirty="0"/>
              <a:t> Consider a group of six people. Each pair of people are either friends or enemies with each other. Then there are three people in the group who are all mutual friends or all mutual enemies.</a:t>
            </a:r>
          </a:p>
          <a:p>
            <a:endParaRPr lang="en-US" sz="2400" dirty="0"/>
          </a:p>
          <a:p>
            <a:r>
              <a:rPr lang="en-US" dirty="0"/>
              <a:t> x has friend/enemy relationship with 5 people,  </a:t>
            </a:r>
          </a:p>
          <a:p>
            <a:r>
              <a:rPr lang="en-US" dirty="0"/>
              <a:t> either more friends or more enemies</a:t>
            </a:r>
          </a:p>
          <a:p>
            <a:endParaRPr lang="en-US" dirty="0"/>
          </a:p>
          <a:p>
            <a:endParaRPr lang="en-US" sz="2400" dirty="0"/>
          </a:p>
          <a:p>
            <a:endParaRPr lang="en-US" dirty="0"/>
          </a:p>
        </p:txBody>
      </p:sp>
      <p:sp>
        <p:nvSpPr>
          <p:cNvPr id="4" name="TextBox 3">
            <a:extLst>
              <a:ext uri="{FF2B5EF4-FFF2-40B4-BE49-F238E27FC236}">
                <a16:creationId xmlns:a16="http://schemas.microsoft.com/office/drawing/2014/main" id="{75B16335-8674-8E46-90C8-C22C882E7646}"/>
              </a:ext>
            </a:extLst>
          </p:cNvPr>
          <p:cNvSpPr txBox="1"/>
          <p:nvPr/>
        </p:nvSpPr>
        <p:spPr>
          <a:xfrm>
            <a:off x="787789" y="4304712"/>
            <a:ext cx="6825908" cy="1877437"/>
          </a:xfrm>
          <a:prstGeom prst="rect">
            <a:avLst/>
          </a:prstGeom>
          <a:noFill/>
        </p:spPr>
        <p:txBody>
          <a:bodyPr wrap="none" rtlCol="0">
            <a:spAutoFit/>
          </a:bodyPr>
          <a:lstStyle/>
          <a:p>
            <a:r>
              <a:rPr lang="en-US" sz="2000" dirty="0"/>
              <a:t>Case1: more friends, x has &gt;=3 friends </a:t>
            </a:r>
            <a:r>
              <a:rPr lang="en-US" sz="2000" dirty="0" err="1"/>
              <a:t>p,q,r</a:t>
            </a:r>
            <a:r>
              <a:rPr lang="en-US" sz="2000" dirty="0"/>
              <a:t> </a:t>
            </a:r>
          </a:p>
          <a:p>
            <a:r>
              <a:rPr lang="en-US" sz="2000" dirty="0"/>
              <a:t>           either </a:t>
            </a:r>
            <a:r>
              <a:rPr lang="en-US" sz="2000" dirty="0" err="1"/>
              <a:t>p,q,r</a:t>
            </a:r>
            <a:r>
              <a:rPr lang="en-US" sz="2000" dirty="0"/>
              <a:t> mutual enemies (Check) </a:t>
            </a:r>
          </a:p>
          <a:p>
            <a:r>
              <a:rPr lang="en-US" sz="2000" dirty="0"/>
              <a:t>           or not, then two are friends and x is also their   </a:t>
            </a:r>
          </a:p>
          <a:p>
            <a:r>
              <a:rPr lang="en-US" sz="2000" dirty="0"/>
              <a:t>           friend hence 3 mutual friends (Check)</a:t>
            </a:r>
          </a:p>
          <a:p>
            <a:r>
              <a:rPr lang="en-US" sz="2000" dirty="0"/>
              <a:t>Case2: ?</a:t>
            </a:r>
          </a:p>
          <a:p>
            <a:endParaRPr lang="en-US" dirty="0"/>
          </a:p>
        </p:txBody>
      </p:sp>
    </p:spTree>
    <p:extLst>
      <p:ext uri="{BB962C8B-B14F-4D97-AF65-F5344CB8AC3E}">
        <p14:creationId xmlns:p14="http://schemas.microsoft.com/office/powerpoint/2010/main" val="156367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|x*y| = |x|*|y|</a:t>
            </a:r>
          </a:p>
          <a:p>
            <a:pPr>
              <a:lnSpc>
                <a:spcPct val="90000"/>
              </a:lnSpc>
              <a:buNone/>
            </a:pPr>
            <a:endParaRPr lang="en-US" sz="2400" dirty="0"/>
          </a:p>
          <a:p>
            <a:pPr>
              <a:lnSpc>
                <a:spcPct val="90000"/>
              </a:lnSpc>
              <a:buNone/>
            </a:pPr>
            <a:r>
              <a:rPr lang="en-US" sz="2400" dirty="0"/>
              <a:t>What are the cases?</a:t>
            </a:r>
          </a:p>
          <a:p>
            <a:endParaRPr lang="en-US" sz="1600" dirty="0"/>
          </a:p>
        </p:txBody>
      </p:sp>
    </p:spTree>
    <p:extLst>
      <p:ext uri="{BB962C8B-B14F-4D97-AF65-F5344CB8AC3E}">
        <p14:creationId xmlns:p14="http://schemas.microsoft.com/office/powerpoint/2010/main" val="33364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1</a:t>
            </a:r>
            <a:r>
              <a:rPr lang="en-US" sz="2400" dirty="0"/>
              <a:t>:    x</a:t>
            </a:r>
            <a:r>
              <a:rPr lang="en-US" sz="2400" dirty="0">
                <a:sym typeface="Symbol" charset="2"/>
              </a:rPr>
              <a:t>0</a:t>
            </a:r>
            <a:r>
              <a:rPr lang="en-US" sz="2400" dirty="0"/>
              <a:t>, y</a:t>
            </a:r>
            <a:r>
              <a:rPr lang="en-US" sz="2400" dirty="0">
                <a:sym typeface="Symbol" charset="2"/>
              </a:rPr>
              <a:t></a:t>
            </a:r>
            <a:r>
              <a:rPr lang="en-US" sz="2400" dirty="0"/>
              <a:t>0</a:t>
            </a:r>
          </a:p>
          <a:p>
            <a:pPr>
              <a:lnSpc>
                <a:spcPct val="90000"/>
              </a:lnSpc>
              <a:buNone/>
            </a:pPr>
            <a:r>
              <a:rPr lang="en-US" sz="2400" b="1" dirty="0"/>
              <a:t>Case 2</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pPr>
              <a:lnSpc>
                <a:spcPct val="90000"/>
              </a:lnSpc>
              <a:buNone/>
            </a:pPr>
            <a:r>
              <a:rPr lang="en-US" sz="2400" b="1" dirty="0"/>
              <a:t>Case 3</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pPr>
              <a:lnSpc>
                <a:spcPct val="90000"/>
              </a:lnSpc>
              <a:buNone/>
            </a:pPr>
            <a:r>
              <a:rPr lang="en-US" sz="2400" b="1" dirty="0"/>
              <a:t>Case 4</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endParaRPr lang="en-US" sz="1600" dirty="0"/>
          </a:p>
        </p:txBody>
      </p:sp>
    </p:spTree>
    <p:extLst>
      <p:ext uri="{BB962C8B-B14F-4D97-AF65-F5344CB8AC3E}">
        <p14:creationId xmlns:p14="http://schemas.microsoft.com/office/powerpoint/2010/main" val="739822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1</a:t>
            </a:r>
            <a:r>
              <a:rPr lang="en-US" sz="2400" dirty="0"/>
              <a:t>: x</a:t>
            </a:r>
            <a:r>
              <a:rPr lang="en-US" sz="2400" dirty="0">
                <a:sym typeface="Symbol" charset="2"/>
              </a:rPr>
              <a:t>0</a:t>
            </a:r>
            <a:r>
              <a:rPr lang="en-US" sz="2400" dirty="0"/>
              <a:t>, y</a:t>
            </a:r>
            <a:r>
              <a:rPr lang="en-US" sz="2400" dirty="0">
                <a:sym typeface="Symbol" charset="2"/>
              </a:rPr>
              <a:t></a:t>
            </a:r>
            <a:r>
              <a:rPr lang="en-US" sz="2400" dirty="0"/>
              <a:t>0</a:t>
            </a:r>
          </a:p>
          <a:p>
            <a:pPr>
              <a:lnSpc>
                <a:spcPct val="90000"/>
              </a:lnSpc>
              <a:buNone/>
            </a:pPr>
            <a:r>
              <a:rPr lang="en-US" sz="2400" dirty="0"/>
              <a:t>In this case x*y</a:t>
            </a:r>
            <a:r>
              <a:rPr lang="en-US" sz="2400" dirty="0">
                <a:sym typeface="Symbol" charset="2"/>
              </a:rPr>
              <a:t></a:t>
            </a:r>
            <a:r>
              <a:rPr lang="en-US" sz="2400" dirty="0"/>
              <a:t>0; so |x*y|=x*y  </a:t>
            </a:r>
          </a:p>
          <a:p>
            <a:pPr>
              <a:lnSpc>
                <a:spcPct val="90000"/>
              </a:lnSpc>
              <a:buNone/>
            </a:pPr>
            <a:r>
              <a:rPr lang="en-US" sz="2400" dirty="0"/>
              <a:t>|x|=x and |y|=y; so |x|*|y|=x*y.</a:t>
            </a:r>
          </a:p>
          <a:p>
            <a:endParaRPr lang="en-US" sz="1600" dirty="0"/>
          </a:p>
        </p:txBody>
      </p:sp>
    </p:spTree>
    <p:extLst>
      <p:ext uri="{BB962C8B-B14F-4D97-AF65-F5344CB8AC3E}">
        <p14:creationId xmlns:p14="http://schemas.microsoft.com/office/powerpoint/2010/main" val="1256046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2</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pPr>
              <a:lnSpc>
                <a:spcPct val="90000"/>
              </a:lnSpc>
              <a:buNone/>
            </a:pPr>
            <a:r>
              <a:rPr lang="en-US" sz="2400" dirty="0"/>
              <a:t>In this case |x*y|= -x*y  </a:t>
            </a:r>
          </a:p>
          <a:p>
            <a:pPr>
              <a:lnSpc>
                <a:spcPct val="90000"/>
              </a:lnSpc>
              <a:buNone/>
            </a:pPr>
            <a:r>
              <a:rPr lang="en-US" sz="2400" dirty="0"/>
              <a:t>|x|=-x and |y|=y; so |x|*|y|=-x*y.</a:t>
            </a:r>
          </a:p>
          <a:p>
            <a:pPr>
              <a:lnSpc>
                <a:spcPct val="90000"/>
              </a:lnSpc>
              <a:buNone/>
            </a:pPr>
            <a:endParaRPr lang="en-US" sz="2400" dirty="0"/>
          </a:p>
          <a:p>
            <a:endParaRPr lang="en-US" sz="1600" dirty="0"/>
          </a:p>
        </p:txBody>
      </p:sp>
    </p:spTree>
    <p:extLst>
      <p:ext uri="{BB962C8B-B14F-4D97-AF65-F5344CB8AC3E}">
        <p14:creationId xmlns:p14="http://schemas.microsoft.com/office/powerpoint/2010/main" val="1836554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1</a:t>
            </a:r>
            <a:r>
              <a:rPr lang="en-US" sz="2400" dirty="0"/>
              <a:t>:    x</a:t>
            </a:r>
            <a:r>
              <a:rPr lang="en-US" sz="2400" dirty="0">
                <a:sym typeface="Symbol" charset="2"/>
              </a:rPr>
              <a:t>0</a:t>
            </a:r>
            <a:r>
              <a:rPr lang="en-US" sz="2400" dirty="0"/>
              <a:t>, y</a:t>
            </a:r>
            <a:r>
              <a:rPr lang="en-US" sz="2400" dirty="0">
                <a:sym typeface="Symbol" charset="2"/>
              </a:rPr>
              <a:t></a:t>
            </a:r>
            <a:r>
              <a:rPr lang="en-US" sz="2400" dirty="0"/>
              <a:t>0    ✓</a:t>
            </a:r>
          </a:p>
          <a:p>
            <a:pPr>
              <a:lnSpc>
                <a:spcPct val="90000"/>
              </a:lnSpc>
              <a:buNone/>
            </a:pPr>
            <a:r>
              <a:rPr lang="en-US" sz="2400" b="1" dirty="0"/>
              <a:t>Case 2</a:t>
            </a:r>
            <a:r>
              <a:rPr lang="en-US" sz="2400" dirty="0"/>
              <a:t>:    x</a:t>
            </a:r>
            <a:r>
              <a:rPr lang="en-US" sz="2400" dirty="0">
                <a:sym typeface="Symbol" charset="2"/>
              </a:rPr>
              <a:t></a:t>
            </a:r>
            <a:r>
              <a:rPr lang="en-US" sz="2400" dirty="0"/>
              <a:t>0, y</a:t>
            </a:r>
            <a:r>
              <a:rPr lang="en-US" sz="2400" dirty="0">
                <a:sym typeface="Symbol" charset="2"/>
              </a:rPr>
              <a:t></a:t>
            </a:r>
            <a:r>
              <a:rPr lang="en-US" sz="2400" dirty="0"/>
              <a:t>0    ✓</a:t>
            </a:r>
          </a:p>
          <a:p>
            <a:pPr>
              <a:lnSpc>
                <a:spcPct val="90000"/>
              </a:lnSpc>
              <a:buNone/>
            </a:pPr>
            <a:r>
              <a:rPr lang="en-US" sz="2400" b="1" dirty="0"/>
              <a:t>Case 3</a:t>
            </a:r>
            <a:r>
              <a:rPr lang="en-US" sz="2400" dirty="0"/>
              <a:t>:    x</a:t>
            </a:r>
            <a:r>
              <a:rPr lang="en-US" sz="2400" dirty="0">
                <a:sym typeface="Symbol" charset="2"/>
              </a:rPr>
              <a:t></a:t>
            </a:r>
            <a:r>
              <a:rPr lang="en-US" sz="2400" dirty="0"/>
              <a:t>0, y</a:t>
            </a:r>
            <a:r>
              <a:rPr lang="en-US" sz="2400" dirty="0">
                <a:sym typeface="Symbol" charset="2"/>
              </a:rPr>
              <a:t></a:t>
            </a:r>
            <a:r>
              <a:rPr lang="en-US" sz="2400" dirty="0"/>
              <a:t>0    ✓</a:t>
            </a:r>
          </a:p>
          <a:p>
            <a:pPr>
              <a:lnSpc>
                <a:spcPct val="90000"/>
              </a:lnSpc>
              <a:buNone/>
            </a:pPr>
            <a:r>
              <a:rPr lang="en-US" sz="2400" dirty="0"/>
              <a:t>This is analogous to case 2 with the roles of x and y reversed.</a:t>
            </a:r>
          </a:p>
          <a:p>
            <a:endParaRPr lang="en-US" sz="1600" dirty="0"/>
          </a:p>
        </p:txBody>
      </p:sp>
    </p:spTree>
    <p:extLst>
      <p:ext uri="{BB962C8B-B14F-4D97-AF65-F5344CB8AC3E}">
        <p14:creationId xmlns:p14="http://schemas.microsoft.com/office/powerpoint/2010/main" val="1834972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i="1" dirty="0"/>
              <a:t>                    </a:t>
            </a:r>
            <a:r>
              <a:rPr lang="en-US" sz="2400" i="1" dirty="0">
                <a:solidFill>
                  <a:schemeClr val="folHlink"/>
                </a:solidFill>
              </a:rPr>
              <a:t> </a:t>
            </a:r>
            <a:r>
              <a:rPr lang="en-US" sz="2400" i="1" dirty="0">
                <a:solidFill>
                  <a:schemeClr val="folHlink"/>
                </a:solidFill>
                <a:ea typeface="Hei" charset="-122"/>
                <a:cs typeface="Hei" charset="-122"/>
              </a:rPr>
              <a:t>|x*y| = |x|*|y|</a:t>
            </a:r>
            <a:endParaRPr lang="en-US" sz="2400" i="1" dirty="0"/>
          </a:p>
          <a:p>
            <a:pPr>
              <a:lnSpc>
                <a:spcPct val="90000"/>
              </a:lnSpc>
              <a:buNone/>
            </a:pPr>
            <a:endParaRPr lang="en-US" sz="2400" b="1" dirty="0"/>
          </a:p>
          <a:p>
            <a:pPr>
              <a:lnSpc>
                <a:spcPct val="90000"/>
              </a:lnSpc>
              <a:buNone/>
            </a:pPr>
            <a:r>
              <a:rPr lang="en-US" sz="2400" b="1" dirty="0"/>
              <a:t>Case 4</a:t>
            </a:r>
            <a:r>
              <a:rPr lang="en-US" sz="2400" dirty="0"/>
              <a:t>: x</a:t>
            </a:r>
            <a:r>
              <a:rPr lang="en-US" sz="2400" dirty="0">
                <a:sym typeface="Symbol" charset="2"/>
              </a:rPr>
              <a:t>&lt;0</a:t>
            </a:r>
            <a:r>
              <a:rPr lang="en-US" sz="2400" dirty="0"/>
              <a:t>, y</a:t>
            </a:r>
            <a:r>
              <a:rPr lang="en-US" sz="2400" dirty="0">
                <a:sym typeface="Symbol" charset="2"/>
              </a:rPr>
              <a:t>&lt;</a:t>
            </a:r>
            <a:r>
              <a:rPr lang="en-US" sz="2400" dirty="0"/>
              <a:t>0</a:t>
            </a:r>
          </a:p>
          <a:p>
            <a:pPr>
              <a:lnSpc>
                <a:spcPct val="90000"/>
              </a:lnSpc>
              <a:buNone/>
            </a:pPr>
            <a:r>
              <a:rPr lang="en-US" sz="2400" dirty="0"/>
              <a:t>In this case x*y</a:t>
            </a:r>
            <a:r>
              <a:rPr lang="en-US" sz="2400" dirty="0">
                <a:sym typeface="Symbol" charset="2"/>
              </a:rPr>
              <a:t>&gt;</a:t>
            </a:r>
            <a:r>
              <a:rPr lang="en-US" sz="2400" dirty="0"/>
              <a:t>0; so |x*y|=x*y  </a:t>
            </a:r>
          </a:p>
          <a:p>
            <a:pPr>
              <a:lnSpc>
                <a:spcPct val="90000"/>
              </a:lnSpc>
              <a:buNone/>
            </a:pPr>
            <a:r>
              <a:rPr lang="en-US" sz="2400" dirty="0"/>
              <a:t>|x|=-x and |y|=-y; so |x|*|y|=x*y.</a:t>
            </a:r>
          </a:p>
          <a:p>
            <a:endParaRPr lang="en-US" sz="1600" dirty="0"/>
          </a:p>
        </p:txBody>
      </p:sp>
    </p:spTree>
    <p:extLst>
      <p:ext uri="{BB962C8B-B14F-4D97-AF65-F5344CB8AC3E}">
        <p14:creationId xmlns:p14="http://schemas.microsoft.com/office/powerpoint/2010/main" val="3320745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sz="2200" dirty="0"/>
              <a:t>Prove:  For integers x and y, if </a:t>
            </a:r>
            <a:r>
              <a:rPr lang="en-US" sz="2200" dirty="0" err="1"/>
              <a:t>xy</a:t>
            </a:r>
            <a:r>
              <a:rPr lang="en-US" sz="2200" dirty="0"/>
              <a:t> is odd, then x is odd and y is odd.</a:t>
            </a:r>
          </a:p>
          <a:p>
            <a:endParaRPr lang="en-US" sz="2200" dirty="0"/>
          </a:p>
          <a:p>
            <a:r>
              <a:rPr lang="en-US" sz="2200" dirty="0"/>
              <a:t>Which proof technique would be best?</a:t>
            </a:r>
          </a:p>
        </p:txBody>
      </p:sp>
    </p:spTree>
    <p:extLst>
      <p:ext uri="{BB962C8B-B14F-4D97-AF65-F5344CB8AC3E}">
        <p14:creationId xmlns:p14="http://schemas.microsoft.com/office/powerpoint/2010/main" val="333642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468745" y="1052945"/>
            <a:ext cx="8229600" cy="4530725"/>
          </a:xfrm>
        </p:spPr>
        <p:txBody>
          <a:bodyPr/>
          <a:lstStyle/>
          <a:p>
            <a:pPr>
              <a:lnSpc>
                <a:spcPct val="90000"/>
              </a:lnSpc>
            </a:pPr>
            <a:r>
              <a:rPr lang="en-US" sz="2400" dirty="0">
                <a:solidFill>
                  <a:srgbClr val="800000"/>
                </a:solidFill>
              </a:rPr>
              <a:t>Theorem</a:t>
            </a:r>
            <a:r>
              <a:rPr lang="en-US" sz="2400" dirty="0"/>
              <a:t>: statement that can be shown to be true</a:t>
            </a:r>
          </a:p>
          <a:p>
            <a:pPr>
              <a:lnSpc>
                <a:spcPct val="90000"/>
              </a:lnSpc>
            </a:pPr>
            <a:endParaRPr lang="en-US" sz="2400" dirty="0">
              <a:solidFill>
                <a:srgbClr val="800000"/>
              </a:solidFill>
            </a:endParaRPr>
          </a:p>
          <a:p>
            <a:pPr>
              <a:lnSpc>
                <a:spcPct val="90000"/>
              </a:lnSpc>
            </a:pPr>
            <a:r>
              <a:rPr lang="en-US" sz="2400" dirty="0">
                <a:solidFill>
                  <a:srgbClr val="800000"/>
                </a:solidFill>
              </a:rPr>
              <a:t>Proof</a:t>
            </a:r>
            <a:r>
              <a:rPr lang="en-US" sz="2400" dirty="0"/>
              <a:t>: a valid argument that establishes the truth of a theorem</a:t>
            </a:r>
          </a:p>
          <a:p>
            <a:pPr>
              <a:lnSpc>
                <a:spcPct val="90000"/>
              </a:lnSpc>
            </a:pPr>
            <a:endParaRPr lang="en-US" sz="2400" dirty="0">
              <a:solidFill>
                <a:srgbClr val="800000"/>
              </a:solidFill>
            </a:endParaRPr>
          </a:p>
          <a:p>
            <a:pPr>
              <a:lnSpc>
                <a:spcPct val="90000"/>
              </a:lnSpc>
            </a:pPr>
            <a:r>
              <a:rPr lang="en-US" sz="2400" dirty="0">
                <a:solidFill>
                  <a:srgbClr val="800000"/>
                </a:solidFill>
              </a:rPr>
              <a:t>Conjecture</a:t>
            </a:r>
            <a:r>
              <a:rPr lang="en-US" sz="2400" dirty="0"/>
              <a:t>: statement </a:t>
            </a:r>
            <a:r>
              <a:rPr lang="en-US" sz="2400" i="1" dirty="0"/>
              <a:t>believed </a:t>
            </a:r>
            <a:r>
              <a:rPr lang="en-US" sz="2400" dirty="0"/>
              <a:t>to be a true</a:t>
            </a:r>
          </a:p>
          <a:p>
            <a:endParaRPr lang="en-US" sz="2400" dirty="0"/>
          </a:p>
        </p:txBody>
      </p:sp>
    </p:spTree>
    <p:extLst>
      <p:ext uri="{BB962C8B-B14F-4D97-AF65-F5344CB8AC3E}">
        <p14:creationId xmlns:p14="http://schemas.microsoft.com/office/powerpoint/2010/main" val="2084327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techniques</a:t>
            </a:r>
          </a:p>
        </p:txBody>
      </p:sp>
      <p:sp>
        <p:nvSpPr>
          <p:cNvPr id="3" name="Content Placeholder 2"/>
          <p:cNvSpPr>
            <a:spLocks noGrp="1"/>
          </p:cNvSpPr>
          <p:nvPr>
            <p:ph idx="1"/>
          </p:nvPr>
        </p:nvSpPr>
        <p:spPr>
          <a:xfrm>
            <a:off x="457200" y="1295400"/>
            <a:ext cx="8229600" cy="4530725"/>
          </a:xfrm>
        </p:spPr>
        <p:txBody>
          <a:bodyPr/>
          <a:lstStyle/>
          <a:p>
            <a:r>
              <a:rPr lang="en-US" sz="2200" dirty="0"/>
              <a:t>Proof techniques:</a:t>
            </a:r>
          </a:p>
          <a:p>
            <a:endParaRPr lang="en-US" sz="2200" dirty="0"/>
          </a:p>
          <a:p>
            <a:pPr marL="342900" indent="-342900">
              <a:buFont typeface="Wingdings" charset="2"/>
              <a:buChar char="²"/>
            </a:pPr>
            <a:r>
              <a:rPr lang="en-US" sz="2200" dirty="0"/>
              <a:t>Direct proof</a:t>
            </a:r>
          </a:p>
          <a:p>
            <a:pPr marL="342900" indent="-342900">
              <a:buFont typeface="Wingdings" charset="2"/>
              <a:buChar char="²"/>
            </a:pPr>
            <a:r>
              <a:rPr lang="en-US" sz="2200" dirty="0"/>
              <a:t>Proof by contrapositive</a:t>
            </a:r>
          </a:p>
          <a:p>
            <a:pPr marL="342900" indent="-342900">
              <a:buFont typeface="Wingdings" charset="2"/>
              <a:buChar char="²"/>
            </a:pPr>
            <a:r>
              <a:rPr lang="en-US" sz="2200" dirty="0">
                <a:solidFill>
                  <a:srgbClr val="800000"/>
                </a:solidFill>
              </a:rPr>
              <a:t>Proof by contradiction</a:t>
            </a:r>
          </a:p>
          <a:p>
            <a:pPr marL="342900" indent="-342900">
              <a:buFont typeface="Wingdings" charset="2"/>
              <a:buChar char="²"/>
            </a:pPr>
            <a:r>
              <a:rPr lang="en-US" sz="2200" dirty="0">
                <a:solidFill>
                  <a:srgbClr val="800000"/>
                </a:solidFill>
              </a:rPr>
              <a:t>Proof by cases</a:t>
            </a:r>
          </a:p>
          <a:p>
            <a:pPr marL="342900" indent="-342900">
              <a:buFont typeface="Wingdings" charset="2"/>
              <a:buChar char="²"/>
            </a:pPr>
            <a:r>
              <a:rPr lang="en-US" sz="2200" dirty="0"/>
              <a:t>Proof by induction – later in the course</a:t>
            </a:r>
          </a:p>
        </p:txBody>
      </p:sp>
    </p:spTree>
    <p:extLst>
      <p:ext uri="{BB962C8B-B14F-4D97-AF65-F5344CB8AC3E}">
        <p14:creationId xmlns:p14="http://schemas.microsoft.com/office/powerpoint/2010/main" val="161477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contradiction</a:t>
            </a:r>
          </a:p>
        </p:txBody>
      </p:sp>
      <p:sp>
        <p:nvSpPr>
          <p:cNvPr id="3" name="Content Placeholder 2"/>
          <p:cNvSpPr>
            <a:spLocks noGrp="1"/>
          </p:cNvSpPr>
          <p:nvPr>
            <p:ph idx="1"/>
          </p:nvPr>
        </p:nvSpPr>
        <p:spPr>
          <a:xfrm>
            <a:off x="457200" y="1295400"/>
            <a:ext cx="8229600" cy="4530725"/>
          </a:xfrm>
        </p:spPr>
        <p:txBody>
          <a:bodyPr/>
          <a:lstStyle/>
          <a:p>
            <a:r>
              <a:rPr lang="en-US" dirty="0"/>
              <a:t>Prove:  “If </a:t>
            </a:r>
            <a:r>
              <a:rPr lang="en-US" i="1" dirty="0">
                <a:latin typeface="Times New Roman" charset="0"/>
              </a:rPr>
              <a:t>n=</a:t>
            </a:r>
            <a:r>
              <a:rPr lang="en-US" i="1" dirty="0" err="1">
                <a:latin typeface="Times New Roman" charset="0"/>
              </a:rPr>
              <a:t>ab</a:t>
            </a:r>
            <a:r>
              <a:rPr lang="en-US" dirty="0"/>
              <a:t> where </a:t>
            </a:r>
            <a:r>
              <a:rPr lang="en-US" i="1" dirty="0">
                <a:latin typeface="Times New Roman" charset="0"/>
              </a:rPr>
              <a:t>a</a:t>
            </a:r>
            <a:r>
              <a:rPr lang="en-US" dirty="0"/>
              <a:t> and </a:t>
            </a:r>
            <a:r>
              <a:rPr lang="en-US" i="1" dirty="0">
                <a:latin typeface="Times New Roman" charset="0"/>
              </a:rPr>
              <a:t>b</a:t>
            </a:r>
            <a:r>
              <a:rPr lang="en-US" dirty="0"/>
              <a:t> are positive integers, then  </a:t>
            </a:r>
            <a:r>
              <a:rPr lang="en-US" i="1" dirty="0">
                <a:latin typeface="Times New Roman"/>
                <a:cs typeface="Times New Roman"/>
              </a:rPr>
              <a:t>a ≤ √n  </a:t>
            </a:r>
            <a:r>
              <a:rPr lang="en-US" dirty="0"/>
              <a:t>or  </a:t>
            </a:r>
            <a:r>
              <a:rPr lang="en-US" i="1" dirty="0">
                <a:latin typeface="Times New Roman"/>
                <a:cs typeface="Times New Roman"/>
              </a:rPr>
              <a:t>b ≤ √n</a:t>
            </a:r>
            <a:r>
              <a:rPr lang="en-US" dirty="0"/>
              <a:t>.” </a:t>
            </a:r>
          </a:p>
          <a:p>
            <a:pPr lvl="1"/>
            <a:r>
              <a:rPr lang="en-US" sz="2000" dirty="0"/>
              <a:t>Proof by contradiction.</a:t>
            </a:r>
          </a:p>
          <a:p>
            <a:pPr lvl="1"/>
            <a:r>
              <a:rPr lang="en-US" sz="2000" dirty="0"/>
              <a:t>Assume the conclusion is false.</a:t>
            </a:r>
          </a:p>
          <a:p>
            <a:pPr lvl="1"/>
            <a:r>
              <a:rPr lang="en-US" sz="2000" dirty="0"/>
              <a:t>i.e. the statement </a:t>
            </a:r>
            <a:r>
              <a:rPr lang="en-US" sz="2000" i="1" dirty="0">
                <a:latin typeface="Times New Roman"/>
                <a:cs typeface="Times New Roman"/>
              </a:rPr>
              <a:t>“a ≤ √n  </a:t>
            </a:r>
            <a:r>
              <a:rPr lang="en-US" sz="2000" dirty="0">
                <a:cs typeface="Times New Roman"/>
              </a:rPr>
              <a:t>or </a:t>
            </a:r>
            <a:r>
              <a:rPr lang="en-US" sz="2000" i="1" dirty="0">
                <a:latin typeface="Times New Roman"/>
                <a:cs typeface="Times New Roman"/>
              </a:rPr>
              <a:t>b ≤ √n”  </a:t>
            </a:r>
            <a:r>
              <a:rPr lang="en-US" sz="2000" dirty="0">
                <a:cs typeface="Times New Roman"/>
              </a:rPr>
              <a:t>is</a:t>
            </a:r>
            <a:r>
              <a:rPr lang="en-US" sz="2000" dirty="0"/>
              <a:t> false.</a:t>
            </a:r>
          </a:p>
          <a:p>
            <a:pPr lvl="1"/>
            <a:r>
              <a:rPr lang="en-US" sz="2000" dirty="0"/>
              <a:t>Hence, using </a:t>
            </a:r>
            <a:r>
              <a:rPr lang="en-US" sz="2000" dirty="0" err="1"/>
              <a:t>DeMorgan’s</a:t>
            </a:r>
            <a:r>
              <a:rPr lang="en-US" sz="2000" dirty="0"/>
              <a:t> law, </a:t>
            </a:r>
            <a:r>
              <a:rPr lang="en-US" sz="2000" i="1" dirty="0">
                <a:latin typeface="Times New Roman"/>
                <a:cs typeface="Times New Roman"/>
              </a:rPr>
              <a:t>a &gt; √</a:t>
            </a:r>
            <a:r>
              <a:rPr lang="en-US" sz="2000" i="1" dirty="0" err="1">
                <a:latin typeface="Times New Roman"/>
                <a:cs typeface="Times New Roman"/>
              </a:rPr>
              <a:t>n</a:t>
            </a:r>
            <a:r>
              <a:rPr lang="en-US" sz="2000" i="1" dirty="0">
                <a:latin typeface="Times New Roman"/>
                <a:cs typeface="Times New Roman"/>
              </a:rPr>
              <a:t>  </a:t>
            </a:r>
            <a:r>
              <a:rPr lang="en-US" sz="2000" dirty="0">
                <a:cs typeface="Times New Roman"/>
              </a:rPr>
              <a:t>and</a:t>
            </a:r>
            <a:r>
              <a:rPr lang="en-US" sz="2000" dirty="0"/>
              <a:t> </a:t>
            </a:r>
            <a:r>
              <a:rPr lang="en-US" sz="2000" i="1" dirty="0" err="1">
                <a:latin typeface="Times New Roman"/>
                <a:cs typeface="Times New Roman"/>
              </a:rPr>
              <a:t>b</a:t>
            </a:r>
            <a:r>
              <a:rPr lang="en-US" sz="2000" i="1" dirty="0">
                <a:latin typeface="Times New Roman"/>
                <a:cs typeface="Times New Roman"/>
              </a:rPr>
              <a:t> &gt; √</a:t>
            </a:r>
            <a:r>
              <a:rPr lang="en-US" sz="2000" i="1" dirty="0" err="1">
                <a:latin typeface="Times New Roman"/>
                <a:cs typeface="Times New Roman"/>
              </a:rPr>
              <a:t>n</a:t>
            </a:r>
            <a:r>
              <a:rPr lang="en-US" sz="2000" i="1" dirty="0">
                <a:latin typeface="Times New Roman"/>
                <a:cs typeface="Times New Roman"/>
              </a:rPr>
              <a:t> </a:t>
            </a:r>
            <a:endParaRPr lang="en-US" sz="2000" dirty="0"/>
          </a:p>
          <a:p>
            <a:pPr lvl="1"/>
            <a:r>
              <a:rPr lang="en-US" sz="2000" dirty="0"/>
              <a:t>Hence </a:t>
            </a:r>
            <a:r>
              <a:rPr lang="en-US" sz="2000" i="1" dirty="0" err="1">
                <a:latin typeface="Times New Roman"/>
                <a:cs typeface="Times New Roman"/>
              </a:rPr>
              <a:t>ab</a:t>
            </a:r>
            <a:r>
              <a:rPr lang="en-US" sz="2000" i="1" dirty="0">
                <a:latin typeface="Times New Roman"/>
                <a:cs typeface="Times New Roman"/>
              </a:rPr>
              <a:t> &gt; n, </a:t>
            </a:r>
            <a:r>
              <a:rPr lang="en-US" sz="2000" dirty="0"/>
              <a:t>which contradicts  </a:t>
            </a:r>
            <a:r>
              <a:rPr lang="en-US" sz="2000" i="1" dirty="0">
                <a:latin typeface="Times New Roman" charset="0"/>
              </a:rPr>
              <a:t>n=</a:t>
            </a:r>
            <a:r>
              <a:rPr lang="en-US" sz="2000" i="1" dirty="0" err="1">
                <a:latin typeface="Times New Roman" charset="0"/>
              </a:rPr>
              <a:t>ab</a:t>
            </a:r>
            <a:endParaRPr lang="en-US" sz="2000" dirty="0"/>
          </a:p>
          <a:p>
            <a:endParaRPr lang="en-US" dirty="0"/>
          </a:p>
        </p:txBody>
      </p:sp>
    </p:spTree>
    <p:extLst>
      <p:ext uri="{BB962C8B-B14F-4D97-AF65-F5344CB8AC3E}">
        <p14:creationId xmlns:p14="http://schemas.microsoft.com/office/powerpoint/2010/main" val="275329853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contradiction</a:t>
            </a:r>
          </a:p>
        </p:txBody>
      </p:sp>
      <p:sp>
        <p:nvSpPr>
          <p:cNvPr id="3" name="Content Placeholder 2"/>
          <p:cNvSpPr>
            <a:spLocks noGrp="1"/>
          </p:cNvSpPr>
          <p:nvPr>
            <p:ph idx="1"/>
          </p:nvPr>
        </p:nvSpPr>
        <p:spPr/>
        <p:txBody>
          <a:bodyPr/>
          <a:lstStyle/>
          <a:p>
            <a:r>
              <a:rPr lang="en-US" dirty="0">
                <a:solidFill>
                  <a:schemeClr val="tx1"/>
                </a:solidFill>
              </a:rPr>
              <a:t>The process:</a:t>
            </a:r>
          </a:p>
          <a:p>
            <a:pPr marL="342900" indent="-342900">
              <a:buFont typeface="Wingdings" charset="2"/>
              <a:buChar char="ü"/>
            </a:pPr>
            <a:r>
              <a:rPr lang="en-US" dirty="0"/>
              <a:t>Assume that the theorem is false.</a:t>
            </a:r>
          </a:p>
          <a:p>
            <a:pPr marL="342900" indent="-342900">
              <a:buFont typeface="Wingdings" charset="2"/>
              <a:buChar char="ü"/>
            </a:pPr>
            <a:r>
              <a:rPr lang="en-US" dirty="0"/>
              <a:t>Show that some logical inconsistency arises as a result.</a:t>
            </a:r>
          </a:p>
          <a:p>
            <a:endParaRPr lang="en-US" dirty="0"/>
          </a:p>
          <a:p>
            <a:r>
              <a:rPr lang="en-US" dirty="0"/>
              <a:t>If</a:t>
            </a:r>
            <a:r>
              <a:rPr lang="en-US" dirty="0">
                <a:sym typeface="Symbol" charset="2"/>
              </a:rPr>
              <a:t> </a:t>
            </a:r>
            <a:r>
              <a:rPr lang="en-US" i="1" dirty="0">
                <a:latin typeface="Times New Roman" charset="0"/>
                <a:sym typeface="Symbol" charset="2"/>
              </a:rPr>
              <a:t>t </a:t>
            </a:r>
            <a:r>
              <a:rPr lang="en-US" dirty="0"/>
              <a:t>is the statement of the theorem, the proof begins with the assumption </a:t>
            </a:r>
            <a:r>
              <a:rPr lang="en-US" i="1" dirty="0">
                <a:latin typeface="Times New Roman"/>
                <a:cs typeface="Times New Roman"/>
                <a:sym typeface="Symbol" charset="2"/>
              </a:rPr>
              <a:t>t</a:t>
            </a:r>
            <a:r>
              <a:rPr lang="en-US" dirty="0"/>
              <a:t> and leads to a conclusion that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a:t>, for some proposition </a:t>
            </a:r>
            <a:r>
              <a:rPr lang="en-US" i="1" dirty="0">
                <a:latin typeface="Times New Roman"/>
                <a:cs typeface="Times New Roman"/>
                <a:sym typeface="Symbol" charset="2"/>
              </a:rPr>
              <a:t>r</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201635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contradiction</a:t>
            </a:r>
          </a:p>
        </p:txBody>
      </p:sp>
      <p:sp>
        <p:nvSpPr>
          <p:cNvPr id="3" name="Content Placeholder 2"/>
          <p:cNvSpPr>
            <a:spLocks noGrp="1"/>
          </p:cNvSpPr>
          <p:nvPr>
            <p:ph idx="1"/>
          </p:nvPr>
        </p:nvSpPr>
        <p:spPr/>
        <p:txBody>
          <a:bodyPr/>
          <a:lstStyle/>
          <a:p>
            <a:r>
              <a:rPr lang="en-US" dirty="0"/>
              <a:t>The process:</a:t>
            </a:r>
          </a:p>
          <a:p>
            <a:pPr marL="342900" indent="-342900">
              <a:buFont typeface="Wingdings" charset="2"/>
              <a:buChar char="ü"/>
            </a:pPr>
            <a:r>
              <a:rPr lang="en-US" dirty="0"/>
              <a:t>Assume that the theorem is false.</a:t>
            </a:r>
          </a:p>
          <a:p>
            <a:pPr marL="342900" indent="-342900">
              <a:buFont typeface="Wingdings" charset="2"/>
              <a:buChar char="ü"/>
            </a:pPr>
            <a:r>
              <a:rPr lang="en-US" dirty="0"/>
              <a:t>Show that some logical inconsistency arises as a result.</a:t>
            </a:r>
          </a:p>
          <a:p>
            <a:endParaRPr lang="en-US" dirty="0"/>
          </a:p>
          <a:p>
            <a:r>
              <a:rPr lang="en-US" dirty="0"/>
              <a:t>If</a:t>
            </a:r>
            <a:r>
              <a:rPr lang="en-US" dirty="0">
                <a:sym typeface="Symbol" charset="2"/>
              </a:rPr>
              <a:t> </a:t>
            </a:r>
            <a:r>
              <a:rPr lang="en-US" i="1" dirty="0">
                <a:latin typeface="Times New Roman" charset="0"/>
                <a:sym typeface="Symbol" charset="2"/>
              </a:rPr>
              <a:t>t </a:t>
            </a:r>
            <a:r>
              <a:rPr lang="en-US" dirty="0"/>
              <a:t>is the statement of the theorem, the proof begins with the assumption </a:t>
            </a:r>
            <a:r>
              <a:rPr lang="en-US" i="1" dirty="0">
                <a:latin typeface="Times New Roman"/>
                <a:cs typeface="Times New Roman"/>
                <a:sym typeface="Symbol" charset="2"/>
              </a:rPr>
              <a:t>t</a:t>
            </a:r>
            <a:r>
              <a:rPr lang="en-US" dirty="0"/>
              <a:t> and leads to a conclusion that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a:t>, for some proposition </a:t>
            </a:r>
            <a:r>
              <a:rPr lang="en-US" i="1" dirty="0">
                <a:latin typeface="Times New Roman"/>
                <a:cs typeface="Times New Roman"/>
                <a:sym typeface="Symbol" charset="2"/>
              </a:rPr>
              <a:t>r</a:t>
            </a:r>
            <a:r>
              <a:rPr lang="en-US" dirty="0"/>
              <a:t>. </a:t>
            </a:r>
          </a:p>
          <a:p>
            <a:endParaRPr lang="en-US" dirty="0"/>
          </a:p>
          <a:p>
            <a:r>
              <a:rPr lang="en-US" dirty="0"/>
              <a:t>In other words, we get that </a:t>
            </a:r>
            <a:r>
              <a:rPr lang="en-US" i="1" dirty="0">
                <a:latin typeface="Times New Roman"/>
                <a:cs typeface="Times New Roman"/>
                <a:sym typeface="Symbol" charset="2"/>
              </a:rPr>
              <a:t>t </a:t>
            </a:r>
            <a:r>
              <a:rPr lang="en-US" dirty="0">
                <a:latin typeface="Times New Roman"/>
                <a:cs typeface="Times New Roman"/>
                <a:sym typeface="Symbol" charset="2"/>
              </a:rPr>
              <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a:latin typeface="Times New Roman"/>
                <a:cs typeface="Times New Roman"/>
                <a:sym typeface="Symbol" charset="2"/>
              </a:rPr>
              <a:t>)</a:t>
            </a:r>
          </a:p>
          <a:p>
            <a:r>
              <a:rPr lang="en-US" dirty="0"/>
              <a:t>The only way for this to be true is for </a:t>
            </a:r>
            <a:r>
              <a:rPr lang="en-US" i="1" dirty="0">
                <a:latin typeface="Times New Roman" charset="0"/>
                <a:sym typeface="Symbol" charset="2"/>
              </a:rPr>
              <a:t>t</a:t>
            </a:r>
            <a:r>
              <a:rPr lang="en-US" dirty="0">
                <a:sym typeface="Symbol" charset="2"/>
              </a:rPr>
              <a:t> to be false, showing that </a:t>
            </a:r>
            <a:r>
              <a:rPr lang="en-US" i="1" dirty="0">
                <a:latin typeface="Times New Roman" charset="0"/>
                <a:sym typeface="Symbol" charset="2"/>
              </a:rPr>
              <a:t>t </a:t>
            </a:r>
            <a:r>
              <a:rPr lang="en-US" dirty="0">
                <a:sym typeface="Symbol" charset="2"/>
              </a:rPr>
              <a:t>is true.</a:t>
            </a:r>
          </a:p>
          <a:p>
            <a:endParaRPr lang="en-US" dirty="0">
              <a:sym typeface="Symbol" charset="2"/>
            </a:endParaRPr>
          </a:p>
          <a:p>
            <a:endParaRPr lang="en-US" dirty="0"/>
          </a:p>
          <a:p>
            <a:endParaRPr lang="en-US" dirty="0"/>
          </a:p>
        </p:txBody>
      </p:sp>
    </p:spTree>
    <p:extLst>
      <p:ext uri="{BB962C8B-B14F-4D97-AF65-F5344CB8AC3E}">
        <p14:creationId xmlns:p14="http://schemas.microsoft.com/office/powerpoint/2010/main" val="69538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b="1" dirty="0"/>
              <a:t>Theorem:</a:t>
            </a:r>
            <a:r>
              <a:rPr lang="en-US" dirty="0"/>
              <a:t> Every triangle has at least one acute (less than 90 degrees) angle.</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Isosceles Triangle 3"/>
          <p:cNvSpPr/>
          <p:nvPr/>
        </p:nvSpPr>
        <p:spPr bwMode="auto">
          <a:xfrm>
            <a:off x="3352800" y="3265054"/>
            <a:ext cx="1835727" cy="1674091"/>
          </a:xfrm>
          <a:prstGeom prst="triangle">
            <a:avLst/>
          </a:prstGeom>
          <a:solidFill>
            <a:schemeClr val="tx2"/>
          </a:solidFill>
          <a:ln w="9525" cap="flat" cmpd="sng" algn="ctr">
            <a:solidFill>
              <a:srgbClr val="800000"/>
            </a:solid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Tree>
    <p:extLst>
      <p:ext uri="{BB962C8B-B14F-4D97-AF65-F5344CB8AC3E}">
        <p14:creationId xmlns:p14="http://schemas.microsoft.com/office/powerpoint/2010/main" val="1649973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latin typeface="Times New Roman"/>
                <a:cs typeface="Times New Roman"/>
              </a:rPr>
              <a:t>√2</a:t>
            </a:r>
            <a:r>
              <a:rPr lang="en-US" dirty="0"/>
              <a:t> is irrational</a:t>
            </a:r>
          </a:p>
        </p:txBody>
      </p:sp>
      <p:sp>
        <p:nvSpPr>
          <p:cNvPr id="3" name="Content Placeholder 2"/>
          <p:cNvSpPr>
            <a:spLocks noGrp="1"/>
          </p:cNvSpPr>
          <p:nvPr>
            <p:ph idx="1"/>
          </p:nvPr>
        </p:nvSpPr>
        <p:spPr>
          <a:xfrm>
            <a:off x="457200" y="1034480"/>
            <a:ext cx="8229600" cy="4530725"/>
          </a:xfrm>
        </p:spPr>
        <p:txBody>
          <a:bodyPr/>
          <a:lstStyle/>
          <a:p>
            <a:r>
              <a:rPr lang="en-US" sz="2200" b="1" dirty="0"/>
              <a:t>Theorem:</a:t>
            </a:r>
            <a:r>
              <a:rPr lang="en-US" sz="2200" dirty="0"/>
              <a:t> </a:t>
            </a:r>
            <a:r>
              <a:rPr lang="en-US" sz="2200" i="1" dirty="0">
                <a:latin typeface="Times New Roman"/>
                <a:cs typeface="Times New Roman"/>
              </a:rPr>
              <a:t>√2</a:t>
            </a:r>
            <a:r>
              <a:rPr lang="en-US" sz="2200" dirty="0"/>
              <a:t> is irrational.</a:t>
            </a:r>
          </a:p>
          <a:p>
            <a:pPr marL="114300" lvl="1" indent="0">
              <a:buNone/>
            </a:pPr>
            <a:r>
              <a:rPr lang="en-US" sz="2000" b="1" dirty="0"/>
              <a:t>Proof.</a:t>
            </a:r>
          </a:p>
          <a:p>
            <a:pPr lvl="1"/>
            <a:r>
              <a:rPr lang="en-US" sz="2000" dirty="0"/>
              <a:t>Assume that “</a:t>
            </a:r>
            <a:r>
              <a:rPr lang="en-US" sz="2000" i="1" dirty="0">
                <a:latin typeface="Times New Roman"/>
                <a:cs typeface="Times New Roman"/>
              </a:rPr>
              <a:t>√2</a:t>
            </a:r>
            <a:r>
              <a:rPr lang="en-US" sz="2000" dirty="0"/>
              <a:t> is irrational” is false, that is, </a:t>
            </a:r>
            <a:r>
              <a:rPr lang="en-US" sz="2000" i="1" dirty="0">
                <a:latin typeface="Times New Roman"/>
                <a:cs typeface="Times New Roman"/>
              </a:rPr>
              <a:t>√2</a:t>
            </a:r>
            <a:r>
              <a:rPr lang="en-US" sz="2000" dirty="0"/>
              <a:t> is rational.</a:t>
            </a:r>
          </a:p>
          <a:p>
            <a:pPr lvl="1"/>
            <a:r>
              <a:rPr lang="en-US" sz="2000" dirty="0"/>
              <a:t>Hence, </a:t>
            </a:r>
            <a:r>
              <a:rPr lang="en-US" sz="2000" i="1" dirty="0">
                <a:latin typeface="Times New Roman"/>
                <a:cs typeface="Times New Roman"/>
              </a:rPr>
              <a:t>√2 = a/b</a:t>
            </a:r>
            <a:r>
              <a:rPr lang="en-US" sz="2000" dirty="0"/>
              <a:t>  such that </a:t>
            </a:r>
            <a:r>
              <a:rPr lang="en-US" sz="2000" i="1" dirty="0">
                <a:latin typeface="Times New Roman" charset="0"/>
              </a:rPr>
              <a:t>a</a:t>
            </a:r>
            <a:r>
              <a:rPr lang="en-US" sz="2000" dirty="0"/>
              <a:t> and </a:t>
            </a:r>
            <a:r>
              <a:rPr lang="en-US" sz="2000" i="1" dirty="0">
                <a:latin typeface="Times New Roman" charset="0"/>
              </a:rPr>
              <a:t>b</a:t>
            </a:r>
            <a:r>
              <a:rPr lang="en-US" sz="2000" dirty="0"/>
              <a:t> have no common factors (if they have then we can divide these out) </a:t>
            </a:r>
          </a:p>
          <a:p>
            <a:pPr lvl="1"/>
            <a:r>
              <a:rPr lang="en-US" sz="2000" dirty="0"/>
              <a:t>So </a:t>
            </a:r>
            <a:r>
              <a:rPr lang="en-US" sz="2000" i="1" dirty="0">
                <a:latin typeface="Times New Roman"/>
                <a:cs typeface="Times New Roman"/>
              </a:rPr>
              <a:t>2b</a:t>
            </a:r>
            <a:r>
              <a:rPr lang="en-US" sz="2000" i="1" baseline="30000" dirty="0">
                <a:latin typeface="Times New Roman"/>
                <a:cs typeface="Times New Roman"/>
              </a:rPr>
              <a:t>2</a:t>
            </a:r>
            <a:r>
              <a:rPr lang="en-US" sz="2000" i="1" dirty="0">
                <a:latin typeface="Times New Roman"/>
                <a:cs typeface="Times New Roman"/>
              </a:rPr>
              <a:t> = a</a:t>
            </a:r>
            <a:r>
              <a:rPr lang="en-US" sz="2000" i="1" baseline="30000" dirty="0">
                <a:latin typeface="Times New Roman"/>
                <a:cs typeface="Times New Roman"/>
              </a:rPr>
              <a:t>2</a:t>
            </a:r>
            <a:r>
              <a:rPr lang="en-US" sz="2000" dirty="0"/>
              <a:t>, which means </a:t>
            </a:r>
            <a:r>
              <a:rPr lang="en-US" sz="2000" i="1" dirty="0">
                <a:latin typeface="Times New Roman" charset="0"/>
              </a:rPr>
              <a:t>a</a:t>
            </a:r>
            <a:r>
              <a:rPr lang="en-US" sz="2000" i="1" baseline="30000" dirty="0">
                <a:latin typeface="Times New Roman" charset="0"/>
              </a:rPr>
              <a:t>2</a:t>
            </a:r>
            <a:r>
              <a:rPr lang="en-US" sz="2000" dirty="0"/>
              <a:t> must be even</a:t>
            </a:r>
          </a:p>
          <a:p>
            <a:pPr lvl="1"/>
            <a:r>
              <a:rPr lang="en-US" sz="2000" i="1" dirty="0">
                <a:latin typeface="Times New Roman"/>
                <a:cs typeface="Times New Roman"/>
              </a:rPr>
              <a:t>a</a:t>
            </a:r>
            <a:r>
              <a:rPr lang="en-US" sz="2000" i="1" baseline="30000" dirty="0">
                <a:latin typeface="Times New Roman"/>
                <a:cs typeface="Times New Roman"/>
              </a:rPr>
              <a:t>2</a:t>
            </a:r>
            <a:r>
              <a:rPr lang="en-US" sz="2000" i="1" dirty="0">
                <a:latin typeface="Times New Roman"/>
                <a:cs typeface="Times New Roman"/>
              </a:rPr>
              <a:t> </a:t>
            </a:r>
            <a:r>
              <a:rPr lang="en-US" sz="2000" dirty="0">
                <a:cs typeface="Times New Roman"/>
              </a:rPr>
              <a:t>is even therefore </a:t>
            </a:r>
            <a:r>
              <a:rPr lang="en-US" sz="2000" i="1" dirty="0">
                <a:latin typeface="Times New Roman"/>
                <a:cs typeface="Times New Roman"/>
              </a:rPr>
              <a:t>a</a:t>
            </a:r>
            <a:r>
              <a:rPr lang="en-US" sz="2000" dirty="0">
                <a:cs typeface="Times New Roman"/>
              </a:rPr>
              <a:t> is even</a:t>
            </a:r>
            <a:r>
              <a:rPr lang="en-US" sz="2000" dirty="0"/>
              <a:t> </a:t>
            </a:r>
          </a:p>
          <a:p>
            <a:pPr lvl="1"/>
            <a:r>
              <a:rPr lang="en-US" sz="2000" dirty="0"/>
              <a:t>Hence, </a:t>
            </a:r>
            <a:r>
              <a:rPr lang="en-US" sz="2000" i="1" dirty="0">
                <a:latin typeface="Times New Roman"/>
                <a:cs typeface="Times New Roman"/>
              </a:rPr>
              <a:t>a = 2c</a:t>
            </a:r>
            <a:r>
              <a:rPr lang="en-US" sz="2000" dirty="0"/>
              <a:t> </a:t>
            </a:r>
          </a:p>
          <a:p>
            <a:pPr lvl="1"/>
            <a:r>
              <a:rPr lang="en-US" sz="2000" dirty="0"/>
              <a:t>Therefore  </a:t>
            </a:r>
            <a:r>
              <a:rPr lang="en-US" sz="2000" i="1" dirty="0">
                <a:latin typeface="Times New Roman"/>
                <a:cs typeface="Times New Roman"/>
              </a:rPr>
              <a:t>b</a:t>
            </a:r>
            <a:r>
              <a:rPr lang="en-US" sz="2000" i="1" baseline="30000" dirty="0">
                <a:latin typeface="Times New Roman"/>
                <a:cs typeface="Times New Roman"/>
              </a:rPr>
              <a:t>2</a:t>
            </a:r>
            <a:r>
              <a:rPr lang="en-US" sz="2000" i="1" dirty="0">
                <a:latin typeface="Times New Roman"/>
                <a:cs typeface="Times New Roman"/>
              </a:rPr>
              <a:t> = 2c</a:t>
            </a:r>
            <a:r>
              <a:rPr lang="en-US" sz="2000" i="1" baseline="30000" dirty="0">
                <a:latin typeface="Times New Roman"/>
                <a:cs typeface="Times New Roman"/>
              </a:rPr>
              <a:t>2</a:t>
            </a:r>
            <a:r>
              <a:rPr lang="en-US" sz="2000" dirty="0"/>
              <a:t>  so </a:t>
            </a:r>
            <a:r>
              <a:rPr lang="en-US" sz="2000" i="1" dirty="0">
                <a:latin typeface="Times New Roman" charset="0"/>
              </a:rPr>
              <a:t>b</a:t>
            </a:r>
            <a:r>
              <a:rPr lang="en-US" sz="2000" i="1" baseline="30000" dirty="0">
                <a:latin typeface="Times New Roman" charset="0"/>
              </a:rPr>
              <a:t>2</a:t>
            </a:r>
            <a:r>
              <a:rPr lang="en-US" sz="2000" dirty="0"/>
              <a:t> must be even.</a:t>
            </a:r>
          </a:p>
          <a:p>
            <a:pPr lvl="1"/>
            <a:r>
              <a:rPr lang="en-US" sz="2000" dirty="0"/>
              <a:t>Therefore, according to the lemma, </a:t>
            </a:r>
            <a:r>
              <a:rPr lang="en-US" sz="2000" i="1" dirty="0">
                <a:latin typeface="Times New Roman"/>
                <a:cs typeface="Times New Roman"/>
              </a:rPr>
              <a:t>b</a:t>
            </a:r>
            <a:r>
              <a:rPr lang="en-US" sz="2000" dirty="0"/>
              <a:t> is even, which means </a:t>
            </a:r>
            <a:r>
              <a:rPr lang="en-US" sz="2000" i="1" dirty="0">
                <a:latin typeface="Times New Roman" charset="0"/>
              </a:rPr>
              <a:t>a</a:t>
            </a:r>
            <a:r>
              <a:rPr lang="en-US" sz="2000" dirty="0"/>
              <a:t> and </a:t>
            </a:r>
            <a:r>
              <a:rPr lang="en-US" sz="2000" i="1" dirty="0">
                <a:latin typeface="Times New Roman" charset="0"/>
              </a:rPr>
              <a:t>b</a:t>
            </a:r>
            <a:r>
              <a:rPr lang="en-US" sz="2000" dirty="0"/>
              <a:t> have common factor 2, which is a contradiction.</a:t>
            </a:r>
          </a:p>
        </p:txBody>
      </p:sp>
    </p:spTree>
    <p:extLst>
      <p:ext uri="{BB962C8B-B14F-4D97-AF65-F5344CB8AC3E}">
        <p14:creationId xmlns:p14="http://schemas.microsoft.com/office/powerpoint/2010/main" val="286142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p>
          <a:p>
            <a:endParaRPr lang="en-US" dirty="0"/>
          </a:p>
          <a:p>
            <a:r>
              <a:rPr lang="en-US" dirty="0"/>
              <a:t>Idea:</a:t>
            </a:r>
          </a:p>
          <a:p>
            <a:r>
              <a:rPr lang="en-US" dirty="0"/>
              <a:t>Let’s reason about the parity of x</a:t>
            </a:r>
            <a:r>
              <a:rPr lang="en-US" baseline="30000" dirty="0"/>
              <a:t>2</a:t>
            </a:r>
            <a:r>
              <a:rPr lang="en-US" dirty="0"/>
              <a:t>-x for two cases:</a:t>
            </a:r>
          </a:p>
          <a:p>
            <a:r>
              <a:rPr lang="en-US" dirty="0"/>
              <a:t>Case 1:  x is even.</a:t>
            </a:r>
          </a:p>
          <a:p>
            <a:r>
              <a:rPr lang="en-US" dirty="0"/>
              <a:t>Case 2:  x is odd</a:t>
            </a:r>
          </a:p>
          <a:p>
            <a:endParaRPr lang="en-US" dirty="0"/>
          </a:p>
        </p:txBody>
      </p:sp>
    </p:spTree>
    <p:extLst>
      <p:ext uri="{BB962C8B-B14F-4D97-AF65-F5344CB8AC3E}">
        <p14:creationId xmlns:p14="http://schemas.microsoft.com/office/powerpoint/2010/main" val="2222836982"/>
      </p:ext>
    </p:extLst>
  </p:cSld>
  <p:clrMapOvr>
    <a:masterClrMapping/>
  </p:clrMapOvr>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55119</TotalTime>
  <Words>1225</Words>
  <Application>Microsoft Macintosh PowerPoint</Application>
  <PresentationFormat>On-screen Show (4:3)</PresentationFormat>
  <Paragraphs>155</Paragraphs>
  <Slides>19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Comic Sans MS</vt:lpstr>
      <vt:lpstr>Hei</vt:lpstr>
      <vt:lpstr>Monotype Sorts</vt:lpstr>
      <vt:lpstr>Symbol</vt:lpstr>
      <vt:lpstr>Times New Roman</vt:lpstr>
      <vt:lpstr>Wingdings</vt:lpstr>
      <vt:lpstr>alg-design</vt:lpstr>
      <vt:lpstr>CS 220: Discrete Structures and their Applications </vt:lpstr>
      <vt:lpstr>Terminology</vt:lpstr>
      <vt:lpstr>Proof techniques</vt:lpstr>
      <vt:lpstr>Proof by contradiction</vt:lpstr>
      <vt:lpstr>Proof by contradiction</vt:lpstr>
      <vt:lpstr>Proof by contradiction</vt:lpstr>
      <vt:lpstr>Example</vt:lpstr>
      <vt:lpstr>√2 is irrational</vt:lpstr>
      <vt:lpstr>Proof by cases</vt:lpstr>
      <vt:lpstr>Proof by cases</vt:lpstr>
      <vt:lpstr>Proof by cases</vt:lpstr>
      <vt:lpstr>Example</vt:lpstr>
      <vt:lpstr>Proof by cases</vt:lpstr>
      <vt:lpstr>Proof by cases</vt:lpstr>
      <vt:lpstr>Proof by cases</vt:lpstr>
      <vt:lpstr>Proof by cases</vt:lpstr>
      <vt:lpstr>Proof by cases</vt:lpstr>
      <vt:lpstr>Proof by cases</vt:lpstr>
      <vt:lpstr>Example</vt:lpstr>
    </vt:vector>
  </TitlesOfParts>
  <Company>Dell Computer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Kevin Wayne</dc:creator>
  <cp:lastModifiedBy>Microsoft Office User</cp:lastModifiedBy>
  <cp:revision>853</cp:revision>
  <cp:lastPrinted>2017-09-07T15:34:43Z</cp:lastPrinted>
  <dcterms:created xsi:type="dcterms:W3CDTF">2011-01-03T17:49:16Z</dcterms:created>
  <dcterms:modified xsi:type="dcterms:W3CDTF">2021-02-11T16:16:17Z</dcterms:modified>
</cp:coreProperties>
</file>