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42" r:id="rId1"/>
  </p:sldMasterIdLst>
  <p:notesMasterIdLst>
    <p:notesMasterId r:id="rId14"/>
  </p:notesMasterIdLst>
  <p:handoutMasterIdLst>
    <p:handoutMasterId r:id="rId15"/>
  </p:handoutMasterIdLst>
  <p:sldIdLst>
    <p:sldId id="436" r:id="rId2"/>
    <p:sldId id="437" r:id="rId3"/>
    <p:sldId id="438" r:id="rId4"/>
    <p:sldId id="440" r:id="rId5"/>
    <p:sldId id="446" r:id="rId6"/>
    <p:sldId id="444" r:id="rId7"/>
    <p:sldId id="441" r:id="rId8"/>
    <p:sldId id="442" r:id="rId9"/>
    <p:sldId id="443" r:id="rId10"/>
    <p:sldId id="445" r:id="rId11"/>
    <p:sldId id="447" r:id="rId12"/>
    <p:sldId id="448" r:id="rId13"/>
  </p:sldIdLst>
  <p:sldSz cx="9144000" cy="6858000" type="screen4x3"/>
  <p:notesSz cx="9269413" cy="7019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0">
          <p15:clr>
            <a:srgbClr val="A4A3A4"/>
          </p15:clr>
        </p15:guide>
        <p15:guide id="2" pos="291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scaleToFitPaper="1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C4C"/>
    <a:srgbClr val="7F7F7F"/>
    <a:srgbClr val="006600"/>
    <a:srgbClr val="990033"/>
    <a:srgbClr val="CC0000"/>
    <a:srgbClr val="003399"/>
    <a:srgbClr val="336699"/>
    <a:srgbClr val="008080"/>
    <a:srgbClr val="0099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457" autoAdjust="0"/>
    <p:restoredTop sz="75203" autoAdjust="0"/>
  </p:normalViewPr>
  <p:slideViewPr>
    <p:cSldViewPr snapToGrid="0">
      <p:cViewPr varScale="1">
        <p:scale>
          <a:sx n="78" d="100"/>
          <a:sy n="78" d="100"/>
        </p:scale>
        <p:origin x="14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-846" y="-90"/>
      </p:cViewPr>
      <p:guideLst>
        <p:guide orient="horz" pos="2210"/>
        <p:guide pos="29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80C165FA-4563-DA49-9588-BB856F75A137}" type="datetime1">
              <a:rPr lang="en-US"/>
              <a:pPr/>
              <a:t>2/17/21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1247D90D-5A22-9042-A220-14A08B18B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99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879725" y="527050"/>
            <a:ext cx="3509963" cy="2632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33750"/>
            <a:ext cx="6796087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BAD48C94-7EB9-F94F-9D73-CAC3D75EECEA}" type="datetime1">
              <a:rPr lang="en-US"/>
              <a:pPr/>
              <a:t>2/17/21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DC43DCB5-4B1A-7C41-B1F8-2EE8BD314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63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50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B692C6-E0CD-7840-9190-1141E80B7A6A}" type="slidenum">
              <a:rPr lang="en-US"/>
              <a:pPr/>
              <a:t>6</a:t>
            </a:fld>
            <a:endParaRPr lang="en-US"/>
          </a:p>
        </p:txBody>
      </p:sp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each, calculate values for different n’s.</a:t>
            </a:r>
          </a:p>
          <a:p>
            <a:r>
              <a:rPr lang="en-US" dirty="0"/>
              <a:t>On compound interest, b is balance and r is rate.</a:t>
            </a:r>
          </a:p>
          <a:p>
            <a:endParaRPr lang="en-US" dirty="0"/>
          </a:p>
          <a:p>
            <a:r>
              <a:rPr lang="en-US" dirty="0"/>
              <a:t>Solve it (by repeated substitution):</a:t>
            </a:r>
          </a:p>
          <a:p>
            <a:endParaRPr lang="en-US" dirty="0"/>
          </a:p>
          <a:p>
            <a:r>
              <a:rPr lang="en-US" dirty="0"/>
              <a:t>   b</a:t>
            </a:r>
            <a:r>
              <a:rPr lang="en-US" baseline="-25000" dirty="0"/>
              <a:t>1</a:t>
            </a:r>
            <a:r>
              <a:rPr lang="en-US" baseline="0" dirty="0"/>
              <a:t>=b</a:t>
            </a:r>
            <a:r>
              <a:rPr lang="en-US" baseline="-25000" dirty="0"/>
              <a:t>0</a:t>
            </a:r>
            <a:r>
              <a:rPr lang="en-US" baseline="0" dirty="0"/>
              <a:t>+rb</a:t>
            </a:r>
            <a:r>
              <a:rPr lang="en-US" baseline="-25000" dirty="0"/>
              <a:t>0</a:t>
            </a:r>
            <a:r>
              <a:rPr lang="en-US" baseline="0" dirty="0"/>
              <a:t>=(1+r)b</a:t>
            </a:r>
            <a:r>
              <a:rPr lang="en-US" baseline="-25000" dirty="0"/>
              <a:t>0</a:t>
            </a: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  b</a:t>
            </a:r>
            <a:r>
              <a:rPr lang="en-US" baseline="-25000" dirty="0"/>
              <a:t>2</a:t>
            </a:r>
            <a:r>
              <a:rPr lang="en-US" baseline="0" dirty="0"/>
              <a:t>=b</a:t>
            </a:r>
            <a:r>
              <a:rPr lang="en-US" baseline="-25000" dirty="0"/>
              <a:t>1</a:t>
            </a:r>
            <a:r>
              <a:rPr lang="en-US" baseline="0" dirty="0"/>
              <a:t>+rb</a:t>
            </a:r>
            <a:r>
              <a:rPr lang="en-US" baseline="-25000" dirty="0"/>
              <a:t>1</a:t>
            </a:r>
            <a:r>
              <a:rPr lang="en-US" baseline="0" dirty="0"/>
              <a:t>= (1+r)b</a:t>
            </a:r>
            <a:r>
              <a:rPr lang="en-US" baseline="-25000" dirty="0"/>
              <a:t>0</a:t>
            </a:r>
            <a:r>
              <a:rPr lang="en-US" baseline="0" dirty="0"/>
              <a:t> + r(1+r)b</a:t>
            </a:r>
            <a:r>
              <a:rPr lang="en-US" baseline="-25000" dirty="0"/>
              <a:t>0</a:t>
            </a:r>
            <a:r>
              <a:rPr lang="en-US" baseline="0" dirty="0"/>
              <a:t>) = (1+r)</a:t>
            </a:r>
            <a:r>
              <a:rPr lang="en-US" baseline="30000" dirty="0"/>
              <a:t>2</a:t>
            </a:r>
            <a:r>
              <a:rPr lang="en-US" baseline="0" dirty="0"/>
              <a:t>b</a:t>
            </a:r>
            <a:r>
              <a:rPr lang="en-US" baseline="-25000" dirty="0"/>
              <a:t>0   </a:t>
            </a:r>
            <a:r>
              <a:rPr lang="en-US" baseline="0" dirty="0"/>
              <a:t>etc.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Write the python expression: </a:t>
            </a:r>
            <a:r>
              <a:rPr kumimoji="1" lang="en-US" sz="1200" kern="1200" dirty="0">
                <a:solidFill>
                  <a:schemeClr val="tx1"/>
                </a:solidFill>
                <a:effectLst/>
                <a:latin typeface="Comic Sans MS" charset="0"/>
                <a:ea typeface="+mn-ea"/>
                <a:cs typeface="+mn-cs"/>
              </a:rPr>
              <a:t>1.05**30*10000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baseline="-25000" dirty="0"/>
              <a:t>1 </a:t>
            </a:r>
            <a:r>
              <a:rPr lang="en-US" dirty="0"/>
              <a:t>= </a:t>
            </a:r>
            <a:r>
              <a:rPr lang="en-US" dirty="0" err="1"/>
              <a:t>a+d</a:t>
            </a:r>
            <a:r>
              <a:rPr lang="en-US" dirty="0"/>
              <a:t>  a</a:t>
            </a:r>
            <a:r>
              <a:rPr lang="en-US" baseline="-25000" dirty="0"/>
              <a:t>2</a:t>
            </a:r>
            <a:r>
              <a:rPr lang="en-US" dirty="0"/>
              <a:t>=a+2d  a</a:t>
            </a:r>
            <a:r>
              <a:rPr lang="en-US" baseline="-25000" dirty="0"/>
              <a:t>n</a:t>
            </a:r>
            <a:r>
              <a:rPr lang="en-US" dirty="0"/>
              <a:t>=a + </a:t>
            </a:r>
            <a:r>
              <a:rPr lang="en-US" dirty="0" err="1"/>
              <a:t>nd</a:t>
            </a:r>
            <a:endParaRPr lang="en-US" dirty="0"/>
          </a:p>
          <a:p>
            <a:endParaRPr lang="en-US" dirty="0"/>
          </a:p>
          <a:p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 = </a:t>
            </a:r>
            <a:r>
              <a:rPr lang="en-US" dirty="0" err="1"/>
              <a:t>ra</a:t>
            </a:r>
            <a:r>
              <a:rPr lang="en-US" dirty="0"/>
              <a:t>  a</a:t>
            </a:r>
            <a:r>
              <a:rPr lang="en-US" baseline="-25000" dirty="0"/>
              <a:t>2</a:t>
            </a:r>
            <a:r>
              <a:rPr lang="en-US" dirty="0"/>
              <a:t>=r</a:t>
            </a:r>
            <a:r>
              <a:rPr lang="en-US" baseline="30000" dirty="0"/>
              <a:t>2</a:t>
            </a:r>
            <a:r>
              <a:rPr lang="en-US" baseline="0" dirty="0"/>
              <a:t>a  a</a:t>
            </a:r>
            <a:r>
              <a:rPr lang="en-US" baseline="-25000" dirty="0"/>
              <a:t>n</a:t>
            </a:r>
            <a:r>
              <a:rPr lang="en-US" baseline="0" dirty="0"/>
              <a:t>=</a:t>
            </a:r>
            <a:r>
              <a:rPr lang="en-US" baseline="0" dirty="0" err="1"/>
              <a:t>r</a:t>
            </a:r>
            <a:r>
              <a:rPr lang="en-US" baseline="30000" dirty="0" err="1"/>
              <a:t>n</a:t>
            </a:r>
            <a:r>
              <a:rPr lang="en-US" baseline="0" dirty="0" err="1"/>
              <a:t>a</a:t>
            </a:r>
            <a:r>
              <a:rPr lang="en-US" dirty="0"/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846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sz="2400" kern="1200" dirty="0">
                <a:solidFill>
                  <a:schemeClr val="tx1"/>
                </a:solidFill>
                <a:latin typeface="Comic Sans MS" charset="0"/>
                <a:ea typeface="+mn-ea"/>
                <a:cs typeface="+mn-cs"/>
              </a:rPr>
              <a:t>Suppose a newly-born pair of rabbits, one male, one female, are put </a:t>
            </a:r>
            <a:r>
              <a:rPr lang="en-US" sz="2400" dirty="0"/>
              <a:t>on an island</a:t>
            </a:r>
            <a:r>
              <a:rPr kumimoji="1" lang="en-US" sz="2400" kern="1200" dirty="0">
                <a:solidFill>
                  <a:schemeClr val="tx1"/>
                </a:solidFill>
                <a:latin typeface="Comic Sans MS" charset="0"/>
                <a:ea typeface="+mn-ea"/>
                <a:cs typeface="+mn-cs"/>
              </a:rPr>
              <a:t>. </a:t>
            </a:r>
          </a:p>
          <a:p>
            <a:pPr lvl="1"/>
            <a:r>
              <a:rPr lang="en-US" sz="1800" dirty="0"/>
              <a:t>A pair of rabbits doesn’t breed until 2 months old</a:t>
            </a:r>
            <a:r>
              <a:rPr kumimoji="1" lang="en-US" sz="1800" kern="1200" dirty="0">
                <a:solidFill>
                  <a:schemeClr val="tx1"/>
                </a:solidFill>
                <a:latin typeface="Comic Sans MS" charset="0"/>
                <a:ea typeface="ＭＳ Ｐゴシック" charset="-128"/>
                <a:cs typeface="+mn-cs"/>
              </a:rPr>
              <a:t>.  </a:t>
            </a:r>
          </a:p>
          <a:p>
            <a:pPr lvl="1"/>
            <a:r>
              <a:rPr kumimoji="1" lang="en-US" sz="1800" kern="1200" dirty="0">
                <a:solidFill>
                  <a:schemeClr val="tx1"/>
                </a:solidFill>
                <a:latin typeface="Comic Sans MS" charset="0"/>
                <a:ea typeface="ＭＳ Ｐゴシック" charset="-128"/>
                <a:cs typeface="+mn-cs"/>
              </a:rPr>
              <a:t>Thereafter each pair produces another pair each month</a:t>
            </a:r>
          </a:p>
          <a:p>
            <a:pPr lvl="1"/>
            <a:r>
              <a:rPr kumimoji="1" lang="en-US" sz="1800" kern="1200" dirty="0">
                <a:solidFill>
                  <a:schemeClr val="tx1"/>
                </a:solidFill>
                <a:latin typeface="Comic Sans MS" charset="0"/>
                <a:ea typeface="ＭＳ Ｐゴシック" charset="-128"/>
                <a:cs typeface="+mn-cs"/>
              </a:rPr>
              <a:t>Rabbits never die. </a:t>
            </a:r>
          </a:p>
          <a:p>
            <a:r>
              <a:rPr kumimoji="1" lang="en-US" sz="2400" kern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charset="0"/>
                <a:ea typeface="+mn-ea"/>
                <a:cs typeface="+mn-cs"/>
              </a:rPr>
              <a:t>How many pairs will there be after n months?</a:t>
            </a:r>
          </a:p>
          <a:p>
            <a:endParaRPr kumimoji="1" lang="en-US" sz="2400" kern="1200" dirty="0">
              <a:solidFill>
                <a:schemeClr val="tx2">
                  <a:lumMod val="60000"/>
                  <a:lumOff val="40000"/>
                </a:schemeClr>
              </a:solidFill>
              <a:latin typeface="Comic Sans MS" charset="0"/>
              <a:ea typeface="+mn-ea"/>
              <a:cs typeface="+mn-cs"/>
            </a:endParaRPr>
          </a:p>
          <a:p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7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sz="2400" kern="1200" dirty="0">
                <a:solidFill>
                  <a:schemeClr val="tx1"/>
                </a:solidFill>
                <a:latin typeface="Comic Sans MS" charset="0"/>
                <a:ea typeface="+mn-ea"/>
                <a:cs typeface="+mn-cs"/>
              </a:rPr>
              <a:t>Suppose a newly-born pair of rabbits, one male, one female, are put </a:t>
            </a:r>
            <a:r>
              <a:rPr lang="en-US" sz="2400" dirty="0"/>
              <a:t>on an island</a:t>
            </a:r>
            <a:r>
              <a:rPr kumimoji="1" lang="en-US" sz="2400" kern="1200" dirty="0">
                <a:solidFill>
                  <a:schemeClr val="tx1"/>
                </a:solidFill>
                <a:latin typeface="Comic Sans MS" charset="0"/>
                <a:ea typeface="+mn-ea"/>
                <a:cs typeface="+mn-cs"/>
              </a:rPr>
              <a:t>. </a:t>
            </a:r>
          </a:p>
          <a:p>
            <a:pPr lvl="1"/>
            <a:r>
              <a:rPr lang="en-US" sz="1800" dirty="0"/>
              <a:t>A pair of rabbits doesn’t breed until 2 months old</a:t>
            </a:r>
            <a:r>
              <a:rPr kumimoji="1" lang="en-US" sz="1800" kern="1200" dirty="0">
                <a:solidFill>
                  <a:schemeClr val="tx1"/>
                </a:solidFill>
                <a:latin typeface="Comic Sans MS" charset="0"/>
                <a:ea typeface="ＭＳ Ｐゴシック" charset="-128"/>
                <a:cs typeface="+mn-cs"/>
              </a:rPr>
              <a:t>.  </a:t>
            </a:r>
          </a:p>
          <a:p>
            <a:pPr lvl="1"/>
            <a:r>
              <a:rPr kumimoji="1" lang="en-US" sz="1800" kern="1200" dirty="0">
                <a:solidFill>
                  <a:schemeClr val="tx1"/>
                </a:solidFill>
                <a:latin typeface="Comic Sans MS" charset="0"/>
                <a:ea typeface="ＭＳ Ｐゴシック" charset="-128"/>
                <a:cs typeface="+mn-cs"/>
              </a:rPr>
              <a:t>Thereafter each pair produces another pair each month</a:t>
            </a:r>
          </a:p>
          <a:p>
            <a:pPr lvl="1"/>
            <a:r>
              <a:rPr kumimoji="1" lang="en-US" sz="1800" kern="1200" dirty="0">
                <a:solidFill>
                  <a:schemeClr val="tx1"/>
                </a:solidFill>
                <a:latin typeface="Comic Sans MS" charset="0"/>
                <a:ea typeface="ＭＳ Ｐゴシック" charset="-128"/>
                <a:cs typeface="+mn-cs"/>
              </a:rPr>
              <a:t>Rabbits never die. </a:t>
            </a:r>
          </a:p>
          <a:p>
            <a:r>
              <a:rPr kumimoji="1" lang="en-US" sz="2400" kern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charset="0"/>
                <a:ea typeface="+mn-ea"/>
                <a:cs typeface="+mn-cs"/>
              </a:rPr>
              <a:t>How many pairs will there be after n months?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75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0+1+2 = 2*3/2 = 3</a:t>
            </a:r>
          </a:p>
          <a:p>
            <a:r>
              <a:rPr lang="en-US" dirty="0"/>
              <a:t>0+1+2+3 = 3*4/2 = 6</a:t>
            </a:r>
          </a:p>
          <a:p>
            <a:endParaRPr lang="en-US" dirty="0"/>
          </a:p>
          <a:p>
            <a:r>
              <a:rPr lang="en-US" dirty="0"/>
              <a:t>0+1+4+9 = 14 = (3*4*7)/6</a:t>
            </a:r>
          </a:p>
          <a:p>
            <a:endParaRPr lang="en-US" dirty="0"/>
          </a:p>
          <a:p>
            <a:r>
              <a:rPr lang="en-US" dirty="0"/>
              <a:t>Play with r = ½ , 2,3</a:t>
            </a:r>
          </a:p>
          <a:p>
            <a:r>
              <a:rPr lang="en-US" dirty="0"/>
              <a:t>  1 + ½ + ¼ = 1¾ = (1/2</a:t>
            </a:r>
            <a:r>
              <a:rPr lang="en-US" baseline="30000" dirty="0"/>
              <a:t>3 </a:t>
            </a:r>
            <a:r>
              <a:rPr lang="en-US" dirty="0"/>
              <a:t> - 1) / (1/2 – 1) </a:t>
            </a:r>
          </a:p>
          <a:p>
            <a:r>
              <a:rPr lang="en-US" dirty="0"/>
              <a:t>  1+ 2 + 4 + 8 = 15 = (16-1)/(2-1)</a:t>
            </a:r>
          </a:p>
          <a:p>
            <a:r>
              <a:rPr lang="en-US" dirty="0"/>
              <a:t>  1+ 3 + 9 + 27 = 40 = (81-1)/(3-1)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723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 higher precedence than 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184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Line 2"/>
          <p:cNvSpPr>
            <a:spLocks noChangeShapeType="1"/>
          </p:cNvSpPr>
          <p:nvPr userDrawn="1"/>
        </p:nvSpPr>
        <p:spPr bwMode="auto">
          <a:xfrm>
            <a:off x="-3175" y="904791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53639"/>
            <a:ext cx="9144000" cy="1524000"/>
          </a:xfrm>
        </p:spPr>
        <p:txBody>
          <a:bodyPr anchor="b"/>
          <a:lstStyle>
            <a:lvl1pPr>
              <a:lnSpc>
                <a:spcPct val="80000"/>
              </a:lnSpc>
              <a:defRPr sz="3600">
                <a:solidFill>
                  <a:srgbClr val="00339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6458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39057" y="3207171"/>
            <a:ext cx="7162800" cy="3094037"/>
          </a:xfrm>
          <a:ln>
            <a:tailEnd type="none" w="sm" len="sm"/>
          </a:ln>
        </p:spPr>
        <p:txBody>
          <a:bodyPr/>
          <a:lstStyle>
            <a:lvl1pPr algn="ctr" defTabSz="915988">
              <a:defRPr sz="28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-3175" y="2607988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8BCDA1E-1794-5446-9A2E-8C1F6372D3A9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9578075-EEA9-8144-AD03-4EE198986FBA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C59E553-7F30-9B46-BA78-682CBE9B627F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D936146-5419-3345-8044-CD41AF2DA91B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A07CD2F-7EF3-5748-8C7E-34D5617F5470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37CA0D4-0E25-8349-8F08-3B7430B3C56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65680C1-A870-054C-BD87-6F9CFA4D4C6D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4844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063808"/>
            <a:ext cx="7848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hf hdr="0" ftr="0" dt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rgbClr val="003399"/>
        </a:buClr>
        <a:buSzPct val="50000"/>
        <a:buFont typeface="Monotype Sorts" charset="2"/>
        <a:defRPr kumimoji="1" sz="2000">
          <a:solidFill>
            <a:srgbClr val="003399"/>
          </a:solidFill>
          <a:latin typeface="+mn-lt"/>
          <a:ea typeface="+mn-ea"/>
          <a:cs typeface="+mn-cs"/>
        </a:defRPr>
      </a:lvl1pPr>
      <a:lvl2pPr marL="346075" indent="-231775"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chemeClr val="tx1"/>
        </a:buClr>
        <a:buSzPct val="35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627063" indent="-166688" algn="l" rtl="0" eaLnBrk="0" fontAlgn="base" hangingPunct="0">
        <a:lnSpc>
          <a:spcPts val="2600"/>
        </a:lnSpc>
        <a:spcBef>
          <a:spcPct val="0"/>
        </a:spcBef>
        <a:spcAft>
          <a:spcPts val="60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147763" indent="-40481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Font typeface="Wingdings" charset="2"/>
        <a:buChar char="!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5398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19970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4542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29114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3686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sz="quarter"/>
          </p:nvPr>
        </p:nvSpPr>
        <p:spPr>
          <a:xfrm>
            <a:off x="634981" y="844214"/>
            <a:ext cx="8090110" cy="143944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CS 220: Discrete Structures and their Applications </a:t>
            </a:r>
          </a:p>
        </p:txBody>
      </p:sp>
      <p:sp>
        <p:nvSpPr>
          <p:cNvPr id="3" name="Rectangle 2"/>
          <p:cNvSpPr/>
          <p:nvPr/>
        </p:nvSpPr>
        <p:spPr>
          <a:xfrm>
            <a:off x="1803887" y="2674573"/>
            <a:ext cx="5733556" cy="276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endParaRPr lang="en-US" sz="1400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120000"/>
              </a:lnSpc>
            </a:pPr>
            <a:r>
              <a:rPr lang="en-US" sz="3200" dirty="0">
                <a:solidFill>
                  <a:srgbClr val="4C4C4C"/>
                </a:solidFill>
              </a:rPr>
              <a:t>sequences, recurrence relations, summations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sz="3200" dirty="0" err="1">
                <a:solidFill>
                  <a:srgbClr val="4C4C4C"/>
                </a:solidFill>
              </a:rPr>
              <a:t>zybooks</a:t>
            </a:r>
            <a:r>
              <a:rPr lang="en-US" sz="3200" dirty="0">
                <a:solidFill>
                  <a:srgbClr val="4C4C4C"/>
                </a:solidFill>
              </a:rPr>
              <a:t> sections 6.1-6.3</a:t>
            </a:r>
            <a:endParaRPr lang="en-US" sz="2800" dirty="0">
              <a:solidFill>
                <a:srgbClr val="4C4C4C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1635" y="5972753"/>
            <a:ext cx="1638300" cy="7112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29" y="4652816"/>
            <a:ext cx="2159000" cy="2159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62591" y="5218544"/>
            <a:ext cx="2047281" cy="16394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24257" y="5172364"/>
            <a:ext cx="2104949" cy="168563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recurrence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800000"/>
                </a:solidFill>
              </a:rPr>
              <a:t>recurrence relation </a:t>
            </a:r>
            <a:r>
              <a:rPr lang="en-US" dirty="0"/>
              <a:t>for the sequence {a</a:t>
            </a:r>
            <a:r>
              <a:rPr lang="en-US" baseline="-25000" dirty="0"/>
              <a:t>n</a:t>
            </a:r>
            <a:r>
              <a:rPr lang="en-US" dirty="0"/>
              <a:t>} is an equation that expresses a</a:t>
            </a:r>
            <a:r>
              <a:rPr lang="en-US" baseline="-25000" dirty="0"/>
              <a:t>n</a:t>
            </a:r>
            <a:r>
              <a:rPr lang="en-US" dirty="0"/>
              <a:t> in terms of one or more of the previous terms of the sequence.</a:t>
            </a:r>
          </a:p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Example:  the Fibonacci sequence</a:t>
            </a:r>
          </a:p>
          <a:p>
            <a:endParaRPr lang="en-US" dirty="0"/>
          </a:p>
          <a:p>
            <a:r>
              <a:rPr lang="de-DE" sz="2400" i="1" dirty="0">
                <a:latin typeface="Times New Roman"/>
                <a:cs typeface="Times New Roman"/>
              </a:rPr>
              <a:t>f</a:t>
            </a:r>
            <a:r>
              <a:rPr lang="de-DE" sz="2400" i="1" baseline="-25000" dirty="0">
                <a:latin typeface="Times New Roman"/>
                <a:cs typeface="Times New Roman"/>
              </a:rPr>
              <a:t>0</a:t>
            </a:r>
            <a:r>
              <a:rPr lang="de-DE" sz="2400" i="1" dirty="0">
                <a:latin typeface="Times New Roman"/>
                <a:cs typeface="Times New Roman"/>
              </a:rPr>
              <a:t> = 0</a:t>
            </a:r>
          </a:p>
          <a:p>
            <a:r>
              <a:rPr lang="de-DE" sz="2400" i="1" dirty="0">
                <a:latin typeface="Times New Roman"/>
                <a:cs typeface="Times New Roman"/>
              </a:rPr>
              <a:t>f</a:t>
            </a:r>
            <a:r>
              <a:rPr lang="de-DE" sz="2400" i="1" baseline="-25000" dirty="0">
                <a:latin typeface="Times New Roman"/>
                <a:cs typeface="Times New Roman"/>
              </a:rPr>
              <a:t>1</a:t>
            </a:r>
            <a:r>
              <a:rPr lang="de-DE" sz="2400" i="1" dirty="0">
                <a:latin typeface="Times New Roman"/>
                <a:cs typeface="Times New Roman"/>
              </a:rPr>
              <a:t> = 1</a:t>
            </a:r>
          </a:p>
          <a:p>
            <a:r>
              <a:rPr lang="de-DE" sz="2400" i="1" dirty="0" err="1">
                <a:latin typeface="Times New Roman"/>
                <a:cs typeface="Times New Roman"/>
              </a:rPr>
              <a:t>f</a:t>
            </a:r>
            <a:r>
              <a:rPr lang="de-DE" sz="2400" i="1" baseline="-25000" dirty="0" err="1">
                <a:latin typeface="Times New Roman"/>
                <a:cs typeface="Times New Roman"/>
              </a:rPr>
              <a:t>n</a:t>
            </a:r>
            <a:r>
              <a:rPr lang="de-DE" sz="2400" i="1" dirty="0">
                <a:latin typeface="Times New Roman"/>
                <a:cs typeface="Times New Roman"/>
              </a:rPr>
              <a:t> = f</a:t>
            </a:r>
            <a:r>
              <a:rPr lang="de-DE" sz="2400" i="1" baseline="-25000" dirty="0">
                <a:latin typeface="Times New Roman"/>
                <a:cs typeface="Times New Roman"/>
              </a:rPr>
              <a:t>n−1</a:t>
            </a:r>
            <a:r>
              <a:rPr lang="de-DE" sz="2400" i="1" dirty="0">
                <a:latin typeface="Times New Roman"/>
                <a:cs typeface="Times New Roman"/>
              </a:rPr>
              <a:t> + f</a:t>
            </a:r>
            <a:r>
              <a:rPr lang="de-DE" sz="2400" i="1" baseline="-25000" dirty="0">
                <a:latin typeface="Times New Roman"/>
                <a:cs typeface="Times New Roman"/>
              </a:rPr>
              <a:t>n−2</a:t>
            </a:r>
            <a:r>
              <a:rPr lang="de-DE" sz="2400" i="1" dirty="0">
                <a:latin typeface="Times New Roman"/>
                <a:cs typeface="Times New Roman"/>
              </a:rPr>
              <a:t>  </a:t>
            </a:r>
            <a:r>
              <a:rPr lang="de-DE" sz="2400" i="1" dirty="0" err="1">
                <a:latin typeface="Times New Roman"/>
                <a:cs typeface="Times New Roman"/>
              </a:rPr>
              <a:t>for</a:t>
            </a:r>
            <a:r>
              <a:rPr lang="de-DE" sz="2400" i="1" dirty="0">
                <a:latin typeface="Times New Roman"/>
                <a:cs typeface="Times New Roman"/>
              </a:rPr>
              <a:t>  </a:t>
            </a:r>
            <a:r>
              <a:rPr lang="de-DE" sz="2400" i="1" dirty="0" err="1">
                <a:latin typeface="Times New Roman"/>
                <a:cs typeface="Times New Roman"/>
              </a:rPr>
              <a:t>n</a:t>
            </a:r>
            <a:r>
              <a:rPr lang="de-DE" sz="2400" i="1" dirty="0">
                <a:latin typeface="Times New Roman"/>
                <a:cs typeface="Times New Roman"/>
              </a:rPr>
              <a:t> ≥ 2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4195" y="2879145"/>
            <a:ext cx="4634781" cy="291780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114795" y="5918631"/>
            <a:ext cx="51026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https://</a:t>
            </a:r>
            <a:r>
              <a:rPr lang="en-US" b="1" dirty="0" err="1"/>
              <a:t>en.wikipedia.org</a:t>
            </a:r>
            <a:r>
              <a:rPr lang="en-US" b="1" dirty="0"/>
              <a:t>/wiki/</a:t>
            </a:r>
            <a:r>
              <a:rPr lang="en-US" b="1" dirty="0" err="1"/>
              <a:t>Fibonacci_number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69829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summation notation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Consider a sequence</a:t>
                </a:r>
              </a:p>
              <a:p>
                <a:r>
                  <a:rPr lang="en-US" dirty="0"/>
                  <a:t>Notation to express the sum of the sequence: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 Some useful sums:</a:t>
                </a:r>
              </a:p>
              <a:p>
                <a:r>
                  <a:rPr lang="en-US" sz="1800" dirty="0"/>
                  <a:t>       </a:t>
                </a:r>
                <a:r>
                  <a:rPr lang="en-US" sz="2400" dirty="0"/>
                  <a:t>arithmetic series:  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+1)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sz="2400" dirty="0"/>
                  <a:t>   </a:t>
                </a:r>
              </a:p>
              <a:p>
                <a:r>
                  <a:rPr lang="en-US" sz="2400" dirty="0"/>
                  <a:t>     sum of squares:      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+1)(2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400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      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𝒈𝒆𝒐𝒎𝒆𝒕𝒓𝒊𝒄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𝒔𝒆𝒓𝒊𝒆𝒔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:     </m:t>
                    </m:r>
                    <m:nary>
                      <m:naryPr>
                        <m:chr m:val="∑"/>
                        <m:limLoc m:val="subSup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endParaRPr lang="en-US" sz="24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809" t="-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6910" y="1142659"/>
            <a:ext cx="2908300" cy="317500"/>
          </a:xfrm>
          <a:prstGeom prst="rect">
            <a:avLst/>
          </a:prstGeom>
        </p:spPr>
      </p:pic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391" y="2138693"/>
            <a:ext cx="3852256" cy="9064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33369" y="2005682"/>
            <a:ext cx="10807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upper limit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46292" y="2994446"/>
            <a:ext cx="1063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lower limit</a:t>
            </a:r>
          </a:p>
        </p:txBody>
      </p:sp>
    </p:spTree>
    <p:extLst>
      <p:ext uri="{BB962C8B-B14F-4D97-AF65-F5344CB8AC3E}">
        <p14:creationId xmlns:p14="http://schemas.microsoft.com/office/powerpoint/2010/main" val="3925621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summation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3808"/>
            <a:ext cx="7848600" cy="54102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Careful:  Use of parentheses: </a:t>
            </a:r>
          </a:p>
        </p:txBody>
      </p:sp>
      <p:pic>
        <p:nvPicPr>
          <p:cNvPr id="8" name="Picture 7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481" y="3092914"/>
            <a:ext cx="1774128" cy="113087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359727" y="3392518"/>
            <a:ext cx="24160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is not the same as</a:t>
            </a:r>
          </a:p>
        </p:txBody>
      </p:sp>
      <p:pic>
        <p:nvPicPr>
          <p:cNvPr id="10" name="Picture 9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1" y="3074325"/>
            <a:ext cx="1524478" cy="1107787"/>
          </a:xfrm>
          <a:prstGeom prst="rect">
            <a:avLst/>
          </a:prstGeom>
        </p:spPr>
      </p:pic>
      <p:pic>
        <p:nvPicPr>
          <p:cNvPr id="7" name="Picture 6" descr="latex-image-1.pdf">
            <a:extLst>
              <a:ext uri="{FF2B5EF4-FFF2-40B4-BE49-F238E27FC236}">
                <a16:creationId xmlns:a16="http://schemas.microsoft.com/office/drawing/2014/main" id="{90AF3541-796A-6044-BDE9-FA9A625E5A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1" y="3057700"/>
            <a:ext cx="1524478" cy="1107787"/>
          </a:xfrm>
          <a:prstGeom prst="rect">
            <a:avLst/>
          </a:prstGeom>
        </p:spPr>
      </p:pic>
      <p:pic>
        <p:nvPicPr>
          <p:cNvPr id="11" name="Picture 10" descr="latex-image-1.pdf">
            <a:extLst>
              <a:ext uri="{FF2B5EF4-FFF2-40B4-BE49-F238E27FC236}">
                <a16:creationId xmlns:a16="http://schemas.microsoft.com/office/drawing/2014/main" id="{50F251D7-D983-2B46-A100-8BD55CA673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671" y="4756261"/>
            <a:ext cx="1524478" cy="11077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03C0A91-9A50-6442-A8EF-4C7B0523CD20}"/>
              </a:ext>
            </a:extLst>
          </p:cNvPr>
          <p:cNvSpPr txBox="1"/>
          <p:nvPr/>
        </p:nvSpPr>
        <p:spPr>
          <a:xfrm>
            <a:off x="4222867" y="5020890"/>
            <a:ext cx="341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=</a:t>
            </a:r>
          </a:p>
        </p:txBody>
      </p:sp>
      <p:pic>
        <p:nvPicPr>
          <p:cNvPr id="12" name="Picture 11" descr="latex-image-1.pdf">
            <a:extLst>
              <a:ext uri="{FF2B5EF4-FFF2-40B4-BE49-F238E27FC236}">
                <a16:creationId xmlns:a16="http://schemas.microsoft.com/office/drawing/2014/main" id="{7C087459-6AF8-B041-AC20-6070462CCC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246" y="4723008"/>
            <a:ext cx="1524478" cy="110778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428DD78-329C-EA4E-8551-0EEA8068EB86}"/>
              </a:ext>
            </a:extLst>
          </p:cNvPr>
          <p:cNvSpPr txBox="1"/>
          <p:nvPr/>
        </p:nvSpPr>
        <p:spPr>
          <a:xfrm>
            <a:off x="4661149" y="4971004"/>
            <a:ext cx="316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(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79626C1-206D-D547-95DB-E1204173716E}"/>
              </a:ext>
            </a:extLst>
          </p:cNvPr>
          <p:cNvSpPr txBox="1"/>
          <p:nvPr/>
        </p:nvSpPr>
        <p:spPr>
          <a:xfrm>
            <a:off x="5794446" y="4957160"/>
            <a:ext cx="316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24118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>
                <a:solidFill>
                  <a:srgbClr val="FF0000"/>
                </a:solidFill>
              </a:rPr>
              <a:t> sequence </a:t>
            </a:r>
            <a:r>
              <a:rPr lang="en-US" dirty="0"/>
              <a:t>is a special type of function in which the domain is a consecutive set of integers.</a:t>
            </a:r>
          </a:p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Example:</a:t>
            </a:r>
          </a:p>
          <a:p>
            <a:r>
              <a:rPr lang="en-US" dirty="0"/>
              <a:t>Consider a student's GPA in each of their four years in college.</a:t>
            </a:r>
          </a:p>
          <a:p>
            <a:r>
              <a:rPr lang="en-US" dirty="0"/>
              <a:t>Let's express this as a function g : {1,2,3,4} </a:t>
            </a:r>
            <a:r>
              <a:rPr lang="is-IS" dirty="0"/>
              <a:t>→ </a:t>
            </a:r>
            <a:r>
              <a:rPr lang="is-IS" b="1" dirty="0"/>
              <a:t>R</a:t>
            </a:r>
            <a:r>
              <a:rPr lang="en-US" dirty="0"/>
              <a:t>, e.g.</a:t>
            </a:r>
            <a:endParaRPr lang="en-US" b="1" dirty="0"/>
          </a:p>
          <a:p>
            <a:r>
              <a:rPr lang="is-IS" dirty="0"/>
              <a:t>	g(1)=3.67,  g(2)=2.88,  g(3)=3.25,  g(4)=3.75</a:t>
            </a:r>
          </a:p>
          <a:p>
            <a:endParaRPr lang="is-IS" dirty="0"/>
          </a:p>
          <a:p>
            <a:r>
              <a:rPr lang="is-IS" dirty="0"/>
              <a:t>As a shorthand we'll use subscripts for the domain:</a:t>
            </a:r>
          </a:p>
          <a:p>
            <a:r>
              <a:rPr lang="ro-RO" dirty="0"/>
              <a:t>	g</a:t>
            </a:r>
            <a:r>
              <a:rPr lang="ro-RO" baseline="-25000" dirty="0"/>
              <a:t>1</a:t>
            </a:r>
            <a:r>
              <a:rPr lang="ro-RO" dirty="0"/>
              <a:t>=3.67,  g</a:t>
            </a:r>
            <a:r>
              <a:rPr lang="ro-RO" baseline="-25000" dirty="0"/>
              <a:t>2</a:t>
            </a:r>
            <a:r>
              <a:rPr lang="ro-RO" dirty="0"/>
              <a:t>=2.88,  g</a:t>
            </a:r>
            <a:r>
              <a:rPr lang="ro-RO" baseline="-25000" dirty="0"/>
              <a:t>3</a:t>
            </a:r>
            <a:r>
              <a:rPr lang="ro-RO" dirty="0"/>
              <a:t>=3.25,  g</a:t>
            </a:r>
            <a:r>
              <a:rPr lang="ro-RO" baseline="-25000" dirty="0"/>
              <a:t>4</a:t>
            </a:r>
            <a:r>
              <a:rPr lang="ro-RO" dirty="0"/>
              <a:t>=3.75</a:t>
            </a:r>
          </a:p>
          <a:p>
            <a:endParaRPr lang="ro-RO" dirty="0"/>
          </a:p>
          <a:p>
            <a:r>
              <a:rPr lang="ro-RO" dirty="0"/>
              <a:t>When the indices are known you can simply list the sequence of values:</a:t>
            </a:r>
          </a:p>
          <a:p>
            <a:r>
              <a:rPr lang="ro-RO" dirty="0"/>
              <a:t>	</a:t>
            </a:r>
            <a:r>
              <a:rPr lang="hr-HR" dirty="0"/>
              <a:t> 3.67, 2.88, 3.25, 3.75</a:t>
            </a:r>
            <a:endParaRPr lang="ro-RO" dirty="0"/>
          </a:p>
          <a:p>
            <a:endParaRPr lang="ro-RO" dirty="0"/>
          </a:p>
          <a:p>
            <a:endParaRPr lang="is-IS" dirty="0"/>
          </a:p>
          <a:p>
            <a:endParaRPr lang="is-IS" dirty="0"/>
          </a:p>
          <a:p>
            <a:endParaRPr lang="is-I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242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Sequences can have negative indices, e.g.</a:t>
            </a:r>
          </a:p>
          <a:p>
            <a:r>
              <a:rPr lang="en-US" dirty="0"/>
              <a:t>	</a:t>
            </a:r>
            <a:r>
              <a:rPr lang="ro-RO" dirty="0"/>
              <a:t>a</a:t>
            </a:r>
            <a:r>
              <a:rPr lang="ro-RO" baseline="-25000" dirty="0"/>
              <a:t>−2</a:t>
            </a:r>
            <a:r>
              <a:rPr lang="ro-RO" dirty="0"/>
              <a:t>=0,  a</a:t>
            </a:r>
            <a:r>
              <a:rPr lang="ro-RO" baseline="-25000" dirty="0"/>
              <a:t>−1</a:t>
            </a:r>
            <a:r>
              <a:rPr lang="ro-RO" dirty="0"/>
              <a:t>=1,  a</a:t>
            </a:r>
            <a:r>
              <a:rPr lang="ro-RO" baseline="-25000" dirty="0"/>
              <a:t>0</a:t>
            </a:r>
            <a:r>
              <a:rPr lang="ro-RO" dirty="0"/>
              <a:t>=1,  a</a:t>
            </a:r>
            <a:r>
              <a:rPr lang="ro-RO" baseline="-25000" dirty="0"/>
              <a:t>1</a:t>
            </a:r>
            <a:r>
              <a:rPr lang="ro-RO" dirty="0"/>
              <a:t>=0</a:t>
            </a:r>
          </a:p>
          <a:p>
            <a:endParaRPr lang="ro-RO" dirty="0"/>
          </a:p>
          <a:p>
            <a:r>
              <a:rPr lang="ro-RO" dirty="0"/>
              <a:t>They can be </a:t>
            </a:r>
            <a:r>
              <a:rPr lang="ro-RO" dirty="0">
                <a:solidFill>
                  <a:srgbClr val="FF0000"/>
                </a:solidFill>
              </a:rPr>
              <a:t>finite:</a:t>
            </a:r>
          </a:p>
          <a:p>
            <a:r>
              <a:rPr lang="ro-RO" dirty="0"/>
              <a:t>	</a:t>
            </a:r>
            <a:r>
              <a:rPr lang="hu-HU" dirty="0"/>
              <a:t>a</a:t>
            </a:r>
            <a:r>
              <a:rPr lang="hu-HU" baseline="-25000" dirty="0"/>
              <a:t>m</a:t>
            </a:r>
            <a:r>
              <a:rPr lang="hu-HU" dirty="0"/>
              <a:t>,  a</a:t>
            </a:r>
            <a:r>
              <a:rPr lang="hu-HU" baseline="-25000" dirty="0"/>
              <a:t>m+1</a:t>
            </a:r>
            <a:r>
              <a:rPr lang="hu-HU" dirty="0"/>
              <a:t>,  ...  ,a</a:t>
            </a:r>
            <a:r>
              <a:rPr lang="hu-HU" baseline="-25000" dirty="0"/>
              <a:t>n</a:t>
            </a:r>
            <a:endParaRPr lang="ro-RO" baseline="-25000" dirty="0"/>
          </a:p>
          <a:p>
            <a:endParaRPr lang="en-US" dirty="0"/>
          </a:p>
          <a:p>
            <a:r>
              <a:rPr lang="en-US" dirty="0"/>
              <a:t>Or </a:t>
            </a:r>
            <a:r>
              <a:rPr lang="en-US" dirty="0">
                <a:solidFill>
                  <a:srgbClr val="FF0000"/>
                </a:solidFill>
              </a:rPr>
              <a:t>infinite:</a:t>
            </a:r>
          </a:p>
          <a:p>
            <a:r>
              <a:rPr lang="ro-RO" dirty="0"/>
              <a:t>	a</a:t>
            </a:r>
            <a:r>
              <a:rPr lang="ro-RO" baseline="-25000" dirty="0"/>
              <a:t>m</a:t>
            </a:r>
            <a:r>
              <a:rPr lang="ro-RO" dirty="0"/>
              <a:t>,  a</a:t>
            </a:r>
            <a:r>
              <a:rPr lang="ro-RO" baseline="-25000" dirty="0"/>
              <a:t>m+1</a:t>
            </a:r>
            <a:r>
              <a:rPr lang="ro-RO" dirty="0"/>
              <a:t>,  a</a:t>
            </a:r>
            <a:r>
              <a:rPr lang="ro-RO" baseline="-25000" dirty="0"/>
              <a:t>m+2</a:t>
            </a:r>
            <a:r>
              <a:rPr lang="ro-RO" dirty="0"/>
              <a:t>,  ...</a:t>
            </a:r>
          </a:p>
          <a:p>
            <a:endParaRPr lang="ro-RO" dirty="0"/>
          </a:p>
          <a:p>
            <a:r>
              <a:rPr lang="ro-RO" dirty="0"/>
              <a:t>The elements of a sequence can be defined by a formula e.g.:</a:t>
            </a:r>
          </a:p>
          <a:p>
            <a:r>
              <a:rPr lang="ro-RO" dirty="0"/>
              <a:t>	d</a:t>
            </a:r>
            <a:r>
              <a:rPr lang="ro-RO" baseline="-25000" dirty="0"/>
              <a:t>k</a:t>
            </a:r>
            <a:r>
              <a:rPr lang="ro-RO" dirty="0"/>
              <a:t> = 2</a:t>
            </a:r>
            <a:r>
              <a:rPr lang="ro-RO" baseline="30000" dirty="0"/>
              <a:t>k</a:t>
            </a:r>
            <a:r>
              <a:rPr lang="ro-RO" dirty="0"/>
              <a:t> where k = 0,1,2,...</a:t>
            </a:r>
          </a:p>
          <a:p>
            <a:r>
              <a:rPr lang="ro-RO" dirty="0"/>
              <a:t>This defines the </a:t>
            </a:r>
            <a:r>
              <a:rPr lang="ro-RO" dirty="0" err="1"/>
              <a:t>sequence</a:t>
            </a:r>
            <a:r>
              <a:rPr lang="ro-RO" dirty="0"/>
              <a:t> 1, 2,4,....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104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geometric 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geometric sequence </a:t>
            </a:r>
            <a:r>
              <a:rPr lang="en-US" dirty="0"/>
              <a:t>is a sequence of real numbers of the form</a:t>
            </a:r>
          </a:p>
          <a:p>
            <a:r>
              <a:rPr lang="es-ES_tradnl" sz="2400" i="1" dirty="0">
                <a:latin typeface="Times New Roman"/>
                <a:cs typeface="Times New Roman"/>
              </a:rPr>
              <a:t>	a, ar,ar</a:t>
            </a:r>
            <a:r>
              <a:rPr lang="es-ES_tradnl" sz="2400" i="1" baseline="30000" dirty="0">
                <a:latin typeface="Times New Roman"/>
                <a:cs typeface="Times New Roman"/>
              </a:rPr>
              <a:t>2</a:t>
            </a:r>
            <a:r>
              <a:rPr lang="es-ES_tradnl" sz="2400" i="1" dirty="0">
                <a:latin typeface="Times New Roman"/>
                <a:cs typeface="Times New Roman"/>
              </a:rPr>
              <a:t>,...,</a:t>
            </a:r>
            <a:r>
              <a:rPr lang="es-ES_tradnl" sz="2400" i="1" dirty="0" err="1">
                <a:latin typeface="Times New Roman"/>
                <a:cs typeface="Times New Roman"/>
              </a:rPr>
              <a:t>ar</a:t>
            </a:r>
            <a:r>
              <a:rPr lang="es-ES_tradnl" sz="2400" i="1" baseline="30000" dirty="0" err="1">
                <a:latin typeface="Times New Roman"/>
                <a:cs typeface="Times New Roman"/>
              </a:rPr>
              <a:t>n</a:t>
            </a:r>
            <a:r>
              <a:rPr lang="es-ES_tradnl" sz="2400" i="1" dirty="0">
                <a:latin typeface="Times New Roman"/>
                <a:cs typeface="Times New Roman"/>
              </a:rPr>
              <a:t>,...</a:t>
            </a:r>
            <a:endParaRPr lang="en-US" sz="2400" i="1" dirty="0">
              <a:latin typeface="Times New Roman"/>
              <a:cs typeface="Times New Roman"/>
            </a:endParaRPr>
          </a:p>
          <a:p>
            <a:endParaRPr lang="en-US" dirty="0"/>
          </a:p>
          <a:p>
            <a:r>
              <a:rPr lang="en-US" dirty="0"/>
              <a:t>Each element is obtained by multiplying the previous element by the </a:t>
            </a:r>
            <a:r>
              <a:rPr lang="en-US" dirty="0">
                <a:solidFill>
                  <a:srgbClr val="FF0000"/>
                </a:solidFill>
              </a:rPr>
              <a:t>common ratio </a:t>
            </a:r>
            <a:r>
              <a:rPr lang="en-US" dirty="0"/>
              <a:t>of the sequence (r); the first number is some arbitrary number (a)</a:t>
            </a:r>
          </a:p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Example:</a:t>
            </a:r>
          </a:p>
          <a:p>
            <a:r>
              <a:rPr lang="de-DE" dirty="0"/>
              <a:t>1,  1/2,  1/4,  1/8,  1/16, ...</a:t>
            </a:r>
          </a:p>
          <a:p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a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r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sequence</a:t>
            </a:r>
            <a:r>
              <a:rPr lang="de-DE" dirty="0"/>
              <a:t>?</a:t>
            </a:r>
          </a:p>
          <a:p>
            <a:endParaRPr lang="de-DE" dirty="0"/>
          </a:p>
          <a:p>
            <a:r>
              <a:rPr lang="de-DE" dirty="0"/>
              <a:t>A </a:t>
            </a:r>
            <a:r>
              <a:rPr lang="de-DE" dirty="0" err="1"/>
              <a:t>geometric</a:t>
            </a:r>
            <a:r>
              <a:rPr lang="de-DE" dirty="0"/>
              <a:t> </a:t>
            </a:r>
            <a:r>
              <a:rPr lang="de-DE" dirty="0" err="1"/>
              <a:t>sequence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finite </a:t>
            </a:r>
            <a:r>
              <a:rPr lang="de-DE" dirty="0" err="1"/>
              <a:t>or</a:t>
            </a:r>
            <a:r>
              <a:rPr lang="de-DE" dirty="0"/>
              <a:t> infinite.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355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geometric 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individual takes out a </a:t>
            </a:r>
            <a:r>
              <a:rPr lang="en-US" dirty="0">
                <a:solidFill>
                  <a:srgbClr val="000000"/>
                </a:solidFill>
              </a:rPr>
              <a:t>$20,000 </a:t>
            </a:r>
            <a:r>
              <a:rPr lang="en-US" dirty="0"/>
              <a:t>car loan. The interest rate for the loan is </a:t>
            </a:r>
            <a:r>
              <a:rPr lang="en-US" dirty="0">
                <a:solidFill>
                  <a:srgbClr val="000000"/>
                </a:solidFill>
              </a:rPr>
              <a:t>3%</a:t>
            </a:r>
            <a:r>
              <a:rPr lang="en-US" dirty="0"/>
              <a:t>, compounded monthly. Assume a monthly payment of </a:t>
            </a:r>
            <a:r>
              <a:rPr lang="en-US" dirty="0">
                <a:solidFill>
                  <a:srgbClr val="000000"/>
                </a:solidFill>
              </a:rPr>
              <a:t>$500</a:t>
            </a:r>
            <a:r>
              <a:rPr lang="en-US" dirty="0"/>
              <a:t>. Define a</a:t>
            </a:r>
            <a:r>
              <a:rPr lang="en-US" baseline="-25000" dirty="0"/>
              <a:t>n</a:t>
            </a:r>
            <a:r>
              <a:rPr lang="en-US" dirty="0"/>
              <a:t> to be the outstanding debt after n months. Since the interest rate describes the annual interest, the percentage increase each month is actually 3% / 12 = 0.25%. Thus, the multiplicative factor increase each month is 1.0025. The recurrence relation for {a</a:t>
            </a:r>
            <a:r>
              <a:rPr lang="en-US" baseline="-25000" dirty="0"/>
              <a:t>n</a:t>
            </a:r>
            <a:r>
              <a:rPr lang="en-US" dirty="0"/>
              <a:t>} is:</a:t>
            </a:r>
          </a:p>
          <a:p>
            <a:r>
              <a:rPr lang="en-US" dirty="0"/>
              <a:t>	a</a:t>
            </a:r>
            <a:r>
              <a:rPr lang="en-US" baseline="-25000" dirty="0"/>
              <a:t>0</a:t>
            </a:r>
            <a:r>
              <a:rPr lang="en-US" dirty="0"/>
              <a:t> = $20,000</a:t>
            </a:r>
          </a:p>
          <a:p>
            <a:r>
              <a:rPr lang="en-US" dirty="0"/>
              <a:t>	a</a:t>
            </a:r>
            <a:r>
              <a:rPr lang="en-US" baseline="-25000" dirty="0"/>
              <a:t>n</a:t>
            </a:r>
            <a:r>
              <a:rPr lang="en-US" dirty="0"/>
              <a:t>= (1.0025)⋅a</a:t>
            </a:r>
            <a:r>
              <a:rPr lang="en-US" baseline="-25000" dirty="0"/>
              <a:t>n−1 </a:t>
            </a:r>
            <a:r>
              <a:rPr lang="en-US" dirty="0"/>
              <a:t>− 500      for  n≥1</a:t>
            </a:r>
          </a:p>
          <a:p>
            <a:endParaRPr lang="en-US" dirty="0"/>
          </a:p>
          <a:p>
            <a:r>
              <a:rPr lang="en-US" dirty="0"/>
              <a:t>The first few values, to the nearest dollar, for the sequence {a</a:t>
            </a:r>
            <a:r>
              <a:rPr lang="en-US" baseline="-25000" dirty="0"/>
              <a:t>n</a:t>
            </a:r>
            <a:r>
              <a:rPr lang="en-US" dirty="0"/>
              <a:t>} are:</a:t>
            </a:r>
          </a:p>
          <a:p>
            <a:r>
              <a:rPr lang="en-US" dirty="0"/>
              <a:t>a</a:t>
            </a:r>
            <a:r>
              <a:rPr lang="en-US" baseline="-25000" dirty="0"/>
              <a:t>0</a:t>
            </a:r>
            <a:r>
              <a:rPr lang="en-US" dirty="0"/>
              <a:t>=$20,000	a</a:t>
            </a:r>
            <a:r>
              <a:rPr lang="en-US" baseline="-25000" dirty="0"/>
              <a:t>1</a:t>
            </a:r>
            <a:r>
              <a:rPr lang="en-US" dirty="0"/>
              <a:t>=$19,550</a:t>
            </a:r>
          </a:p>
          <a:p>
            <a:r>
              <a:rPr lang="en-US" dirty="0"/>
              <a:t>a</a:t>
            </a:r>
            <a:r>
              <a:rPr lang="en-US" baseline="-25000" dirty="0"/>
              <a:t>2</a:t>
            </a:r>
            <a:r>
              <a:rPr lang="en-US" dirty="0"/>
              <a:t>=$19,099	a</a:t>
            </a:r>
            <a:r>
              <a:rPr lang="en-US" baseline="-25000" dirty="0"/>
              <a:t>3</a:t>
            </a:r>
            <a:r>
              <a:rPr lang="en-US" dirty="0"/>
              <a:t>=$18,647⋯</a:t>
            </a:r>
          </a:p>
        </p:txBody>
      </p:sp>
    </p:spTree>
    <p:extLst>
      <p:ext uri="{BB962C8B-B14F-4D97-AF65-F5344CB8AC3E}">
        <p14:creationId xmlns:p14="http://schemas.microsoft.com/office/powerpoint/2010/main" val="3776546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interest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345488" cy="3581400"/>
          </a:xfrm>
        </p:spPr>
        <p:txBody>
          <a:bodyPr/>
          <a:lstStyle/>
          <a:p>
            <a:r>
              <a:rPr lang="en-US" sz="2200" dirty="0"/>
              <a:t>You deposit $10,000 in a savings account that yields 5% yearly interest.  </a:t>
            </a:r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r>
              <a:rPr lang="en-US" sz="2200" dirty="0"/>
              <a:t>                       </a:t>
            </a:r>
            <a:r>
              <a:rPr lang="en-US" sz="2200" dirty="0">
                <a:solidFill>
                  <a:srgbClr val="FF0000"/>
                </a:solidFill>
              </a:rPr>
              <a:t>why?</a:t>
            </a:r>
          </a:p>
          <a:p>
            <a:endParaRPr lang="en-US" sz="2200" dirty="0">
              <a:solidFill>
                <a:srgbClr val="FF0000"/>
              </a:solidFill>
            </a:endParaRPr>
          </a:p>
          <a:p>
            <a:r>
              <a:rPr lang="en-US" sz="2200" dirty="0">
                <a:solidFill>
                  <a:srgbClr val="FF0000"/>
                </a:solidFill>
              </a:rPr>
              <a:t>How much money will you have after 30 years?</a:t>
            </a:r>
          </a:p>
          <a:p>
            <a:endParaRPr lang="en-US" sz="2200" dirty="0">
              <a:solidFill>
                <a:srgbClr val="FF0000"/>
              </a:solidFill>
            </a:endParaRPr>
          </a:p>
        </p:txBody>
      </p:sp>
      <p:graphicFrame>
        <p:nvGraphicFramePr>
          <p:cNvPr id="53453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601739"/>
              </p:ext>
            </p:extLst>
          </p:nvPr>
        </p:nvGraphicFramePr>
        <p:xfrm>
          <a:off x="2570019" y="2409392"/>
          <a:ext cx="4267200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4" imgW="1651000" imgH="203200" progId="Equation.3">
                  <p:embed/>
                </p:oleObj>
              </mc:Choice>
              <mc:Fallback>
                <p:oleObj name="Equation" r:id="rId4" imgW="16510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0019" y="2409392"/>
                        <a:ext cx="4267200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531A1B6-FCB7-0144-8213-372B7D6CAB64}"/>
              </a:ext>
            </a:extLst>
          </p:cNvPr>
          <p:cNvSpPr txBox="1"/>
          <p:nvPr/>
        </p:nvSpPr>
        <p:spPr>
          <a:xfrm>
            <a:off x="3673926" y="3347362"/>
            <a:ext cx="5202065" cy="6586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 </a:t>
            </a:r>
            <a:r>
              <a:rPr lang="en-US" b="1" dirty="0"/>
              <a:t>b</a:t>
            </a:r>
            <a:r>
              <a:rPr lang="en-US" b="1" baseline="-25000" dirty="0"/>
              <a:t>1</a:t>
            </a:r>
            <a:r>
              <a:rPr lang="en-US" b="1" dirty="0"/>
              <a:t>=b</a:t>
            </a:r>
            <a:r>
              <a:rPr lang="en-US" b="1" baseline="-25000" dirty="0"/>
              <a:t>0</a:t>
            </a:r>
            <a:r>
              <a:rPr lang="en-US" b="1" dirty="0"/>
              <a:t>+rb</a:t>
            </a:r>
            <a:r>
              <a:rPr lang="en-US" b="1" baseline="-25000" dirty="0"/>
              <a:t>0</a:t>
            </a:r>
            <a:r>
              <a:rPr lang="en-US" b="1" dirty="0"/>
              <a:t>=(1+r)b</a:t>
            </a:r>
            <a:r>
              <a:rPr lang="en-US" b="1" baseline="-25000" dirty="0"/>
              <a:t>0</a:t>
            </a:r>
            <a:endParaRPr lang="en-US" b="1" dirty="0"/>
          </a:p>
          <a:p>
            <a:pPr lvl="0">
              <a:spcBef>
                <a:spcPct val="30000"/>
              </a:spcBef>
              <a:defRPr/>
            </a:pPr>
            <a:r>
              <a:rPr lang="en-US" b="1" dirty="0"/>
              <a:t>  b</a:t>
            </a:r>
            <a:r>
              <a:rPr lang="en-US" b="1" baseline="-25000" dirty="0"/>
              <a:t>2</a:t>
            </a:r>
            <a:r>
              <a:rPr lang="en-US" b="1" dirty="0"/>
              <a:t>=b</a:t>
            </a:r>
            <a:r>
              <a:rPr lang="en-US" b="1" baseline="-25000" dirty="0"/>
              <a:t>1</a:t>
            </a:r>
            <a:r>
              <a:rPr lang="en-US" b="1" dirty="0"/>
              <a:t>+rb</a:t>
            </a:r>
            <a:r>
              <a:rPr lang="en-US" b="1" baseline="-25000" dirty="0"/>
              <a:t>1</a:t>
            </a:r>
            <a:r>
              <a:rPr lang="en-US" b="1" dirty="0"/>
              <a:t>= (1+r)b</a:t>
            </a:r>
            <a:r>
              <a:rPr lang="en-US" b="1" baseline="-25000" dirty="0"/>
              <a:t>0</a:t>
            </a:r>
            <a:r>
              <a:rPr lang="en-US" b="1" dirty="0"/>
              <a:t> + r(1+r)b</a:t>
            </a:r>
            <a:r>
              <a:rPr lang="en-US" b="1" baseline="-25000" dirty="0"/>
              <a:t>0</a:t>
            </a:r>
            <a:r>
              <a:rPr lang="en-US" b="1" dirty="0"/>
              <a:t>) = (1+r)</a:t>
            </a:r>
            <a:r>
              <a:rPr lang="en-US" b="1" baseline="30000" dirty="0"/>
              <a:t>2</a:t>
            </a:r>
            <a:r>
              <a:rPr lang="en-US" b="1" dirty="0"/>
              <a:t>b</a:t>
            </a:r>
            <a:r>
              <a:rPr lang="en-US" b="1" baseline="-25000" dirty="0"/>
              <a:t>0   </a:t>
            </a:r>
            <a:r>
              <a:rPr lang="en-US" b="1" dirty="0"/>
              <a:t>etc.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EF02FD-FCF6-A146-92AB-CF5218CA229A}"/>
              </a:ext>
            </a:extLst>
          </p:cNvPr>
          <p:cNvSpPr txBox="1"/>
          <p:nvPr/>
        </p:nvSpPr>
        <p:spPr>
          <a:xfrm>
            <a:off x="3951512" y="5094508"/>
            <a:ext cx="46313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Write the python expression: 1.05**30*10000</a:t>
            </a:r>
          </a:p>
        </p:txBody>
      </p:sp>
    </p:spTree>
    <p:extLst>
      <p:ext uri="{BB962C8B-B14F-4D97-AF65-F5344CB8AC3E}">
        <p14:creationId xmlns:p14="http://schemas.microsoft.com/office/powerpoint/2010/main" val="97101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</a:rPr>
              <a:t>arithmetic sequence </a:t>
            </a:r>
            <a:r>
              <a:rPr lang="en-US" dirty="0"/>
              <a:t>is a sequence of real numbers the form </a:t>
            </a:r>
          </a:p>
          <a:p>
            <a:r>
              <a:rPr lang="en-US" sz="2400" dirty="0"/>
              <a:t>	</a:t>
            </a:r>
            <a:r>
              <a:rPr lang="en-US" sz="2400" i="1" dirty="0">
                <a:latin typeface="Times New Roman"/>
                <a:cs typeface="Times New Roman"/>
              </a:rPr>
              <a:t>a, a + d, a + 2d, . . . , a + </a:t>
            </a:r>
            <a:r>
              <a:rPr lang="en-US" sz="2400" i="1" dirty="0" err="1">
                <a:latin typeface="Times New Roman"/>
                <a:cs typeface="Times New Roman"/>
              </a:rPr>
              <a:t>nd</a:t>
            </a:r>
            <a:r>
              <a:rPr lang="en-US" sz="2400" i="1" dirty="0">
                <a:latin typeface="Times New Roman"/>
                <a:cs typeface="Times New Roman"/>
              </a:rPr>
              <a:t>, ... </a:t>
            </a:r>
          </a:p>
          <a:p>
            <a:endParaRPr lang="en-US" dirty="0"/>
          </a:p>
          <a:p>
            <a:r>
              <a:rPr lang="en-US" dirty="0"/>
              <a:t>Each element is obtained by adding a constant </a:t>
            </a:r>
            <a:r>
              <a:rPr lang="en-US" i="1" dirty="0">
                <a:latin typeface="Times New Roman"/>
                <a:cs typeface="Times New Roman"/>
              </a:rPr>
              <a:t>d</a:t>
            </a:r>
            <a:r>
              <a:rPr lang="en-US" dirty="0"/>
              <a:t> to the previous element; the first number is some arbitrary number </a:t>
            </a:r>
            <a:r>
              <a:rPr lang="en-US" i="1" dirty="0">
                <a:latin typeface="Times New Roman"/>
                <a:cs typeface="Times New Roman"/>
              </a:rPr>
              <a:t>(a)</a:t>
            </a:r>
          </a:p>
          <a:p>
            <a:endParaRPr lang="en-US" i="1" dirty="0">
              <a:latin typeface="Times New Roman"/>
              <a:cs typeface="Times New Roman"/>
            </a:endParaRPr>
          </a:p>
          <a:p>
            <a:r>
              <a:rPr lang="en-US" dirty="0">
                <a:solidFill>
                  <a:schemeClr val="tx1"/>
                </a:solidFill>
                <a:latin typeface="+mj-lt"/>
                <a:cs typeface="Times New Roman"/>
              </a:rPr>
              <a:t>Example:</a:t>
            </a:r>
          </a:p>
          <a:p>
            <a:r>
              <a:rPr lang="de-DE" dirty="0">
                <a:latin typeface="+mj-lt"/>
                <a:cs typeface="Times New Roman"/>
              </a:rPr>
              <a:t>3,  1, −1, −3, −5, −7,...</a:t>
            </a:r>
            <a:endParaRPr lang="en-US" dirty="0">
              <a:latin typeface="+mj-lt"/>
              <a:cs typeface="Times New Roman"/>
            </a:endParaRPr>
          </a:p>
          <a:p>
            <a:r>
              <a:rPr lang="en-US" dirty="0"/>
              <a:t>a = ? d = ?</a:t>
            </a:r>
          </a:p>
        </p:txBody>
      </p:sp>
    </p:spTree>
    <p:extLst>
      <p:ext uri="{BB962C8B-B14F-4D97-AF65-F5344CB8AC3E}">
        <p14:creationId xmlns:p14="http://schemas.microsoft.com/office/powerpoint/2010/main" val="4275413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recurrence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recurrence relation </a:t>
            </a:r>
            <a:r>
              <a:rPr lang="en-US" dirty="0"/>
              <a:t>for the sequence {a</a:t>
            </a:r>
            <a:r>
              <a:rPr lang="en-US" baseline="-25000" dirty="0"/>
              <a:t>n</a:t>
            </a:r>
            <a:r>
              <a:rPr lang="en-US" dirty="0"/>
              <a:t>} is an equation that expresses a</a:t>
            </a:r>
            <a:r>
              <a:rPr lang="en-US" baseline="-25000" dirty="0"/>
              <a:t>n</a:t>
            </a:r>
            <a:r>
              <a:rPr lang="en-US" dirty="0"/>
              <a:t> in terms of one or more of the previous terms of the sequence.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Arithmetic  sequence</a:t>
            </a:r>
          </a:p>
          <a:p>
            <a:r>
              <a:rPr lang="en-US" sz="2400" i="1" dirty="0">
                <a:latin typeface="Times New Roman"/>
                <a:cs typeface="Times New Roman"/>
              </a:rPr>
              <a:t>a</a:t>
            </a:r>
            <a:r>
              <a:rPr lang="en-US" sz="2400" i="1" baseline="-25000" dirty="0">
                <a:latin typeface="Times New Roman"/>
                <a:cs typeface="Times New Roman"/>
              </a:rPr>
              <a:t>0</a:t>
            </a:r>
            <a:r>
              <a:rPr lang="en-US" sz="2400" i="1" dirty="0">
                <a:latin typeface="Times New Roman"/>
                <a:cs typeface="Times New Roman"/>
              </a:rPr>
              <a:t> = a   </a:t>
            </a:r>
            <a:r>
              <a:rPr lang="en-US" dirty="0"/>
              <a:t>(initial value)</a:t>
            </a:r>
          </a:p>
          <a:p>
            <a:r>
              <a:rPr lang="en-US" sz="2400" i="1" dirty="0">
                <a:latin typeface="Times New Roman"/>
                <a:cs typeface="Times New Roman"/>
              </a:rPr>
              <a:t>a</a:t>
            </a:r>
            <a:r>
              <a:rPr lang="en-US" sz="2400" i="1" baseline="-25000" dirty="0">
                <a:latin typeface="Times New Roman"/>
                <a:cs typeface="Times New Roman"/>
              </a:rPr>
              <a:t>n</a:t>
            </a:r>
            <a:r>
              <a:rPr lang="en-US" sz="2400" i="1" dirty="0">
                <a:latin typeface="Times New Roman"/>
                <a:cs typeface="Times New Roman"/>
              </a:rPr>
              <a:t> = d + a</a:t>
            </a:r>
            <a:r>
              <a:rPr lang="en-US" sz="2400" i="1" baseline="-25000" dirty="0">
                <a:latin typeface="Times New Roman"/>
                <a:cs typeface="Times New Roman"/>
              </a:rPr>
              <a:t>n-1</a:t>
            </a:r>
            <a:r>
              <a:rPr lang="en-US" sz="2400" i="1" dirty="0">
                <a:latin typeface="Times New Roman"/>
                <a:cs typeface="Times New Roman"/>
              </a:rPr>
              <a:t>   for n ≥ 1   </a:t>
            </a:r>
            <a:r>
              <a:rPr lang="en-US" dirty="0"/>
              <a:t>(recurrence relation)</a:t>
            </a:r>
          </a:p>
          <a:p>
            <a:endParaRPr lang="en-US" dirty="0"/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>
                <a:solidFill>
                  <a:schemeClr val="tx1"/>
                </a:solidFill>
              </a:rPr>
              <a:t>Geometric  </a:t>
            </a:r>
            <a:r>
              <a:rPr lang="en-US" dirty="0">
                <a:solidFill>
                  <a:schemeClr val="tx1"/>
                </a:solidFill>
              </a:rPr>
              <a:t>sequence</a:t>
            </a:r>
            <a:endParaRPr lang="en-US" i="1" dirty="0">
              <a:latin typeface="Times New Roman"/>
              <a:cs typeface="Times New Roman"/>
            </a:endParaRPr>
          </a:p>
          <a:p>
            <a:r>
              <a:rPr lang="en-US" sz="2400" i="1" dirty="0">
                <a:latin typeface="Times New Roman"/>
                <a:cs typeface="Times New Roman"/>
              </a:rPr>
              <a:t>a</a:t>
            </a:r>
            <a:r>
              <a:rPr lang="en-US" sz="2400" i="1" baseline="-25000" dirty="0">
                <a:latin typeface="Times New Roman"/>
                <a:cs typeface="Times New Roman"/>
              </a:rPr>
              <a:t>0</a:t>
            </a:r>
            <a:r>
              <a:rPr lang="en-US" sz="2400" i="1" dirty="0">
                <a:latin typeface="Times New Roman"/>
                <a:cs typeface="Times New Roman"/>
              </a:rPr>
              <a:t> = a   </a:t>
            </a:r>
            <a:r>
              <a:rPr lang="en-US" dirty="0"/>
              <a:t>(initial value)</a:t>
            </a:r>
          </a:p>
          <a:p>
            <a:r>
              <a:rPr lang="en-US" sz="2400" i="1" dirty="0">
                <a:latin typeface="Times New Roman"/>
                <a:cs typeface="Times New Roman"/>
              </a:rPr>
              <a:t>a</a:t>
            </a:r>
            <a:r>
              <a:rPr lang="en-US" sz="2400" i="1" baseline="-25000" dirty="0">
                <a:latin typeface="Times New Roman"/>
                <a:cs typeface="Times New Roman"/>
              </a:rPr>
              <a:t>n</a:t>
            </a:r>
            <a:r>
              <a:rPr lang="en-US" sz="2400" i="1" dirty="0">
                <a:latin typeface="Times New Roman"/>
                <a:cs typeface="Times New Roman"/>
              </a:rPr>
              <a:t> = r⋅ a</a:t>
            </a:r>
            <a:r>
              <a:rPr lang="en-US" sz="2400" i="1" baseline="-25000" dirty="0">
                <a:latin typeface="Times New Roman"/>
                <a:cs typeface="Times New Roman"/>
              </a:rPr>
              <a:t>n-1</a:t>
            </a:r>
            <a:r>
              <a:rPr lang="en-US" sz="2400" i="1" dirty="0">
                <a:latin typeface="Times New Roman"/>
                <a:cs typeface="Times New Roman"/>
              </a:rPr>
              <a:t>  for n ≥ 1   </a:t>
            </a:r>
            <a:r>
              <a:rPr lang="en-US" dirty="0"/>
              <a:t>(recurrence relation)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F8265A-B479-644B-925E-55DC501638BD}"/>
              </a:ext>
            </a:extLst>
          </p:cNvPr>
          <p:cNvSpPr txBox="1"/>
          <p:nvPr/>
        </p:nvSpPr>
        <p:spPr>
          <a:xfrm>
            <a:off x="1042978" y="3757624"/>
            <a:ext cx="31373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b="1" baseline="-25000" dirty="0">
                <a:solidFill>
                  <a:srgbClr val="FF0000"/>
                </a:solidFill>
              </a:rPr>
              <a:t>1 </a:t>
            </a:r>
            <a:r>
              <a:rPr lang="en-US" b="1" dirty="0">
                <a:solidFill>
                  <a:srgbClr val="FF0000"/>
                </a:solidFill>
              </a:rPr>
              <a:t>= </a:t>
            </a:r>
            <a:r>
              <a:rPr lang="en-US" b="1" dirty="0" err="1">
                <a:solidFill>
                  <a:srgbClr val="FF0000"/>
                </a:solidFill>
              </a:rPr>
              <a:t>a+d</a:t>
            </a:r>
            <a:r>
              <a:rPr lang="en-US" b="1" dirty="0">
                <a:solidFill>
                  <a:srgbClr val="FF0000"/>
                </a:solidFill>
              </a:rPr>
              <a:t>  a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=a+2d  a</a:t>
            </a:r>
            <a:r>
              <a:rPr lang="en-US" b="1" baseline="-25000" dirty="0">
                <a:solidFill>
                  <a:srgbClr val="FF0000"/>
                </a:solidFill>
              </a:rPr>
              <a:t>n</a:t>
            </a:r>
            <a:r>
              <a:rPr lang="en-US" b="1" dirty="0">
                <a:solidFill>
                  <a:srgbClr val="FF0000"/>
                </a:solidFill>
              </a:rPr>
              <a:t>=a + </a:t>
            </a:r>
            <a:r>
              <a:rPr lang="en-US" b="1" dirty="0" err="1">
                <a:solidFill>
                  <a:srgbClr val="FF0000"/>
                </a:solidFill>
              </a:rPr>
              <a:t>nd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6E512E-52A4-5C4E-9055-7241C3462CAF}"/>
              </a:ext>
            </a:extLst>
          </p:cNvPr>
          <p:cNvSpPr txBox="1"/>
          <p:nvPr/>
        </p:nvSpPr>
        <p:spPr>
          <a:xfrm>
            <a:off x="1057259" y="5743099"/>
            <a:ext cx="2653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b="1" baseline="-25000" dirty="0">
                <a:solidFill>
                  <a:srgbClr val="FF0000"/>
                </a:solidFill>
              </a:rPr>
              <a:t>1</a:t>
            </a:r>
            <a:r>
              <a:rPr lang="en-US" b="1" dirty="0">
                <a:solidFill>
                  <a:srgbClr val="FF0000"/>
                </a:solidFill>
              </a:rPr>
              <a:t> = </a:t>
            </a:r>
            <a:r>
              <a:rPr lang="en-US" b="1" dirty="0" err="1">
                <a:solidFill>
                  <a:srgbClr val="FF0000"/>
                </a:solidFill>
              </a:rPr>
              <a:t>ra</a:t>
            </a:r>
            <a:r>
              <a:rPr lang="en-US" b="1" dirty="0">
                <a:solidFill>
                  <a:srgbClr val="FF0000"/>
                </a:solidFill>
              </a:rPr>
              <a:t>  a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=r</a:t>
            </a:r>
            <a:r>
              <a:rPr lang="en-US" b="1" baseline="30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a  a</a:t>
            </a:r>
            <a:r>
              <a:rPr lang="en-US" b="1" baseline="-25000" dirty="0">
                <a:solidFill>
                  <a:srgbClr val="FF0000"/>
                </a:solidFill>
              </a:rPr>
              <a:t>n</a:t>
            </a:r>
            <a:r>
              <a:rPr lang="en-US" b="1" dirty="0">
                <a:solidFill>
                  <a:srgbClr val="FF0000"/>
                </a:solidFill>
              </a:rPr>
              <a:t>=</a:t>
            </a:r>
            <a:r>
              <a:rPr lang="en-US" b="1" dirty="0" err="1">
                <a:solidFill>
                  <a:srgbClr val="FF0000"/>
                </a:solidFill>
              </a:rPr>
              <a:t>r</a:t>
            </a:r>
            <a:r>
              <a:rPr lang="en-US" b="1" baseline="30000" dirty="0" err="1">
                <a:solidFill>
                  <a:srgbClr val="FF0000"/>
                </a:solidFill>
              </a:rPr>
              <a:t>n</a:t>
            </a:r>
            <a:r>
              <a:rPr lang="en-US" b="1" dirty="0" err="1">
                <a:solidFill>
                  <a:srgbClr val="FF0000"/>
                </a:solidFill>
              </a:rPr>
              <a:t>a</a:t>
            </a:r>
            <a:r>
              <a:rPr lang="en-US" b="1" dirty="0">
                <a:solidFill>
                  <a:srgbClr val="FF00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1322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recurrence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800000"/>
                </a:solidFill>
              </a:rPr>
              <a:t>recurrence relation </a:t>
            </a:r>
            <a:r>
              <a:rPr lang="en-US" dirty="0"/>
              <a:t>for the sequence {a</a:t>
            </a:r>
            <a:r>
              <a:rPr lang="en-US" baseline="-25000" dirty="0"/>
              <a:t>n</a:t>
            </a:r>
            <a:r>
              <a:rPr lang="en-US" dirty="0"/>
              <a:t>} is an equation that expresses a</a:t>
            </a:r>
            <a:r>
              <a:rPr lang="en-US" baseline="-25000" dirty="0"/>
              <a:t>n</a:t>
            </a:r>
            <a:r>
              <a:rPr lang="en-US" dirty="0"/>
              <a:t> in terms of one or more of the previous terms of the sequence.</a:t>
            </a:r>
          </a:p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Example:  the Fibonacci sequence</a:t>
            </a:r>
          </a:p>
          <a:p>
            <a:endParaRPr lang="en-US" dirty="0"/>
          </a:p>
          <a:p>
            <a:r>
              <a:rPr lang="de-DE" sz="2400" i="1" dirty="0">
                <a:latin typeface="Times New Roman"/>
                <a:cs typeface="Times New Roman"/>
              </a:rPr>
              <a:t>f</a:t>
            </a:r>
            <a:r>
              <a:rPr lang="de-DE" sz="2400" i="1" baseline="-25000" dirty="0">
                <a:latin typeface="Times New Roman"/>
                <a:cs typeface="Times New Roman"/>
              </a:rPr>
              <a:t>0</a:t>
            </a:r>
            <a:r>
              <a:rPr lang="de-DE" sz="2400" i="1" dirty="0">
                <a:latin typeface="Times New Roman"/>
                <a:cs typeface="Times New Roman"/>
              </a:rPr>
              <a:t> = 0</a:t>
            </a:r>
          </a:p>
          <a:p>
            <a:r>
              <a:rPr lang="de-DE" sz="2400" i="1" dirty="0">
                <a:latin typeface="Times New Roman"/>
                <a:cs typeface="Times New Roman"/>
              </a:rPr>
              <a:t>f</a:t>
            </a:r>
            <a:r>
              <a:rPr lang="de-DE" sz="2400" i="1" baseline="-25000" dirty="0">
                <a:latin typeface="Times New Roman"/>
                <a:cs typeface="Times New Roman"/>
              </a:rPr>
              <a:t>1</a:t>
            </a:r>
            <a:r>
              <a:rPr lang="de-DE" sz="2400" i="1" dirty="0">
                <a:latin typeface="Times New Roman"/>
                <a:cs typeface="Times New Roman"/>
              </a:rPr>
              <a:t> = 1</a:t>
            </a:r>
          </a:p>
          <a:p>
            <a:r>
              <a:rPr lang="de-DE" sz="2400" i="1" dirty="0" err="1">
                <a:latin typeface="Times New Roman"/>
                <a:cs typeface="Times New Roman"/>
              </a:rPr>
              <a:t>f</a:t>
            </a:r>
            <a:r>
              <a:rPr lang="de-DE" sz="2400" i="1" baseline="-25000" dirty="0" err="1">
                <a:latin typeface="Times New Roman"/>
                <a:cs typeface="Times New Roman"/>
              </a:rPr>
              <a:t>n</a:t>
            </a:r>
            <a:r>
              <a:rPr lang="de-DE" sz="2400" i="1" dirty="0">
                <a:latin typeface="Times New Roman"/>
                <a:cs typeface="Times New Roman"/>
              </a:rPr>
              <a:t> = f</a:t>
            </a:r>
            <a:r>
              <a:rPr lang="de-DE" sz="2400" i="1" baseline="-25000" dirty="0">
                <a:latin typeface="Times New Roman"/>
                <a:cs typeface="Times New Roman"/>
              </a:rPr>
              <a:t>n−1</a:t>
            </a:r>
            <a:r>
              <a:rPr lang="de-DE" sz="2400" i="1" dirty="0">
                <a:latin typeface="Times New Roman"/>
                <a:cs typeface="Times New Roman"/>
              </a:rPr>
              <a:t> + f</a:t>
            </a:r>
            <a:r>
              <a:rPr lang="de-DE" sz="2400" i="1" baseline="-25000" dirty="0">
                <a:latin typeface="Times New Roman"/>
                <a:cs typeface="Times New Roman"/>
              </a:rPr>
              <a:t>n−2</a:t>
            </a:r>
            <a:r>
              <a:rPr lang="de-DE" sz="2400" i="1" dirty="0">
                <a:latin typeface="Times New Roman"/>
                <a:cs typeface="Times New Roman"/>
              </a:rPr>
              <a:t>  </a:t>
            </a:r>
            <a:r>
              <a:rPr lang="de-DE" sz="2400" i="1" dirty="0" err="1">
                <a:latin typeface="Times New Roman"/>
                <a:cs typeface="Times New Roman"/>
              </a:rPr>
              <a:t>for</a:t>
            </a:r>
            <a:r>
              <a:rPr lang="de-DE" sz="2400" i="1" dirty="0">
                <a:latin typeface="Times New Roman"/>
                <a:cs typeface="Times New Roman"/>
              </a:rPr>
              <a:t>  </a:t>
            </a:r>
            <a:r>
              <a:rPr lang="de-DE" sz="2400" i="1" dirty="0" err="1">
                <a:latin typeface="Times New Roman"/>
                <a:cs typeface="Times New Roman"/>
              </a:rPr>
              <a:t>n</a:t>
            </a:r>
            <a:r>
              <a:rPr lang="de-DE" sz="2400" i="1" dirty="0">
                <a:latin typeface="Times New Roman"/>
                <a:cs typeface="Times New Roman"/>
              </a:rPr>
              <a:t> ≥ 2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 t="5246"/>
          <a:stretch>
            <a:fillRect/>
          </a:stretch>
        </p:blipFill>
        <p:spPr>
          <a:xfrm>
            <a:off x="5903708" y="2066636"/>
            <a:ext cx="2564966" cy="3456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714653"/>
      </p:ext>
    </p:extLst>
  </p:cSld>
  <p:clrMapOvr>
    <a:masterClrMapping/>
  </p:clrMapOvr>
</p:sld>
</file>

<file path=ppt/theme/theme1.xml><?xml version="1.0" encoding="utf-8"?>
<a:theme xmlns:a="http://schemas.openxmlformats.org/drawingml/2006/main" name="alg-design">
  <a:themeElements>
    <a:clrScheme name="alg-design 7">
      <a:dk1>
        <a:srgbClr val="000000"/>
      </a:dk1>
      <a:lt1>
        <a:srgbClr val="FFFFFF"/>
      </a:lt1>
      <a:dk2>
        <a:srgbClr val="C0C0C0"/>
      </a:dk2>
      <a:lt2>
        <a:srgbClr val="010000"/>
      </a:lt2>
      <a:accent1>
        <a:srgbClr val="CC0000"/>
      </a:accent1>
      <a:accent2>
        <a:srgbClr val="777777"/>
      </a:accent2>
      <a:accent3>
        <a:srgbClr val="FFFFFF"/>
      </a:accent3>
      <a:accent4>
        <a:srgbClr val="000000"/>
      </a:accent4>
      <a:accent5>
        <a:srgbClr val="E2AAAA"/>
      </a:accent5>
      <a:accent6>
        <a:srgbClr val="6B6B6B"/>
      </a:accent6>
      <a:hlink>
        <a:srgbClr val="4D4D4D"/>
      </a:hlink>
      <a:folHlink>
        <a:srgbClr val="660066"/>
      </a:folHlink>
    </a:clrScheme>
    <a:fontScheme name="alg-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lnDef>
  </a:objectDefaults>
  <a:extraClrSchemeLst>
    <a:extraClrScheme>
      <a:clrScheme name="alg-design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g-desig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5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6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7">
        <a:dk1>
          <a:srgbClr val="000000"/>
        </a:dk1>
        <a:lt1>
          <a:srgbClr val="FFFFFF"/>
        </a:lt1>
        <a:dk2>
          <a:srgbClr val="C0C0C0"/>
        </a:dk2>
        <a:lt2>
          <a:srgbClr val="010000"/>
        </a:lt2>
        <a:accent1>
          <a:srgbClr val="CC0000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6B6B6B"/>
        </a:accent6>
        <a:hlink>
          <a:srgbClr val="4D4D4D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0000"/>
      </a:accent4>
      <a:accent5>
        <a:srgbClr val="E2F4FF"/>
      </a:accent5>
      <a:accent6>
        <a:srgbClr val="E7E7B9"/>
      </a:accent6>
      <a:hlink>
        <a:srgbClr val="FF6600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55317</TotalTime>
  <Words>1183</Words>
  <Application>Microsoft Macintosh PowerPoint</Application>
  <PresentationFormat>On-screen Show (4:3)</PresentationFormat>
  <Paragraphs>165</Paragraphs>
  <Slides>12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ＭＳ Ｐゴシック</vt:lpstr>
      <vt:lpstr>Cambria Math</vt:lpstr>
      <vt:lpstr>Comic Sans MS</vt:lpstr>
      <vt:lpstr>Monotype Sorts</vt:lpstr>
      <vt:lpstr>Times New Roman</vt:lpstr>
      <vt:lpstr>Wingdings</vt:lpstr>
      <vt:lpstr>alg-design</vt:lpstr>
      <vt:lpstr>Equation</vt:lpstr>
      <vt:lpstr>CS 220: Discrete Structures and their Applications </vt:lpstr>
      <vt:lpstr>sequences</vt:lpstr>
      <vt:lpstr>sequences</vt:lpstr>
      <vt:lpstr>geometric sequences</vt:lpstr>
      <vt:lpstr>geometric sequences</vt:lpstr>
      <vt:lpstr>compound interest</vt:lpstr>
      <vt:lpstr>arithmetic sequences</vt:lpstr>
      <vt:lpstr>recurrence relations</vt:lpstr>
      <vt:lpstr>recurrence relations</vt:lpstr>
      <vt:lpstr>recurrence relations</vt:lpstr>
      <vt:lpstr>summation notation</vt:lpstr>
      <vt:lpstr>summation notation</vt:lpstr>
    </vt:vector>
  </TitlesOfParts>
  <Company>Dell Computer Corporation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Kevin Wayne</dc:creator>
  <cp:lastModifiedBy>Microsoft Office User</cp:lastModifiedBy>
  <cp:revision>836</cp:revision>
  <cp:lastPrinted>2018-02-16T16:14:15Z</cp:lastPrinted>
  <dcterms:created xsi:type="dcterms:W3CDTF">2011-01-03T17:49:16Z</dcterms:created>
  <dcterms:modified xsi:type="dcterms:W3CDTF">2021-02-17T17:07:14Z</dcterms:modified>
</cp:coreProperties>
</file>