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6"/>
  </p:notesMasterIdLst>
  <p:handoutMasterIdLst>
    <p:handoutMasterId r:id="rId27"/>
  </p:handoutMasterIdLst>
  <p:sldIdLst>
    <p:sldId id="436" r:id="rId2"/>
    <p:sldId id="596" r:id="rId3"/>
    <p:sldId id="599" r:id="rId4"/>
    <p:sldId id="600" r:id="rId5"/>
    <p:sldId id="601" r:id="rId6"/>
    <p:sldId id="602" r:id="rId7"/>
    <p:sldId id="603" r:id="rId8"/>
    <p:sldId id="627" r:id="rId9"/>
    <p:sldId id="628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32" r:id="rId19"/>
    <p:sldId id="613" r:id="rId20"/>
    <p:sldId id="636" r:id="rId21"/>
    <p:sldId id="635" r:id="rId22"/>
    <p:sldId id="634" r:id="rId23"/>
    <p:sldId id="616" r:id="rId24"/>
    <p:sldId id="633" r:id="rId25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0" autoAdjust="0"/>
    <p:restoredTop sz="80920" autoAdjust="0"/>
  </p:normalViewPr>
  <p:slideViewPr>
    <p:cSldViewPr snapToGrid="0">
      <p:cViewPr varScale="1">
        <p:scale>
          <a:sx n="69" d="100"/>
          <a:sy n="69" d="100"/>
        </p:scale>
        <p:origin x="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2/17/21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2/17/21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3+3+3+1 = 5+5</a:t>
            </a:r>
          </a:p>
          <a:p>
            <a:r>
              <a:rPr lang="en-US" dirty="0"/>
              <a:t>5+1 = 3+3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2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 fights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</a:t>
            </a:r>
            <a:r>
              <a:rPr lang="en-US" dirty="0"/>
              <a:t> = {1,</a:t>
            </a:r>
            <a:r>
              <a:rPr lang="is-IS" dirty="0"/>
              <a:t>…,k}</a:t>
            </a:r>
          </a:p>
          <a:p>
            <a:r>
              <a:rPr lang="is-IS" dirty="0"/>
              <a:t>For each subset of  Sk there are two subsets of Sk+1:  one that includes k+1 and one that doesn’t.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| 3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n+1</a:t>
            </a:r>
            <a:r>
              <a:rPr lang="en-US" baseline="0" dirty="0"/>
              <a:t> x 2</a:t>
            </a:r>
            <a:r>
              <a:rPr lang="en-US" baseline="30000" dirty="0"/>
              <a:t>n+1</a:t>
            </a:r>
            <a:r>
              <a:rPr lang="en-US" baseline="0" dirty="0"/>
              <a:t> -1 =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+ 4  - 1  = 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+ 3  </a:t>
            </a:r>
          </a:p>
          <a:p>
            <a:r>
              <a:rPr lang="en-US" baseline="0" dirty="0"/>
              <a:t>And 3 | 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  and 3 | 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Mathematical Induction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6.4 – 6.6 in </a:t>
            </a:r>
            <a:r>
              <a:rPr lang="en-US" sz="3200" dirty="0" err="1">
                <a:solidFill>
                  <a:srgbClr val="4C4C4C"/>
                </a:solidFill>
              </a:rPr>
              <a:t>zybooks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9819"/>
            <a:ext cx="2502497" cy="1876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Geometrical interpretation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59325"/>
          </a:xfrm>
        </p:spPr>
        <p:txBody>
          <a:bodyPr/>
          <a:lstStyle/>
          <a:p>
            <a:pPr>
              <a:buNone/>
            </a:pPr>
            <a:r>
              <a:rPr lang="en-US" dirty="0"/>
              <a:t>	1:</a:t>
            </a:r>
          </a:p>
          <a:p>
            <a:pPr>
              <a:buNone/>
            </a:pPr>
            <a:r>
              <a:rPr lang="en-US" dirty="0"/>
              <a:t>	2:</a:t>
            </a:r>
          </a:p>
          <a:p>
            <a:pPr>
              <a:buNone/>
            </a:pPr>
            <a:r>
              <a:rPr lang="en-US" dirty="0"/>
              <a:t>	3: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these blocks, which represent numbers, together to form sums:</a:t>
            </a:r>
          </a:p>
          <a:p>
            <a:pPr>
              <a:buNone/>
            </a:pPr>
            <a:r>
              <a:rPr lang="en-US" dirty="0"/>
              <a:t>	1 + 2 =</a:t>
            </a:r>
          </a:p>
          <a:p>
            <a:pPr>
              <a:buFontTx/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1 + 2 + 3 =    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12818" y="1338561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2112818" y="1789346"/>
            <a:ext cx="609600" cy="304800"/>
            <a:chOff x="1905000" y="2743200"/>
            <a:chExt cx="609600" cy="304800"/>
          </a:xfrm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19050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22098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2124364" y="2211818"/>
            <a:ext cx="914400" cy="304800"/>
            <a:chOff x="1828800" y="3276600"/>
            <a:chExt cx="914400" cy="304800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8288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1336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24384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394528" y="3119108"/>
            <a:ext cx="609600" cy="609600"/>
            <a:chOff x="2514600" y="4953000"/>
            <a:chExt cx="609600" cy="609600"/>
          </a:xfrm>
        </p:grpSpPr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819400" y="4010891"/>
            <a:ext cx="914400" cy="914400"/>
            <a:chOff x="3124200" y="5791200"/>
            <a:chExt cx="914400" cy="914400"/>
          </a:xfrm>
        </p:grpSpPr>
        <p:sp>
          <p:nvSpPr>
            <p:cNvPr id="72717" name="Rectangle 13"/>
            <p:cNvSpPr>
              <a:spLocks noChangeArrowheads="1"/>
            </p:cNvSpPr>
            <p:nvPr/>
          </p:nvSpPr>
          <p:spPr bwMode="auto">
            <a:xfrm>
              <a:off x="3124200" y="579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3124200" y="609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31242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3429000" y="609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34290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37338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6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81200" y="114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9812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9812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9812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9812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9812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9812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2860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2860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2860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2860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2860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5908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25908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28956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8956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28956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28956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32004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32004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2004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35052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35052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38100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1355725" y="17716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n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2743200" y="3429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n</a:t>
            </a:r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1905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32004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1524000" y="114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15240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1981200" y="1143000"/>
            <a:ext cx="2133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5" name="Text Box 47"/>
          <p:cNvSpPr txBox="1">
            <a:spLocks noChangeArrowheads="1"/>
          </p:cNvSpPr>
          <p:nvPr/>
        </p:nvSpPr>
        <p:spPr bwMode="auto">
          <a:xfrm>
            <a:off x="1736725" y="4362450"/>
            <a:ext cx="428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Area is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i="1" baseline="30000" dirty="0">
                <a:latin typeface="Times New Roman"/>
                <a:cs typeface="Times New Roman"/>
              </a:rPr>
              <a:t>2</a:t>
            </a:r>
            <a:r>
              <a:rPr lang="en-US" sz="2400" i="1" dirty="0">
                <a:latin typeface="Times New Roman"/>
                <a:cs typeface="Times New Roman"/>
              </a:rPr>
              <a:t>/2 + n/2 = n(n + 1)/2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Geometrical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72718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mathematical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063808"/>
            <a:ext cx="8066314" cy="541020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P(n</a:t>
            </a:r>
            <a:r>
              <a:rPr lang="en-US" dirty="0"/>
              <a:t>) be a statement that, for each natural number </a:t>
            </a:r>
            <a:r>
              <a:rPr lang="en-US" dirty="0" err="1"/>
              <a:t>n</a:t>
            </a:r>
            <a:r>
              <a:rPr lang="en-US" dirty="0"/>
              <a:t>, is either true or false.</a:t>
            </a:r>
          </a:p>
          <a:p>
            <a:endParaRPr lang="en-US" dirty="0"/>
          </a:p>
          <a:p>
            <a:r>
              <a:rPr lang="en-US" dirty="0"/>
              <a:t>To prove that </a:t>
            </a:r>
            <a:r>
              <a:rPr lang="en-US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, P(n)</a:t>
            </a:r>
            <a:r>
              <a:rPr lang="en-US" dirty="0"/>
              <a:t>, it suffices to prove:</a:t>
            </a:r>
          </a:p>
          <a:p>
            <a:pPr lvl="1"/>
            <a:r>
              <a:rPr lang="en-US" dirty="0"/>
              <a:t>P(1) is true.                  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820000"/>
                </a:solidFill>
              </a:rPr>
              <a:t>basis </a:t>
            </a:r>
            <a:r>
              <a:rPr lang="en-US" dirty="0"/>
              <a:t>step: P holds for the  smallest element)</a:t>
            </a:r>
          </a:p>
          <a:p>
            <a:pPr lvl="1"/>
            <a:r>
              <a:rPr lang="en-US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, P(n)</a:t>
            </a:r>
            <a:r>
              <a:rPr lang="en-US" dirty="0">
                <a:sym typeface="Symbol" charset="2"/>
              </a:rPr>
              <a:t>  </a:t>
            </a:r>
            <a:r>
              <a:rPr lang="en-US" i="1" dirty="0">
                <a:latin typeface="Times New Roman"/>
                <a:cs typeface="Times New Roman"/>
                <a:sym typeface="Symbol" charset="2"/>
              </a:rPr>
              <a:t>P(n + 1)</a:t>
            </a:r>
            <a:r>
              <a:rPr lang="en-US" dirty="0">
                <a:sym typeface="Symbol" charset="2"/>
              </a:rPr>
              <a:t>.   (</a:t>
            </a:r>
            <a:r>
              <a:rPr lang="en-US" b="1" dirty="0">
                <a:solidFill>
                  <a:srgbClr val="820000"/>
                </a:solidFill>
                <a:sym typeface="Symbol" charset="2"/>
              </a:rPr>
              <a:t>inductive </a:t>
            </a:r>
            <a:r>
              <a:rPr lang="en-US" dirty="0">
                <a:sym typeface="Symbol" charset="2"/>
              </a:rPr>
              <a:t>step: P(n) implies P(n+1))</a:t>
            </a: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This is not magic.</a:t>
            </a:r>
          </a:p>
          <a:p>
            <a:r>
              <a:rPr lang="en-US" dirty="0">
                <a:sym typeface="Symbol" charset="2"/>
              </a:rPr>
              <a:t>It is a recipe for constructing a proof for all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domino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41"/>
            <a:ext cx="8229600" cy="47593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domino falls over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and</a:t>
            </a:r>
            <a:endParaRPr lang="en-US" dirty="0"/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th domino falls over </a:t>
            </a:r>
            <a:r>
              <a:rPr lang="en-US" dirty="0">
                <a:solidFill>
                  <a:schemeClr val="accent2"/>
                </a:solidFill>
              </a:rPr>
              <a:t>implies</a:t>
            </a:r>
            <a:r>
              <a:rPr lang="en-US" dirty="0"/>
              <a:t> that domino (</a:t>
            </a:r>
            <a:r>
              <a:rPr lang="en-US" i="1" dirty="0" err="1"/>
              <a:t>n</a:t>
            </a:r>
            <a:r>
              <a:rPr lang="en-US" dirty="0"/>
              <a:t> + 1) falls over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then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domino </a:t>
            </a:r>
            <a:r>
              <a:rPr lang="en-US" i="1" dirty="0" err="1"/>
              <a:t>n</a:t>
            </a:r>
            <a:r>
              <a:rPr lang="en-US" dirty="0"/>
              <a:t> falls over for all </a:t>
            </a:r>
            <a:r>
              <a:rPr lang="en-US" i="1" dirty="0" err="1"/>
              <a:t>n</a:t>
            </a:r>
            <a:r>
              <a:rPr lang="en-US" i="1" dirty="0"/>
              <a:t> </a:t>
            </a:r>
            <a:r>
              <a:rPr lang="en-US" dirty="0" err="1">
                <a:sym typeface="Symbol" charset="2"/>
              </a:rPr>
              <a:t></a:t>
            </a:r>
            <a:r>
              <a:rPr lang="en-US" dirty="0">
                <a:sym typeface="Symbol" charset="2"/>
              </a:rPr>
              <a:t> </a:t>
            </a:r>
            <a:r>
              <a:rPr lang="en-US" b="1" dirty="0"/>
              <a:t>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46" y="640679"/>
            <a:ext cx="2915054" cy="2186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3063" y="6211669"/>
            <a:ext cx="6112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 from http://</a:t>
            </a:r>
            <a:r>
              <a:rPr lang="en-US" sz="1400" dirty="0" err="1"/>
              <a:t>en.wikipedia.org/wiki/File:Dominoeffect.png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067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steps:</a:t>
            </a:r>
          </a:p>
          <a:p>
            <a:pPr lvl="1"/>
            <a:r>
              <a:rPr lang="en-US" dirty="0"/>
              <a:t>Prove P(smallest element). 	[the </a:t>
            </a:r>
            <a:r>
              <a:rPr lang="en-US" dirty="0">
                <a:solidFill>
                  <a:srgbClr val="820000"/>
                </a:solidFill>
              </a:rPr>
              <a:t>basis </a:t>
            </a:r>
            <a:r>
              <a:rPr lang="en-US" dirty="0"/>
              <a:t>step]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Assume P(k)			[the </a:t>
            </a:r>
            <a:r>
              <a:rPr lang="en-US" dirty="0">
                <a:solidFill>
                  <a:srgbClr val="820000"/>
                </a:solidFill>
              </a:rPr>
              <a:t>induction hypothesis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P(k) prove P(k + 1)	[the</a:t>
            </a:r>
            <a:r>
              <a:rPr lang="en-US" dirty="0">
                <a:solidFill>
                  <a:srgbClr val="820000"/>
                </a:solidFill>
              </a:rPr>
              <a:t> inductive step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dirty="0"/>
              <a:t>Show that any postage of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≥ 8¢</a:t>
            </a:r>
            <a:r>
              <a:rPr lang="en-US" dirty="0">
                <a:ea typeface="Arial" charset="0"/>
                <a:cs typeface="Arial" charset="0"/>
              </a:rPr>
              <a:t>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obtained using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3¢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5¢</a:t>
            </a:r>
            <a:r>
              <a:rPr lang="en-US" dirty="0">
                <a:ea typeface="Arial" charset="0"/>
                <a:cs typeface="Arial" charset="0"/>
              </a:rPr>
              <a:t> stamps.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dirty="0">
                <a:ea typeface="Arial" charset="0"/>
                <a:cs typeface="Arial" charset="0"/>
              </a:rPr>
              <a:t>Basis step:  smallest element is 8 here: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8¢		=	3¢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7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8442036" cy="5459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P(n) be the statement </a:t>
            </a:r>
            <a:r>
              <a:rPr lang="en-US" sz="2400" dirty="0">
                <a:solidFill>
                  <a:srgbClr val="820000"/>
                </a:solidFill>
              </a:rPr>
              <a:t>“n cents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 postage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			obtained using 3¢ and 5¢ stamps”.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Want to show that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tx2"/>
                </a:solidFill>
                <a:ea typeface="Arial" charset="0"/>
                <a:cs typeface="Arial" charset="0"/>
              </a:rPr>
              <a:t>	</a:t>
            </a:r>
            <a:r>
              <a:rPr lang="en-US" sz="2400" dirty="0">
                <a:ea typeface="Arial" charset="0"/>
                <a:cs typeface="Arial" charset="0"/>
              </a:rPr>
              <a:t>“P(k) is true” </a:t>
            </a:r>
            <a:r>
              <a:rPr lang="en-US" sz="2400" i="1" dirty="0">
                <a:ea typeface="Arial" charset="0"/>
                <a:cs typeface="Arial" charset="0"/>
              </a:rPr>
              <a:t>implies</a:t>
            </a:r>
            <a:r>
              <a:rPr lang="en-US" sz="2400" dirty="0">
                <a:ea typeface="Arial" charset="0"/>
                <a:cs typeface="Arial" charset="0"/>
              </a:rPr>
              <a:t> “P(k+1) is true” for all k ≥ 8.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2 cases: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	1)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 err="1">
                <a:ea typeface="Arial" charset="0"/>
                <a:cs typeface="Arial" charset="0"/>
              </a:rPr>
              <a:t>P(k</a:t>
            </a:r>
            <a:r>
              <a:rPr lang="en-US" sz="2400" dirty="0">
                <a:ea typeface="Arial" charset="0"/>
                <a:cs typeface="Arial" charset="0"/>
              </a:rPr>
              <a:t>) is true 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and</a:t>
            </a:r>
            <a:endParaRPr lang="en-US" sz="24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	the </a:t>
            </a:r>
            <a:r>
              <a:rPr lang="en-US" sz="2400" dirty="0" err="1">
                <a:ea typeface="Arial" charset="0"/>
                <a:cs typeface="Arial" charset="0"/>
              </a:rPr>
              <a:t>k</a:t>
            </a:r>
            <a:r>
              <a:rPr lang="en-US" sz="2400" dirty="0">
                <a:ea typeface="Arial" charset="0"/>
                <a:cs typeface="Arial" charset="0"/>
              </a:rPr>
              <a:t> cents contain at least one 5¢.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2)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 err="1">
                <a:ea typeface="Arial" charset="0"/>
                <a:cs typeface="Arial" charset="0"/>
              </a:rPr>
              <a:t>P(k</a:t>
            </a:r>
            <a:r>
              <a:rPr lang="en-US" sz="2400" dirty="0">
                <a:ea typeface="Arial" charset="0"/>
                <a:cs typeface="Arial" charset="0"/>
              </a:rPr>
              <a:t>) is true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	the </a:t>
            </a:r>
            <a:r>
              <a:rPr lang="en-US" sz="2400" dirty="0" err="1">
                <a:ea typeface="Arial" charset="0"/>
                <a:cs typeface="Arial" charset="0"/>
              </a:rPr>
              <a:t>k</a:t>
            </a:r>
            <a:r>
              <a:rPr lang="en-US" sz="2400" dirty="0">
                <a:ea typeface="Arial" charset="0"/>
                <a:cs typeface="Arial" charset="0"/>
              </a:rPr>
              <a:t> cents do not contain any 5¢.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09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E5C77D58-1FB6-6542-966B-FDB6DF9A5491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51275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Case 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k cents contain at least one 5¢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Case 2: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k cents do not contain any 5¢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	Then there are at least three 3¢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76400" y="18608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905000" y="2165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362200" y="2013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819400" y="2165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486400" y="19370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15000" y="2241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172200" y="20894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629400" y="2241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362200" y="26990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019800" y="27752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77000" y="27752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581400" y="26990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581400" y="1799015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Replace 5</a:t>
            </a:r>
            <a:r>
              <a:rPr lang="en-US" dirty="0">
                <a:ea typeface="Arial" charset="0"/>
                <a:cs typeface="Arial" charset="0"/>
              </a:rPr>
              <a:t>¢ stamp by two 3¢ stamps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2000" y="23180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cents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239000" y="239427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k+1 cents</a:t>
            </a: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1676400" y="47564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19050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2362200" y="4908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5638800" y="47564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58674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6324600" y="4908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28194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7818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1981200" y="55184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2438400" y="53660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2819400" y="55946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3" name="Oval 40"/>
          <p:cNvSpPr>
            <a:spLocks noChangeArrowheads="1"/>
          </p:cNvSpPr>
          <p:nvPr/>
        </p:nvSpPr>
        <p:spPr bwMode="auto">
          <a:xfrm>
            <a:off x="6019800" y="55946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4" name="Oval 41"/>
          <p:cNvSpPr>
            <a:spLocks noChangeArrowheads="1"/>
          </p:cNvSpPr>
          <p:nvPr/>
        </p:nvSpPr>
        <p:spPr bwMode="auto">
          <a:xfrm>
            <a:off x="6553200" y="55946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602380" y="4791257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Replace three 3</a:t>
            </a:r>
            <a:r>
              <a:rPr lang="en-US" dirty="0">
                <a:ea typeface="Arial" charset="0"/>
                <a:cs typeface="Arial" charset="0"/>
              </a:rPr>
              <a:t>¢ stamps by two 5¢ stamps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>
            <a:off x="3581400" y="5823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762000" y="52136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cents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543800" y="52136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k+1 cents</a:t>
            </a:r>
          </a:p>
        </p:txBody>
      </p:sp>
    </p:spTree>
    <p:extLst>
      <p:ext uri="{BB962C8B-B14F-4D97-AF65-F5344CB8AC3E}">
        <p14:creationId xmlns:p14="http://schemas.microsoft.com/office/powerpoint/2010/main" val="50809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of an arithmetic sequence: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  By induction on n</a:t>
            </a:r>
          </a:p>
          <a:p>
            <a:endParaRPr lang="en-US" dirty="0"/>
          </a:p>
          <a:p>
            <a:r>
              <a:rPr lang="en-US" dirty="0"/>
              <a:t>Base case:  n=1</a:t>
            </a:r>
          </a:p>
          <a:p>
            <a:endParaRPr lang="en-US" dirty="0"/>
          </a:p>
          <a:p>
            <a:r>
              <a:rPr lang="en-US" dirty="0"/>
              <a:t>Induction step:</a:t>
            </a:r>
          </a:p>
          <a:p>
            <a:r>
              <a:rPr lang="en-US" dirty="0"/>
              <a:t>Assume: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prove: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3" y="1081809"/>
            <a:ext cx="38608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45" y="3823855"/>
            <a:ext cx="34544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509" y="4979554"/>
            <a:ext cx="4356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that     1 + 2 + 2</a:t>
            </a:r>
            <a:r>
              <a:rPr lang="en-US" baseline="30000" dirty="0"/>
              <a:t>2</a:t>
            </a:r>
            <a:r>
              <a:rPr lang="en-US" dirty="0"/>
              <a:t> + … + 2</a:t>
            </a:r>
            <a:r>
              <a:rPr lang="en-US" baseline="30000" dirty="0"/>
              <a:t>n</a:t>
            </a:r>
            <a:r>
              <a:rPr lang="en-US" dirty="0"/>
              <a:t> = 2</a:t>
            </a:r>
            <a:r>
              <a:rPr lang="en-US" baseline="30000" dirty="0"/>
              <a:t>n + 1</a:t>
            </a:r>
            <a:r>
              <a:rPr lang="en-US" dirty="0"/>
              <a:t> – 1</a:t>
            </a:r>
          </a:p>
          <a:p>
            <a:r>
              <a:rPr lang="en-US" dirty="0"/>
              <a:t>Prove that for n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dirty="0">
                <a:ea typeface="ＭＳ ゴシック"/>
                <a:cs typeface="ＭＳ ゴシック"/>
              </a:rPr>
              <a:t>4 2</a:t>
            </a:r>
            <a:r>
              <a:rPr lang="en-US" baseline="30000" dirty="0">
                <a:ea typeface="ＭＳ ゴシック"/>
                <a:cs typeface="ＭＳ ゴシック"/>
              </a:rPr>
              <a:t>n</a:t>
            </a:r>
            <a:r>
              <a:rPr lang="en-US" dirty="0">
                <a:ea typeface="ＭＳ ゴシック"/>
                <a:cs typeface="ＭＳ ゴシック"/>
              </a:rPr>
              <a:t> &lt; n!</a:t>
            </a:r>
            <a:endParaRPr lang="en-US" dirty="0"/>
          </a:p>
          <a:p>
            <a:r>
              <a:rPr lang="en-US" dirty="0"/>
              <a:t>Prove that n</a:t>
            </a:r>
            <a:r>
              <a:rPr lang="en-US" baseline="30000" dirty="0"/>
              <a:t>3</a:t>
            </a:r>
            <a:r>
              <a:rPr lang="en-US" dirty="0"/>
              <a:t>–n is divisible by 3 for every positive n.</a:t>
            </a:r>
          </a:p>
          <a:p>
            <a:r>
              <a:rPr lang="en-US" dirty="0"/>
              <a:t>Prove that  1 + 3 + 5 + ... + (2n-1) = 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Prove that  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n</a:t>
            </a:r>
            <a:r>
              <a:rPr lang="en-US" baseline="30000" dirty="0"/>
              <a:t>2</a:t>
            </a:r>
            <a:r>
              <a:rPr lang="en-US" dirty="0"/>
              <a:t> = n(n+1)(2n+1)/6   for n&gt;0</a:t>
            </a:r>
          </a:p>
          <a:p>
            <a:endParaRPr lang="en-US" dirty="0"/>
          </a:p>
          <a:p>
            <a:r>
              <a:rPr lang="en-US" dirty="0"/>
              <a:t>   each time ask yourself</a:t>
            </a:r>
          </a:p>
          <a:p>
            <a:r>
              <a:rPr lang="en-US" dirty="0"/>
              <a:t>   1. BASE</a:t>
            </a:r>
          </a:p>
          <a:p>
            <a:r>
              <a:rPr lang="en-US" dirty="0"/>
              <a:t>       What is the base case? Can I prove the base case?</a:t>
            </a:r>
          </a:p>
          <a:p>
            <a:r>
              <a:rPr lang="en-US" dirty="0"/>
              <a:t>   2. STEP</a:t>
            </a:r>
          </a:p>
          <a:p>
            <a:r>
              <a:rPr lang="en-US" dirty="0"/>
              <a:t>       What is the hypothesis?</a:t>
            </a:r>
          </a:p>
          <a:p>
            <a:r>
              <a:rPr lang="en-US" dirty="0"/>
              <a:t>       Obligation: What do I need to prove the inductive step</a:t>
            </a:r>
          </a:p>
          <a:p>
            <a:r>
              <a:rPr lang="en-US" dirty="0"/>
              <a:t>       How do I complete the inductive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84794-FA2C-5E4A-A860-C2C9AAE6AB55}"/>
              </a:ext>
            </a:extLst>
          </p:cNvPr>
          <p:cNvSpPr txBox="1"/>
          <p:nvPr/>
        </p:nvSpPr>
        <p:spPr>
          <a:xfrm>
            <a:off x="4819149" y="3011845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Hint:</a:t>
            </a:r>
            <a:r>
              <a:rPr lang="is-IS" sz="1400" b="1" dirty="0">
                <a:solidFill>
                  <a:srgbClr val="FF0000"/>
                </a:solidFill>
              </a:rPr>
              <a:t> 2n</a:t>
            </a:r>
            <a:r>
              <a:rPr lang="is-IS" sz="1400" b="1" baseline="30000" dirty="0">
                <a:solidFill>
                  <a:srgbClr val="FF0000"/>
                </a:solidFill>
              </a:rPr>
              <a:t>2</a:t>
            </a:r>
            <a:r>
              <a:rPr lang="is-IS" sz="1400" b="1" dirty="0">
                <a:solidFill>
                  <a:srgbClr val="FF0000"/>
                </a:solidFill>
              </a:rPr>
              <a:t>+7n+6 = (n+2)(2n+3)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0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algorithm correctness  (CS320 is full of it)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inductive proof will sometimes point out an algorithmic solution to a problem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Strongly connected to recursion</a:t>
            </a:r>
          </a:p>
        </p:txBody>
      </p:sp>
    </p:spTree>
    <p:extLst>
      <p:ext uri="{BB962C8B-B14F-4D97-AF65-F5344CB8AC3E}">
        <p14:creationId xmlns:p14="http://schemas.microsoft.com/office/powerpoint/2010/main" val="139408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D6F1-B84E-BD47-B3C5-678832CD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prove that   1 + 2 + 2</a:t>
            </a:r>
            <a:r>
              <a:rPr lang="en-US" sz="2800" baseline="30000" dirty="0"/>
              <a:t>2</a:t>
            </a:r>
            <a:r>
              <a:rPr lang="en-US" sz="2800" dirty="0"/>
              <a:t> + … + 2</a:t>
            </a:r>
            <a:r>
              <a:rPr lang="en-US" sz="2800" baseline="30000" dirty="0"/>
              <a:t>n</a:t>
            </a:r>
            <a:r>
              <a:rPr lang="en-US" sz="2800" dirty="0"/>
              <a:t> = 2</a:t>
            </a:r>
            <a:r>
              <a:rPr lang="en-US" sz="2800" baseline="30000" dirty="0"/>
              <a:t>n + 1</a:t>
            </a:r>
            <a:r>
              <a:rPr lang="en-US" sz="2800" dirty="0"/>
              <a:t> –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8DD28-6D44-5E45-BE67-1D14EF0C5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often play with the equation for a couple of examples, before I get to the formal inductive proof.</a:t>
            </a:r>
          </a:p>
          <a:p>
            <a:endParaRPr lang="en-US" dirty="0"/>
          </a:p>
          <a:p>
            <a:r>
              <a:rPr lang="en-US" dirty="0"/>
              <a:t>So e.g. here:</a:t>
            </a:r>
          </a:p>
          <a:p>
            <a:r>
              <a:rPr lang="en-US" dirty="0"/>
              <a:t>    2</a:t>
            </a:r>
            <a:r>
              <a:rPr lang="en-US" baseline="30000" dirty="0"/>
              <a:t>0</a:t>
            </a:r>
            <a:r>
              <a:rPr lang="en-US" dirty="0"/>
              <a:t>  = 1 = 2-1 = 2</a:t>
            </a:r>
            <a:r>
              <a:rPr lang="en-US" baseline="30000" dirty="0"/>
              <a:t>1</a:t>
            </a:r>
            <a:r>
              <a:rPr lang="en-US" dirty="0"/>
              <a:t>-1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2</a:t>
            </a:r>
            <a:r>
              <a:rPr lang="en-US" baseline="30000" dirty="0"/>
              <a:t>0</a:t>
            </a:r>
            <a:r>
              <a:rPr lang="en-US" dirty="0"/>
              <a:t>+2</a:t>
            </a:r>
            <a:r>
              <a:rPr lang="en-US" baseline="30000" dirty="0"/>
              <a:t>1</a:t>
            </a:r>
            <a:r>
              <a:rPr lang="en-US" dirty="0"/>
              <a:t>  = 1 + 2 = 3 = 4-1 = 2</a:t>
            </a:r>
            <a:r>
              <a:rPr lang="en-US" baseline="30000" dirty="0"/>
              <a:t>2</a:t>
            </a:r>
            <a:r>
              <a:rPr lang="en-US" dirty="0"/>
              <a:t>-1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2</a:t>
            </a:r>
            <a:r>
              <a:rPr lang="en-US" baseline="30000" dirty="0"/>
              <a:t>0</a:t>
            </a:r>
            <a:r>
              <a:rPr lang="en-US" dirty="0"/>
              <a:t>+2</a:t>
            </a:r>
            <a:r>
              <a:rPr lang="en-US" baseline="30000" dirty="0"/>
              <a:t>1</a:t>
            </a:r>
            <a:r>
              <a:rPr lang="en-US" dirty="0"/>
              <a:t>+2</a:t>
            </a:r>
            <a:r>
              <a:rPr lang="en-US" baseline="30000" dirty="0"/>
              <a:t>2</a:t>
            </a:r>
            <a:r>
              <a:rPr lang="en-US" dirty="0"/>
              <a:t>  = 1 + 2 + 4 = 7 = 8-1 = 2</a:t>
            </a:r>
            <a:r>
              <a:rPr lang="en-US" baseline="30000" dirty="0"/>
              <a:t>3</a:t>
            </a:r>
            <a:r>
              <a:rPr lang="en-US" dirty="0"/>
              <a:t>-1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Now I am getting the hang of it and  see the general pattern!</a:t>
            </a:r>
          </a:p>
        </p:txBody>
      </p:sp>
    </p:spTree>
    <p:extLst>
      <p:ext uri="{BB962C8B-B14F-4D97-AF65-F5344CB8AC3E}">
        <p14:creationId xmlns:p14="http://schemas.microsoft.com/office/powerpoint/2010/main" val="438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AFD1-CC35-4A4E-B0BF-A539B052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854938"/>
          </a:xfrm>
        </p:spPr>
        <p:txBody>
          <a:bodyPr/>
          <a:lstStyle/>
          <a:p>
            <a:r>
              <a:rPr lang="en-US" sz="2800" dirty="0"/>
              <a:t>Example: prove that 1 + 2 + 2</a:t>
            </a:r>
            <a:r>
              <a:rPr lang="en-US" sz="2800" baseline="30000" dirty="0"/>
              <a:t>2</a:t>
            </a:r>
            <a:r>
              <a:rPr lang="en-US" sz="2800" dirty="0"/>
              <a:t> + … + 2</a:t>
            </a:r>
            <a:r>
              <a:rPr lang="en-US" sz="2800" baseline="30000" dirty="0"/>
              <a:t>n</a:t>
            </a:r>
            <a:r>
              <a:rPr lang="en-US" sz="2800" dirty="0"/>
              <a:t> = 2</a:t>
            </a:r>
            <a:r>
              <a:rPr lang="en-US" sz="2800" baseline="30000" dirty="0"/>
              <a:t>n + 1</a:t>
            </a:r>
            <a:r>
              <a:rPr lang="en-US" sz="2800" dirty="0"/>
              <a:t> –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461B-FCCB-E44E-9668-4E8C28CF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For all n&gt;=0:  2</a:t>
            </a:r>
            <a:r>
              <a:rPr lang="en-US" baseline="30000" dirty="0"/>
              <a:t>0</a:t>
            </a:r>
            <a:r>
              <a:rPr lang="en-US" dirty="0"/>
              <a:t>+2</a:t>
            </a:r>
            <a:r>
              <a:rPr lang="en-US" baseline="30000" dirty="0"/>
              <a:t>1</a:t>
            </a:r>
            <a:r>
              <a:rPr lang="en-US" dirty="0"/>
              <a:t>+…+2</a:t>
            </a:r>
            <a:r>
              <a:rPr lang="en-US" baseline="30000" dirty="0"/>
              <a:t>n</a:t>
            </a:r>
            <a:r>
              <a:rPr lang="en-US" dirty="0"/>
              <a:t>= 2</a:t>
            </a:r>
            <a:r>
              <a:rPr lang="en-US" baseline="30000" dirty="0"/>
              <a:t>n+1</a:t>
            </a:r>
            <a:r>
              <a:rPr lang="en-US" dirty="0"/>
              <a:t>-1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Base case n=0:   2</a:t>
            </a:r>
            <a:r>
              <a:rPr lang="en-US" baseline="30000" dirty="0"/>
              <a:t>0</a:t>
            </a:r>
            <a:r>
              <a:rPr lang="en-US" dirty="0"/>
              <a:t> = 1 = 2</a:t>
            </a:r>
            <a:r>
              <a:rPr lang="en-US" baseline="30000" dirty="0"/>
              <a:t>1</a:t>
            </a:r>
            <a:r>
              <a:rPr lang="en-US" dirty="0"/>
              <a:t>-1</a:t>
            </a:r>
          </a:p>
          <a:p>
            <a:endParaRPr lang="en-US" dirty="0"/>
          </a:p>
          <a:p>
            <a:r>
              <a:rPr lang="en-US" dirty="0"/>
              <a:t>   Step: assume 2</a:t>
            </a:r>
            <a:r>
              <a:rPr lang="en-US" baseline="30000" dirty="0"/>
              <a:t>0</a:t>
            </a:r>
            <a:r>
              <a:rPr lang="en-US" dirty="0"/>
              <a:t>+2</a:t>
            </a:r>
            <a:r>
              <a:rPr lang="en-US" baseline="30000" dirty="0"/>
              <a:t>1</a:t>
            </a:r>
            <a:r>
              <a:rPr lang="en-US" dirty="0"/>
              <a:t>+…+2</a:t>
            </a:r>
            <a:r>
              <a:rPr lang="en-US" baseline="30000" dirty="0"/>
              <a:t>n</a:t>
            </a:r>
            <a:r>
              <a:rPr lang="en-US" dirty="0"/>
              <a:t>= 2</a:t>
            </a:r>
            <a:r>
              <a:rPr lang="en-US" baseline="30000" dirty="0"/>
              <a:t>n+1</a:t>
            </a:r>
            <a:r>
              <a:rPr lang="en-US" dirty="0"/>
              <a:t>-1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now: 2</a:t>
            </a:r>
            <a:r>
              <a:rPr lang="en-US" baseline="30000" dirty="0"/>
              <a:t>0</a:t>
            </a:r>
            <a:r>
              <a:rPr lang="en-US" dirty="0"/>
              <a:t>+2</a:t>
            </a:r>
            <a:r>
              <a:rPr lang="en-US" baseline="30000" dirty="0"/>
              <a:t>1</a:t>
            </a:r>
            <a:r>
              <a:rPr lang="en-US" dirty="0"/>
              <a:t>+…+2</a:t>
            </a:r>
            <a:r>
              <a:rPr lang="en-US" baseline="30000" dirty="0"/>
              <a:t>n</a:t>
            </a:r>
            <a:r>
              <a:rPr lang="en-US" dirty="0"/>
              <a:t> + 2</a:t>
            </a:r>
            <a:r>
              <a:rPr lang="en-US" baseline="30000" dirty="0"/>
              <a:t>n+1</a:t>
            </a:r>
            <a:r>
              <a:rPr lang="en-US" dirty="0"/>
              <a:t> = 2</a:t>
            </a:r>
            <a:r>
              <a:rPr lang="en-US" baseline="30000" dirty="0"/>
              <a:t>0</a:t>
            </a:r>
            <a:r>
              <a:rPr lang="en-US" dirty="0"/>
              <a:t>+2</a:t>
            </a:r>
            <a:r>
              <a:rPr lang="en-US" baseline="30000" dirty="0"/>
              <a:t>1</a:t>
            </a:r>
            <a:r>
              <a:rPr lang="en-US" dirty="0"/>
              <a:t>+…+2</a:t>
            </a:r>
            <a:r>
              <a:rPr lang="en-US" baseline="30000" dirty="0"/>
              <a:t>n        +    </a:t>
            </a:r>
            <a:r>
              <a:rPr lang="en-US" dirty="0"/>
              <a:t> 2</a:t>
            </a:r>
            <a:r>
              <a:rPr lang="en-US" baseline="30000" dirty="0"/>
              <a:t>n+1  </a:t>
            </a:r>
            <a:r>
              <a:rPr lang="en-US" dirty="0"/>
              <a:t>=</a:t>
            </a:r>
          </a:p>
          <a:p>
            <a:r>
              <a:rPr lang="en-US" baseline="30000" dirty="0"/>
              <a:t>                           </a:t>
            </a:r>
          </a:p>
          <a:p>
            <a:r>
              <a:rPr lang="en-US" baseline="30000" dirty="0"/>
              <a:t>                            </a:t>
            </a:r>
            <a:r>
              <a:rPr lang="en-US" dirty="0"/>
              <a:t>2</a:t>
            </a:r>
            <a:r>
              <a:rPr lang="en-US" baseline="30000" dirty="0"/>
              <a:t>n+1</a:t>
            </a:r>
            <a:r>
              <a:rPr lang="en-US" dirty="0"/>
              <a:t>-1      +  2</a:t>
            </a:r>
            <a:r>
              <a:rPr lang="en-US" baseline="30000" dirty="0"/>
              <a:t>n+1   </a:t>
            </a:r>
            <a:r>
              <a:rPr lang="en-US" dirty="0"/>
              <a:t>=   inductive hypothesis</a:t>
            </a:r>
          </a:p>
          <a:p>
            <a:endParaRPr lang="en-US" dirty="0"/>
          </a:p>
          <a:p>
            <a:r>
              <a:rPr lang="en-US" dirty="0"/>
              <a:t>                   2. 2</a:t>
            </a:r>
            <a:r>
              <a:rPr lang="en-US" baseline="30000" dirty="0"/>
              <a:t>n+1</a:t>
            </a:r>
            <a:r>
              <a:rPr lang="en-US" dirty="0"/>
              <a:t>  - 1  =  algebra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       2</a:t>
            </a:r>
            <a:r>
              <a:rPr lang="en-US" baseline="30000" dirty="0"/>
              <a:t>n+2</a:t>
            </a:r>
            <a:r>
              <a:rPr lang="en-US" dirty="0"/>
              <a:t>  -  1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5546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7EB1-7CA0-A042-852F-CF876F11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AAA3-A1C2-9347-8E5D-B4F3C016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063808"/>
            <a:ext cx="8464379" cy="5410200"/>
          </a:xfrm>
        </p:spPr>
        <p:txBody>
          <a:bodyPr/>
          <a:lstStyle/>
          <a:p>
            <a:r>
              <a:rPr lang="en-US" dirty="0"/>
              <a:t>Prove that   P(n):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n</a:t>
            </a:r>
            <a:r>
              <a:rPr lang="en-US" baseline="30000" dirty="0"/>
              <a:t>2</a:t>
            </a:r>
            <a:r>
              <a:rPr lang="en-US" dirty="0"/>
              <a:t> = n(n+1)(2n+1)/6   for n&gt;0</a:t>
            </a:r>
          </a:p>
          <a:p>
            <a:endParaRPr lang="en-US" dirty="0"/>
          </a:p>
          <a:p>
            <a:r>
              <a:rPr lang="en-US" dirty="0"/>
              <a:t>Base: n=1   1</a:t>
            </a:r>
            <a:r>
              <a:rPr lang="en-US" baseline="30000" dirty="0"/>
              <a:t>2</a:t>
            </a:r>
            <a:r>
              <a:rPr lang="en-US" dirty="0"/>
              <a:t> = 1.2.3/6</a:t>
            </a:r>
          </a:p>
          <a:p>
            <a:r>
              <a:rPr lang="en-US" dirty="0"/>
              <a:t>Hypothesis: P(k):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k</a:t>
            </a:r>
            <a:r>
              <a:rPr lang="en-US" baseline="30000" dirty="0"/>
              <a:t>2</a:t>
            </a:r>
            <a:r>
              <a:rPr lang="en-US" dirty="0"/>
              <a:t> = k(k+1)(2k+1)/6 </a:t>
            </a:r>
          </a:p>
          <a:p>
            <a:r>
              <a:rPr lang="en-US" dirty="0"/>
              <a:t>Obligation P(k) </a:t>
            </a:r>
            <a:r>
              <a:rPr lang="en-US" dirty="0">
                <a:sym typeface="Wingdings" pitchFamily="2" charset="2"/>
              </a:rPr>
              <a:t> P(k+1)</a:t>
            </a:r>
            <a:r>
              <a:rPr lang="en-US" dirty="0"/>
              <a:t> 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(k+1)</a:t>
            </a:r>
            <a:r>
              <a:rPr lang="en-US" baseline="30000" dirty="0"/>
              <a:t>2</a:t>
            </a:r>
            <a:r>
              <a:rPr lang="en-US" dirty="0"/>
              <a:t> = (k+1)(k+2)(2k+3)/6 </a:t>
            </a:r>
          </a:p>
          <a:p>
            <a:r>
              <a:rPr lang="en-US" dirty="0"/>
              <a:t>Proof:</a:t>
            </a:r>
          </a:p>
          <a:p>
            <a:r>
              <a:rPr lang="en-US" dirty="0"/>
              <a:t>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(k+1)</a:t>
            </a:r>
            <a:r>
              <a:rPr lang="en-US" baseline="30000" dirty="0"/>
              <a:t>2</a:t>
            </a:r>
            <a:r>
              <a:rPr lang="en-US" dirty="0"/>
              <a:t> = </a:t>
            </a:r>
          </a:p>
          <a:p>
            <a:r>
              <a:rPr lang="en-US" dirty="0"/>
              <a:t>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k</a:t>
            </a:r>
            <a:r>
              <a:rPr lang="en-US" baseline="30000" dirty="0"/>
              <a:t>2</a:t>
            </a:r>
            <a:r>
              <a:rPr lang="en-US" dirty="0"/>
              <a:t>     + (k+1)</a:t>
            </a:r>
            <a:r>
              <a:rPr lang="en-US" baseline="30000" dirty="0"/>
              <a:t>2</a:t>
            </a:r>
            <a:r>
              <a:rPr lang="en-US" dirty="0"/>
              <a:t> =</a:t>
            </a:r>
          </a:p>
          <a:p>
            <a:r>
              <a:rPr lang="en-US" dirty="0"/>
              <a:t> k(k+1)(2k+1)/6  + (k+1)</a:t>
            </a:r>
            <a:r>
              <a:rPr lang="en-US" baseline="30000" dirty="0"/>
              <a:t>2</a:t>
            </a:r>
            <a:r>
              <a:rPr lang="en-US" dirty="0"/>
              <a:t> =   k(k+1)(2k+1)/6  + 6(k+1)</a:t>
            </a:r>
            <a:r>
              <a:rPr lang="en-US" baseline="30000" dirty="0"/>
              <a:t>2</a:t>
            </a:r>
            <a:r>
              <a:rPr lang="en-US" dirty="0"/>
              <a:t>/6 =         </a:t>
            </a:r>
          </a:p>
          <a:p>
            <a:r>
              <a:rPr lang="en-US" dirty="0"/>
              <a:t>                                          (k+1)(k(2k+1)+6(k+1))/6 = 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(k+1)(2k</a:t>
            </a:r>
            <a:r>
              <a:rPr lang="en-US" baseline="30000" dirty="0"/>
              <a:t>2</a:t>
            </a:r>
            <a:r>
              <a:rPr lang="en-US" dirty="0"/>
              <a:t>+7k+6)/6 = </a:t>
            </a:r>
          </a:p>
          <a:p>
            <a:endParaRPr lang="en-US" dirty="0"/>
          </a:p>
          <a:p>
            <a:r>
              <a:rPr lang="en-US" dirty="0"/>
              <a:t>  (k+1)(k+2)(2k+3)/6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E674A-1C47-C345-AC5B-7D233EF2C5AB}"/>
              </a:ext>
            </a:extLst>
          </p:cNvPr>
          <p:cNvSpPr txBox="1"/>
          <p:nvPr/>
        </p:nvSpPr>
        <p:spPr>
          <a:xfrm>
            <a:off x="4003598" y="5284227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Hint:</a:t>
            </a:r>
            <a:r>
              <a:rPr lang="is-IS" sz="1400" b="1" dirty="0">
                <a:solidFill>
                  <a:srgbClr val="FF0000"/>
                </a:solidFill>
              </a:rPr>
              <a:t> 2n</a:t>
            </a:r>
            <a:r>
              <a:rPr lang="is-IS" sz="1400" b="1" baseline="30000" dirty="0">
                <a:solidFill>
                  <a:srgbClr val="FF0000"/>
                </a:solidFill>
              </a:rPr>
              <a:t>2</a:t>
            </a:r>
            <a:r>
              <a:rPr lang="is-IS" sz="1400" b="1" dirty="0">
                <a:solidFill>
                  <a:srgbClr val="FF0000"/>
                </a:solidFill>
              </a:rPr>
              <a:t>+7n+6 = (n+2)(2n+3)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43D7E-06FD-3448-A01B-634514BAF2C3}"/>
              </a:ext>
            </a:extLst>
          </p:cNvPr>
          <p:cNvSpPr txBox="1"/>
          <p:nvPr/>
        </p:nvSpPr>
        <p:spPr>
          <a:xfrm>
            <a:off x="5072063" y="3730797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862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 </a:t>
            </a:r>
            <a:r>
              <a:rPr lang="en-US" sz="2800" dirty="0" err="1"/>
              <a:t>n</a:t>
            </a:r>
            <a:r>
              <a:rPr lang="en-US" sz="2800" dirty="0"/>
              <a:t> be a positive integer.  Show that every 2</a:t>
            </a:r>
            <a:r>
              <a:rPr lang="en-US" sz="2800" baseline="30000" dirty="0"/>
              <a:t>n</a:t>
            </a:r>
            <a:r>
              <a:rPr lang="en-US" sz="2800" dirty="0"/>
              <a:t> x 2</a:t>
            </a:r>
            <a:r>
              <a:rPr lang="en-US" sz="2800" baseline="30000" dirty="0"/>
              <a:t>n</a:t>
            </a:r>
            <a:r>
              <a:rPr lang="en-US" sz="2800" dirty="0"/>
              <a:t> chessboard with one square removed can be tiled using L-shaped </a:t>
            </a:r>
            <a:r>
              <a:rPr lang="en-US" sz="2800" dirty="0" err="1"/>
              <a:t>triominoes</a:t>
            </a:r>
            <a:r>
              <a:rPr lang="en-US" sz="2800" dirty="0"/>
              <a:t>,        , </a:t>
            </a:r>
          </a:p>
          <a:p>
            <a:r>
              <a:rPr lang="en-US" sz="2800" dirty="0"/>
              <a:t>each covering three squares at a time.</a:t>
            </a:r>
          </a:p>
          <a:p>
            <a:endParaRPr lang="en-US" sz="2800" dirty="0"/>
          </a:p>
          <a:p>
            <a:r>
              <a:rPr lang="en-US" sz="2800" dirty="0"/>
              <a:t>First, show that </a:t>
            </a:r>
          </a:p>
          <a:p>
            <a:r>
              <a:rPr lang="en-US" sz="2800" dirty="0"/>
              <a:t>    3 | 2</a:t>
            </a:r>
            <a:r>
              <a:rPr lang="en-US" sz="2800" baseline="30000" dirty="0"/>
              <a:t>n </a:t>
            </a:r>
            <a:r>
              <a:rPr lang="en-US" sz="2800" dirty="0"/>
              <a:t>x 2</a:t>
            </a:r>
            <a:r>
              <a:rPr lang="en-US" sz="2800" baseline="30000" dirty="0"/>
              <a:t>n</a:t>
            </a:r>
            <a:r>
              <a:rPr lang="en-US" sz="2800" dirty="0"/>
              <a:t> – 1   </a:t>
            </a:r>
          </a:p>
          <a:p>
            <a:r>
              <a:rPr lang="en-US" sz="2800" dirty="0"/>
              <a:t>        (i.e. 3 divides 2</a:t>
            </a:r>
            <a:r>
              <a:rPr lang="en-US" sz="2800" baseline="30000" dirty="0"/>
              <a:t>n </a:t>
            </a:r>
            <a:r>
              <a:rPr lang="en-US" sz="2800" dirty="0"/>
              <a:t>x 2</a:t>
            </a:r>
            <a:r>
              <a:rPr lang="en-US" sz="2800" baseline="30000" dirty="0"/>
              <a:t>n</a:t>
            </a:r>
            <a:r>
              <a:rPr lang="en-US" sz="2800" dirty="0"/>
              <a:t> – 1 )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95" y="3460781"/>
            <a:ext cx="2088382" cy="2080381"/>
          </a:xfrm>
          <a:prstGeom prst="rect">
            <a:avLst/>
          </a:prstGeom>
        </p:spPr>
      </p:pic>
      <p:grpSp>
        <p:nvGrpSpPr>
          <p:cNvPr id="5" name="Group 20">
            <a:extLst>
              <a:ext uri="{FF2B5EF4-FFF2-40B4-BE49-F238E27FC236}">
                <a16:creationId xmlns:a16="http://schemas.microsoft.com/office/drawing/2014/main" id="{EBEA2EE6-02DC-C048-9641-472FDC918DD4}"/>
              </a:ext>
            </a:extLst>
          </p:cNvPr>
          <p:cNvGrpSpPr/>
          <p:nvPr/>
        </p:nvGrpSpPr>
        <p:grpSpPr>
          <a:xfrm>
            <a:off x="7321823" y="1907036"/>
            <a:ext cx="525971" cy="525971"/>
            <a:chOff x="2514600" y="4953000"/>
            <a:chExt cx="609600" cy="609600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831F016-210F-8B4E-87CF-EB8D6D83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2CB00145-7EC4-2748-9516-4EFED59F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43E8E68-E715-244F-A66F-35666D297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83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with </a:t>
            </a:r>
            <a:r>
              <a:rPr lang="en-US" dirty="0" err="1"/>
              <a:t>triominoes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7648575" cy="4051117"/>
          </a:xfrm>
        </p:spPr>
        <p:txBody>
          <a:bodyPr/>
          <a:lstStyle/>
          <a:p>
            <a:r>
              <a:rPr lang="en-US" dirty="0"/>
              <a:t>Divide the board into four sub-boards: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 case?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36" y="1871518"/>
            <a:ext cx="30226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91" y="1834573"/>
            <a:ext cx="3149600" cy="3060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331E480-6FBD-7B40-9D14-D52310A9350E}"/>
              </a:ext>
            </a:extLst>
          </p:cNvPr>
          <p:cNvGrpSpPr/>
          <p:nvPr/>
        </p:nvGrpSpPr>
        <p:grpSpPr>
          <a:xfrm>
            <a:off x="4071938" y="5624508"/>
            <a:ext cx="723899" cy="714384"/>
            <a:chOff x="4071938" y="5624508"/>
            <a:chExt cx="723899" cy="7143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83DA46-B8F3-F543-A13C-1277C23BE8EA}"/>
                </a:ext>
              </a:extLst>
            </p:cNvPr>
            <p:cNvSpPr/>
            <p:nvPr/>
          </p:nvSpPr>
          <p:spPr bwMode="auto">
            <a:xfrm>
              <a:off x="4071938" y="5624508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C84616-BA1A-A747-B032-D2FF5EE580E8}"/>
                </a:ext>
              </a:extLst>
            </p:cNvPr>
            <p:cNvSpPr/>
            <p:nvPr/>
          </p:nvSpPr>
          <p:spPr bwMode="auto">
            <a:xfrm>
              <a:off x="4438650" y="5624508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900C78-644A-DD42-A828-4252E687F5BC}"/>
                </a:ext>
              </a:extLst>
            </p:cNvPr>
            <p:cNvSpPr/>
            <p:nvPr/>
          </p:nvSpPr>
          <p:spPr bwMode="auto">
            <a:xfrm>
              <a:off x="4071938" y="5981705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B2E2D8-D818-1C4D-A66B-27382EFF2C1A}"/>
                </a:ext>
              </a:extLst>
            </p:cNvPr>
            <p:cNvSpPr/>
            <p:nvPr/>
          </p:nvSpPr>
          <p:spPr bwMode="auto">
            <a:xfrm>
              <a:off x="4438650" y="5981705"/>
              <a:ext cx="357187" cy="35718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Show that any postage of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≥ 8¢</a:t>
            </a:r>
            <a:r>
              <a:rPr lang="en-US" dirty="0">
                <a:ea typeface="Arial" charset="0"/>
                <a:cs typeface="Arial" charset="0"/>
              </a:rPr>
              <a:t> can be obtained using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3¢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5¢</a:t>
            </a:r>
            <a:r>
              <a:rPr lang="en-US" dirty="0">
                <a:ea typeface="Arial" charset="0"/>
                <a:cs typeface="Arial" charset="0"/>
              </a:rPr>
              <a:t> stamps.</a:t>
            </a:r>
          </a:p>
          <a:p>
            <a:pPr>
              <a:lnSpc>
                <a:spcPct val="90000"/>
              </a:lnSpc>
            </a:pPr>
            <a:endParaRPr lang="en-US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First check for a few values: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8¢	=	3¢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9¢ 	=	3¢ + 3¢ + 3¢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10¢	=	5¢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11¢	=	5¢ + 3¢ + 3¢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12¢	=	3¢ + 3¢ + 3¢ + 3¢</a:t>
            </a:r>
          </a:p>
          <a:p>
            <a:pPr>
              <a:lnSpc>
                <a:spcPct val="90000"/>
              </a:lnSpc>
            </a:pPr>
            <a:endParaRPr lang="en-US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How to generalize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 </a:t>
            </a:r>
            <a:r>
              <a:rPr lang="en-US" sz="2400" dirty="0" err="1"/>
              <a:t>n</a:t>
            </a:r>
            <a:r>
              <a:rPr lang="en-US" sz="2400" dirty="0"/>
              <a:t> be a positive integer.  Show that every 2</a:t>
            </a:r>
            <a:r>
              <a:rPr lang="en-US" sz="2400" baseline="30000" dirty="0"/>
              <a:t>n</a:t>
            </a:r>
            <a:r>
              <a:rPr lang="en-US" sz="2400" dirty="0"/>
              <a:t> x 2</a:t>
            </a:r>
            <a:r>
              <a:rPr lang="en-US" sz="2400" baseline="30000" dirty="0"/>
              <a:t>n</a:t>
            </a:r>
            <a:r>
              <a:rPr lang="en-US" sz="2400" dirty="0"/>
              <a:t> chessboard with one square removed can be tiled using </a:t>
            </a:r>
            <a:r>
              <a:rPr lang="en-US" sz="2400" dirty="0" err="1"/>
              <a:t>triominoes</a:t>
            </a:r>
            <a:r>
              <a:rPr lang="en-US" sz="2400" dirty="0"/>
              <a:t>,         , each covering three squares at a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43" y="2908803"/>
            <a:ext cx="2522491" cy="2512827"/>
          </a:xfrm>
          <a:prstGeom prst="rect">
            <a:avLst/>
          </a:prstGeom>
        </p:spPr>
      </p:pic>
      <p:grpSp>
        <p:nvGrpSpPr>
          <p:cNvPr id="5" name="Group 20">
            <a:extLst>
              <a:ext uri="{FF2B5EF4-FFF2-40B4-BE49-F238E27FC236}">
                <a16:creationId xmlns:a16="http://schemas.microsoft.com/office/drawing/2014/main" id="{C65982C4-C1B6-0645-B13E-300622257AD1}"/>
              </a:ext>
            </a:extLst>
          </p:cNvPr>
          <p:cNvGrpSpPr/>
          <p:nvPr/>
        </p:nvGrpSpPr>
        <p:grpSpPr>
          <a:xfrm>
            <a:off x="3207028" y="1837761"/>
            <a:ext cx="525971" cy="525971"/>
            <a:chOff x="2514600" y="4953000"/>
            <a:chExt cx="609600" cy="609600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6873024D-C7BF-2F49-B222-ECB5F729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2EDB00E-2587-E245-B2CB-2E715D863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FCF90E12-668D-1648-A0EC-9B667222D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1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/>
              </a:rPr>
              <a:t>Prove that </a:t>
            </a:r>
            <a:r>
              <a:rPr lang="en-US" sz="2800" dirty="0"/>
              <a:t>for every positive value of n,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cs typeface="Times New Roman"/>
              </a:rPr>
              <a:t>        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1 + 2 + … + n = n(n + 1)/2.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800" dirty="0">
              <a:cs typeface="Times New Roman"/>
            </a:endParaRPr>
          </a:p>
          <a:p>
            <a:endParaRPr lang="en-US" sz="2800" dirty="0">
              <a:cs typeface="Times New Roman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2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mathematical statements have the form:</a:t>
            </a:r>
          </a:p>
          <a:p>
            <a:pPr marL="0" indent="0">
              <a:buNone/>
            </a:pPr>
            <a:r>
              <a:rPr lang="en-US" sz="2400" dirty="0">
                <a:sym typeface="Symbol" charset="2"/>
              </a:rPr>
              <a:t>		</a:t>
            </a:r>
            <a:r>
              <a:rPr lang="en-US" sz="2400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sz="2400" i="1" dirty="0">
                <a:latin typeface="Times New Roman"/>
                <a:cs typeface="Times New Roman"/>
              </a:rPr>
              <a:t>n </a:t>
            </a:r>
            <a:r>
              <a:rPr lang="en-US" sz="2400" i="1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400" b="1" i="1" dirty="0">
                <a:latin typeface="Times New Roman"/>
                <a:cs typeface="Times New Roman"/>
              </a:rPr>
              <a:t>N</a:t>
            </a:r>
            <a:r>
              <a:rPr lang="en-US" sz="2400" i="1" dirty="0">
                <a:latin typeface="Times New Roman"/>
                <a:cs typeface="Times New Roman"/>
              </a:rPr>
              <a:t>, P(n)</a:t>
            </a:r>
          </a:p>
          <a:p>
            <a:endParaRPr lang="en-US" sz="2400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Example:  </a:t>
            </a:r>
            <a:r>
              <a:rPr lang="en-US" sz="2400" dirty="0"/>
              <a:t>For every positive value of n,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       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1 + 2 + … + n = n(n + 1)/2.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dirty="0"/>
              <a:t>Predicate – propositional function that depends on a variable, and has a truth value once the variable is assigned a value.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Mathematical induction is a proof technique for proving such statements</a:t>
            </a:r>
          </a:p>
          <a:p>
            <a:endParaRPr lang="en-US" sz="2400" dirty="0">
              <a:cs typeface="Times New Roman"/>
            </a:endParaRPr>
          </a:p>
          <a:p>
            <a:endParaRPr lang="en-US" sz="2400" dirty="0">
              <a:cs typeface="Times New Roman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05429" y="1501947"/>
            <a:ext cx="334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P(n)</a:t>
            </a:r>
            <a:r>
              <a:rPr lang="en-US" sz="2400" i="1" dirty="0"/>
              <a:t>:  </a:t>
            </a:r>
            <a:r>
              <a:rPr lang="en-US" sz="2400" dirty="0"/>
              <a:t>Logical predicate</a:t>
            </a:r>
          </a:p>
        </p:txBody>
      </p:sp>
    </p:spTree>
    <p:extLst>
      <p:ext uri="{BB962C8B-B14F-4D97-AF65-F5344CB8AC3E}">
        <p14:creationId xmlns:p14="http://schemas.microsoft.com/office/powerpoint/2010/main" val="13070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Suppose we know: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 1. P(1)  and</a:t>
            </a:r>
            <a:r>
              <a:rPr lang="en-US" sz="2400" dirty="0">
                <a:sym typeface="Symbol" charset="2"/>
              </a:rPr>
              <a:t>    2. P(</a:t>
            </a:r>
            <a:r>
              <a:rPr lang="en-US" sz="2400" i="1" dirty="0">
                <a:sym typeface="Symbol" charset="2"/>
              </a:rPr>
              <a:t>n</a:t>
            </a:r>
            <a:r>
              <a:rPr lang="en-US" sz="2400" dirty="0">
                <a:sym typeface="Symbol" charset="2"/>
              </a:rPr>
              <a:t>)  P(</a:t>
            </a:r>
            <a:r>
              <a:rPr lang="en-US" sz="2400" i="1" dirty="0">
                <a:sym typeface="Symbol" charset="2"/>
              </a:rPr>
              <a:t>n </a:t>
            </a:r>
            <a:r>
              <a:rPr lang="en-US" sz="2400" dirty="0">
                <a:sym typeface="Symbol" charset="2"/>
              </a:rPr>
              <a:t>+ 1) </a:t>
            </a:r>
            <a:r>
              <a:rPr lang="en-US" sz="2400" i="1" dirty="0"/>
              <a:t>n </a:t>
            </a:r>
            <a:r>
              <a:rPr lang="en-US" sz="2400" dirty="0">
                <a:sym typeface="Symbol" charset="2"/>
              </a:rPr>
              <a:t> 1.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>
                <a:sym typeface="Symbol" charset="2"/>
              </a:rPr>
              <a:t>Prove:  P(3)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ym typeface="Symbol" charset="2"/>
              </a:rPr>
              <a:t>Proof: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1. P(1).			[premise]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2. P(1)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P(2).		[specialization of premise]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3. P(2).		[step 1, 2, &amp; modus ponens]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4. P(2)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P(3).		[specialization of premise]	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5. P(3).		[step 3, 4, &amp; modus ponens]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n-US" sz="2000" dirty="0">
              <a:sym typeface="Symbol" charset="2"/>
            </a:endParaRP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Symbol" charset="2"/>
              </a:rPr>
              <a:t>We can construct a proof for every finite value of n</a:t>
            </a:r>
          </a:p>
          <a:p>
            <a:r>
              <a:rPr lang="en-US" sz="2400" dirty="0"/>
              <a:t>  Modus ponens: if p and p </a:t>
            </a:r>
            <a:r>
              <a:rPr lang="en-US" sz="2400" dirty="0">
                <a:sym typeface="Symbol" charset="2"/>
              </a:rPr>
              <a:t> q   then q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409" y="1755630"/>
            <a:ext cx="1875628" cy="1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95"/>
          <a:stretch/>
        </p:blipFill>
        <p:spPr>
          <a:xfrm>
            <a:off x="0" y="1219200"/>
            <a:ext cx="9144000" cy="4264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00CC5-4916-D749-880C-31CF6BF0F809}"/>
              </a:ext>
            </a:extLst>
          </p:cNvPr>
          <p:cNvSpPr txBox="1"/>
          <p:nvPr/>
        </p:nvSpPr>
        <p:spPr>
          <a:xfrm>
            <a:off x="3900196" y="4905595"/>
            <a:ext cx="53735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IMPORTANT:</a:t>
            </a:r>
          </a:p>
          <a:p>
            <a:r>
              <a:rPr lang="en-US" b="1" dirty="0">
                <a:solidFill>
                  <a:srgbClr val="FF0000"/>
                </a:solidFill>
              </a:rPr>
              <a:t>   predicates are parameterized truth values.</a:t>
            </a:r>
          </a:p>
          <a:p>
            <a:r>
              <a:rPr lang="en-US" b="1" dirty="0">
                <a:solidFill>
                  <a:srgbClr val="FF0000"/>
                </a:solidFill>
              </a:rPr>
              <a:t>So e.g., the base case is an equality, not a value. </a:t>
            </a:r>
          </a:p>
          <a:p>
            <a:r>
              <a:rPr lang="en-US" b="1" dirty="0">
                <a:solidFill>
                  <a:srgbClr val="FF0000"/>
                </a:solidFill>
              </a:rPr>
              <a:t>So saying</a:t>
            </a:r>
          </a:p>
          <a:p>
            <a:r>
              <a:rPr lang="en-US" b="1" dirty="0">
                <a:solidFill>
                  <a:srgbClr val="FF0000"/>
                </a:solidFill>
              </a:rPr>
              <a:t>    “The base is 1”    IS WRONG</a:t>
            </a:r>
          </a:p>
          <a:p>
            <a:r>
              <a:rPr lang="en-US" b="1" dirty="0">
                <a:solidFill>
                  <a:srgbClr val="FF0000"/>
                </a:solidFill>
              </a:rPr>
              <a:t>And “the sum of j = 1 to 1 equals 1”   IS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6" y="115455"/>
            <a:ext cx="8339793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2678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62940</TotalTime>
  <Words>1799</Words>
  <Application>Microsoft Macintosh PowerPoint</Application>
  <PresentationFormat>On-screen Show (4:3)</PresentationFormat>
  <Paragraphs>257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ゴシック</vt:lpstr>
      <vt:lpstr>ＭＳ Ｐゴシック</vt:lpstr>
      <vt:lpstr>Arial</vt:lpstr>
      <vt:lpstr>Comic Sans MS</vt:lpstr>
      <vt:lpstr>Monotype Sorts</vt:lpstr>
      <vt:lpstr>Symbol</vt:lpstr>
      <vt:lpstr>Times New Roman</vt:lpstr>
      <vt:lpstr>Wingdings</vt:lpstr>
      <vt:lpstr>alg-design</vt:lpstr>
      <vt:lpstr>CS 220: Discrete Structures and their Applications </vt:lpstr>
      <vt:lpstr>Why induction?</vt:lpstr>
      <vt:lpstr>Motivation</vt:lpstr>
      <vt:lpstr>Motivation</vt:lpstr>
      <vt:lpstr>Motivation</vt:lpstr>
      <vt:lpstr>Motivation</vt:lpstr>
      <vt:lpstr>Proving P(3)</vt:lpstr>
      <vt:lpstr>Example</vt:lpstr>
      <vt:lpstr>Example</vt:lpstr>
      <vt:lpstr>A Geometrical interpretation</vt:lpstr>
      <vt:lpstr>A Geometrical interpretation</vt:lpstr>
      <vt:lpstr>The principle of mathematical induction</vt:lpstr>
      <vt:lpstr>the domino principle</vt:lpstr>
      <vt:lpstr>proof by induction</vt:lpstr>
      <vt:lpstr>Example</vt:lpstr>
      <vt:lpstr>Example</vt:lpstr>
      <vt:lpstr>Example</vt:lpstr>
      <vt:lpstr>Arithmetic sequences</vt:lpstr>
      <vt:lpstr>Examples</vt:lpstr>
      <vt:lpstr>Example: prove that   1 + 2 + 22 + … + 2n = 2n + 1 – 1</vt:lpstr>
      <vt:lpstr>Example: prove that 1 + 2 + 22 + … + 2n = 2n + 1 – 1</vt:lpstr>
      <vt:lpstr>Example</vt:lpstr>
      <vt:lpstr>More induction examples</vt:lpstr>
      <vt:lpstr>Tiling with triominoes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848</cp:revision>
  <cp:lastPrinted>2021-02-17T19:39:38Z</cp:lastPrinted>
  <dcterms:created xsi:type="dcterms:W3CDTF">2011-01-03T17:49:16Z</dcterms:created>
  <dcterms:modified xsi:type="dcterms:W3CDTF">2021-02-17T19:39:41Z</dcterms:modified>
</cp:coreProperties>
</file>