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</p:sldMasterIdLst>
  <p:notesMasterIdLst>
    <p:notesMasterId r:id="rId14"/>
  </p:notesMasterIdLst>
  <p:handoutMasterIdLst>
    <p:handoutMasterId r:id="rId15"/>
  </p:handoutMasterIdLst>
  <p:sldIdLst>
    <p:sldId id="436" r:id="rId2"/>
    <p:sldId id="620" r:id="rId3"/>
    <p:sldId id="618" r:id="rId4"/>
    <p:sldId id="619" r:id="rId5"/>
    <p:sldId id="631" r:id="rId6"/>
    <p:sldId id="622" r:id="rId7"/>
    <p:sldId id="626" r:id="rId8"/>
    <p:sldId id="627" r:id="rId9"/>
    <p:sldId id="628" r:id="rId10"/>
    <p:sldId id="623" r:id="rId11"/>
    <p:sldId id="624" r:id="rId12"/>
    <p:sldId id="630" r:id="rId13"/>
  </p:sldIdLst>
  <p:sldSz cx="9144000" cy="6858000" type="screen4x3"/>
  <p:notesSz cx="9269413" cy="7019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0">
          <p15:clr>
            <a:srgbClr val="A4A3A4"/>
          </p15:clr>
        </p15:guide>
        <p15:guide id="2" pos="29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4C4C4C"/>
    <a:srgbClr val="7F7F7F"/>
    <a:srgbClr val="006600"/>
    <a:srgbClr val="990033"/>
    <a:srgbClr val="CC0000"/>
    <a:srgbClr val="336699"/>
    <a:srgbClr val="008080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3" autoAdjust="0"/>
    <p:restoredTop sz="93632" autoAdjust="0"/>
  </p:normalViewPr>
  <p:slideViewPr>
    <p:cSldViewPr snapToGrid="0">
      <p:cViewPr varScale="1">
        <p:scale>
          <a:sx n="66" d="100"/>
          <a:sy n="66" d="100"/>
        </p:scale>
        <p:origin x="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846" y="-90"/>
      </p:cViewPr>
      <p:guideLst>
        <p:guide orient="horz" pos="2210"/>
        <p:guide pos="29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80C165FA-4563-DA49-9588-BB856F75A137}" type="datetime1">
              <a:rPr lang="en-US"/>
              <a:pPr/>
              <a:t>2/17/21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1247D90D-5A22-9042-A220-14A08B18B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33750"/>
            <a:ext cx="67960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BAD48C94-7EB9-F94F-9D73-CAC3D75EECEA}" type="datetime1">
              <a:rPr lang="en-US"/>
              <a:pPr/>
              <a:t>2/17/21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DC43DCB5-4B1A-7C41-B1F8-2EE8BD314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did</a:t>
            </a:r>
            <a:r>
              <a:rPr lang="en-US" baseline="0" dirty="0"/>
              <a:t> we use the IH?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A1EF5-6658-8D42-A418-6E471B4DE9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6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Line 2"/>
          <p:cNvSpPr>
            <a:spLocks noChangeShapeType="1"/>
          </p:cNvSpPr>
          <p:nvPr userDrawn="1"/>
        </p:nvSpPr>
        <p:spPr bwMode="auto">
          <a:xfrm>
            <a:off x="-3175" y="904791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53639"/>
            <a:ext cx="9144000" cy="1524000"/>
          </a:xfrm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39057" y="3207171"/>
            <a:ext cx="7162800" cy="3094037"/>
          </a:xfrm>
          <a:ln>
            <a:tailEnd type="none" w="sm" len="sm"/>
          </a:ln>
        </p:spPr>
        <p:txBody>
          <a:bodyPr/>
          <a:lstStyle>
            <a:lvl1pPr algn="ctr" defTabSz="915988"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-3175" y="2607988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8BCDA1E-1794-5446-9A2E-8C1F6372D3A9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9578075-EEA9-8144-AD03-4EE198986FB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C59E553-7F30-9B46-BA78-682CBE9B627F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936146-5419-3345-8044-CD41AF2DA91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07CD2F-7EF3-5748-8C7E-34D5617F547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37CA0D4-0E25-8349-8F08-3B7430B3C56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65680C1-A870-054C-BD87-6F9CFA4D4C6D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84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3808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rgbClr val="003399"/>
        </a:buClr>
        <a:buSzPct val="50000"/>
        <a:buFont typeface="Monotype Sorts" charset="2"/>
        <a:defRPr kumimoji="1" sz="2000">
          <a:solidFill>
            <a:srgbClr val="003399"/>
          </a:solidFill>
          <a:latin typeface="+mn-lt"/>
          <a:ea typeface="+mn-ea"/>
          <a:cs typeface="+mn-cs"/>
        </a:defRPr>
      </a:lvl1pPr>
      <a:lvl2pPr marL="346075" indent="-231775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Pct val="35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627063" indent="-166688" algn="l" rtl="0" eaLnBrk="0" fontAlgn="base" hangingPunct="0">
        <a:lnSpc>
          <a:spcPts val="2600"/>
        </a:lnSpc>
        <a:spcBef>
          <a:spcPct val="0"/>
        </a:spcBef>
        <a:spcAft>
          <a:spcPts val="60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147763" indent="-4048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Font typeface="Wingdings" charset="2"/>
        <a:buChar char="!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5398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19970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4542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29114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3686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34981" y="844214"/>
            <a:ext cx="8090110" cy="14394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CS 220: Discrete Structures and their Applications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5636" y="2674573"/>
            <a:ext cx="8601363" cy="275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en-US" sz="1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Strong induction, Recursive algorithms and induction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6.8 in </a:t>
            </a:r>
            <a:r>
              <a:rPr lang="en-US" sz="3200" dirty="0" err="1">
                <a:solidFill>
                  <a:srgbClr val="4C4C4C"/>
                </a:solidFill>
              </a:rPr>
              <a:t>zybooks</a:t>
            </a:r>
            <a:endParaRPr lang="en-US" sz="2800" dirty="0">
              <a:solidFill>
                <a:srgbClr val="4C4C4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635" y="5972753"/>
            <a:ext cx="1638300" cy="71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76455"/>
            <a:ext cx="2222397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79819"/>
            <a:ext cx="2502497" cy="18768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55" y="1029206"/>
            <a:ext cx="8229600" cy="4759325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endParaRPr lang="en-US" dirty="0">
              <a:latin typeface="Courier New" pitchFamily="-10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 err="1">
                <a:latin typeface="Courier New" pitchFamily="-109" charset="0"/>
              </a:rPr>
              <a:t>def</a:t>
            </a:r>
            <a:r>
              <a:rPr lang="en-US" b="1" dirty="0">
                <a:latin typeface="Courier New" pitchFamily="-109" charset="0"/>
              </a:rPr>
              <a:t> </a:t>
            </a:r>
            <a:r>
              <a:rPr lang="en-US" b="1" dirty="0" err="1">
                <a:latin typeface="Courier New" pitchFamily="-109" charset="0"/>
              </a:rPr>
              <a:t>pow</a:t>
            </a:r>
            <a:r>
              <a:rPr lang="en-US" b="1" dirty="0">
                <a:latin typeface="Courier New" pitchFamily="-109" charset="0"/>
              </a:rPr>
              <a:t>(x, n):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-109" charset="0"/>
              </a:rPr>
              <a:t>    #precondition: x and n are positive integers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-109" charset="0"/>
              </a:rPr>
              <a:t>    if (n == 0):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-109" charset="0"/>
              </a:rPr>
              <a:t>       return 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-109" charset="0"/>
              </a:rPr>
              <a:t>    else 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-109" charset="0"/>
              </a:rPr>
              <a:t>       return x * </a:t>
            </a:r>
            <a:r>
              <a:rPr lang="en-US" b="1" dirty="0" err="1">
                <a:latin typeface="Courier New" pitchFamily="-109" charset="0"/>
              </a:rPr>
              <a:t>pow</a:t>
            </a:r>
            <a:r>
              <a:rPr lang="en-US" b="1" dirty="0">
                <a:latin typeface="Courier New" pitchFamily="-109" charset="0"/>
              </a:rPr>
              <a:t>(x, n-1)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-109" charset="0"/>
              </a:rPr>
              <a:t>    }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-109" charset="0"/>
              </a:rPr>
              <a:t>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2495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0760"/>
            <a:ext cx="8686800" cy="4766613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2200" b="1" dirty="0" err="1">
                <a:latin typeface="Courier New" pitchFamily="-109" charset="0"/>
              </a:rPr>
              <a:t>def</a:t>
            </a:r>
            <a:r>
              <a:rPr lang="en-US" sz="2200" b="1" dirty="0">
                <a:latin typeface="Courier New" pitchFamily="-109" charset="0"/>
              </a:rPr>
              <a:t> </a:t>
            </a:r>
            <a:r>
              <a:rPr lang="en-US" sz="2200" b="1" dirty="0" err="1">
                <a:latin typeface="Courier New" pitchFamily="-109" charset="0"/>
              </a:rPr>
              <a:t>pow</a:t>
            </a:r>
            <a:r>
              <a:rPr lang="en-US" sz="2200" b="1" dirty="0">
                <a:latin typeface="Courier New" pitchFamily="-109" charset="0"/>
              </a:rPr>
              <a:t>(x, n):</a:t>
            </a:r>
          </a:p>
          <a:p>
            <a:pPr lvl="1">
              <a:buFontTx/>
              <a:buNone/>
            </a:pPr>
            <a:r>
              <a:rPr lang="en-US" sz="2200" b="1" dirty="0">
                <a:latin typeface="Courier New" pitchFamily="-109" charset="0"/>
              </a:rPr>
              <a:t>    #precondition: x and n are positive integers</a:t>
            </a:r>
          </a:p>
          <a:p>
            <a:pPr lvl="1">
              <a:buFontTx/>
              <a:buNone/>
            </a:pPr>
            <a:r>
              <a:rPr lang="en-US" sz="2200" b="1" dirty="0">
                <a:latin typeface="Courier New" pitchFamily="-109" charset="0"/>
              </a:rPr>
              <a:t>    if (n == 0):</a:t>
            </a:r>
          </a:p>
          <a:p>
            <a:pPr lvl="1">
              <a:buFontTx/>
              <a:buNone/>
            </a:pPr>
            <a:r>
              <a:rPr lang="en-US" sz="2200" b="1" dirty="0">
                <a:latin typeface="Courier New" pitchFamily="-109" charset="0"/>
              </a:rPr>
              <a:t>       return 1</a:t>
            </a:r>
          </a:p>
          <a:p>
            <a:pPr lvl="1">
              <a:buFontTx/>
              <a:buNone/>
            </a:pPr>
            <a:r>
              <a:rPr lang="en-US" sz="2200" b="1" dirty="0">
                <a:latin typeface="Courier New" pitchFamily="-109" charset="0"/>
              </a:rPr>
              <a:t>    else :</a:t>
            </a:r>
          </a:p>
          <a:p>
            <a:pPr lvl="1">
              <a:buFontTx/>
              <a:buNone/>
            </a:pPr>
            <a:r>
              <a:rPr lang="en-US" sz="2200" b="1" dirty="0">
                <a:latin typeface="Courier New" pitchFamily="-109" charset="0"/>
              </a:rPr>
              <a:t>       return x * </a:t>
            </a:r>
            <a:r>
              <a:rPr lang="en-US" sz="2200" b="1" dirty="0" err="1">
                <a:latin typeface="Courier New" pitchFamily="-109" charset="0"/>
              </a:rPr>
              <a:t>pow</a:t>
            </a:r>
            <a:r>
              <a:rPr lang="en-US" sz="2200" b="1" dirty="0">
                <a:latin typeface="Courier New" pitchFamily="-109" charset="0"/>
              </a:rPr>
              <a:t>(x, n-1)</a:t>
            </a:r>
          </a:p>
          <a:p>
            <a:pPr lvl="1">
              <a:buFontTx/>
              <a:buNone/>
            </a:pPr>
            <a:endParaRPr lang="en-US" sz="2200" dirty="0">
              <a:latin typeface="Courier New" pitchFamily="-109" charset="0"/>
            </a:endParaRPr>
          </a:p>
          <a:p>
            <a:pPr lvl="1">
              <a:buFontTx/>
              <a:buNone/>
            </a:pPr>
            <a:r>
              <a:rPr lang="en-US" sz="2200" dirty="0">
                <a:solidFill>
                  <a:srgbClr val="003399"/>
                </a:solidFill>
              </a:rPr>
              <a:t>Claim:</a:t>
            </a:r>
            <a:r>
              <a:rPr lang="en-US" sz="2200" b="1" dirty="0"/>
              <a:t> </a:t>
            </a:r>
            <a:r>
              <a:rPr lang="en-US" sz="2200" dirty="0"/>
              <a:t> the algorithm correctly computes </a:t>
            </a:r>
            <a:r>
              <a:rPr lang="en-US" sz="2200" dirty="0" err="1"/>
              <a:t>x</a:t>
            </a:r>
            <a:r>
              <a:rPr lang="en-US" sz="2200" baseline="30000" dirty="0" err="1"/>
              <a:t>n</a:t>
            </a:r>
            <a:r>
              <a:rPr lang="en-US" sz="2200" dirty="0"/>
              <a:t>.</a:t>
            </a:r>
          </a:p>
          <a:p>
            <a:pPr lvl="1">
              <a:buFontTx/>
              <a:buNone/>
            </a:pPr>
            <a:r>
              <a:rPr lang="en-US" sz="2200" dirty="0">
                <a:solidFill>
                  <a:srgbClr val="003399"/>
                </a:solidFill>
              </a:rPr>
              <a:t>Proof:</a:t>
            </a:r>
            <a:r>
              <a:rPr lang="en-US" sz="2200" dirty="0"/>
              <a:t>  By induction on n</a:t>
            </a:r>
          </a:p>
          <a:p>
            <a:pPr lvl="1">
              <a:buFontTx/>
              <a:buNone/>
            </a:pPr>
            <a:r>
              <a:rPr lang="en-US" sz="2200" dirty="0">
                <a:solidFill>
                  <a:srgbClr val="003399"/>
                </a:solidFill>
              </a:rPr>
              <a:t>Basis step:  </a:t>
            </a:r>
            <a:r>
              <a:rPr lang="en-US" sz="2200" dirty="0"/>
              <a:t>n = 0:  it correctly returns 1</a:t>
            </a:r>
          </a:p>
          <a:p>
            <a:pPr lvl="1">
              <a:buFontTx/>
              <a:buNone/>
            </a:pPr>
            <a:r>
              <a:rPr lang="en-US" sz="2200" dirty="0">
                <a:solidFill>
                  <a:srgbClr val="003399"/>
                </a:solidFill>
              </a:rPr>
              <a:t>Inductive step:  </a:t>
            </a:r>
            <a:r>
              <a:rPr lang="en-US" sz="2200" dirty="0"/>
              <a:t>assume that for n the algorithm correctly returns </a:t>
            </a:r>
            <a:r>
              <a:rPr lang="en-US" sz="2200" dirty="0" err="1"/>
              <a:t>x</a:t>
            </a:r>
            <a:r>
              <a:rPr lang="en-US" sz="2200" baseline="30000" dirty="0" err="1"/>
              <a:t>n</a:t>
            </a:r>
            <a:r>
              <a:rPr lang="en-US" sz="2200" dirty="0"/>
              <a:t>.</a:t>
            </a:r>
          </a:p>
          <a:p>
            <a:pPr lvl="1">
              <a:buFontTx/>
              <a:buNone/>
            </a:pPr>
            <a:r>
              <a:rPr lang="en-US" sz="2200" dirty="0"/>
              <a:t>Then for n+1 it returns x </a:t>
            </a:r>
            <a:r>
              <a:rPr lang="en-US" sz="2200" dirty="0" err="1"/>
              <a:t>x</a:t>
            </a:r>
            <a:r>
              <a:rPr lang="en-US" sz="2200" baseline="30000" dirty="0" err="1"/>
              <a:t>n</a:t>
            </a:r>
            <a:r>
              <a:rPr lang="en-US" sz="2200" dirty="0"/>
              <a:t> = x</a:t>
            </a:r>
            <a:r>
              <a:rPr lang="en-US" sz="2200" baseline="30000" dirty="0"/>
              <a:t>n+1</a:t>
            </a:r>
            <a:r>
              <a:rPr lang="en-US" sz="2200" dirty="0"/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36256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8868-5B6D-0146-8197-410D1176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Egyptian Exponentiation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7E30-0BDF-E840-B3D6-0B686EB8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PA3 </a:t>
            </a:r>
            <a:r>
              <a:rPr lang="en-US" dirty="0"/>
              <a:t>you are implementing an iterative exponentiation algorithm, based on the following recursive definition:</a:t>
            </a:r>
          </a:p>
          <a:p>
            <a:pPr lvl="1">
              <a:buFontTx/>
              <a:buNone/>
            </a:pPr>
            <a:r>
              <a:rPr lang="en-US" sz="2400" dirty="0"/>
              <a:t> </a:t>
            </a:r>
            <a:r>
              <a:rPr lang="en-US" b="1" dirty="0" err="1">
                <a:latin typeface="Courier New" pitchFamily="-109" charset="0"/>
              </a:rPr>
              <a:t>def</a:t>
            </a:r>
            <a:r>
              <a:rPr lang="en-US" b="1" dirty="0">
                <a:latin typeface="Courier New" pitchFamily="-109" charset="0"/>
              </a:rPr>
              <a:t> pow(x, n):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-109" charset="0"/>
              </a:rPr>
              <a:t>    #precondition: x and n are positive integers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-109" charset="0"/>
              </a:rPr>
              <a:t>    if n == 0: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-109" charset="0"/>
              </a:rPr>
              <a:t>       return 1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-109" charset="0"/>
              </a:rPr>
              <a:t>    else if not (n/2 == n//2):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-109" charset="0"/>
              </a:rPr>
              <a:t>       return x * pow(x**2, n//2)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-109" charset="0"/>
              </a:rPr>
              <a:t>    else: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-109" charset="0"/>
              </a:rPr>
              <a:t>       return pow(x**2, n//2)</a:t>
            </a:r>
          </a:p>
          <a:p>
            <a:pPr lvl="1">
              <a:buFontTx/>
              <a:buNone/>
            </a:pPr>
            <a:endParaRPr lang="en-US" b="1" dirty="0"/>
          </a:p>
          <a:p>
            <a:pPr lvl="1">
              <a:buFontTx/>
              <a:buNone/>
            </a:pPr>
            <a:r>
              <a:rPr lang="en-US" sz="2000" dirty="0">
                <a:solidFill>
                  <a:srgbClr val="003399"/>
                </a:solidFill>
              </a:rPr>
              <a:t>Does linear induction work for this algorithm?  Why (not) ?</a:t>
            </a:r>
          </a:p>
          <a:p>
            <a:pPr lvl="1">
              <a:buFontTx/>
              <a:buNone/>
            </a:pPr>
            <a:r>
              <a:rPr lang="en-US" sz="2000" dirty="0">
                <a:solidFill>
                  <a:srgbClr val="003399"/>
                </a:solidFill>
              </a:rPr>
              <a:t>What do we need?</a:t>
            </a:r>
          </a:p>
          <a:p>
            <a:endParaRPr lang="en-US" sz="2400" dirty="0"/>
          </a:p>
          <a:p>
            <a:r>
              <a:rPr lang="en-US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08871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Induction:</a:t>
            </a:r>
          </a:p>
          <a:p>
            <a:pPr lvl="1"/>
            <a:r>
              <a:rPr lang="en-US" dirty="0"/>
              <a:t>P(1) is true.			</a:t>
            </a:r>
          </a:p>
          <a:p>
            <a:pPr lvl="1"/>
            <a:r>
              <a:rPr lang="en-US" dirty="0" err="1">
                <a:sym typeface="Symbol" charset="2"/>
              </a:rPr>
              <a:t>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</a:t>
            </a:r>
            <a:r>
              <a:rPr lang="en-US" dirty="0"/>
              <a:t>N</a:t>
            </a:r>
            <a:r>
              <a:rPr lang="en-US" dirty="0">
                <a:sym typeface="Symbol" charset="2"/>
              </a:rPr>
              <a:t>, </a:t>
            </a:r>
            <a:r>
              <a:rPr lang="en-US" dirty="0" err="1">
                <a:sym typeface="Symbol" charset="2"/>
              </a:rPr>
              <a:t>P(n</a:t>
            </a:r>
            <a:r>
              <a:rPr lang="en-US" dirty="0">
                <a:sym typeface="Symbol" charset="2"/>
              </a:rPr>
              <a:t>) </a:t>
            </a:r>
            <a:r>
              <a:rPr lang="en-US" dirty="0" err="1">
                <a:sym typeface="Symbol" charset="2"/>
              </a:rPr>
              <a:t></a:t>
            </a:r>
            <a:r>
              <a:rPr lang="en-US" dirty="0">
                <a:sym typeface="Symbol" charset="2"/>
              </a:rPr>
              <a:t> </a:t>
            </a:r>
            <a:r>
              <a:rPr lang="en-US" dirty="0" err="1">
                <a:sym typeface="Symbol" charset="2"/>
              </a:rPr>
              <a:t>P(n</a:t>
            </a:r>
            <a:r>
              <a:rPr lang="en-US" dirty="0">
                <a:sym typeface="Symbol" charset="2"/>
              </a:rPr>
              <a:t> + 1).	</a:t>
            </a:r>
          </a:p>
          <a:p>
            <a:pPr lvl="1"/>
            <a:r>
              <a:rPr lang="en-US" dirty="0">
                <a:sym typeface="Symbol" charset="2"/>
              </a:rPr>
              <a:t>Implies </a:t>
            </a:r>
            <a:r>
              <a:rPr lang="en-US" dirty="0" err="1">
                <a:sym typeface="Symbol" charset="2"/>
              </a:rPr>
              <a:t>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</a:t>
            </a:r>
            <a:r>
              <a:rPr lang="en-US" dirty="0"/>
              <a:t>N</a:t>
            </a:r>
            <a:r>
              <a:rPr lang="en-US" dirty="0">
                <a:sym typeface="Symbol" charset="2"/>
              </a:rPr>
              <a:t>, </a:t>
            </a:r>
            <a:r>
              <a:rPr lang="en-US" dirty="0" err="1">
                <a:sym typeface="Symbol" charset="2"/>
              </a:rPr>
              <a:t>P(n</a:t>
            </a:r>
            <a:r>
              <a:rPr lang="en-US" dirty="0">
                <a:sym typeface="Symbol" charset="2"/>
              </a:rPr>
              <a:t>) </a:t>
            </a:r>
          </a:p>
          <a:p>
            <a:endParaRPr lang="en-US" dirty="0">
              <a:sym typeface="Symbol" charset="2"/>
            </a:endParaRPr>
          </a:p>
          <a:p>
            <a:endParaRPr lang="en-US" dirty="0">
              <a:sym typeface="Symbol" charset="2"/>
            </a:endParaRPr>
          </a:p>
          <a:p>
            <a:r>
              <a:rPr lang="en-US" dirty="0">
                <a:sym typeface="Symbol" charset="2"/>
              </a:rPr>
              <a:t>Strong induction:</a:t>
            </a:r>
          </a:p>
          <a:p>
            <a:pPr lvl="1"/>
            <a:r>
              <a:rPr lang="en-US" dirty="0"/>
              <a:t>P(1) is true.			</a:t>
            </a:r>
          </a:p>
          <a:p>
            <a:pPr lvl="1"/>
            <a:r>
              <a:rPr lang="en-US" dirty="0">
                <a:sym typeface="Symbol" charset="2"/>
              </a:rPr>
              <a:t></a:t>
            </a:r>
            <a:r>
              <a:rPr lang="en-US" dirty="0"/>
              <a:t>n </a:t>
            </a:r>
            <a:r>
              <a:rPr lang="en-US" dirty="0">
                <a:sym typeface="Symbol" charset="2"/>
              </a:rPr>
              <a:t></a:t>
            </a:r>
            <a:r>
              <a:rPr lang="en-US" dirty="0"/>
              <a:t>N</a:t>
            </a:r>
            <a:r>
              <a:rPr lang="en-US" dirty="0">
                <a:sym typeface="Symbol" charset="2"/>
              </a:rPr>
              <a:t>, (P(1)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Symbol" charset="2"/>
              </a:rPr>
              <a:t>∧</a:t>
            </a:r>
            <a:r>
              <a:rPr lang="en-US" dirty="0">
                <a:sym typeface="Symbol" charset="2"/>
              </a:rPr>
              <a:t> P(2)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Symbol" charset="2"/>
              </a:rPr>
              <a:t>∧</a:t>
            </a:r>
            <a:r>
              <a:rPr lang="en-US" dirty="0">
                <a:sym typeface="Symbol" charset="2"/>
              </a:rPr>
              <a:t>…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Symbol" charset="2"/>
              </a:rPr>
              <a:t>∧</a:t>
            </a:r>
            <a:r>
              <a:rPr lang="en-US" dirty="0">
                <a:sym typeface="Symbol" charset="2"/>
              </a:rPr>
              <a:t>P(n))  P(n + 1).	</a:t>
            </a:r>
          </a:p>
          <a:p>
            <a:pPr lvl="1"/>
            <a:r>
              <a:rPr lang="en-US" dirty="0">
                <a:sym typeface="Symbol" charset="2"/>
              </a:rPr>
              <a:t>Implies </a:t>
            </a:r>
            <a:r>
              <a:rPr lang="en-US" dirty="0" err="1">
                <a:sym typeface="Symbol" charset="2"/>
              </a:rPr>
              <a:t>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</a:t>
            </a:r>
            <a:r>
              <a:rPr lang="en-US" dirty="0"/>
              <a:t>N</a:t>
            </a:r>
            <a:r>
              <a:rPr lang="en-US" dirty="0">
                <a:sym typeface="Symbol" charset="2"/>
              </a:rPr>
              <a:t>, </a:t>
            </a:r>
            <a:r>
              <a:rPr lang="en-US" dirty="0" err="1">
                <a:sym typeface="Symbol" charset="2"/>
              </a:rPr>
              <a:t>P(n</a:t>
            </a:r>
            <a:r>
              <a:rPr lang="en-US" dirty="0">
                <a:sym typeface="Symbol" charset="2"/>
              </a:rPr>
              <a:t>) </a:t>
            </a:r>
          </a:p>
          <a:p>
            <a:pPr lvl="1"/>
            <a:endParaRPr lang="en-US" dirty="0">
              <a:sym typeface="Symbol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2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400" dirty="0"/>
              <a:t>Prove that all natural numbers </a:t>
            </a:r>
            <a:r>
              <a:rPr lang="en-US" sz="2400" dirty="0" err="1">
                <a:sym typeface="Symbol" charset="2"/>
              </a:rPr>
              <a:t></a:t>
            </a:r>
            <a:r>
              <a:rPr lang="en-US" sz="2400" dirty="0">
                <a:sym typeface="Symbol" charset="2"/>
              </a:rPr>
              <a:t> 2 can be represented as a product of primes.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chemeClr val="tx1"/>
                </a:solidFill>
                <a:sym typeface="Symbol" charset="2"/>
              </a:rPr>
              <a:t>Basis:</a:t>
            </a:r>
            <a:r>
              <a:rPr lang="en-US" sz="2400" dirty="0">
                <a:sym typeface="Symbol" charset="2"/>
              </a:rPr>
              <a:t> n=2:  2 is a prime.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72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820000"/>
                </a:solidFill>
                <a:sym typeface="Symbol" charset="2"/>
              </a:rPr>
              <a:t>Inductive step: </a:t>
            </a:r>
            <a:r>
              <a:rPr lang="en-US" dirty="0">
                <a:sym typeface="Symbol" charset="2"/>
              </a:rPr>
              <a:t>show that n+1 can be represented as a product of primes.</a:t>
            </a:r>
          </a:p>
          <a:p>
            <a:pPr lvl="1"/>
            <a:r>
              <a:rPr lang="en-US" dirty="0">
                <a:sym typeface="Symbol" charset="2"/>
              </a:rPr>
              <a:t>If n+1 is a prime: It can be represented as a product of 1 prime, itself.</a:t>
            </a:r>
          </a:p>
          <a:p>
            <a:pPr lvl="1"/>
            <a:r>
              <a:rPr lang="en-US" dirty="0">
                <a:sym typeface="Symbol" charset="2"/>
              </a:rPr>
              <a:t>If n+1 is composite: Then, n + 1 = </a:t>
            </a:r>
            <a:r>
              <a:rPr lang="en-US" dirty="0" err="1">
                <a:sym typeface="Symbol" charset="2"/>
              </a:rPr>
              <a:t>ab</a:t>
            </a:r>
            <a:r>
              <a:rPr lang="en-US" dirty="0">
                <a:sym typeface="Symbol" charset="2"/>
              </a:rPr>
              <a:t>, for some </a:t>
            </a:r>
            <a:r>
              <a:rPr lang="en-US" dirty="0" err="1">
                <a:sym typeface="Symbol" charset="2"/>
              </a:rPr>
              <a:t>a,b</a:t>
            </a:r>
            <a:r>
              <a:rPr lang="en-US" dirty="0">
                <a:sym typeface="Symbol" charset="2"/>
              </a:rPr>
              <a:t> &lt; n + 1.</a:t>
            </a:r>
          </a:p>
          <a:p>
            <a:pPr lvl="2"/>
            <a:r>
              <a:rPr lang="en-US" dirty="0">
                <a:sym typeface="Symbol" charset="2"/>
              </a:rPr>
              <a:t>Therefore, a = p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p</a:t>
            </a:r>
            <a:r>
              <a:rPr lang="en-US" baseline="-25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 . . . </a:t>
            </a:r>
            <a:r>
              <a:rPr lang="en-US" dirty="0" err="1">
                <a:sym typeface="Symbol" charset="2"/>
              </a:rPr>
              <a:t>p</a:t>
            </a:r>
            <a:r>
              <a:rPr lang="en-US" baseline="-25000" dirty="0" err="1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 &amp; </a:t>
            </a:r>
            <a:r>
              <a:rPr lang="en-US" dirty="0" err="1">
                <a:sym typeface="Symbol" charset="2"/>
              </a:rPr>
              <a:t>b</a:t>
            </a:r>
            <a:r>
              <a:rPr lang="en-US" dirty="0">
                <a:sym typeface="Symbol" charset="2"/>
              </a:rPr>
              <a:t> = q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q</a:t>
            </a:r>
            <a:r>
              <a:rPr lang="en-US" baseline="-25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 . . . </a:t>
            </a:r>
            <a:r>
              <a:rPr lang="en-US" dirty="0" err="1">
                <a:sym typeface="Symbol" charset="2"/>
              </a:rPr>
              <a:t>q</a:t>
            </a:r>
            <a:r>
              <a:rPr lang="en-US" baseline="-25000" dirty="0" err="1">
                <a:sym typeface="Symbol" charset="2"/>
              </a:rPr>
              <a:t>l</a:t>
            </a:r>
            <a:r>
              <a:rPr lang="en-US" dirty="0">
                <a:sym typeface="Symbol" charset="2"/>
              </a:rPr>
              <a:t>, where the </a:t>
            </a:r>
            <a:r>
              <a:rPr lang="en-US" dirty="0" err="1">
                <a:sym typeface="Symbol" charset="2"/>
              </a:rPr>
              <a:t>p</a:t>
            </a:r>
            <a:r>
              <a:rPr lang="en-US" baseline="-25000" dirty="0" err="1">
                <a:sym typeface="Symbol" charset="2"/>
              </a:rPr>
              <a:t>i</a:t>
            </a:r>
            <a:r>
              <a:rPr lang="en-US" dirty="0" err="1">
                <a:sym typeface="Symbol" charset="2"/>
              </a:rPr>
              <a:t>s</a:t>
            </a:r>
            <a:r>
              <a:rPr lang="en-US" dirty="0">
                <a:sym typeface="Symbol" charset="2"/>
              </a:rPr>
              <a:t> &amp; </a:t>
            </a:r>
            <a:r>
              <a:rPr lang="en-US" dirty="0" err="1">
                <a:sym typeface="Symbol" charset="2"/>
              </a:rPr>
              <a:t>q</a:t>
            </a:r>
            <a:r>
              <a:rPr lang="en-US" baseline="-25000" dirty="0" err="1">
                <a:sym typeface="Symbol" charset="2"/>
              </a:rPr>
              <a:t>i</a:t>
            </a:r>
            <a:r>
              <a:rPr lang="en-US" dirty="0" err="1">
                <a:sym typeface="Symbol" charset="2"/>
              </a:rPr>
              <a:t>s</a:t>
            </a:r>
            <a:r>
              <a:rPr lang="en-US" dirty="0">
                <a:sym typeface="Symbol" charset="2"/>
              </a:rPr>
              <a:t> are primes.</a:t>
            </a:r>
          </a:p>
          <a:p>
            <a:pPr lvl="2"/>
            <a:r>
              <a:rPr lang="en-US" dirty="0">
                <a:sym typeface="Symbol" charset="2"/>
              </a:rPr>
              <a:t>Represent n+1 = p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p</a:t>
            </a:r>
            <a:r>
              <a:rPr lang="en-US" baseline="-25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 . . . p</a:t>
            </a:r>
            <a:r>
              <a:rPr lang="en-US" baseline="-25000" dirty="0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q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q</a:t>
            </a:r>
            <a:r>
              <a:rPr lang="en-US" baseline="-25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 . . . q</a:t>
            </a:r>
            <a:r>
              <a:rPr lang="en-US" baseline="-25000" dirty="0">
                <a:sym typeface="Symbol" charset="2"/>
              </a:rPr>
              <a:t>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6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and the well ordering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well-ordering principle:</a:t>
            </a:r>
          </a:p>
          <a:p>
            <a:r>
              <a:rPr lang="en-US" dirty="0"/>
              <a:t>any non-empty subset of the non-negative integers has a smallest element.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Surprising fact:</a:t>
            </a:r>
          </a:p>
          <a:p>
            <a:r>
              <a:rPr lang="en-US" dirty="0"/>
              <a:t>Well-ordering implies the principle of mathematical induction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Smallest element: base</a:t>
            </a:r>
          </a:p>
          <a:p>
            <a:r>
              <a:rPr lang="en-US" dirty="0"/>
              <a:t>Next element: step</a:t>
            </a:r>
          </a:p>
        </p:txBody>
      </p:sp>
    </p:spTree>
    <p:extLst>
      <p:ext uri="{BB962C8B-B14F-4D97-AF65-F5344CB8AC3E}">
        <p14:creationId xmlns:p14="http://schemas.microsoft.com/office/powerpoint/2010/main" val="279849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and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of the inductive proofs we looked at lead to recursive algorithms:</a:t>
            </a:r>
          </a:p>
          <a:p>
            <a:endParaRPr lang="en-US" dirty="0"/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triomino</a:t>
            </a:r>
            <a:r>
              <a:rPr lang="en-US" sz="2000" dirty="0"/>
              <a:t> tiling problem</a:t>
            </a:r>
          </a:p>
          <a:p>
            <a:pPr marL="344487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Making postage using 3 and 5 cent stamps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Generating all subsets of a set recursively</a:t>
            </a:r>
          </a:p>
          <a:p>
            <a:pPr lvl="2"/>
            <a:r>
              <a:rPr lang="en-US" sz="2000" dirty="0"/>
              <a:t>E.g., all entries of a truth table with n variables</a:t>
            </a:r>
          </a:p>
          <a:p>
            <a:pPr lvl="1"/>
            <a:endParaRPr lang="en-US" dirty="0"/>
          </a:p>
          <a:p>
            <a:pPr marL="114300" lvl="1" indent="0">
              <a:buNone/>
            </a:pPr>
            <a:r>
              <a:rPr lang="en-US" sz="2000" dirty="0">
                <a:solidFill>
                  <a:srgbClr val="003399"/>
                </a:solidFill>
                <a:ea typeface="+mn-ea"/>
                <a:cs typeface="+mn-cs"/>
              </a:rPr>
              <a:t>Induction is useful for designing and proving the correctness of recursive algorithms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18" y="1741713"/>
            <a:ext cx="2088382" cy="20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65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reversal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recursive algorithm for reversing a string:</a:t>
            </a:r>
          </a:p>
          <a:p>
            <a:endParaRPr lang="en-US" b="1" dirty="0"/>
          </a:p>
          <a:p>
            <a:r>
              <a:rPr lang="en-US" b="1" dirty="0" err="1">
                <a:latin typeface="Courier New"/>
                <a:cs typeface="Courier New"/>
              </a:rPr>
              <a:t>reverse_string</a:t>
            </a:r>
            <a:r>
              <a:rPr lang="en-US" b="1" dirty="0">
                <a:latin typeface="Courier New"/>
                <a:cs typeface="Courier New"/>
              </a:rPr>
              <a:t>(s)</a:t>
            </a:r>
          </a:p>
          <a:p>
            <a:r>
              <a:rPr lang="en-US" b="1" dirty="0">
                <a:latin typeface="Courier New"/>
                <a:cs typeface="Courier New"/>
              </a:rPr>
              <a:t>	if s is the empty string: </a:t>
            </a:r>
          </a:p>
          <a:p>
            <a:r>
              <a:rPr lang="en-US" b="1" dirty="0">
                <a:latin typeface="Courier New"/>
                <a:cs typeface="Courier New"/>
              </a:rPr>
              <a:t>		return s</a:t>
            </a:r>
          </a:p>
          <a:p>
            <a:r>
              <a:rPr lang="en-US" b="1" dirty="0">
                <a:latin typeface="Courier New"/>
                <a:cs typeface="Courier New"/>
              </a:rPr>
              <a:t>	let c be the first character in s</a:t>
            </a:r>
          </a:p>
          <a:p>
            <a:r>
              <a:rPr lang="en-US" b="1" dirty="0">
                <a:latin typeface="Courier New"/>
                <a:cs typeface="Courier New"/>
              </a:rPr>
              <a:t>	remove c from s</a:t>
            </a:r>
          </a:p>
          <a:p>
            <a:r>
              <a:rPr lang="en-US" b="1" dirty="0">
                <a:latin typeface="Courier New"/>
                <a:cs typeface="Courier New"/>
              </a:rPr>
              <a:t>	s' = </a:t>
            </a:r>
            <a:r>
              <a:rPr lang="en-US" b="1" dirty="0" err="1">
                <a:latin typeface="Courier New"/>
                <a:cs typeface="Courier New"/>
              </a:rPr>
              <a:t>reverse_string</a:t>
            </a:r>
            <a:r>
              <a:rPr lang="en-US" b="1" dirty="0">
                <a:latin typeface="Courier New"/>
                <a:cs typeface="Courier New"/>
              </a:rPr>
              <a:t>(s)</a:t>
            </a:r>
          </a:p>
          <a:p>
            <a:r>
              <a:rPr lang="en-US" b="1" dirty="0">
                <a:latin typeface="Courier New"/>
                <a:cs typeface="Courier New"/>
              </a:rPr>
              <a:t>	return the string s' with c added to the end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4778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reversal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3808"/>
            <a:ext cx="7848600" cy="5410200"/>
          </a:xfrm>
        </p:spPr>
        <p:txBody>
          <a:bodyPr/>
          <a:lstStyle/>
          <a:p>
            <a:r>
              <a:rPr lang="en-US" dirty="0"/>
              <a:t>Proof of correctness of </a:t>
            </a:r>
            <a:r>
              <a:rPr lang="en-US" dirty="0" err="1"/>
              <a:t>reverse_string</a:t>
            </a:r>
            <a:endParaRPr lang="en-US" dirty="0"/>
          </a:p>
          <a:p>
            <a:r>
              <a:rPr lang="en-US" b="1" dirty="0" err="1">
                <a:latin typeface="Courier New"/>
                <a:cs typeface="Courier New"/>
              </a:rPr>
              <a:t>reverse_string</a:t>
            </a:r>
            <a:r>
              <a:rPr lang="en-US" b="1" dirty="0">
                <a:latin typeface="Courier New"/>
                <a:cs typeface="Courier New"/>
              </a:rPr>
              <a:t>(s)</a:t>
            </a:r>
          </a:p>
          <a:p>
            <a:r>
              <a:rPr lang="en-US" b="1" dirty="0">
                <a:latin typeface="Courier New"/>
                <a:cs typeface="Courier New"/>
              </a:rPr>
              <a:t>	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if s is the empty string: </a:t>
            </a:r>
          </a:p>
          <a:p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		return s</a:t>
            </a:r>
          </a:p>
          <a:p>
            <a:r>
              <a:rPr lang="en-US" b="1" dirty="0">
                <a:latin typeface="Courier New"/>
                <a:cs typeface="Courier New"/>
              </a:rPr>
              <a:t>	let c be the first character in s</a:t>
            </a:r>
          </a:p>
          <a:p>
            <a:r>
              <a:rPr lang="en-US" b="1" dirty="0">
                <a:latin typeface="Courier New"/>
                <a:cs typeface="Courier New"/>
              </a:rPr>
              <a:t>	remove c from s</a:t>
            </a:r>
          </a:p>
          <a:p>
            <a:r>
              <a:rPr lang="en-US" b="1" dirty="0">
                <a:latin typeface="Courier New"/>
                <a:cs typeface="Courier New"/>
              </a:rPr>
              <a:t>	s' = </a:t>
            </a:r>
            <a:r>
              <a:rPr lang="en-US" b="1" dirty="0" err="1">
                <a:latin typeface="Courier New"/>
                <a:cs typeface="Courier New"/>
              </a:rPr>
              <a:t>reverse_string</a:t>
            </a:r>
            <a:r>
              <a:rPr lang="en-US" b="1" dirty="0">
                <a:latin typeface="Courier New"/>
                <a:cs typeface="Courier New"/>
              </a:rPr>
              <a:t>(s)</a:t>
            </a:r>
          </a:p>
          <a:p>
            <a:r>
              <a:rPr lang="en-US" b="1" dirty="0">
                <a:latin typeface="Courier New"/>
                <a:cs typeface="Courier New"/>
              </a:rPr>
              <a:t>	return the string s' with c added to the end</a:t>
            </a:r>
          </a:p>
          <a:p>
            <a:endParaRPr lang="en-US" dirty="0">
              <a:latin typeface="+mj-lt"/>
              <a:cs typeface="Courier New"/>
            </a:endParaRPr>
          </a:p>
          <a:p>
            <a:r>
              <a:rPr lang="en-US" dirty="0">
                <a:latin typeface="+mj-lt"/>
                <a:cs typeface="Courier New"/>
              </a:rPr>
              <a:t>By induction on the length of the string</a:t>
            </a:r>
          </a:p>
          <a:p>
            <a:endParaRPr lang="en-US" dirty="0">
              <a:latin typeface="+mj-lt"/>
              <a:cs typeface="Courier New"/>
            </a:endParaRPr>
          </a:p>
          <a:p>
            <a:r>
              <a:rPr lang="en-US" dirty="0">
                <a:solidFill>
                  <a:srgbClr val="800000"/>
                </a:solidFill>
                <a:latin typeface="+mj-lt"/>
                <a:cs typeface="Courier New"/>
              </a:rPr>
              <a:t>Base case:  </a:t>
            </a:r>
            <a:r>
              <a:rPr lang="en-US" dirty="0">
                <a:latin typeface="+mj-lt"/>
                <a:cs typeface="Courier New"/>
              </a:rPr>
              <a:t>If s has length 0 the algorithm returns s which is its own reverse.</a:t>
            </a:r>
          </a:p>
        </p:txBody>
      </p:sp>
    </p:spTree>
    <p:extLst>
      <p:ext uri="{BB962C8B-B14F-4D97-AF65-F5344CB8AC3E}">
        <p14:creationId xmlns:p14="http://schemas.microsoft.com/office/powerpoint/2010/main" val="191478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reversal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063808"/>
            <a:ext cx="8453583" cy="5447828"/>
          </a:xfrm>
        </p:spPr>
        <p:txBody>
          <a:bodyPr/>
          <a:lstStyle/>
          <a:p>
            <a:r>
              <a:rPr lang="en-US" dirty="0"/>
              <a:t>Proof of correctness of </a:t>
            </a:r>
            <a:r>
              <a:rPr lang="en-US" dirty="0" err="1"/>
              <a:t>reverse_string</a:t>
            </a:r>
            <a:endParaRPr lang="en-US" dirty="0"/>
          </a:p>
          <a:p>
            <a:r>
              <a:rPr lang="en-US" sz="1600" dirty="0" err="1">
                <a:latin typeface="Courier New"/>
                <a:cs typeface="Courier New"/>
              </a:rPr>
              <a:t>reverse_string</a:t>
            </a:r>
            <a:r>
              <a:rPr lang="en-US" sz="1600" dirty="0">
                <a:latin typeface="Courier New"/>
                <a:cs typeface="Courier New"/>
              </a:rPr>
              <a:t>(s)</a:t>
            </a:r>
          </a:p>
          <a:p>
            <a:r>
              <a:rPr lang="en-US" sz="1600" dirty="0">
                <a:latin typeface="Courier New"/>
                <a:cs typeface="Courier New"/>
              </a:rPr>
              <a:t>	if s is the empty string: </a:t>
            </a:r>
          </a:p>
          <a:p>
            <a:r>
              <a:rPr lang="en-US" sz="1600" dirty="0">
                <a:latin typeface="Courier New"/>
                <a:cs typeface="Courier New"/>
              </a:rPr>
              <a:t>		return s</a:t>
            </a:r>
          </a:p>
          <a:p>
            <a:r>
              <a:rPr lang="en-US" sz="1600" dirty="0">
                <a:latin typeface="Courier New"/>
                <a:cs typeface="Courier New"/>
              </a:rPr>
              <a:t>	let c be the first character in s</a:t>
            </a:r>
          </a:p>
          <a:p>
            <a:r>
              <a:rPr lang="en-US" sz="1600" dirty="0">
                <a:latin typeface="Courier New"/>
                <a:cs typeface="Courier New"/>
              </a:rPr>
              <a:t>	remove c from s</a:t>
            </a:r>
          </a:p>
          <a:p>
            <a:r>
              <a:rPr lang="en-US" sz="1600" dirty="0">
                <a:latin typeface="Courier New"/>
                <a:cs typeface="Courier New"/>
              </a:rPr>
              <a:t>	s' = </a:t>
            </a:r>
            <a:r>
              <a:rPr lang="en-US" sz="1600" dirty="0" err="1">
                <a:latin typeface="Courier New"/>
                <a:cs typeface="Courier New"/>
              </a:rPr>
              <a:t>reverse_string</a:t>
            </a:r>
            <a:r>
              <a:rPr lang="en-US" sz="1600" dirty="0">
                <a:latin typeface="Courier New"/>
                <a:cs typeface="Courier New"/>
              </a:rPr>
              <a:t>(s)</a:t>
            </a:r>
          </a:p>
          <a:p>
            <a:r>
              <a:rPr lang="en-US" sz="1600" dirty="0">
                <a:latin typeface="Courier New"/>
                <a:cs typeface="Courier New"/>
              </a:rPr>
              <a:t>	return the string s' with c added to the end</a:t>
            </a:r>
          </a:p>
          <a:p>
            <a:r>
              <a:rPr lang="en-US" dirty="0">
                <a:solidFill>
                  <a:srgbClr val="800000"/>
                </a:solidFill>
                <a:latin typeface="+mj-lt"/>
                <a:cs typeface="Courier New"/>
              </a:rPr>
              <a:t>Inductive step:  </a:t>
            </a:r>
            <a:r>
              <a:rPr lang="en-US" dirty="0">
                <a:latin typeface="+mj-lt"/>
                <a:cs typeface="Courier New"/>
              </a:rPr>
              <a:t>assume that </a:t>
            </a:r>
            <a:r>
              <a:rPr lang="en-US" dirty="0" err="1">
                <a:latin typeface="+mj-lt"/>
                <a:cs typeface="Courier New"/>
              </a:rPr>
              <a:t>reverse_string</a:t>
            </a:r>
            <a:r>
              <a:rPr lang="en-US" dirty="0">
                <a:latin typeface="+mj-lt"/>
                <a:cs typeface="Courier New"/>
              </a:rPr>
              <a:t> works correctly for strings of length k and show that for k+1</a:t>
            </a:r>
          </a:p>
          <a:p>
            <a:r>
              <a:rPr lang="en-US" dirty="0">
                <a:latin typeface="+mj-lt"/>
                <a:cs typeface="Courier New"/>
              </a:rPr>
              <a:t>Let s be a string of length k + 1.  s = c</a:t>
            </a:r>
            <a:r>
              <a:rPr lang="en-US" baseline="-25000" dirty="0">
                <a:latin typeface="+mj-lt"/>
                <a:cs typeface="Courier New"/>
              </a:rPr>
              <a:t>1</a:t>
            </a:r>
            <a:r>
              <a:rPr lang="en-US" dirty="0">
                <a:latin typeface="+mj-lt"/>
                <a:cs typeface="Courier New"/>
              </a:rPr>
              <a:t>c</a:t>
            </a:r>
            <a:r>
              <a:rPr lang="en-US" baseline="-25000" dirty="0">
                <a:latin typeface="+mj-lt"/>
                <a:cs typeface="Courier New"/>
              </a:rPr>
              <a:t>2</a:t>
            </a:r>
            <a:r>
              <a:rPr lang="en-US" dirty="0">
                <a:latin typeface="+mj-lt"/>
                <a:cs typeface="Courier New"/>
              </a:rPr>
              <a:t>…c</a:t>
            </a:r>
            <a:r>
              <a:rPr lang="en-US" baseline="-25000" dirty="0">
                <a:latin typeface="+mj-lt"/>
                <a:cs typeface="Courier New"/>
              </a:rPr>
              <a:t>k</a:t>
            </a:r>
            <a:r>
              <a:rPr lang="en-US" dirty="0">
                <a:latin typeface="+mj-lt"/>
                <a:cs typeface="Courier New"/>
              </a:rPr>
              <a:t>c</a:t>
            </a:r>
            <a:r>
              <a:rPr lang="en-US" baseline="-25000" dirty="0">
                <a:latin typeface="+mj-lt"/>
                <a:cs typeface="Courier New"/>
              </a:rPr>
              <a:t>k+1</a:t>
            </a:r>
            <a:r>
              <a:rPr lang="en-US" dirty="0">
                <a:latin typeface="+mj-lt"/>
                <a:cs typeface="Courier New"/>
              </a:rPr>
              <a:t>.</a:t>
            </a:r>
          </a:p>
          <a:p>
            <a:r>
              <a:rPr lang="en-US" dirty="0" err="1">
                <a:latin typeface="+mj-lt"/>
                <a:cs typeface="Courier New"/>
              </a:rPr>
              <a:t>reverse_string</a:t>
            </a:r>
            <a:r>
              <a:rPr lang="en-US" dirty="0">
                <a:latin typeface="+mj-lt"/>
                <a:cs typeface="Courier New"/>
              </a:rPr>
              <a:t> makes a recursive call whose input is c</a:t>
            </a:r>
            <a:r>
              <a:rPr lang="en-US" baseline="-25000" dirty="0">
                <a:latin typeface="+mj-lt"/>
                <a:cs typeface="Courier New"/>
              </a:rPr>
              <a:t>2</a:t>
            </a:r>
            <a:r>
              <a:rPr lang="en-US" dirty="0">
                <a:latin typeface="+mj-lt"/>
                <a:cs typeface="Courier New"/>
              </a:rPr>
              <a:t>…c</a:t>
            </a:r>
            <a:r>
              <a:rPr lang="en-US" baseline="-25000" dirty="0">
                <a:latin typeface="+mj-lt"/>
                <a:cs typeface="Courier New"/>
              </a:rPr>
              <a:t>k</a:t>
            </a:r>
            <a:r>
              <a:rPr lang="en-US" dirty="0">
                <a:latin typeface="+mj-lt"/>
                <a:cs typeface="Courier New"/>
              </a:rPr>
              <a:t>c</a:t>
            </a:r>
            <a:r>
              <a:rPr lang="en-US" baseline="-25000" dirty="0">
                <a:latin typeface="+mj-lt"/>
                <a:cs typeface="Courier New"/>
              </a:rPr>
              <a:t>k+1</a:t>
            </a:r>
            <a:r>
              <a:rPr lang="en-US" dirty="0">
                <a:latin typeface="+mj-lt"/>
                <a:cs typeface="Courier New"/>
              </a:rPr>
              <a:t>.</a:t>
            </a:r>
          </a:p>
          <a:p>
            <a:r>
              <a:rPr lang="en-US" dirty="0">
                <a:latin typeface="+mj-lt"/>
                <a:cs typeface="Courier New"/>
              </a:rPr>
              <a:t>By the induction hypothesis it returns the inverse:  c</a:t>
            </a:r>
            <a:r>
              <a:rPr lang="en-US" baseline="-25000" dirty="0">
                <a:latin typeface="+mj-lt"/>
                <a:cs typeface="Courier New"/>
              </a:rPr>
              <a:t>k+1</a:t>
            </a:r>
            <a:r>
              <a:rPr lang="en-US" dirty="0">
                <a:latin typeface="+mj-lt"/>
                <a:cs typeface="Courier New"/>
              </a:rPr>
              <a:t>c</a:t>
            </a:r>
            <a:r>
              <a:rPr lang="en-US" baseline="-25000" dirty="0">
                <a:latin typeface="+mj-lt"/>
                <a:cs typeface="Courier New"/>
              </a:rPr>
              <a:t>k</a:t>
            </a:r>
            <a:r>
              <a:rPr lang="en-US" dirty="0">
                <a:latin typeface="+mj-lt"/>
                <a:cs typeface="Courier New"/>
              </a:rPr>
              <a:t>…c</a:t>
            </a:r>
            <a:r>
              <a:rPr lang="en-US" baseline="-25000" dirty="0">
                <a:latin typeface="+mj-lt"/>
                <a:cs typeface="Courier New"/>
              </a:rPr>
              <a:t>2</a:t>
            </a:r>
          </a:p>
          <a:p>
            <a:r>
              <a:rPr lang="en-US" dirty="0">
                <a:latin typeface="+mj-lt"/>
                <a:cs typeface="Courier New"/>
              </a:rPr>
              <a:t>It then adds c</a:t>
            </a:r>
            <a:r>
              <a:rPr lang="en-US" baseline="-25000" dirty="0">
                <a:latin typeface="+mj-lt"/>
                <a:cs typeface="Courier New"/>
              </a:rPr>
              <a:t>1</a:t>
            </a:r>
            <a:r>
              <a:rPr lang="en-US" dirty="0">
                <a:latin typeface="+mj-lt"/>
                <a:cs typeface="Courier New"/>
              </a:rPr>
              <a:t> at the end, returning </a:t>
            </a:r>
            <a:r>
              <a:rPr lang="en-US" dirty="0">
                <a:cs typeface="Courier New"/>
              </a:rPr>
              <a:t>c</a:t>
            </a:r>
            <a:r>
              <a:rPr lang="en-US" baseline="-25000" dirty="0">
                <a:cs typeface="Courier New"/>
              </a:rPr>
              <a:t>k+1</a:t>
            </a:r>
            <a:r>
              <a:rPr lang="en-US" dirty="0">
                <a:cs typeface="Courier New"/>
              </a:rPr>
              <a:t>c</a:t>
            </a:r>
            <a:r>
              <a:rPr lang="en-US" baseline="-25000" dirty="0">
                <a:cs typeface="Courier New"/>
              </a:rPr>
              <a:t>k</a:t>
            </a:r>
            <a:r>
              <a:rPr lang="en-US" dirty="0">
                <a:cs typeface="Courier New"/>
              </a:rPr>
              <a:t>…c</a:t>
            </a:r>
            <a:r>
              <a:rPr lang="en-US" baseline="-25000" dirty="0">
                <a:cs typeface="Courier New"/>
              </a:rPr>
              <a:t>2</a:t>
            </a:r>
            <a:r>
              <a:rPr lang="en-US" dirty="0">
                <a:cs typeface="Courier New"/>
              </a:rPr>
              <a:t>c</a:t>
            </a:r>
            <a:r>
              <a:rPr lang="en-US" baseline="-25000" dirty="0">
                <a:cs typeface="Courier New"/>
              </a:rPr>
              <a:t>1</a:t>
            </a:r>
            <a:r>
              <a:rPr lang="en-US" dirty="0">
                <a:cs typeface="Courier New"/>
              </a:rPr>
              <a:t>, which is the reverse of s</a:t>
            </a:r>
            <a:endParaRPr lang="en-US" dirty="0">
              <a:latin typeface="+mj-lt"/>
              <a:cs typeface="Courier New"/>
            </a:endParaRPr>
          </a:p>
          <a:p>
            <a:endParaRPr lang="en-US" dirty="0">
              <a:latin typeface="+mj-lt"/>
              <a:cs typeface="Courier New"/>
            </a:endParaRPr>
          </a:p>
          <a:p>
            <a:endParaRPr lang="en-US" dirty="0">
              <a:latin typeface="+mj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90235604"/>
      </p:ext>
    </p:extLst>
  </p:cSld>
  <p:clrMapOvr>
    <a:masterClrMapping/>
  </p:clrMapOvr>
</p:sld>
</file>

<file path=ppt/theme/theme1.xml><?xml version="1.0" encoding="utf-8"?>
<a:theme xmlns:a="http://schemas.openxmlformats.org/drawingml/2006/main" name="alg-design">
  <a:themeElements>
    <a:clrScheme name="alg-design 7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660066"/>
      </a:folHlink>
    </a:clrScheme>
    <a:fontScheme name="alg-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alg-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g-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58043</TotalTime>
  <Words>910</Words>
  <Application>Microsoft Macintosh PowerPoint</Application>
  <PresentationFormat>On-screen Show (4:3)</PresentationFormat>
  <Paragraphs>124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ゴシック</vt:lpstr>
      <vt:lpstr>ＭＳ Ｐゴシック</vt:lpstr>
      <vt:lpstr>Comic Sans MS</vt:lpstr>
      <vt:lpstr>Courier New</vt:lpstr>
      <vt:lpstr>Monotype Sorts</vt:lpstr>
      <vt:lpstr>Symbol</vt:lpstr>
      <vt:lpstr>Wingdings</vt:lpstr>
      <vt:lpstr>alg-design</vt:lpstr>
      <vt:lpstr>CS 220: Discrete Structures and their Applications </vt:lpstr>
      <vt:lpstr>Strong induction</vt:lpstr>
      <vt:lpstr>Example</vt:lpstr>
      <vt:lpstr>Example</vt:lpstr>
      <vt:lpstr>Induction and the well ordering principle</vt:lpstr>
      <vt:lpstr>Induction and Recursion</vt:lpstr>
      <vt:lpstr>String reversal</vt:lpstr>
      <vt:lpstr>String reversal</vt:lpstr>
      <vt:lpstr>String reversal</vt:lpstr>
      <vt:lpstr>recursive power</vt:lpstr>
      <vt:lpstr>recursive power</vt:lpstr>
      <vt:lpstr>Egyptian Exponentiation</vt:lpstr>
    </vt:vector>
  </TitlesOfParts>
  <Company>Dell Computer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Kevin Wayne</dc:creator>
  <cp:lastModifiedBy>Microsoft Office User</cp:lastModifiedBy>
  <cp:revision>828</cp:revision>
  <cp:lastPrinted>2017-10-09T15:48:15Z</cp:lastPrinted>
  <dcterms:created xsi:type="dcterms:W3CDTF">2011-01-03T17:49:16Z</dcterms:created>
  <dcterms:modified xsi:type="dcterms:W3CDTF">2021-02-17T19:39:52Z</dcterms:modified>
</cp:coreProperties>
</file>