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35"/>
  </p:notesMasterIdLst>
  <p:handoutMasterIdLst>
    <p:handoutMasterId r:id="rId36"/>
  </p:handoutMasterIdLst>
  <p:sldIdLst>
    <p:sldId id="436" r:id="rId2"/>
    <p:sldId id="438" r:id="rId3"/>
    <p:sldId id="439" r:id="rId4"/>
    <p:sldId id="441" r:id="rId5"/>
    <p:sldId id="442" r:id="rId6"/>
    <p:sldId id="444" r:id="rId7"/>
    <p:sldId id="463" r:id="rId8"/>
    <p:sldId id="464" r:id="rId9"/>
    <p:sldId id="445" r:id="rId10"/>
    <p:sldId id="446" r:id="rId11"/>
    <p:sldId id="447" r:id="rId12"/>
    <p:sldId id="450" r:id="rId13"/>
    <p:sldId id="465" r:id="rId14"/>
    <p:sldId id="451" r:id="rId15"/>
    <p:sldId id="466" r:id="rId16"/>
    <p:sldId id="452" r:id="rId17"/>
    <p:sldId id="454" r:id="rId18"/>
    <p:sldId id="453" r:id="rId19"/>
    <p:sldId id="467" r:id="rId20"/>
    <p:sldId id="468" r:id="rId21"/>
    <p:sldId id="469" r:id="rId22"/>
    <p:sldId id="470" r:id="rId23"/>
    <p:sldId id="471" r:id="rId24"/>
    <p:sldId id="472" r:id="rId25"/>
    <p:sldId id="473" r:id="rId26"/>
    <p:sldId id="474" r:id="rId27"/>
    <p:sldId id="475" r:id="rId28"/>
    <p:sldId id="476" r:id="rId29"/>
    <p:sldId id="477" r:id="rId30"/>
    <p:sldId id="478" r:id="rId31"/>
    <p:sldId id="479" r:id="rId32"/>
    <p:sldId id="481" r:id="rId33"/>
    <p:sldId id="480" r:id="rId34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03" autoAdjust="0"/>
    <p:restoredTop sz="89044" autoAdjust="0"/>
  </p:normalViewPr>
  <p:slideViewPr>
    <p:cSldViewPr snapToGrid="0">
      <p:cViewPr varScale="1">
        <p:scale>
          <a:sx n="92" d="100"/>
          <a:sy n="92" d="100"/>
        </p:scale>
        <p:origin x="5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3/8/21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3/8/21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 that shirts and pants are stored in</a:t>
            </a:r>
            <a:r>
              <a:rPr lang="en-US" baseline="0" dirty="0"/>
              <a:t> two arrays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0CF08-28CB-C046-A5BB-4F715008911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53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ym typeface="Symbol" pitchFamily="-65" charset="2"/>
              </a:rPr>
              <a:t>|A| + |B|  - |A ⋂ B|</a:t>
            </a:r>
          </a:p>
          <a:p>
            <a:r>
              <a:rPr lang="en-US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04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55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 = P6 + P7 + P8.</a:t>
            </a:r>
          </a:p>
          <a:p>
            <a:r>
              <a:rPr lang="en-US" dirty="0" err="1"/>
              <a:t>Pk</a:t>
            </a:r>
            <a:r>
              <a:rPr lang="en-US" baseline="0" dirty="0"/>
              <a:t> = 36^k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0CF08-28CB-C046-A5BB-4F715008911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41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8250" y="3333750"/>
            <a:ext cx="6792913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20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877454" y="2663027"/>
            <a:ext cx="758536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Counting:  the sum and product rules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 err="1">
                <a:solidFill>
                  <a:srgbClr val="4C4C4C"/>
                </a:solidFill>
              </a:rPr>
              <a:t>zybooks</a:t>
            </a:r>
            <a:r>
              <a:rPr lang="en-US" sz="3200" dirty="0">
                <a:solidFill>
                  <a:srgbClr val="4C4C4C"/>
                </a:solidFill>
              </a:rPr>
              <a:t> 7.1 – 7.2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576455"/>
            <a:ext cx="2222397" cy="1143000"/>
          </a:xfrm>
          <a:prstGeom prst="rect">
            <a:avLst/>
          </a:prstGeom>
        </p:spPr>
      </p:pic>
      <p:pic>
        <p:nvPicPr>
          <p:cNvPr id="10" name="Content Placeholder 3"/>
          <p:cNvPicPr>
            <a:picLocks noChangeAspect="1"/>
          </p:cNvPicPr>
          <p:nvPr/>
        </p:nvPicPr>
        <p:blipFill rotWithShape="1">
          <a:blip r:embed="rId4"/>
          <a:srcRect l="-742" t="-2855" r="-5678"/>
          <a:stretch/>
        </p:blipFill>
        <p:spPr bwMode="auto">
          <a:xfrm>
            <a:off x="5296266" y="3962400"/>
            <a:ext cx="3517253" cy="2760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632074" y="6463476"/>
            <a:ext cx="2223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www.xkcd.com</a:t>
            </a:r>
            <a:r>
              <a:rPr lang="en-US" sz="1400" dirty="0"/>
              <a:t>/936/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product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Colorado assigns license plates numbers as three digits followed by three uppercase letters.  How many license plate numbers are possible?</a:t>
            </a:r>
          </a:p>
          <a:p>
            <a:endParaRPr lang="en-US" dirty="0"/>
          </a:p>
          <a:p>
            <a:pPr marL="514350" indent="-514350">
              <a:buFont typeface="Wingdings" charset="2"/>
              <a:buAutoNum type="alphaUcParenR"/>
            </a:pPr>
            <a:r>
              <a:rPr lang="en-US" sz="2800" dirty="0"/>
              <a:t>3</a:t>
            </a:r>
            <a:r>
              <a:rPr lang="en-US" sz="2800" baseline="30000" dirty="0"/>
              <a:t>10</a:t>
            </a:r>
            <a:r>
              <a:rPr lang="en-US" sz="2800" dirty="0"/>
              <a:t> x 3</a:t>
            </a:r>
            <a:r>
              <a:rPr lang="en-US" sz="2800" baseline="30000" dirty="0"/>
              <a:t>26</a:t>
            </a:r>
          </a:p>
          <a:p>
            <a:pPr marL="514350" indent="-514350">
              <a:buFont typeface="Wingdings" charset="2"/>
              <a:buAutoNum type="alphaUcParenR"/>
            </a:pPr>
            <a:r>
              <a:rPr lang="en-US" sz="2800" dirty="0"/>
              <a:t>2 x 3</a:t>
            </a:r>
            <a:r>
              <a:rPr lang="en-US" sz="2800" baseline="30000" dirty="0"/>
              <a:t>10</a:t>
            </a:r>
            <a:r>
              <a:rPr lang="en-US" sz="2800" dirty="0"/>
              <a:t> x 3</a:t>
            </a:r>
            <a:r>
              <a:rPr lang="en-US" sz="2800" baseline="30000" dirty="0"/>
              <a:t>26 </a:t>
            </a:r>
          </a:p>
          <a:p>
            <a:pPr marL="514350" indent="-514350">
              <a:buFont typeface="Wingdings" charset="2"/>
              <a:buAutoNum type="alphaUcParenR"/>
            </a:pPr>
            <a:r>
              <a:rPr lang="en-US" sz="2800" dirty="0"/>
              <a:t>10</a:t>
            </a:r>
            <a:r>
              <a:rPr lang="en-US" sz="2800" baseline="30000" dirty="0"/>
              <a:t>3</a:t>
            </a:r>
            <a:r>
              <a:rPr lang="en-US" sz="2800" dirty="0"/>
              <a:t> x 26</a:t>
            </a:r>
            <a:r>
              <a:rPr lang="en-US" sz="2800" baseline="30000" dirty="0"/>
              <a:t>3</a:t>
            </a:r>
          </a:p>
          <a:p>
            <a:pPr marL="514350" indent="-514350">
              <a:buFont typeface="Wingdings" charset="2"/>
              <a:buAutoNum type="alphaUcParenR"/>
            </a:pPr>
            <a:endParaRPr lang="en-US" sz="2800" baseline="30000" dirty="0"/>
          </a:p>
          <a:p>
            <a:pPr marL="514350" indent="-514350">
              <a:buFont typeface="Wingdings" charset="2"/>
              <a:buAutoNum type="alphaUcParenR"/>
            </a:pPr>
            <a:endParaRPr lang="en-US" sz="3200" baseline="30000" dirty="0"/>
          </a:p>
          <a:p>
            <a:pPr marL="514350" indent="-514350">
              <a:buAutoNum type="alphaU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297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bit strings of length 7 are there?</a:t>
            </a:r>
          </a:p>
          <a:p>
            <a:pPr marL="0" indent="0">
              <a:buNone/>
            </a:pPr>
            <a:r>
              <a:rPr lang="en-US" dirty="0"/>
              <a:t>   A)  7 x 6</a:t>
            </a:r>
            <a:r>
              <a:rPr lang="en-US" baseline="30000" dirty="0"/>
              <a:t> </a:t>
            </a:r>
            <a:r>
              <a:rPr lang="en-US" dirty="0"/>
              <a:t> B)  7</a:t>
            </a:r>
            <a:r>
              <a:rPr lang="en-US" baseline="30000" dirty="0"/>
              <a:t>2</a:t>
            </a:r>
            <a:r>
              <a:rPr lang="en-US" dirty="0"/>
              <a:t>  C)  2</a:t>
            </a:r>
            <a:r>
              <a:rPr lang="en-US" baseline="30000" dirty="0"/>
              <a:t>7  </a:t>
            </a:r>
            <a:endParaRPr lang="en-US" dirty="0"/>
          </a:p>
          <a:p>
            <a:endParaRPr lang="en-US" dirty="0"/>
          </a:p>
          <a:p>
            <a:r>
              <a:rPr lang="en-US" dirty="0"/>
              <a:t>How many functions are there from a set with m elements to a set with n elements?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331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counting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Suppose you order a drink, and you can select </a:t>
            </a:r>
            <a:r>
              <a:rPr lang="en-US" sz="2400" b="1" dirty="0">
                <a:solidFill>
                  <a:srgbClr val="FF0000"/>
                </a:solidFill>
              </a:rPr>
              <a:t>either</a:t>
            </a:r>
            <a:r>
              <a:rPr lang="en-US" sz="2400" dirty="0"/>
              <a:t> a hot drink </a:t>
            </a:r>
            <a:r>
              <a:rPr lang="en-US" sz="2400" b="1" dirty="0">
                <a:solidFill>
                  <a:srgbClr val="FF0000"/>
                </a:solidFill>
              </a:rPr>
              <a:t>or</a:t>
            </a:r>
            <a:r>
              <a:rPr lang="en-US" sz="2400" dirty="0"/>
              <a:t> a cold drink. The hot drink selections are {coffee, hot cocoa, tea}. The cold drink selections are {milk, orange juice}. What is the total number of choices?</a:t>
            </a:r>
          </a:p>
          <a:p>
            <a:endParaRPr lang="en-US" sz="2400" dirty="0"/>
          </a:p>
          <a:p>
            <a:pPr marL="514350" indent="-514350">
              <a:buAutoNum type="alphaUcParenR"/>
            </a:pPr>
            <a:r>
              <a:rPr lang="en-US" sz="2400" dirty="0"/>
              <a:t>3 + 2</a:t>
            </a:r>
          </a:p>
          <a:p>
            <a:pPr marL="514350" indent="-514350">
              <a:buAutoNum type="alphaUcParenR"/>
            </a:pPr>
            <a:r>
              <a:rPr lang="en-US" sz="2400" dirty="0"/>
              <a:t>3 x 2</a:t>
            </a:r>
          </a:p>
          <a:p>
            <a:pPr marL="514350" indent="-514350">
              <a:buAutoNum type="alphaUcParenR"/>
            </a:pPr>
            <a:r>
              <a:rPr lang="en-US" sz="2400" dirty="0"/>
              <a:t>3! x 2!</a:t>
            </a:r>
          </a:p>
        </p:txBody>
      </p:sp>
    </p:spTree>
    <p:extLst>
      <p:ext uri="{BB962C8B-B14F-4D97-AF65-F5344CB8AC3E}">
        <p14:creationId xmlns:p14="http://schemas.microsoft.com/office/powerpoint/2010/main" val="2355651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counting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Suppose you order a drink, and you can select either a hot drink or a cold drink. The hot drink selections are {coffee, hot cocoa, tea}. The cold drink selections are {milk, orange juice}. What is the total number of choices?</a:t>
            </a:r>
          </a:p>
          <a:p>
            <a:endParaRPr lang="en-US" sz="2400" dirty="0"/>
          </a:p>
          <a:p>
            <a:pPr marL="514350" indent="-514350">
              <a:buAutoNum type="alphaUcParenR"/>
            </a:pPr>
            <a:r>
              <a:rPr lang="en-US" sz="2400" dirty="0">
                <a:solidFill>
                  <a:srgbClr val="800000"/>
                </a:solidFill>
              </a:rPr>
              <a:t>3 + 2</a:t>
            </a:r>
          </a:p>
          <a:p>
            <a:pPr marL="514350" indent="-514350">
              <a:buAutoNum type="alphaUcParenR"/>
            </a:pPr>
            <a:r>
              <a:rPr lang="en-US" sz="2400" dirty="0"/>
              <a:t>3 x 2</a:t>
            </a:r>
          </a:p>
          <a:p>
            <a:pPr marL="514350" indent="-514350">
              <a:buAutoNum type="alphaUcParenR"/>
            </a:pPr>
            <a:r>
              <a:rPr lang="en-US" sz="2400" dirty="0"/>
              <a:t>3! x 2!</a:t>
            </a:r>
          </a:p>
          <a:p>
            <a:pPr marL="514350" indent="-514350">
              <a:buAutoNum type="alphaUcParenR"/>
            </a:pPr>
            <a:endParaRPr lang="en-US" sz="2400" dirty="0"/>
          </a:p>
          <a:p>
            <a:r>
              <a:rPr lang="en-US" sz="2400" dirty="0"/>
              <a:t>The difference from the product rule:  there is a </a:t>
            </a:r>
            <a:r>
              <a:rPr lang="en-US" sz="2400" dirty="0">
                <a:solidFill>
                  <a:srgbClr val="800000"/>
                </a:solidFill>
              </a:rPr>
              <a:t>single</a:t>
            </a:r>
            <a:r>
              <a:rPr lang="en-US" sz="2400" dirty="0"/>
              <a:t> choice to be made.</a:t>
            </a:r>
          </a:p>
        </p:txBody>
      </p:sp>
    </p:spTree>
    <p:extLst>
      <p:ext uri="{BB962C8B-B14F-4D97-AF65-F5344CB8AC3E}">
        <p14:creationId xmlns:p14="http://schemas.microsoft.com/office/powerpoint/2010/main" val="875886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sum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sum rule is also statement about set theory:  </a:t>
            </a:r>
          </a:p>
          <a:p>
            <a:r>
              <a:rPr lang="en-US" sz="2400" dirty="0"/>
              <a:t>If two sets A and B are disjoint then </a:t>
            </a:r>
          </a:p>
          <a:p>
            <a:endParaRPr lang="en-US" sz="2400" dirty="0"/>
          </a:p>
          <a:p>
            <a:pPr>
              <a:buNone/>
            </a:pPr>
            <a:r>
              <a:rPr lang="en-US" sz="2400" dirty="0"/>
              <a:t>			|A</a:t>
            </a:r>
            <a:r>
              <a:rPr lang="en-US" sz="2400" dirty="0">
                <a:sym typeface="Symbol" pitchFamily="-65" charset="2"/>
              </a:rPr>
              <a:t>B| = |A| + |B|</a:t>
            </a:r>
          </a:p>
          <a:p>
            <a:pPr>
              <a:buNone/>
            </a:pPr>
            <a:endParaRPr lang="en-US" sz="2400" dirty="0">
              <a:sym typeface="Symbol" pitchFamily="-65" charset="2"/>
            </a:endParaRPr>
          </a:p>
          <a:p>
            <a:pPr>
              <a:buNone/>
            </a:pPr>
            <a:r>
              <a:rPr lang="en-US" sz="2400" dirty="0">
                <a:sym typeface="Symbol" pitchFamily="-65" charset="2"/>
              </a:rPr>
              <a:t>If A and B are not disjoint, then </a:t>
            </a:r>
          </a:p>
          <a:p>
            <a:pPr>
              <a:buNone/>
            </a:pPr>
            <a:endParaRPr lang="en-US" sz="2400" dirty="0">
              <a:sym typeface="Symbol" pitchFamily="-65" charset="2"/>
            </a:endParaRPr>
          </a:p>
          <a:p>
            <a:pPr>
              <a:buNone/>
            </a:pPr>
            <a:r>
              <a:rPr lang="en-US" sz="2400" dirty="0"/>
              <a:t>                               |A</a:t>
            </a:r>
            <a:r>
              <a:rPr lang="en-US" sz="2400" dirty="0">
                <a:sym typeface="Symbol" pitchFamily="-65" charset="2"/>
              </a:rPr>
              <a:t>B| =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7381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sum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The general form of the sum rule:</a:t>
            </a:r>
          </a:p>
          <a:p>
            <a:endParaRPr lang="en-US" sz="2200" dirty="0"/>
          </a:p>
          <a:p>
            <a:r>
              <a:rPr lang="en-US" sz="2200" dirty="0"/>
              <a:t>Consider n sets, A</a:t>
            </a:r>
            <a:r>
              <a:rPr lang="en-US" sz="2200" baseline="-25000" dirty="0"/>
              <a:t>1</a:t>
            </a:r>
            <a:r>
              <a:rPr lang="en-US" sz="2200" dirty="0"/>
              <a:t>, A</a:t>
            </a:r>
            <a:r>
              <a:rPr lang="en-US" sz="2200" baseline="-25000" dirty="0"/>
              <a:t>2</a:t>
            </a:r>
            <a:r>
              <a:rPr lang="en-US" sz="2200" dirty="0"/>
              <a:t>,...,A</a:t>
            </a:r>
            <a:r>
              <a:rPr lang="en-US" sz="2200" baseline="-25000" dirty="0"/>
              <a:t>n</a:t>
            </a:r>
            <a:r>
              <a:rPr lang="en-US" sz="2200" dirty="0"/>
              <a:t>. If the sets are mutually disjoint (A</a:t>
            </a:r>
            <a:r>
              <a:rPr lang="en-US" sz="2200" baseline="-25000" dirty="0"/>
              <a:t>i</a:t>
            </a:r>
            <a:r>
              <a:rPr lang="en-US" sz="2200" dirty="0"/>
              <a:t> ∩ </a:t>
            </a:r>
            <a:r>
              <a:rPr lang="en-US" sz="2200" dirty="0" err="1"/>
              <a:t>A</a:t>
            </a:r>
            <a:r>
              <a:rPr lang="en-US" sz="2200" baseline="-25000" dirty="0" err="1"/>
              <a:t>j</a:t>
            </a:r>
            <a:r>
              <a:rPr lang="en-US" sz="2200" dirty="0"/>
              <a:t> = ∅ for </a:t>
            </a:r>
            <a:r>
              <a:rPr lang="en-US" sz="2200" dirty="0" err="1"/>
              <a:t>i</a:t>
            </a:r>
            <a:r>
              <a:rPr lang="en-US" sz="2200" dirty="0"/>
              <a:t> ≠ j), then</a:t>
            </a:r>
          </a:p>
          <a:p>
            <a:r>
              <a:rPr lang="en-US" sz="2200" dirty="0"/>
              <a:t>	|A</a:t>
            </a:r>
            <a:r>
              <a:rPr lang="en-US" sz="2200" baseline="-25000" dirty="0"/>
              <a:t>1</a:t>
            </a:r>
            <a:r>
              <a:rPr lang="en-US" sz="2200" dirty="0"/>
              <a:t> ∪ A</a:t>
            </a:r>
            <a:r>
              <a:rPr lang="en-US" sz="2200" baseline="-25000" dirty="0"/>
              <a:t>2</a:t>
            </a:r>
            <a:r>
              <a:rPr lang="en-US" sz="2200" dirty="0"/>
              <a:t> ∪ … ∪ A</a:t>
            </a:r>
            <a:r>
              <a:rPr lang="en-US" sz="2200" baseline="-25000" dirty="0"/>
              <a:t>n</a:t>
            </a:r>
            <a:r>
              <a:rPr lang="en-US" sz="2200" dirty="0"/>
              <a:t>| = |A</a:t>
            </a:r>
            <a:r>
              <a:rPr lang="en-US" sz="2200" baseline="-25000" dirty="0"/>
              <a:t>1</a:t>
            </a:r>
            <a:r>
              <a:rPr lang="en-US" sz="2200" dirty="0"/>
              <a:t>| + |A</a:t>
            </a:r>
            <a:r>
              <a:rPr lang="en-US" sz="2200" baseline="-25000" dirty="0"/>
              <a:t>2</a:t>
            </a:r>
            <a:r>
              <a:rPr lang="en-US" sz="2200" dirty="0"/>
              <a:t>| + … + |A</a:t>
            </a:r>
            <a:r>
              <a:rPr lang="en-US" sz="2200" baseline="-25000" dirty="0"/>
              <a:t>n</a:t>
            </a:r>
            <a:r>
              <a:rPr lang="en-US" sz="2200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949098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student can choose a computer project from one of three lists.  The three lists contain 23, 15, and 4 possible projects. No project is on more than one list.  How many possible projects are there to choose from?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34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The product and sum rule can be combined:</a:t>
            </a:r>
          </a:p>
          <a:p>
            <a:endParaRPr lang="en-US" sz="2200" dirty="0"/>
          </a:p>
          <a:p>
            <a:r>
              <a:rPr lang="en-US" sz="2200" dirty="0"/>
              <a:t>Suppose you need to pick a password that has length 6-8 characters, where each character is an uppercase letter or a digit.  How many possible passwords are there?</a:t>
            </a:r>
          </a:p>
          <a:p>
            <a:endParaRPr lang="en-US" sz="2200" dirty="0"/>
          </a:p>
          <a:p>
            <a:endParaRPr lang="en-US" sz="2200" dirty="0">
              <a:sym typeface="Symbol" pitchFamily="-65" charset="2"/>
            </a:endParaRPr>
          </a:p>
          <a:p>
            <a:endParaRPr lang="en-US" sz="2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19AC89-379C-8B4F-87EA-7EFEA790A776}"/>
              </a:ext>
            </a:extLst>
          </p:cNvPr>
          <p:cNvSpPr txBox="1"/>
          <p:nvPr/>
        </p:nvSpPr>
        <p:spPr>
          <a:xfrm>
            <a:off x="3366655" y="4059382"/>
            <a:ext cx="1289135" cy="7489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 = P</a:t>
            </a:r>
            <a:r>
              <a:rPr lang="en-US" baseline="-25000" dirty="0"/>
              <a:t>6</a:t>
            </a:r>
            <a:r>
              <a:rPr lang="en-US" dirty="0"/>
              <a:t>+P</a:t>
            </a:r>
            <a:r>
              <a:rPr lang="en-US" baseline="-25000" dirty="0"/>
              <a:t>7</a:t>
            </a:r>
            <a:r>
              <a:rPr lang="en-US" dirty="0"/>
              <a:t>+P</a:t>
            </a:r>
            <a:r>
              <a:rPr lang="en-US" baseline="-25000" dirty="0"/>
              <a:t>8</a:t>
            </a:r>
          </a:p>
          <a:p>
            <a:endParaRPr lang="en-US" baseline="-25000" dirty="0"/>
          </a:p>
          <a:p>
            <a:r>
              <a:rPr lang="en-US" dirty="0" err="1"/>
              <a:t>P</a:t>
            </a:r>
            <a:r>
              <a:rPr lang="en-US" baseline="-25000" dirty="0" err="1"/>
              <a:t>k</a:t>
            </a:r>
            <a:r>
              <a:rPr lang="en-US" dirty="0"/>
              <a:t>= 36</a:t>
            </a:r>
            <a:r>
              <a:rPr lang="en-US" baseline="30000" dirty="0"/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07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The product and sum rule can be combined:</a:t>
            </a:r>
          </a:p>
          <a:p>
            <a:endParaRPr lang="en-US" sz="2200" dirty="0"/>
          </a:p>
          <a:p>
            <a:r>
              <a:rPr lang="en-US" sz="2200" dirty="0"/>
              <a:t>How many license plates can be made using either two or three uppercase letters followed by two or three digits?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7A1BD4-500D-654F-BB4A-72B2829DB2EE}"/>
              </a:ext>
            </a:extLst>
          </p:cNvPr>
          <p:cNvSpPr txBox="1"/>
          <p:nvPr/>
        </p:nvSpPr>
        <p:spPr>
          <a:xfrm>
            <a:off x="4336473" y="3602182"/>
            <a:ext cx="20633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(26</a:t>
            </a:r>
            <a:r>
              <a:rPr lang="en-US" baseline="30000" dirty="0"/>
              <a:t>2</a:t>
            </a:r>
            <a:r>
              <a:rPr lang="en-US" dirty="0"/>
              <a:t>+26</a:t>
            </a:r>
            <a:r>
              <a:rPr lang="en-US" baseline="30000" dirty="0"/>
              <a:t>3</a:t>
            </a:r>
            <a:r>
              <a:rPr lang="en-US" dirty="0"/>
              <a:t>)*(10</a:t>
            </a:r>
            <a:r>
              <a:rPr lang="en-US" baseline="30000" dirty="0"/>
              <a:t>2</a:t>
            </a:r>
            <a:r>
              <a:rPr lang="en-US" dirty="0"/>
              <a:t>+10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1920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generalized product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counting problem:</a:t>
            </a:r>
          </a:p>
          <a:p>
            <a:endParaRPr lang="en-US" dirty="0"/>
          </a:p>
          <a:p>
            <a:r>
              <a:rPr lang="en-US" dirty="0"/>
              <a:t>In a race with 20 runners there is a first place, a second place and a third place trophy. An outcome of the race is defined to be who wins each of the three trophies, i.e. 3 distinct runners. How many outcomes are possible?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AD93E5-E983-E84D-BC84-62E5B6B0712B}"/>
              </a:ext>
            </a:extLst>
          </p:cNvPr>
          <p:cNvSpPr txBox="1"/>
          <p:nvPr/>
        </p:nvSpPr>
        <p:spPr>
          <a:xfrm>
            <a:off x="3214255" y="3976255"/>
            <a:ext cx="21226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20*19*18       WHY?</a:t>
            </a:r>
          </a:p>
        </p:txBody>
      </p:sp>
    </p:spTree>
    <p:extLst>
      <p:ext uri="{BB962C8B-B14F-4D97-AF65-F5344CB8AC3E}">
        <p14:creationId xmlns:p14="http://schemas.microsoft.com/office/powerpoint/2010/main" val="57241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count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9473" y="1269003"/>
            <a:ext cx="8513625" cy="463303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Counting is an important aspect of algorithm design and complexity analysis. We need to count: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lvl="1"/>
            <a:r>
              <a:rPr lang="en-US" sz="2200" dirty="0"/>
              <a:t>the number of loop iterations to establish the time complexity of our programs, and</a:t>
            </a:r>
          </a:p>
          <a:p>
            <a:pPr lvl="1"/>
            <a:r>
              <a:rPr lang="en-US" sz="2200" dirty="0"/>
              <a:t>the number of elements of our arrays / lists /dictionaries to establish the space complexity of our programs</a:t>
            </a:r>
          </a:p>
        </p:txBody>
      </p:sp>
    </p:spTree>
    <p:extLst>
      <p:ext uri="{BB962C8B-B14F-4D97-AF65-F5344CB8AC3E}">
        <p14:creationId xmlns:p14="http://schemas.microsoft.com/office/powerpoint/2010/main" val="1173332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generalized product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Choosing sequences of items</a:t>
            </a:r>
            <a:endParaRPr lang="en-US" dirty="0"/>
          </a:p>
          <a:p>
            <a:r>
              <a:rPr lang="en-US" dirty="0"/>
              <a:t>Consider a set S of sequences of k items. Suppose there are:</a:t>
            </a:r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n</a:t>
            </a:r>
            <a:r>
              <a:rPr lang="en-US" baseline="-25000" dirty="0"/>
              <a:t>1</a:t>
            </a:r>
            <a:r>
              <a:rPr lang="en-US" dirty="0"/>
              <a:t> choices for the first item.</a:t>
            </a:r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For every possible choice for the first item, there are n</a:t>
            </a:r>
            <a:r>
              <a:rPr lang="en-US" baseline="-25000" dirty="0"/>
              <a:t>2</a:t>
            </a:r>
            <a:r>
              <a:rPr lang="en-US" dirty="0"/>
              <a:t> choices for the second item.</a:t>
            </a:r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For every possible choice for the first and second items, there are n</a:t>
            </a:r>
            <a:r>
              <a:rPr lang="en-US" baseline="-25000" dirty="0"/>
              <a:t>3</a:t>
            </a:r>
            <a:r>
              <a:rPr lang="en-US" dirty="0"/>
              <a:t> choices for the third item.</a:t>
            </a:r>
          </a:p>
          <a:p>
            <a:r>
              <a:rPr lang="en-US" dirty="0"/>
              <a:t>⋮</a:t>
            </a:r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For every possible choice for the first k-1 items, there are </a:t>
            </a:r>
            <a:r>
              <a:rPr lang="en-US" dirty="0" err="1"/>
              <a:t>n</a:t>
            </a:r>
            <a:r>
              <a:rPr lang="en-US" baseline="-25000" dirty="0" err="1"/>
              <a:t>k</a:t>
            </a:r>
            <a:r>
              <a:rPr lang="en-US" dirty="0"/>
              <a:t> choices for the </a:t>
            </a:r>
            <a:r>
              <a:rPr lang="en-US" dirty="0" err="1"/>
              <a:t>kth</a:t>
            </a:r>
            <a:r>
              <a:rPr lang="en-US" dirty="0"/>
              <a:t> item</a:t>
            </a:r>
          </a:p>
          <a:p>
            <a:endParaRPr lang="en-US" dirty="0"/>
          </a:p>
          <a:p>
            <a:r>
              <a:rPr lang="en-US" dirty="0"/>
              <a:t>Then |S| = n</a:t>
            </a:r>
            <a:r>
              <a:rPr lang="en-US" baseline="-25000" dirty="0"/>
              <a:t>1</a:t>
            </a:r>
            <a:r>
              <a:rPr lang="en-US" dirty="0"/>
              <a:t>⋅n</a:t>
            </a:r>
            <a:r>
              <a:rPr lang="en-US" baseline="-25000" dirty="0"/>
              <a:t>2</a:t>
            </a:r>
            <a:r>
              <a:rPr lang="en-US" dirty="0"/>
              <a:t>⋅⋅⋅</a:t>
            </a:r>
            <a:r>
              <a:rPr lang="en-US" dirty="0" err="1"/>
              <a:t>n</a:t>
            </a:r>
            <a:r>
              <a:rPr lang="en-US" baseline="-25000" dirty="0" err="1"/>
              <a:t>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5860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 family of five (2 parents and 3 kids) goes on a hiking trip. The trail is narrow and they must walk single file. How many ways can they walk with a parent in the front and a parent in the rear?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992313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definitions for sets of characters:</a:t>
            </a:r>
          </a:p>
          <a:p>
            <a:r>
              <a:rPr lang="en-US" dirty="0"/>
              <a:t>Digits = { 0, 1, 2, 3, 4, 5, 6, 7, 8, 9 }</a:t>
            </a:r>
          </a:p>
          <a:p>
            <a:r>
              <a:rPr lang="en-US" dirty="0"/>
              <a:t>Letters = { a, b, c, d, e, f, g, h, </a:t>
            </a:r>
            <a:r>
              <a:rPr lang="en-US" dirty="0" err="1"/>
              <a:t>i</a:t>
            </a:r>
            <a:r>
              <a:rPr lang="en-US" dirty="0"/>
              <a:t>, j, k, l, m, n, o, p, q, r, s, t, u, v, w, x, y, z }</a:t>
            </a:r>
          </a:p>
          <a:p>
            <a:r>
              <a:rPr lang="en-US" dirty="0"/>
              <a:t>Special characters = { *, &amp;, $, # }</a:t>
            </a:r>
          </a:p>
          <a:p>
            <a:endParaRPr lang="en-US" dirty="0"/>
          </a:p>
          <a:p>
            <a:r>
              <a:rPr lang="en-US" dirty="0"/>
              <a:t>Compute the number of passwords that satisfy the following constraints:</a:t>
            </a:r>
          </a:p>
          <a:p>
            <a:r>
              <a:rPr lang="en-US" dirty="0"/>
              <a:t>(a)  Strings of length 6. Characters can be special characters, digits, or letters, with no repeated characters.</a:t>
            </a:r>
          </a:p>
          <a:p>
            <a:endParaRPr lang="en-US" dirty="0"/>
          </a:p>
          <a:p>
            <a:r>
              <a:rPr lang="en-US" dirty="0"/>
              <a:t>(b)  Strings of length 6. Characters can be special characters, digits, or letters, with no repeated characters. The first character cannot be a special character.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8556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Making Change</a:t>
            </a:r>
          </a:p>
        </p:txBody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833" y="914400"/>
            <a:ext cx="8681437" cy="5388923"/>
          </a:xfrm>
        </p:spPr>
        <p:txBody>
          <a:bodyPr/>
          <a:lstStyle/>
          <a:p>
            <a:r>
              <a:rPr lang="en-US" sz="2000" dirty="0"/>
              <a:t>Goal.  </a:t>
            </a:r>
            <a:r>
              <a:rPr lang="en-US" sz="2000" dirty="0">
                <a:solidFill>
                  <a:schemeClr val="tx1"/>
                </a:solidFill>
              </a:rPr>
              <a:t>Given </a:t>
            </a:r>
            <a:r>
              <a:rPr lang="en-US" sz="2000" b="1" dirty="0">
                <a:solidFill>
                  <a:srgbClr val="FF0000"/>
                </a:solidFill>
              </a:rPr>
              <a:t>integer</a:t>
            </a:r>
            <a:r>
              <a:rPr lang="en-US" sz="2000" dirty="0">
                <a:solidFill>
                  <a:schemeClr val="tx1"/>
                </a:solidFill>
              </a:rPr>
              <a:t> coin values, e.g.: {1,5,10,25} compute in how many ways you can pay a certain amount:</a:t>
            </a:r>
          </a:p>
          <a:p>
            <a:endParaRPr lang="en-US" sz="2000" dirty="0"/>
          </a:p>
          <a:p>
            <a:r>
              <a:rPr lang="en-US" sz="2000" dirty="0"/>
              <a:t>Example:  </a:t>
            </a:r>
            <a:r>
              <a:rPr lang="en-US" dirty="0">
                <a:solidFill>
                  <a:schemeClr val="tx1"/>
                </a:solidFill>
              </a:rPr>
              <a:t>29</a:t>
            </a:r>
            <a:r>
              <a:rPr lang="en-US" sz="2000" dirty="0">
                <a:solidFill>
                  <a:schemeClr val="tx1"/>
                </a:solidFill>
              </a:rPr>
              <a:t>¢.</a:t>
            </a:r>
          </a:p>
          <a:p>
            <a:pPr lvl="1"/>
            <a:endParaRPr lang="en-US" sz="2000" dirty="0"/>
          </a:p>
          <a:p>
            <a:pPr marL="114300" lvl="1" indent="0">
              <a:buNone/>
            </a:pPr>
            <a:endParaRPr lang="en-US" sz="2000" dirty="0"/>
          </a:p>
          <a:p>
            <a:pPr marL="114300" lvl="1" indent="0">
              <a:buNone/>
            </a:pPr>
            <a:r>
              <a:rPr lang="en-US" sz="2000" dirty="0"/>
              <a:t>How many ways?</a:t>
            </a:r>
          </a:p>
          <a:p>
            <a:pPr marL="114300" lvl="1" indent="0">
              <a:buNone/>
            </a:pPr>
            <a:r>
              <a:rPr lang="en-US" sz="2000" dirty="0"/>
              <a:t>    25, 1,1,1,1 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  10,10,  5, 1,1,1,1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  10, 5,5,   5, 1,1,1,1</a:t>
            </a:r>
          </a:p>
          <a:p>
            <a:r>
              <a:rPr lang="en-US" dirty="0">
                <a:solidFill>
                  <a:schemeClr val="tx1"/>
                </a:solidFill>
              </a:rPr>
              <a:t>      10, 5,5,   1,1,1,1,1,  1,1,1,1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        . . .</a:t>
            </a:r>
          </a:p>
          <a:p>
            <a:r>
              <a:rPr lang="en-US" dirty="0">
                <a:solidFill>
                  <a:schemeClr val="tx1"/>
                </a:solidFill>
              </a:rPr>
              <a:t>      1,1,1,1,1, 1,1,1,1,1,   1,1,1,1,1,  1,1,1,1,1,  1,1,1,1,1,  1,1,1,1  </a:t>
            </a:r>
            <a:r>
              <a:rPr lang="en-US" sz="2000" dirty="0">
                <a:solidFill>
                  <a:schemeClr val="tx1"/>
                </a:solidFill>
              </a:rPr>
              <a:t>          </a:t>
            </a:r>
          </a:p>
        </p:txBody>
      </p:sp>
      <p:pic>
        <p:nvPicPr>
          <p:cNvPr id="641030" name="Picture 6" descr="quarterfro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760" y="1801320"/>
            <a:ext cx="742950" cy="70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1031" name="Picture 7" descr="pennyfro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965" y="1856347"/>
            <a:ext cx="561799" cy="5617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1032" name="Picture 8" descr="pennybac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235" y="1856347"/>
            <a:ext cx="569824" cy="5617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1033" name="Picture 9" descr="pennybac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969" y="1856347"/>
            <a:ext cx="569824" cy="5617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1034" name="Picture 10" descr="pennybac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872" y="1856347"/>
            <a:ext cx="569824" cy="5617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475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005" y="757237"/>
            <a:ext cx="8314795" cy="1281053"/>
          </a:xfrm>
        </p:spPr>
        <p:txBody>
          <a:bodyPr/>
          <a:lstStyle/>
          <a:p>
            <a:r>
              <a:rPr lang="en-US" sz="2000" dirty="0"/>
              <a:t>Given a coin set c  = {c</a:t>
            </a:r>
            <a:r>
              <a:rPr lang="en-US" baseline="-25000" dirty="0"/>
              <a:t>0</a:t>
            </a:r>
            <a:r>
              <a:rPr lang="en-US" sz="2000" dirty="0"/>
              <a:t>, c</a:t>
            </a:r>
            <a:r>
              <a:rPr lang="en-US" baseline="-25000" dirty="0"/>
              <a:t>1</a:t>
            </a:r>
            <a:r>
              <a:rPr lang="en-US" sz="2000" dirty="0"/>
              <a:t>, ..., c</a:t>
            </a:r>
            <a:r>
              <a:rPr lang="en-US" baseline="-25000" dirty="0"/>
              <a:t>n-1</a:t>
            </a:r>
            <a:r>
              <a:rPr lang="en-US" sz="2000" dirty="0"/>
              <a:t>} and an amount M, how many different ways can M be paid?  </a:t>
            </a:r>
          </a:p>
          <a:p>
            <a:r>
              <a:rPr lang="en-US" sz="2000" dirty="0"/>
              <a:t>Recursive solution:  </a:t>
            </a:r>
            <a:r>
              <a:rPr lang="en-US" dirty="0"/>
              <a:t>given coin value c</a:t>
            </a:r>
            <a:r>
              <a:rPr lang="en-US" baseline="-25000" dirty="0"/>
              <a:t>d</a:t>
            </a:r>
            <a:r>
              <a:rPr lang="en-US" dirty="0"/>
              <a:t> , how many coins can I use </a:t>
            </a:r>
            <a:r>
              <a:rPr lang="en-US" sz="2000" dirty="0"/>
              <a:t>?</a:t>
            </a:r>
          </a:p>
          <a:p>
            <a:r>
              <a:rPr lang="en-US" sz="2400" dirty="0"/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72005" y="2133600"/>
            <a:ext cx="79433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rgbClr val="FF0000"/>
              </a:solidFill>
            </a:endParaRP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Base:</a:t>
            </a:r>
          </a:p>
          <a:p>
            <a:r>
              <a:rPr lang="en-US" sz="2000" dirty="0"/>
              <a:t>   if d == 0, how many ways? (is there always a way ?)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Step:</a:t>
            </a:r>
          </a:p>
          <a:p>
            <a:r>
              <a:rPr lang="en-US" sz="2000" dirty="0"/>
              <a:t>   if d&gt;0, go through all possible uses of coin d</a:t>
            </a:r>
          </a:p>
          <a:p>
            <a:r>
              <a:rPr lang="en-US" sz="2000" dirty="0"/>
              <a:t>      at least how many c</a:t>
            </a:r>
            <a:r>
              <a:rPr lang="en-US" sz="2000" baseline="-25000" dirty="0"/>
              <a:t>d</a:t>
            </a:r>
            <a:r>
              <a:rPr lang="en-US" sz="2000" dirty="0"/>
              <a:t> coins can  be used</a:t>
            </a:r>
          </a:p>
          <a:p>
            <a:r>
              <a:rPr lang="en-US" sz="2000" dirty="0"/>
              <a:t>      and which problem then remains to be solved?</a:t>
            </a:r>
          </a:p>
          <a:p>
            <a:r>
              <a:rPr lang="en-US" sz="2000" dirty="0"/>
              <a:t>      ...</a:t>
            </a:r>
          </a:p>
          <a:p>
            <a:r>
              <a:rPr lang="en-US" sz="2000" dirty="0"/>
              <a:t>      at most how many c</a:t>
            </a:r>
            <a:r>
              <a:rPr lang="en-US" sz="2000" baseline="-25000" dirty="0"/>
              <a:t>d</a:t>
            </a:r>
            <a:r>
              <a:rPr lang="en-US" sz="2000" dirty="0"/>
              <a:t> coins can  be used</a:t>
            </a:r>
          </a:p>
          <a:p>
            <a:r>
              <a:rPr lang="en-US" sz="2000" dirty="0"/>
              <a:t>      and which problem then remains to be solved?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36602" y="2038290"/>
            <a:ext cx="6005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e.g., for </a:t>
            </a:r>
            <a:r>
              <a:rPr lang="en-US" sz="2000" dirty="0" err="1"/>
              <a:t>eg</a:t>
            </a:r>
            <a:r>
              <a:rPr lang="en-US" sz="2000" dirty="0"/>
              <a:t> 56 cents I can use 0, 1, or 2 quarters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AB98BC8-78F2-594F-9366-14AF1F1A5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Change</a:t>
            </a:r>
          </a:p>
        </p:txBody>
      </p:sp>
    </p:spTree>
    <p:extLst>
      <p:ext uri="{BB962C8B-B14F-4D97-AF65-F5344CB8AC3E}">
        <p14:creationId xmlns:p14="http://schemas.microsoft.com/office/powerpoint/2010/main" val="43053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B3DCE-6507-9443-A2FE-5B0CE65C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Change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B9AEEC-DAD5-9943-A263-C2867B312DFF}"/>
              </a:ext>
            </a:extLst>
          </p:cNvPr>
          <p:cNvSpPr txBox="1"/>
          <p:nvPr/>
        </p:nvSpPr>
        <p:spPr>
          <a:xfrm>
            <a:off x="3807502" y="807811"/>
            <a:ext cx="827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(29, 3)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3775D1-0EC4-3642-98C8-5C9BCB31A786}"/>
              </a:ext>
            </a:extLst>
          </p:cNvPr>
          <p:cNvSpPr txBox="1"/>
          <p:nvPr/>
        </p:nvSpPr>
        <p:spPr>
          <a:xfrm>
            <a:off x="5923128" y="587576"/>
            <a:ext cx="298992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                           coins</a:t>
            </a:r>
          </a:p>
          <a:p>
            <a:r>
              <a:rPr lang="en-US" dirty="0"/>
              <a:t>d=3: Quarters    [1, 5, 10, 25]</a:t>
            </a:r>
          </a:p>
          <a:p>
            <a:r>
              <a:rPr lang="en-US" dirty="0"/>
              <a:t>                                         ^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d=2: Dimes         [1, 5, 10, 25]</a:t>
            </a:r>
          </a:p>
          <a:p>
            <a:r>
              <a:rPr lang="en-US" dirty="0"/>
              <a:t>                                   ^</a:t>
            </a:r>
          </a:p>
          <a:p>
            <a:endParaRPr lang="en-US" dirty="0"/>
          </a:p>
          <a:p>
            <a:r>
              <a:rPr lang="en-US" dirty="0"/>
              <a:t>d=1: </a:t>
            </a:r>
            <a:r>
              <a:rPr lang="en-US" dirty="0" err="1"/>
              <a:t>Nickles</a:t>
            </a:r>
            <a:r>
              <a:rPr lang="en-US" dirty="0"/>
              <a:t>       [1, 5, 10, 25]</a:t>
            </a:r>
          </a:p>
          <a:p>
            <a:r>
              <a:rPr lang="en-US" dirty="0"/>
              <a:t>                               ^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d=0: Cents         [1, 5, 10, 25]</a:t>
            </a:r>
          </a:p>
          <a:p>
            <a:r>
              <a:rPr lang="en-US"/>
              <a:t>                           ^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A2586F-CF1A-E34D-8F2E-9DAF1119D17A}"/>
              </a:ext>
            </a:extLst>
          </p:cNvPr>
          <p:cNvCxnSpPr>
            <a:cxnSpLocks/>
          </p:cNvCxnSpPr>
          <p:nvPr/>
        </p:nvCxnSpPr>
        <p:spPr bwMode="auto">
          <a:xfrm flipH="1">
            <a:off x="2999228" y="1146365"/>
            <a:ext cx="1205077" cy="5080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8E74B2A-97B9-8C42-8F45-BFC4ED49D0F8}"/>
              </a:ext>
            </a:extLst>
          </p:cNvPr>
          <p:cNvCxnSpPr>
            <a:cxnSpLocks/>
          </p:cNvCxnSpPr>
          <p:nvPr/>
        </p:nvCxnSpPr>
        <p:spPr bwMode="auto">
          <a:xfrm>
            <a:off x="4227064" y="1146365"/>
            <a:ext cx="452598" cy="5899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452BCE7-74D4-7849-8ADF-37E484F644FE}"/>
              </a:ext>
            </a:extLst>
          </p:cNvPr>
          <p:cNvSpPr txBox="1"/>
          <p:nvPr/>
        </p:nvSpPr>
        <p:spPr>
          <a:xfrm>
            <a:off x="2988859" y="1214605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00DE7A-055E-AA49-A665-A754FB961C99}"/>
              </a:ext>
            </a:extLst>
          </p:cNvPr>
          <p:cNvSpPr txBox="1"/>
          <p:nvPr/>
        </p:nvSpPr>
        <p:spPr>
          <a:xfrm>
            <a:off x="4529598" y="1217691"/>
            <a:ext cx="277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3912F1-AC02-2949-AEF1-A77B3AD90E99}"/>
              </a:ext>
            </a:extLst>
          </p:cNvPr>
          <p:cNvSpPr txBox="1"/>
          <p:nvPr/>
        </p:nvSpPr>
        <p:spPr>
          <a:xfrm>
            <a:off x="2825086" y="1736307"/>
            <a:ext cx="827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(29, 2)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357B68C-81B3-074E-A3BE-24F3CE3C7922}"/>
              </a:ext>
            </a:extLst>
          </p:cNvPr>
          <p:cNvCxnSpPr>
            <a:cxnSpLocks/>
          </p:cNvCxnSpPr>
          <p:nvPr/>
        </p:nvCxnSpPr>
        <p:spPr bwMode="auto">
          <a:xfrm flipH="1">
            <a:off x="1132764" y="1967510"/>
            <a:ext cx="1857144" cy="5080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506494C-7A74-BE4B-89B0-AF5A3F712A05}"/>
              </a:ext>
            </a:extLst>
          </p:cNvPr>
          <p:cNvCxnSpPr>
            <a:cxnSpLocks/>
            <a:stCxn id="13" idx="2"/>
          </p:cNvCxnSpPr>
          <p:nvPr/>
        </p:nvCxnSpPr>
        <p:spPr bwMode="auto">
          <a:xfrm flipH="1">
            <a:off x="2579433" y="2074861"/>
            <a:ext cx="659389" cy="4007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80A4EAF-08ED-B44F-9068-DADEF484DA54}"/>
              </a:ext>
            </a:extLst>
          </p:cNvPr>
          <p:cNvSpPr txBox="1"/>
          <p:nvPr/>
        </p:nvSpPr>
        <p:spPr>
          <a:xfrm>
            <a:off x="4353630" y="1736307"/>
            <a:ext cx="702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(4, 2)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22EF226-E760-F343-BEE9-DCDB02EBD8F8}"/>
              </a:ext>
            </a:extLst>
          </p:cNvPr>
          <p:cNvCxnSpPr>
            <a:cxnSpLocks/>
          </p:cNvCxnSpPr>
          <p:nvPr/>
        </p:nvCxnSpPr>
        <p:spPr bwMode="auto">
          <a:xfrm>
            <a:off x="3259821" y="2074861"/>
            <a:ext cx="384131" cy="4007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AE88733-F79C-B942-A7A4-37D3F12FC3AB}"/>
              </a:ext>
            </a:extLst>
          </p:cNvPr>
          <p:cNvCxnSpPr>
            <a:cxnSpLocks/>
          </p:cNvCxnSpPr>
          <p:nvPr/>
        </p:nvCxnSpPr>
        <p:spPr bwMode="auto">
          <a:xfrm>
            <a:off x="4544987" y="2022541"/>
            <a:ext cx="0" cy="453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06EEDA60-B828-DF4C-B0E1-AD4265A2E7F1}"/>
              </a:ext>
            </a:extLst>
          </p:cNvPr>
          <p:cNvSpPr txBox="1"/>
          <p:nvPr/>
        </p:nvSpPr>
        <p:spPr>
          <a:xfrm>
            <a:off x="1790125" y="2226820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F0583D9-FE68-9D43-8B0C-0BA0FFC307B1}"/>
              </a:ext>
            </a:extLst>
          </p:cNvPr>
          <p:cNvSpPr txBox="1"/>
          <p:nvPr/>
        </p:nvSpPr>
        <p:spPr>
          <a:xfrm>
            <a:off x="2788689" y="2215444"/>
            <a:ext cx="277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DE48CFA-59D7-724C-8044-11F607CC23E8}"/>
              </a:ext>
            </a:extLst>
          </p:cNvPr>
          <p:cNvSpPr txBox="1"/>
          <p:nvPr/>
        </p:nvSpPr>
        <p:spPr>
          <a:xfrm>
            <a:off x="3637127" y="2204070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42D01E9-0BB3-B64F-ADC2-080A5A948780}"/>
              </a:ext>
            </a:extLst>
          </p:cNvPr>
          <p:cNvSpPr txBox="1"/>
          <p:nvPr/>
        </p:nvSpPr>
        <p:spPr>
          <a:xfrm>
            <a:off x="930318" y="2530157"/>
            <a:ext cx="795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(29, 1)</a:t>
            </a:r>
          </a:p>
          <a:p>
            <a:r>
              <a:rPr lang="en-US" dirty="0"/>
              <a:t>. . 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A77856B-BC91-9B45-B151-B14871D1F80F}"/>
              </a:ext>
            </a:extLst>
          </p:cNvPr>
          <p:cNvSpPr txBox="1"/>
          <p:nvPr/>
        </p:nvSpPr>
        <p:spPr>
          <a:xfrm>
            <a:off x="2379260" y="2559725"/>
            <a:ext cx="7633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(19, 1)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7133170-C698-9B43-A00F-9FA9BDE17B6D}"/>
              </a:ext>
            </a:extLst>
          </p:cNvPr>
          <p:cNvSpPr txBox="1"/>
          <p:nvPr/>
        </p:nvSpPr>
        <p:spPr>
          <a:xfrm>
            <a:off x="3514304" y="2548349"/>
            <a:ext cx="792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(9, 1)</a:t>
            </a:r>
          </a:p>
          <a:p>
            <a:r>
              <a:rPr lang="en-US" dirty="0"/>
              <a:t>. . . 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0BD5EFA-49E8-FE4F-8552-82B3AD97A74C}"/>
              </a:ext>
            </a:extLst>
          </p:cNvPr>
          <p:cNvCxnSpPr>
            <a:cxnSpLocks/>
          </p:cNvCxnSpPr>
          <p:nvPr/>
        </p:nvCxnSpPr>
        <p:spPr bwMode="auto">
          <a:xfrm flipH="1">
            <a:off x="657365" y="2952426"/>
            <a:ext cx="1857144" cy="5080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7F4C4D3-AFF9-A24C-874A-171C516B06E3}"/>
              </a:ext>
            </a:extLst>
          </p:cNvPr>
          <p:cNvCxnSpPr>
            <a:cxnSpLocks/>
          </p:cNvCxnSpPr>
          <p:nvPr/>
        </p:nvCxnSpPr>
        <p:spPr bwMode="auto">
          <a:xfrm flipH="1">
            <a:off x="1624084" y="2952426"/>
            <a:ext cx="955345" cy="5080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DCD4D85-F9BC-1F40-AFD3-260FD3666485}"/>
              </a:ext>
            </a:extLst>
          </p:cNvPr>
          <p:cNvCxnSpPr>
            <a:cxnSpLocks/>
          </p:cNvCxnSpPr>
          <p:nvPr/>
        </p:nvCxnSpPr>
        <p:spPr bwMode="auto">
          <a:xfrm flipH="1">
            <a:off x="2514509" y="2952426"/>
            <a:ext cx="64920" cy="5080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61C1B3F-9D7C-6A4E-8CAF-35D1D8DA4226}"/>
              </a:ext>
            </a:extLst>
          </p:cNvPr>
          <p:cNvCxnSpPr>
            <a:cxnSpLocks/>
          </p:cNvCxnSpPr>
          <p:nvPr/>
        </p:nvCxnSpPr>
        <p:spPr bwMode="auto">
          <a:xfrm>
            <a:off x="2666909" y="2952426"/>
            <a:ext cx="592911" cy="5080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DF6AC702-8956-E749-91B7-E4CB96A783AC}"/>
              </a:ext>
            </a:extLst>
          </p:cNvPr>
          <p:cNvSpPr txBox="1"/>
          <p:nvPr/>
        </p:nvSpPr>
        <p:spPr>
          <a:xfrm>
            <a:off x="1069065" y="3239035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463344E-1CA3-B045-9DB1-117CF70A2063}"/>
              </a:ext>
            </a:extLst>
          </p:cNvPr>
          <p:cNvSpPr txBox="1"/>
          <p:nvPr/>
        </p:nvSpPr>
        <p:spPr>
          <a:xfrm>
            <a:off x="1972093" y="3186715"/>
            <a:ext cx="277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4706D49-AFD6-7149-85C9-561F1175CBF5}"/>
              </a:ext>
            </a:extLst>
          </p:cNvPr>
          <p:cNvSpPr txBox="1"/>
          <p:nvPr/>
        </p:nvSpPr>
        <p:spPr>
          <a:xfrm>
            <a:off x="2572594" y="3173070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6E34AB3-1556-9A45-AC23-E9371BD6516A}"/>
              </a:ext>
            </a:extLst>
          </p:cNvPr>
          <p:cNvSpPr txBox="1"/>
          <p:nvPr/>
        </p:nvSpPr>
        <p:spPr>
          <a:xfrm>
            <a:off x="3173094" y="3145771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69A2B43-5B6E-0447-87CB-81E8045C170D}"/>
              </a:ext>
            </a:extLst>
          </p:cNvPr>
          <p:cNvSpPr txBox="1"/>
          <p:nvPr/>
        </p:nvSpPr>
        <p:spPr>
          <a:xfrm>
            <a:off x="368491" y="3460481"/>
            <a:ext cx="795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(19, 0)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5F744D8-BE93-B349-B76E-A2D0C0E200CE}"/>
              </a:ext>
            </a:extLst>
          </p:cNvPr>
          <p:cNvSpPr txBox="1"/>
          <p:nvPr/>
        </p:nvSpPr>
        <p:spPr>
          <a:xfrm>
            <a:off x="1367056" y="3476401"/>
            <a:ext cx="795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(14, 0)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F30837E-D6CC-E343-AD7A-AA623A335BF1}"/>
              </a:ext>
            </a:extLst>
          </p:cNvPr>
          <p:cNvSpPr txBox="1"/>
          <p:nvPr/>
        </p:nvSpPr>
        <p:spPr>
          <a:xfrm>
            <a:off x="2322397" y="3462753"/>
            <a:ext cx="702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(9, 0)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5DEBB01-6324-D84D-98E5-AE8E99C8CF3C}"/>
              </a:ext>
            </a:extLst>
          </p:cNvPr>
          <p:cNvSpPr txBox="1"/>
          <p:nvPr/>
        </p:nvSpPr>
        <p:spPr>
          <a:xfrm>
            <a:off x="3100325" y="3476401"/>
            <a:ext cx="702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(4, 0)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C7B3CD-ED11-934F-B56B-AC19E37CA11F}"/>
              </a:ext>
            </a:extLst>
          </p:cNvPr>
          <p:cNvSpPr txBox="1"/>
          <p:nvPr/>
        </p:nvSpPr>
        <p:spPr>
          <a:xfrm>
            <a:off x="2322397" y="4456551"/>
            <a:ext cx="588334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 code structure</a:t>
            </a:r>
          </a:p>
          <a:p>
            <a:r>
              <a:rPr lang="en-US" dirty="0" err="1"/>
              <a:t>mkCh</a:t>
            </a:r>
            <a:r>
              <a:rPr lang="en-US" dirty="0"/>
              <a:t>( M, d):</a:t>
            </a:r>
          </a:p>
          <a:p>
            <a:r>
              <a:rPr lang="en-US" dirty="0"/>
              <a:t>    if coin-index  d==0:</a:t>
            </a:r>
          </a:p>
          <a:p>
            <a:r>
              <a:rPr lang="en-US" dirty="0"/>
              <a:t>      # base case: does coin</a:t>
            </a:r>
            <a:r>
              <a:rPr lang="en-US" baseline="-25000" dirty="0"/>
              <a:t>0</a:t>
            </a:r>
            <a:r>
              <a:rPr lang="en-US" dirty="0"/>
              <a:t> divide amount M</a:t>
            </a:r>
          </a:p>
          <a:p>
            <a:r>
              <a:rPr lang="en-US" dirty="0"/>
              <a:t>   else</a:t>
            </a:r>
          </a:p>
          <a:p>
            <a:r>
              <a:rPr lang="en-US" dirty="0"/>
              <a:t>      # for I from 0 to # coins[d] “fitting in” M</a:t>
            </a:r>
          </a:p>
          <a:p>
            <a:r>
              <a:rPr lang="en-US" dirty="0"/>
              <a:t>       sum results of </a:t>
            </a:r>
            <a:r>
              <a:rPr lang="en-US" dirty="0" err="1"/>
              <a:t>mkCh</a:t>
            </a:r>
            <a:r>
              <a:rPr lang="en-US" dirty="0"/>
              <a:t>(remaining amount, new coin-index)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C8ADD91-CACF-024F-911C-47E34F63E47D}"/>
              </a:ext>
            </a:extLst>
          </p:cNvPr>
          <p:cNvSpPr txBox="1"/>
          <p:nvPr/>
        </p:nvSpPr>
        <p:spPr>
          <a:xfrm>
            <a:off x="4302834" y="2566033"/>
            <a:ext cx="670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(4, 1)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B26ED1D-D5F2-A048-865B-68D0EE5EFB14}"/>
              </a:ext>
            </a:extLst>
          </p:cNvPr>
          <p:cNvCxnSpPr>
            <a:cxnSpLocks/>
          </p:cNvCxnSpPr>
          <p:nvPr/>
        </p:nvCxnSpPr>
        <p:spPr bwMode="auto">
          <a:xfrm>
            <a:off x="4561923" y="2920010"/>
            <a:ext cx="0" cy="453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C5F2352-9694-D241-90EA-E875433D9BF4}"/>
              </a:ext>
            </a:extLst>
          </p:cNvPr>
          <p:cNvSpPr txBox="1"/>
          <p:nvPr/>
        </p:nvSpPr>
        <p:spPr>
          <a:xfrm>
            <a:off x="4285904" y="3446569"/>
            <a:ext cx="702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(4, 0)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02002E3-640D-9641-87FF-1568C12AED03}"/>
              </a:ext>
            </a:extLst>
          </p:cNvPr>
          <p:cNvSpPr txBox="1"/>
          <p:nvPr/>
        </p:nvSpPr>
        <p:spPr>
          <a:xfrm>
            <a:off x="4512851" y="2179808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153CF41-62A1-2A4A-AFE4-3E650DA62DCF}"/>
              </a:ext>
            </a:extLst>
          </p:cNvPr>
          <p:cNvSpPr txBox="1"/>
          <p:nvPr/>
        </p:nvSpPr>
        <p:spPr>
          <a:xfrm>
            <a:off x="4529787" y="2975672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07268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94967-ED0E-A949-997E-40306693C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69020-1355-AE4D-A5ED-E428A3CEE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Write a (recursive) function</a:t>
            </a:r>
          </a:p>
          <a:p>
            <a:r>
              <a:rPr lang="en-US" dirty="0"/>
              <a:t>                               </a:t>
            </a:r>
            <a:r>
              <a:rPr lang="en-US" dirty="0" err="1"/>
              <a:t>mkCh</a:t>
            </a:r>
            <a:r>
              <a:rPr lang="en-US" dirty="0"/>
              <a:t>()</a:t>
            </a:r>
          </a:p>
          <a:p>
            <a:r>
              <a:rPr lang="en-US" dirty="0"/>
              <a:t>   that counts </a:t>
            </a:r>
          </a:p>
          <a:p>
            <a:r>
              <a:rPr lang="en-US" dirty="0"/>
              <a:t>                               the number ways a certain amount of money </a:t>
            </a:r>
          </a:p>
          <a:p>
            <a:r>
              <a:rPr lang="en-US" dirty="0"/>
              <a:t>                               can be paid with a coin set {1,5,10,25} </a:t>
            </a:r>
          </a:p>
        </p:txBody>
      </p:sp>
    </p:spTree>
    <p:extLst>
      <p:ext uri="{BB962C8B-B14F-4D97-AF65-F5344CB8AC3E}">
        <p14:creationId xmlns:p14="http://schemas.microsoft.com/office/powerpoint/2010/main" val="17556627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6D927-5B95-5A45-BD88-274E08EB7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 out of n partitions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723FA-CB34-CB4B-94F6-7E24CE3C7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n distinct elements, we  want to group these into k partitions. E.g.  n=3  {</a:t>
            </a:r>
            <a:r>
              <a:rPr lang="en-US" dirty="0" err="1"/>
              <a:t>b,c,d</a:t>
            </a:r>
            <a:r>
              <a:rPr lang="en-US" dirty="0"/>
              <a:t>} How many 2 out of 3 partitions are there?</a:t>
            </a:r>
          </a:p>
          <a:p>
            <a:endParaRPr lang="en-US" dirty="0"/>
          </a:p>
          <a:p>
            <a:r>
              <a:rPr lang="en-US" dirty="0"/>
              <a:t>Enumerate . . .</a:t>
            </a:r>
          </a:p>
          <a:p>
            <a:endParaRPr lang="en-US" dirty="0"/>
          </a:p>
          <a:p>
            <a:r>
              <a:rPr lang="en-US" dirty="0"/>
              <a:t>     {b} {</a:t>
            </a:r>
            <a:r>
              <a:rPr lang="en-US" dirty="0" err="1"/>
              <a:t>c,d</a:t>
            </a:r>
            <a:r>
              <a:rPr lang="en-US" dirty="0"/>
              <a:t>}</a:t>
            </a:r>
          </a:p>
          <a:p>
            <a:r>
              <a:rPr lang="en-US" dirty="0"/>
              <a:t>     {c} {</a:t>
            </a:r>
            <a:r>
              <a:rPr lang="en-US" dirty="0" err="1"/>
              <a:t>b,d</a:t>
            </a:r>
            <a:r>
              <a:rPr lang="en-US" dirty="0"/>
              <a:t>}</a:t>
            </a:r>
          </a:p>
          <a:p>
            <a:r>
              <a:rPr lang="en-US" dirty="0"/>
              <a:t>     {d} {</a:t>
            </a:r>
            <a:r>
              <a:rPr lang="en-US" dirty="0" err="1"/>
              <a:t>b,c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there are 3 2-out-of-3  partitions </a:t>
            </a:r>
          </a:p>
        </p:txBody>
      </p:sp>
    </p:spTree>
    <p:extLst>
      <p:ext uri="{BB962C8B-B14F-4D97-AF65-F5344CB8AC3E}">
        <p14:creationId xmlns:p14="http://schemas.microsoft.com/office/powerpoint/2010/main" val="234111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6D927-5B95-5A45-BD88-274E08EB7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the number of k-out-of-n partitions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723FA-CB34-CB4B-94F6-7E24CE3C7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220" y="857336"/>
            <a:ext cx="8583561" cy="5838432"/>
          </a:xfrm>
        </p:spPr>
        <p:txBody>
          <a:bodyPr/>
          <a:lstStyle/>
          <a:p>
            <a:r>
              <a:rPr lang="en-US" dirty="0"/>
              <a:t>Now  n=4  {</a:t>
            </a:r>
            <a:r>
              <a:rPr lang="en-US" dirty="0" err="1"/>
              <a:t>a,b,c,d</a:t>
            </a:r>
            <a:r>
              <a:rPr lang="en-US" dirty="0"/>
              <a:t>}    How many 3-out-of-4 partitions are there?</a:t>
            </a:r>
          </a:p>
          <a:p>
            <a:r>
              <a:rPr lang="en-US" dirty="0"/>
              <a:t>Typical Divide and Conquer (hence recursive) approach: take element a</a:t>
            </a:r>
          </a:p>
          <a:p>
            <a:r>
              <a:rPr lang="en-US" dirty="0"/>
              <a:t>There are two possibilities: </a:t>
            </a:r>
          </a:p>
          <a:p>
            <a:r>
              <a:rPr lang="en-US" dirty="0"/>
              <a:t> 1) either a is in its own partition or 2) not </a:t>
            </a:r>
          </a:p>
          <a:p>
            <a:r>
              <a:rPr lang="en-US" dirty="0"/>
              <a:t>     We can apply the sum rule</a:t>
            </a:r>
          </a:p>
          <a:p>
            <a:r>
              <a:rPr lang="en-US" dirty="0"/>
              <a:t> 1)  a is in its own partition, then there are 2 more partitions   </a:t>
            </a:r>
          </a:p>
          <a:p>
            <a:r>
              <a:rPr lang="en-US" dirty="0"/>
              <a:t>      out of three elements {</a:t>
            </a:r>
            <a:r>
              <a:rPr lang="en-US" dirty="0" err="1"/>
              <a:t>b,c,d</a:t>
            </a:r>
            <a:r>
              <a:rPr lang="en-US" dirty="0"/>
              <a:t>}. We already solved how many 2 out </a:t>
            </a:r>
          </a:p>
          <a:p>
            <a:r>
              <a:rPr lang="en-US" dirty="0"/>
              <a:t>       of 3 partitions there are:</a:t>
            </a:r>
          </a:p>
          <a:p>
            <a:r>
              <a:rPr lang="en-US" dirty="0"/>
              <a:t>                            {b} {</a:t>
            </a:r>
            <a:r>
              <a:rPr lang="en-US" dirty="0" err="1"/>
              <a:t>c,d</a:t>
            </a:r>
            <a:r>
              <a:rPr lang="en-US" dirty="0"/>
              <a:t>}</a:t>
            </a:r>
          </a:p>
          <a:p>
            <a:r>
              <a:rPr lang="en-US" dirty="0"/>
              <a:t>                            {c} {</a:t>
            </a:r>
            <a:r>
              <a:rPr lang="en-US" dirty="0" err="1"/>
              <a:t>b,d</a:t>
            </a:r>
            <a:r>
              <a:rPr lang="en-US" dirty="0"/>
              <a:t>}</a:t>
            </a:r>
          </a:p>
          <a:p>
            <a:r>
              <a:rPr lang="en-US" dirty="0"/>
              <a:t>                            {d} {</a:t>
            </a:r>
            <a:r>
              <a:rPr lang="en-US" dirty="0" err="1"/>
              <a:t>b,c</a:t>
            </a:r>
            <a:r>
              <a:rPr lang="en-US" dirty="0"/>
              <a:t>}</a:t>
            </a:r>
          </a:p>
          <a:p>
            <a:r>
              <a:rPr lang="en-US" dirty="0"/>
              <a:t>      So for this case we get 3 solutions</a:t>
            </a:r>
          </a:p>
          <a:p>
            <a:r>
              <a:rPr lang="en-US" dirty="0"/>
              <a:t>                            {a}  {b} {</a:t>
            </a:r>
            <a:r>
              <a:rPr lang="en-US" dirty="0" err="1"/>
              <a:t>c,d</a:t>
            </a:r>
            <a:r>
              <a:rPr lang="en-US" dirty="0"/>
              <a:t>}</a:t>
            </a:r>
          </a:p>
          <a:p>
            <a:r>
              <a:rPr lang="en-US" dirty="0"/>
              <a:t>                            {a}  {c} {</a:t>
            </a:r>
            <a:r>
              <a:rPr lang="en-US" dirty="0" err="1"/>
              <a:t>b,d</a:t>
            </a:r>
            <a:r>
              <a:rPr lang="en-US" dirty="0"/>
              <a:t>}</a:t>
            </a:r>
          </a:p>
          <a:p>
            <a:r>
              <a:rPr lang="en-US" dirty="0"/>
              <a:t>                            {a}  {d} {</a:t>
            </a:r>
            <a:r>
              <a:rPr lang="en-US" dirty="0" err="1"/>
              <a:t>b,c</a:t>
            </a:r>
            <a:r>
              <a:rPr lang="en-US" dirty="0"/>
              <a:t>}</a:t>
            </a:r>
          </a:p>
          <a:p>
            <a:r>
              <a:rPr lang="en-US" dirty="0"/>
              <a:t>          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or it is in a group with other elements</a:t>
            </a:r>
          </a:p>
        </p:txBody>
      </p:sp>
    </p:spTree>
    <p:extLst>
      <p:ext uri="{BB962C8B-B14F-4D97-AF65-F5344CB8AC3E}">
        <p14:creationId xmlns:p14="http://schemas.microsoft.com/office/powerpoint/2010/main" val="253104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F4342-9F19-584B-8F10-027C18B45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possibility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54F0B-60B0-054B-9A9A-DF80BD73D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2) a is not in its own partition, then is it in 1 of the 3 </a:t>
            </a:r>
          </a:p>
          <a:p>
            <a:r>
              <a:rPr lang="en-US" dirty="0"/>
              <a:t>    3-out-of-3 partitions:</a:t>
            </a:r>
          </a:p>
          <a:p>
            <a:endParaRPr lang="en-US" dirty="0"/>
          </a:p>
          <a:p>
            <a:r>
              <a:rPr lang="en-US" dirty="0"/>
              <a:t>                    {b}   {c}   {d}</a:t>
            </a:r>
          </a:p>
          <a:p>
            <a:r>
              <a:rPr lang="en-US" dirty="0"/>
              <a:t>    so  in case 2) we have 3 possibilities</a:t>
            </a:r>
          </a:p>
          <a:p>
            <a:r>
              <a:rPr lang="en-US" dirty="0"/>
              <a:t>                    {</a:t>
            </a:r>
            <a:r>
              <a:rPr lang="en-US" dirty="0" err="1"/>
              <a:t>a,b</a:t>
            </a:r>
            <a:r>
              <a:rPr lang="en-US" dirty="0"/>
              <a:t>}   {c}   {d}</a:t>
            </a:r>
          </a:p>
          <a:p>
            <a:r>
              <a:rPr lang="en-US" dirty="0"/>
              <a:t>                    {b}   {</a:t>
            </a:r>
            <a:r>
              <a:rPr lang="en-US" dirty="0" err="1"/>
              <a:t>a,c</a:t>
            </a:r>
            <a:r>
              <a:rPr lang="en-US" dirty="0"/>
              <a:t>}   {d}</a:t>
            </a:r>
          </a:p>
          <a:p>
            <a:r>
              <a:rPr lang="en-US" dirty="0"/>
              <a:t>                    {b}   {c}   {</a:t>
            </a:r>
            <a:r>
              <a:rPr lang="en-US" dirty="0" err="1"/>
              <a:t>a,d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So in total there are 6 3-out-of-4 partitions</a:t>
            </a:r>
          </a:p>
        </p:txBody>
      </p:sp>
    </p:spTree>
    <p:extLst>
      <p:ext uri="{BB962C8B-B14F-4D97-AF65-F5344CB8AC3E}">
        <p14:creationId xmlns:p14="http://schemas.microsoft.com/office/powerpoint/2010/main" val="169862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counting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You have 6 pairs of pants and 10 shirts.  How many different outfits does this give?</a:t>
            </a:r>
          </a:p>
          <a:p>
            <a:endParaRPr lang="en-US" sz="2400" dirty="0"/>
          </a:p>
          <a:p>
            <a:r>
              <a:rPr lang="en-US" sz="2400" dirty="0"/>
              <a:t>Possible answers:</a:t>
            </a:r>
          </a:p>
          <a:p>
            <a:pPr marL="514350" indent="-514350">
              <a:buAutoNum type="alphaUcParenR"/>
            </a:pPr>
            <a:r>
              <a:rPr lang="en-US" sz="2400" dirty="0"/>
              <a:t>6 x 10</a:t>
            </a:r>
          </a:p>
          <a:p>
            <a:pPr marL="514350" indent="-514350">
              <a:buAutoNum type="alphaUcParenR"/>
            </a:pPr>
            <a:r>
              <a:rPr lang="en-US" sz="2400" dirty="0"/>
              <a:t>6 + 10</a:t>
            </a:r>
          </a:p>
          <a:p>
            <a:pPr marL="514350" indent="-514350">
              <a:buAutoNum type="alphaUcParenR"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02051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A7AB6-8C13-2046-A6D6-A6915D4F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it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8134D-FA26-8141-B9D5-040579D1A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2-out-of-4 partitions are there?</a:t>
            </a:r>
          </a:p>
        </p:txBody>
      </p:sp>
    </p:spTree>
    <p:extLst>
      <p:ext uri="{BB962C8B-B14F-4D97-AF65-F5344CB8AC3E}">
        <p14:creationId xmlns:p14="http://schemas.microsoft.com/office/powerpoint/2010/main" val="38733866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A7AB6-8C13-2046-A6D6-A6915D4F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it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8134D-FA26-8141-B9D5-040579D1A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2-out-of-4 partitions are there?</a:t>
            </a:r>
          </a:p>
          <a:p>
            <a:r>
              <a:rPr lang="en-US" dirty="0"/>
              <a:t>      {</a:t>
            </a:r>
            <a:r>
              <a:rPr lang="en-US" dirty="0" err="1"/>
              <a:t>a,b,c,d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Option 1: a on its own</a:t>
            </a:r>
          </a:p>
          <a:p>
            <a:r>
              <a:rPr lang="en-US" dirty="0"/>
              <a:t>                                              {a}   {</a:t>
            </a:r>
            <a:r>
              <a:rPr lang="en-US" dirty="0" err="1"/>
              <a:t>b,c,d</a:t>
            </a:r>
            <a:r>
              <a:rPr lang="en-US" dirty="0"/>
              <a:t>}</a:t>
            </a:r>
          </a:p>
          <a:p>
            <a:r>
              <a:rPr lang="en-US" dirty="0"/>
              <a:t>Option 2: a  joins one of:</a:t>
            </a:r>
          </a:p>
          <a:p>
            <a:r>
              <a:rPr lang="en-US" dirty="0"/>
              <a:t>     {b} {</a:t>
            </a:r>
            <a:r>
              <a:rPr lang="en-US" dirty="0" err="1"/>
              <a:t>c,d</a:t>
            </a:r>
            <a:r>
              <a:rPr lang="en-US" dirty="0"/>
              <a:t>}         </a:t>
            </a:r>
            <a:r>
              <a:rPr lang="en-US" dirty="0">
                <a:sym typeface="Wingdings" pitchFamily="2" charset="2"/>
              </a:rPr>
              <a:t>                 {</a:t>
            </a:r>
            <a:r>
              <a:rPr lang="en-US" dirty="0" err="1">
                <a:sym typeface="Wingdings" pitchFamily="2" charset="2"/>
              </a:rPr>
              <a:t>a,b</a:t>
            </a:r>
            <a:r>
              <a:rPr lang="en-US" dirty="0">
                <a:sym typeface="Wingdings" pitchFamily="2" charset="2"/>
              </a:rPr>
              <a:t>} {</a:t>
            </a:r>
            <a:r>
              <a:rPr lang="en-US" dirty="0" err="1">
                <a:sym typeface="Wingdings" pitchFamily="2" charset="2"/>
              </a:rPr>
              <a:t>c,d</a:t>
            </a:r>
            <a:r>
              <a:rPr lang="en-US" dirty="0">
                <a:sym typeface="Wingdings" pitchFamily="2" charset="2"/>
              </a:rPr>
              <a:t>}</a:t>
            </a:r>
            <a:endParaRPr lang="en-US" dirty="0"/>
          </a:p>
          <a:p>
            <a:r>
              <a:rPr lang="en-US" dirty="0"/>
              <a:t>                                               {b} {</a:t>
            </a:r>
            <a:r>
              <a:rPr lang="en-US" dirty="0" err="1"/>
              <a:t>a,c,d</a:t>
            </a:r>
            <a:r>
              <a:rPr lang="en-US" dirty="0"/>
              <a:t>}</a:t>
            </a:r>
          </a:p>
          <a:p>
            <a:r>
              <a:rPr lang="en-US" dirty="0"/>
              <a:t>     {c} {</a:t>
            </a:r>
            <a:r>
              <a:rPr lang="en-US" dirty="0" err="1"/>
              <a:t>b,d</a:t>
            </a:r>
            <a:r>
              <a:rPr lang="en-US" dirty="0"/>
              <a:t>}         </a:t>
            </a:r>
            <a:r>
              <a:rPr lang="en-US" dirty="0">
                <a:sym typeface="Wingdings" pitchFamily="2" charset="2"/>
              </a:rPr>
              <a:t>                 {</a:t>
            </a:r>
            <a:r>
              <a:rPr lang="en-US" dirty="0" err="1">
                <a:sym typeface="Wingdings" pitchFamily="2" charset="2"/>
              </a:rPr>
              <a:t>a,c</a:t>
            </a:r>
            <a:r>
              <a:rPr lang="en-US" dirty="0">
                <a:sym typeface="Wingdings" pitchFamily="2" charset="2"/>
              </a:rPr>
              <a:t>} {</a:t>
            </a:r>
            <a:r>
              <a:rPr lang="en-US" dirty="0" err="1">
                <a:sym typeface="Wingdings" pitchFamily="2" charset="2"/>
              </a:rPr>
              <a:t>b,d</a:t>
            </a:r>
            <a:r>
              <a:rPr lang="en-US" dirty="0">
                <a:sym typeface="Wingdings" pitchFamily="2" charset="2"/>
              </a:rPr>
              <a:t>}</a:t>
            </a:r>
            <a:endParaRPr lang="en-US" dirty="0"/>
          </a:p>
          <a:p>
            <a:r>
              <a:rPr lang="en-US" dirty="0"/>
              <a:t>                                               {c} {</a:t>
            </a:r>
            <a:r>
              <a:rPr lang="en-US" dirty="0" err="1"/>
              <a:t>a,b,d</a:t>
            </a:r>
            <a:r>
              <a:rPr lang="en-US" dirty="0"/>
              <a:t>}</a:t>
            </a:r>
          </a:p>
          <a:p>
            <a:r>
              <a:rPr lang="en-US" dirty="0"/>
              <a:t>     {d} {</a:t>
            </a:r>
            <a:r>
              <a:rPr lang="en-US" dirty="0" err="1"/>
              <a:t>b,c</a:t>
            </a:r>
            <a:r>
              <a:rPr lang="en-US" dirty="0"/>
              <a:t>}         </a:t>
            </a:r>
            <a:r>
              <a:rPr lang="en-US" dirty="0">
                <a:sym typeface="Wingdings" pitchFamily="2" charset="2"/>
              </a:rPr>
              <a:t>                 {</a:t>
            </a:r>
            <a:r>
              <a:rPr lang="en-US" dirty="0" err="1">
                <a:sym typeface="Wingdings" pitchFamily="2" charset="2"/>
              </a:rPr>
              <a:t>a,d</a:t>
            </a:r>
            <a:r>
              <a:rPr lang="en-US" dirty="0">
                <a:sym typeface="Wingdings" pitchFamily="2" charset="2"/>
              </a:rPr>
              <a:t>} {</a:t>
            </a:r>
            <a:r>
              <a:rPr lang="en-US" dirty="0" err="1">
                <a:sym typeface="Wingdings" pitchFamily="2" charset="2"/>
              </a:rPr>
              <a:t>b,c</a:t>
            </a:r>
            <a:r>
              <a:rPr lang="en-US" dirty="0">
                <a:sym typeface="Wingdings" pitchFamily="2" charset="2"/>
              </a:rPr>
              <a:t>}</a:t>
            </a:r>
          </a:p>
          <a:p>
            <a:r>
              <a:rPr lang="en-US" dirty="0">
                <a:sym typeface="Wingdings" pitchFamily="2" charset="2"/>
              </a:rPr>
              <a:t>                                               {d} {</a:t>
            </a:r>
            <a:r>
              <a:rPr lang="en-US" dirty="0" err="1">
                <a:sym typeface="Wingdings" pitchFamily="2" charset="2"/>
              </a:rPr>
              <a:t>a,b,c</a:t>
            </a:r>
            <a:r>
              <a:rPr lang="en-US" dirty="0">
                <a:sym typeface="Wingdings" pitchFamily="2" charset="2"/>
              </a:rPr>
              <a:t>}</a:t>
            </a:r>
            <a:endParaRPr lang="en-US" dirty="0"/>
          </a:p>
          <a:p>
            <a:endParaRPr lang="en-US" dirty="0"/>
          </a:p>
          <a:p>
            <a:r>
              <a:rPr lang="en-US" dirty="0"/>
              <a:t>So in </a:t>
            </a:r>
            <a:r>
              <a:rPr lang="en-US"/>
              <a:t>total 7 (1 + 2*3)   </a:t>
            </a:r>
            <a:r>
              <a:rPr lang="en-US" dirty="0"/>
              <a:t>2_out_of_4 groups</a:t>
            </a:r>
          </a:p>
        </p:txBody>
      </p:sp>
    </p:spTree>
    <p:extLst>
      <p:ext uri="{BB962C8B-B14F-4D97-AF65-F5344CB8AC3E}">
        <p14:creationId xmlns:p14="http://schemas.microsoft.com/office/powerpoint/2010/main" val="382087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72186-1B4D-E147-A0BF-2617E5A12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FBE77-F2B1-224D-ABC5-00040E039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Recursive function </a:t>
            </a:r>
          </a:p>
          <a:p>
            <a:r>
              <a:rPr lang="en-US" dirty="0"/>
              <a:t>      partitions(</a:t>
            </a:r>
            <a:r>
              <a:rPr lang="en-US" dirty="0" err="1"/>
              <a:t>n,k</a:t>
            </a:r>
            <a:r>
              <a:rPr lang="en-US" dirty="0"/>
              <a:t>) # k partitions out of n elements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Base:</a:t>
            </a:r>
          </a:p>
          <a:p>
            <a:r>
              <a:rPr lang="en-US" dirty="0"/>
              <a:t>  k == 1  (all n elements in one partition)</a:t>
            </a:r>
          </a:p>
          <a:p>
            <a:r>
              <a:rPr lang="en-US" dirty="0"/>
              <a:t>  k == n  (each element in its own partition)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Step:</a:t>
            </a:r>
          </a:p>
          <a:p>
            <a:r>
              <a:rPr lang="en-US" dirty="0"/>
              <a:t>     either a on its own:  partitions(n-1,k-1)  </a:t>
            </a:r>
          </a:p>
          <a:p>
            <a:r>
              <a:rPr lang="en-US" dirty="0"/>
              <a:t>     or not: then form k partitions out of n-1</a:t>
            </a:r>
          </a:p>
          <a:p>
            <a:r>
              <a:rPr lang="en-US" dirty="0"/>
              <a:t>              .  a can join each:  k* partitions(n-1,k)</a:t>
            </a:r>
          </a:p>
        </p:txBody>
      </p:sp>
    </p:spTree>
    <p:extLst>
      <p:ext uri="{BB962C8B-B14F-4D97-AF65-F5344CB8AC3E}">
        <p14:creationId xmlns:p14="http://schemas.microsoft.com/office/powerpoint/2010/main" val="37754148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94967-ED0E-A949-997E-40306693C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Programming Assignment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69020-1355-AE4D-A5ED-E428A3CEE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Write a (recursive) function</a:t>
            </a:r>
          </a:p>
          <a:p>
            <a:r>
              <a:rPr lang="en-US" dirty="0"/>
              <a:t>                               partitions(</a:t>
            </a:r>
            <a:r>
              <a:rPr lang="en-US" dirty="0" err="1"/>
              <a:t>n,k</a:t>
            </a:r>
            <a:r>
              <a:rPr lang="en-US" dirty="0"/>
              <a:t>)</a:t>
            </a:r>
          </a:p>
          <a:p>
            <a:r>
              <a:rPr lang="en-US" dirty="0"/>
              <a:t>   that counts </a:t>
            </a:r>
          </a:p>
          <a:p>
            <a:r>
              <a:rPr lang="en-US" dirty="0"/>
              <a:t>                               the number of k-out-of-n partitions</a:t>
            </a:r>
          </a:p>
        </p:txBody>
      </p:sp>
    </p:spTree>
    <p:extLst>
      <p:ext uri="{BB962C8B-B14F-4D97-AF65-F5344CB8AC3E}">
        <p14:creationId xmlns:p14="http://schemas.microsoft.com/office/powerpoint/2010/main" val="619348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enumerating outfits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Clr>
                <a:schemeClr val="accent1"/>
              </a:buClr>
              <a:buSzPct val="65000"/>
              <a:buNone/>
            </a:pPr>
            <a:r>
              <a:rPr lang="en-US" sz="2400" dirty="0"/>
              <a:t>You have 6 pairs of pants and 10 shirts.  How many different outfits does this give?</a:t>
            </a:r>
          </a:p>
          <a:p>
            <a:endParaRPr lang="en-US" sz="2400" b="1" dirty="0">
              <a:latin typeface="Times New Roman" pitchFamily="-65" charset="0"/>
            </a:endParaRPr>
          </a:p>
          <a:p>
            <a:r>
              <a:rPr lang="en-US" sz="2400" dirty="0"/>
              <a:t>We can express the set of all outfits as: </a:t>
            </a:r>
          </a:p>
          <a:p>
            <a:pPr marL="0" indent="0">
              <a:buNone/>
            </a:pPr>
            <a:r>
              <a:rPr lang="en-US" sz="2400" dirty="0"/>
              <a:t>	{(s, p) | s </a:t>
            </a:r>
            <a:r>
              <a:rPr lang="en-US" sz="2400" dirty="0">
                <a:sym typeface="Symbol" charset="2"/>
              </a:rPr>
              <a:t> shirts</a:t>
            </a:r>
            <a:r>
              <a:rPr lang="en-US" sz="2400" dirty="0"/>
              <a:t> and p </a:t>
            </a:r>
            <a:r>
              <a:rPr lang="en-US" sz="2400" dirty="0">
                <a:sym typeface="Symbol" charset="2"/>
              </a:rPr>
              <a:t> pants}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2006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enumerating outfits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Clr>
                <a:schemeClr val="accent1"/>
              </a:buClr>
              <a:buSzPct val="65000"/>
              <a:buNone/>
            </a:pPr>
            <a:r>
              <a:rPr lang="en-US" sz="2400" dirty="0"/>
              <a:t>You have 6 pairs of pants and 10 shirts.  An outfit is a pair of pants </a:t>
            </a:r>
            <a:r>
              <a:rPr lang="en-US" sz="2400" b="1" dirty="0">
                <a:solidFill>
                  <a:srgbClr val="FF0000"/>
                </a:solidFill>
              </a:rPr>
              <a:t>AND</a:t>
            </a:r>
            <a:r>
              <a:rPr lang="en-US" sz="2400" dirty="0"/>
              <a:t> a shirt. How many different outfits does this give? </a:t>
            </a:r>
          </a:p>
          <a:p>
            <a:pPr marL="0" indent="0">
              <a:buNone/>
            </a:pPr>
            <a:endParaRPr lang="en-US" sz="2400" dirty="0">
              <a:sym typeface="Symbol" charset="2"/>
            </a:endParaRPr>
          </a:p>
          <a:p>
            <a:r>
              <a:rPr lang="en-US" sz="2400" dirty="0"/>
              <a:t>How would you write a program that prints out all the possible outfits?  (Assume you have an array of shirts and an array of pants).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6671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to Cartesian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The </a:t>
            </a:r>
            <a:r>
              <a:rPr lang="en-US" sz="2400" dirty="0">
                <a:solidFill>
                  <a:srgbClr val="820000"/>
                </a:solidFill>
              </a:rPr>
              <a:t>Cartesian product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of sets A and B is denoted by A x B and is defined as: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2400" dirty="0"/>
              <a:t>   A x B  = { (</a:t>
            </a:r>
            <a:r>
              <a:rPr lang="en-US" sz="2400" dirty="0" err="1"/>
              <a:t>a,b</a:t>
            </a:r>
            <a:r>
              <a:rPr lang="en-US" sz="2400" dirty="0"/>
              <a:t>) | a </a:t>
            </a:r>
            <a:r>
              <a:rPr lang="en-US" sz="2400" dirty="0">
                <a:sym typeface="Symbol" charset="2"/>
              </a:rPr>
              <a:t> </a:t>
            </a:r>
            <a:r>
              <a:rPr lang="en-US" sz="2400" dirty="0"/>
              <a:t>A and b </a:t>
            </a:r>
            <a:r>
              <a:rPr lang="en-US" sz="2400" dirty="0">
                <a:sym typeface="Symbol" charset="2"/>
              </a:rPr>
              <a:t> B}</a:t>
            </a:r>
          </a:p>
          <a:p>
            <a:endParaRPr lang="en-US" sz="2400" dirty="0"/>
          </a:p>
          <a:p>
            <a:r>
              <a:rPr lang="en-US" sz="2400" dirty="0"/>
              <a:t>The product rule is simply a statement about the cardinality of a Cartesian product:</a:t>
            </a:r>
          </a:p>
          <a:p>
            <a:r>
              <a:rPr lang="en-US" sz="2400" dirty="0">
                <a:latin typeface="+mj-lt"/>
              </a:rPr>
              <a:t>| A x B | = | A | * | B |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928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product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general statement of the product rule:</a:t>
            </a:r>
          </a:p>
          <a:p>
            <a:endParaRPr lang="en-US" sz="2400" dirty="0"/>
          </a:p>
          <a:p>
            <a:r>
              <a:rPr lang="en-US" sz="2400" dirty="0"/>
              <a:t>Let A</a:t>
            </a:r>
            <a:r>
              <a:rPr lang="en-US" sz="2400" baseline="-25000" dirty="0"/>
              <a:t>1</a:t>
            </a:r>
            <a:r>
              <a:rPr lang="en-US" sz="2400" dirty="0"/>
              <a:t>, A</a:t>
            </a:r>
            <a:r>
              <a:rPr lang="en-US" sz="2400" baseline="-25000" dirty="0"/>
              <a:t>2</a:t>
            </a:r>
            <a:r>
              <a:rPr lang="en-US" sz="2400" dirty="0"/>
              <a:t>,...,A</a:t>
            </a:r>
            <a:r>
              <a:rPr lang="en-US" sz="2400" baseline="-25000" dirty="0"/>
              <a:t>n</a:t>
            </a:r>
            <a:r>
              <a:rPr lang="en-US" sz="2400" dirty="0"/>
              <a:t> be finite sets. Then,</a:t>
            </a:r>
          </a:p>
          <a:p>
            <a:r>
              <a:rPr lang="en-US" sz="2400" dirty="0"/>
              <a:t>|A</a:t>
            </a:r>
            <a:r>
              <a:rPr lang="en-US" sz="2400" baseline="-25000" dirty="0"/>
              <a:t>1</a:t>
            </a:r>
            <a:r>
              <a:rPr lang="en-US" sz="2400" dirty="0"/>
              <a:t> × A</a:t>
            </a:r>
            <a:r>
              <a:rPr lang="en-US" sz="2400" baseline="-25000" dirty="0"/>
              <a:t>2</a:t>
            </a:r>
            <a:r>
              <a:rPr lang="en-US" sz="2400" dirty="0"/>
              <a:t> × … × A</a:t>
            </a:r>
            <a:r>
              <a:rPr lang="en-US" sz="2400" baseline="-25000" dirty="0"/>
              <a:t>n</a:t>
            </a:r>
            <a:r>
              <a:rPr lang="en-US" sz="2400" dirty="0"/>
              <a:t>| = |A</a:t>
            </a:r>
            <a:r>
              <a:rPr lang="en-US" sz="2400" baseline="-25000" dirty="0"/>
              <a:t>1</a:t>
            </a:r>
            <a:r>
              <a:rPr lang="en-US" sz="2400" dirty="0"/>
              <a:t>| · |A</a:t>
            </a:r>
            <a:r>
              <a:rPr lang="en-US" sz="2400" baseline="-25000" dirty="0"/>
              <a:t>2</a:t>
            </a:r>
            <a:r>
              <a:rPr lang="en-US" sz="2400" dirty="0"/>
              <a:t>| · … · |A</a:t>
            </a:r>
            <a:r>
              <a:rPr lang="en-US" sz="2400" baseline="-25000" dirty="0"/>
              <a:t>n</a:t>
            </a:r>
            <a:r>
              <a:rPr lang="en-US" sz="2400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731381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product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Example:</a:t>
            </a:r>
            <a:r>
              <a:rPr lang="en-US" dirty="0"/>
              <a:t>  counting strings</a:t>
            </a:r>
          </a:p>
          <a:p>
            <a:endParaRPr lang="en-US" dirty="0"/>
          </a:p>
          <a:p>
            <a:r>
              <a:rPr lang="en-US" dirty="0"/>
              <a:t>Let </a:t>
            </a:r>
            <a:r>
              <a:rPr lang="en-US" dirty="0" err="1"/>
              <a:t>Σ</a:t>
            </a:r>
            <a:r>
              <a:rPr lang="en-US" dirty="0"/>
              <a:t> is a set of characters (i.e. an alphabet); </a:t>
            </a:r>
          </a:p>
          <a:p>
            <a:r>
              <a:rPr lang="en-US" dirty="0" err="1"/>
              <a:t>Σ</a:t>
            </a:r>
            <a:r>
              <a:rPr lang="en-US" baseline="30000" dirty="0" err="1"/>
              <a:t>n</a:t>
            </a:r>
            <a:r>
              <a:rPr lang="en-US" dirty="0"/>
              <a:t> is the set of all strings of length n whose characters come from the set </a:t>
            </a:r>
            <a:r>
              <a:rPr lang="en-US" dirty="0" err="1"/>
              <a:t>Σ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Applying the product rule:</a:t>
            </a:r>
          </a:p>
          <a:p>
            <a:endParaRPr lang="en-US" dirty="0"/>
          </a:p>
          <a:p>
            <a:r>
              <a:rPr lang="hr-HR" dirty="0"/>
              <a:t>|Σ</a:t>
            </a:r>
            <a:r>
              <a:rPr lang="hr-HR" baseline="30000" dirty="0"/>
              <a:t>n</a:t>
            </a:r>
            <a:r>
              <a:rPr lang="hr-HR" dirty="0"/>
              <a:t>|=|Σ×Σ×⋯×Σ|=|Σ|⋅|Σ|⋯|Σ|=|Σ|</a:t>
            </a:r>
            <a:r>
              <a:rPr lang="hr-HR" baseline="30000" dirty="0"/>
              <a:t>n</a:t>
            </a:r>
          </a:p>
          <a:p>
            <a:endParaRPr lang="hr-HR" baseline="30000" dirty="0"/>
          </a:p>
          <a:p>
            <a:r>
              <a:rPr lang="hr-HR" dirty="0"/>
              <a:t>Therefore, there are 2</a:t>
            </a:r>
            <a:r>
              <a:rPr lang="hr-HR" baseline="30000" dirty="0"/>
              <a:t>n</a:t>
            </a:r>
            <a:r>
              <a:rPr lang="hr-HR" dirty="0"/>
              <a:t> binary strings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8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product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Colorado assigns license plates numbers as three digits followed by three uppercase letters.  How many license plate numbers are possible?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8965" y="3929031"/>
            <a:ext cx="4221999" cy="2125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932080"/>
      </p:ext>
    </p:extLst>
  </p:cSld>
  <p:clrMapOvr>
    <a:masterClrMapping/>
  </p:clrMapOvr>
</p:sld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53639</TotalTime>
  <Words>2422</Words>
  <Application>Microsoft Macintosh PowerPoint</Application>
  <PresentationFormat>On-screen Show (4:3)</PresentationFormat>
  <Paragraphs>310</Paragraphs>
  <Slides>33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ＭＳ Ｐゴシック</vt:lpstr>
      <vt:lpstr>Comic Sans MS</vt:lpstr>
      <vt:lpstr>Monotype Sorts</vt:lpstr>
      <vt:lpstr>Symbol</vt:lpstr>
      <vt:lpstr>Times New Roman</vt:lpstr>
      <vt:lpstr>Wingdings</vt:lpstr>
      <vt:lpstr>alg-design</vt:lpstr>
      <vt:lpstr>CS 220: Discrete Structures and their Applications </vt:lpstr>
      <vt:lpstr>Why count</vt:lpstr>
      <vt:lpstr>A simple counting problem</vt:lpstr>
      <vt:lpstr>enumerating outfits</vt:lpstr>
      <vt:lpstr>enumerating outfits</vt:lpstr>
      <vt:lpstr>relation to Cartesian products</vt:lpstr>
      <vt:lpstr>the product rule</vt:lpstr>
      <vt:lpstr>the product rule</vt:lpstr>
      <vt:lpstr>the product rule</vt:lpstr>
      <vt:lpstr>the product rule</vt:lpstr>
      <vt:lpstr>more examples</vt:lpstr>
      <vt:lpstr>another counting problem</vt:lpstr>
      <vt:lpstr>another counting problem</vt:lpstr>
      <vt:lpstr>the sum rule</vt:lpstr>
      <vt:lpstr>the sum rule</vt:lpstr>
      <vt:lpstr>example</vt:lpstr>
      <vt:lpstr>example</vt:lpstr>
      <vt:lpstr>example</vt:lpstr>
      <vt:lpstr>The generalized product rule</vt:lpstr>
      <vt:lpstr>The generalized product rule</vt:lpstr>
      <vt:lpstr>example</vt:lpstr>
      <vt:lpstr>example</vt:lpstr>
      <vt:lpstr>Making Change</vt:lpstr>
      <vt:lpstr>Making Change</vt:lpstr>
      <vt:lpstr>Making Change</vt:lpstr>
      <vt:lpstr>Programming Assignment</vt:lpstr>
      <vt:lpstr>k out of n partitions</vt:lpstr>
      <vt:lpstr>Counting the number of k-out-of-n partitions</vt:lpstr>
      <vt:lpstr>Second possibility</vt:lpstr>
      <vt:lpstr>Do it yourself</vt:lpstr>
      <vt:lpstr>Do it yourself</vt:lpstr>
      <vt:lpstr>Program structure</vt:lpstr>
      <vt:lpstr>Programming Assignment</vt:lpstr>
    </vt:vector>
  </TitlesOfParts>
  <Company>Dell Computer Corporation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843</cp:revision>
  <cp:lastPrinted>2015-04-06T21:53:51Z</cp:lastPrinted>
  <dcterms:created xsi:type="dcterms:W3CDTF">2011-01-03T17:49:16Z</dcterms:created>
  <dcterms:modified xsi:type="dcterms:W3CDTF">2021-03-09T20:15:56Z</dcterms:modified>
</cp:coreProperties>
</file>