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13"/>
  </p:notesMasterIdLst>
  <p:handoutMasterIdLst>
    <p:handoutMasterId r:id="rId14"/>
  </p:handoutMasterIdLst>
  <p:sldIdLst>
    <p:sldId id="436" r:id="rId2"/>
    <p:sldId id="447" r:id="rId3"/>
    <p:sldId id="448" r:id="rId4"/>
    <p:sldId id="456" r:id="rId5"/>
    <p:sldId id="450" r:id="rId6"/>
    <p:sldId id="453" r:id="rId7"/>
    <p:sldId id="451" r:id="rId8"/>
    <p:sldId id="452" r:id="rId9"/>
    <p:sldId id="454" r:id="rId10"/>
    <p:sldId id="455" r:id="rId11"/>
    <p:sldId id="457" r:id="rId12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7" autoAdjust="0"/>
    <p:restoredTop sz="92353" autoAdjust="0"/>
  </p:normalViewPr>
  <p:slideViewPr>
    <p:cSldViewPr snapToGrid="0">
      <p:cViewPr varScale="1">
        <p:scale>
          <a:sx n="94" d="100"/>
          <a:sy n="94" d="100"/>
        </p:scale>
        <p:origin x="9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3/17/21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3/17/21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10!  / 2!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3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10!  / 3!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877454" y="2663027"/>
            <a:ext cx="75853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Counting:  the </a:t>
            </a:r>
            <a:r>
              <a:rPr lang="en-US" sz="3200" dirty="0" err="1">
                <a:solidFill>
                  <a:srgbClr val="4C4C4C"/>
                </a:solidFill>
              </a:rPr>
              <a:t>bijection</a:t>
            </a:r>
            <a:r>
              <a:rPr lang="en-US" sz="3200" dirty="0">
                <a:solidFill>
                  <a:srgbClr val="4C4C4C"/>
                </a:solidFill>
              </a:rPr>
              <a:t> rule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7.3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4"/>
          <a:srcRect l="-742" t="-2855" r="-5678"/>
          <a:stretch/>
        </p:blipFill>
        <p:spPr bwMode="auto">
          <a:xfrm>
            <a:off x="5296266" y="3962400"/>
            <a:ext cx="3517253" cy="276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632074" y="6463476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www.xkcd.com</a:t>
            </a:r>
            <a:r>
              <a:rPr lang="en-US" sz="1400" dirty="0"/>
              <a:t>/936/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 kids line up for recess:</a:t>
            </a:r>
          </a:p>
          <a:p>
            <a:r>
              <a:rPr lang="en-US" dirty="0"/>
              <a:t>{Abe, Ben, Cam, Don, Eli, Fran, Gene, Hal, Ike, Jan}.</a:t>
            </a:r>
          </a:p>
          <a:p>
            <a:r>
              <a:rPr lang="en-US" dirty="0"/>
              <a:t>Let S be the set of all possible ways to line up the kids. For example, one ordering might be:</a:t>
            </a:r>
          </a:p>
          <a:p>
            <a:r>
              <a:rPr lang="en-US" dirty="0"/>
              <a:t>(Fran, Gene, Hal, Jan, Abe, Don, Cam, Eli, Ike, Ben)</a:t>
            </a:r>
          </a:p>
          <a:p>
            <a:r>
              <a:rPr lang="en-US" dirty="0"/>
              <a:t>Let T be the set of all possible ways to line up the kids in which </a:t>
            </a:r>
            <a:r>
              <a:rPr lang="en-US" dirty="0">
                <a:solidFill>
                  <a:srgbClr val="FF0000"/>
                </a:solidFill>
              </a:rPr>
              <a:t>Gene is ahead of Don</a:t>
            </a:r>
            <a:r>
              <a:rPr lang="en-US" dirty="0"/>
              <a:t>. Note that Gene does not have to be immediately ahead of Don. </a:t>
            </a:r>
          </a:p>
          <a:p>
            <a:endParaRPr lang="en-US" dirty="0"/>
          </a:p>
          <a:p>
            <a:r>
              <a:rPr lang="en-US" dirty="0"/>
              <a:t>Define a function f whose domain is S and whose target is T. Let x be an element of S, so x is one possible way to order the kids. If Gene is ahead of Don in the ordering x, then f(x) = x. If Don is ahead of Gene in x, then f(x) is the ordering that is the same as x, except that Don and Gene have swapped places.</a:t>
            </a:r>
          </a:p>
          <a:p>
            <a:r>
              <a:rPr lang="en-US" dirty="0"/>
              <a:t>What does this tell us about |T|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E510E5-EF73-6744-9909-D667BA1542B1}"/>
              </a:ext>
            </a:extLst>
          </p:cNvPr>
          <p:cNvSpPr txBox="1"/>
          <p:nvPr/>
        </p:nvSpPr>
        <p:spPr>
          <a:xfrm>
            <a:off x="4981427" y="6009981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10! / 2</a:t>
            </a:r>
          </a:p>
        </p:txBody>
      </p:sp>
    </p:spTree>
    <p:extLst>
      <p:ext uri="{BB962C8B-B14F-4D97-AF65-F5344CB8AC3E}">
        <p14:creationId xmlns:p14="http://schemas.microsoft.com/office/powerpoint/2010/main" val="298532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A95F0-5010-4843-82DB-D49DBA5F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of Line up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96424-ACE6-DC48-B093-D3B47287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10 kids, but now let T be the set of all possible ways to line up the kids in which </a:t>
            </a:r>
            <a:r>
              <a:rPr lang="en-US" b="1" dirty="0">
                <a:solidFill>
                  <a:srgbClr val="FF0000"/>
                </a:solidFill>
              </a:rPr>
              <a:t>Gene is ahead of Don and Don is ahead of Abe. </a:t>
            </a:r>
          </a:p>
          <a:p>
            <a:endParaRPr lang="en-US" dirty="0"/>
          </a:p>
          <a:p>
            <a:r>
              <a:rPr lang="en-US" dirty="0"/>
              <a:t>What is the size of T now?</a:t>
            </a:r>
          </a:p>
          <a:p>
            <a:endParaRPr lang="en-US" dirty="0"/>
          </a:p>
          <a:p>
            <a:r>
              <a:rPr lang="en-US" dirty="0"/>
              <a:t>We are mapping the SET {Abe, Don, Gene} </a:t>
            </a:r>
          </a:p>
          <a:p>
            <a:r>
              <a:rPr lang="en-US" dirty="0"/>
              <a:t>                  to the TUPLE (Gene, Don, Abe)</a:t>
            </a:r>
          </a:p>
          <a:p>
            <a:endParaRPr lang="en-US" dirty="0"/>
          </a:p>
          <a:p>
            <a:r>
              <a:rPr lang="en-US" dirty="0"/>
              <a:t>There are 3! orderings of Abe, Don, and Gene</a:t>
            </a:r>
          </a:p>
          <a:p>
            <a:r>
              <a:rPr lang="en-US" dirty="0"/>
              <a:t>Therefore  there are 10! / 3! orderings </a:t>
            </a:r>
          </a:p>
          <a:p>
            <a:endParaRPr lang="en-US" dirty="0"/>
          </a:p>
          <a:p>
            <a:r>
              <a:rPr lang="en-US" dirty="0"/>
              <a:t>Tuple = permutation</a:t>
            </a:r>
          </a:p>
          <a:p>
            <a:r>
              <a:rPr lang="en-US" dirty="0"/>
              <a:t>Set = </a:t>
            </a:r>
            <a:r>
              <a:rPr lang="en-US"/>
              <a:t>combination                      (Next Lecture)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1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Show that the number of different subsets of a finite set X is 2</a:t>
            </a:r>
            <a:r>
              <a:rPr lang="en-US" sz="2200" baseline="30000" dirty="0"/>
              <a:t>|X|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2197100"/>
            <a:ext cx="6680200" cy="26929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101273" y="3232727"/>
            <a:ext cx="496454" cy="40409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46B4A9-87C9-B545-84D2-A32388E8E0E2}"/>
              </a:ext>
            </a:extLst>
          </p:cNvPr>
          <p:cNvSpPr/>
          <p:nvPr/>
        </p:nvSpPr>
        <p:spPr bwMode="auto">
          <a:xfrm>
            <a:off x="4432851" y="4684966"/>
            <a:ext cx="914400" cy="26495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3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Show that the number of different subsets of a finite set X is 2</a:t>
            </a:r>
            <a:r>
              <a:rPr lang="en-US" sz="2200" baseline="30000" dirty="0"/>
              <a:t>|X|</a:t>
            </a:r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r>
              <a:rPr lang="en-US" sz="2200" dirty="0"/>
              <a:t>The correspondence between subsets and bit strings is a bijection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2197100"/>
            <a:ext cx="6639891" cy="253392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1E25E6A-789F-C14B-9951-615E92D9A846}"/>
              </a:ext>
            </a:extLst>
          </p:cNvPr>
          <p:cNvSpPr/>
          <p:nvPr/>
        </p:nvSpPr>
        <p:spPr bwMode="auto">
          <a:xfrm>
            <a:off x="4432851" y="4562134"/>
            <a:ext cx="914400" cy="26495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9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4F0F0-0FC0-DB41-8D60-EC8016B15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(recap)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4361D-BEBC-E04E-B759-E9962ABCA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1" y="1212574"/>
            <a:ext cx="7752522" cy="5188226"/>
          </a:xfrm>
        </p:spPr>
        <p:txBody>
          <a:bodyPr/>
          <a:lstStyle/>
          <a:p>
            <a:r>
              <a:rPr lang="en-US" dirty="0"/>
              <a:t>A function f is said to be </a:t>
            </a:r>
            <a:r>
              <a:rPr lang="en-US" dirty="0">
                <a:solidFill>
                  <a:srgbClr val="800000"/>
                </a:solidFill>
              </a:rPr>
              <a:t>injective</a:t>
            </a:r>
            <a:r>
              <a:rPr lang="en-US" dirty="0"/>
              <a:t> if and only if x</a:t>
            </a:r>
            <a:r>
              <a:rPr lang="en-US" baseline="-25000" dirty="0"/>
              <a:t>1</a:t>
            </a:r>
            <a:r>
              <a:rPr lang="en-US" dirty="0"/>
              <a:t> ≠ x</a:t>
            </a:r>
            <a:r>
              <a:rPr lang="en-US" baseline="-25000" dirty="0"/>
              <a:t>2</a:t>
            </a:r>
            <a:r>
              <a:rPr lang="en-US" dirty="0"/>
              <a:t> implies that f(x</a:t>
            </a:r>
            <a:r>
              <a:rPr lang="en-US" baseline="-25000" dirty="0"/>
              <a:t>1</a:t>
            </a:r>
            <a:r>
              <a:rPr lang="en-US" dirty="0"/>
              <a:t>) ≠ f(x</a:t>
            </a:r>
            <a:r>
              <a:rPr lang="en-US" baseline="-25000" dirty="0"/>
              <a:t>2</a:t>
            </a:r>
            <a:r>
              <a:rPr lang="en-US" dirty="0"/>
              <a:t>) for all x</a:t>
            </a:r>
            <a:r>
              <a:rPr lang="en-US" baseline="-25000" dirty="0"/>
              <a:t>1</a:t>
            </a:r>
            <a:r>
              <a:rPr lang="en-US" dirty="0"/>
              <a:t> and x</a:t>
            </a:r>
            <a:r>
              <a:rPr lang="en-US" baseline="-25000" dirty="0"/>
              <a:t>2</a:t>
            </a:r>
            <a:r>
              <a:rPr lang="en-US" dirty="0"/>
              <a:t> in the domain of f, i.e. unique f(x) for each x.</a:t>
            </a:r>
          </a:p>
          <a:p>
            <a:endParaRPr lang="en-US" dirty="0"/>
          </a:p>
          <a:p>
            <a:r>
              <a:rPr lang="en-US" dirty="0"/>
              <a:t>A function f: X </a:t>
            </a:r>
            <a:r>
              <a:rPr lang="is-IS" dirty="0"/>
              <a:t>→ </a:t>
            </a:r>
            <a:r>
              <a:rPr lang="en-US" dirty="0">
                <a:sym typeface="Wingdings"/>
              </a:rPr>
              <a:t>Y</a:t>
            </a:r>
            <a:r>
              <a:rPr lang="en-US" dirty="0"/>
              <a:t> is said to be </a:t>
            </a:r>
            <a:r>
              <a:rPr lang="en-US" dirty="0">
                <a:solidFill>
                  <a:srgbClr val="800000"/>
                </a:solidFill>
              </a:rPr>
              <a:t>onto</a:t>
            </a:r>
            <a:r>
              <a:rPr lang="en-US" dirty="0"/>
              <a:t> or </a:t>
            </a:r>
            <a:r>
              <a:rPr lang="en-US" dirty="0">
                <a:solidFill>
                  <a:srgbClr val="800000"/>
                </a:solidFill>
              </a:rPr>
              <a:t>surjective </a:t>
            </a:r>
            <a:r>
              <a:rPr lang="en-US" dirty="0"/>
              <a:t>if and only if for every y in Y there is an x in X with f(x) = y, </a:t>
            </a:r>
            <a:r>
              <a:rPr lang="en-US" dirty="0" err="1"/>
              <a:t>i</a:t>
            </a:r>
            <a:r>
              <a:rPr lang="en-US" dirty="0"/>
              <a:t>..e. its range equals its target.</a:t>
            </a:r>
          </a:p>
          <a:p>
            <a:endParaRPr lang="en-US" dirty="0"/>
          </a:p>
          <a:p>
            <a:r>
              <a:rPr lang="en-US" dirty="0"/>
              <a:t>A function f is a </a:t>
            </a:r>
            <a:r>
              <a:rPr lang="en-US" dirty="0">
                <a:solidFill>
                  <a:srgbClr val="800000"/>
                </a:solidFill>
              </a:rPr>
              <a:t>bijection</a:t>
            </a:r>
            <a:r>
              <a:rPr lang="en-US" dirty="0"/>
              <a:t>, if it is both one-to-one and onto.</a:t>
            </a:r>
          </a:p>
          <a:p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The bijection rule</a:t>
            </a:r>
            <a:endParaRPr lang="en-US" dirty="0"/>
          </a:p>
          <a:p>
            <a:r>
              <a:rPr lang="en-US" dirty="0"/>
              <a:t>Let S and T be two finite sets. If there is a bijection from S to T, then |S| = |T|.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9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bijection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solidFill>
                  <a:srgbClr val="800000"/>
                </a:solidFill>
              </a:rPr>
              <a:t>The </a:t>
            </a:r>
            <a:r>
              <a:rPr lang="en-US" sz="2200" dirty="0" err="1">
                <a:solidFill>
                  <a:srgbClr val="800000"/>
                </a:solidFill>
              </a:rPr>
              <a:t>bijection</a:t>
            </a:r>
            <a:r>
              <a:rPr lang="en-US" sz="2200" dirty="0">
                <a:solidFill>
                  <a:srgbClr val="800000"/>
                </a:solidFill>
              </a:rPr>
              <a:t> rule</a:t>
            </a:r>
            <a:endParaRPr lang="en-US" sz="2200" dirty="0"/>
          </a:p>
          <a:p>
            <a:r>
              <a:rPr lang="en-US" sz="2200" dirty="0"/>
              <a:t>Let S and T be two finite sets. If there is a </a:t>
            </a:r>
            <a:r>
              <a:rPr lang="en-US" sz="2200" dirty="0" err="1"/>
              <a:t>bijection</a:t>
            </a:r>
            <a:r>
              <a:rPr lang="en-US" sz="2200" dirty="0"/>
              <a:t> from S to T, then |S| = |T|.</a:t>
            </a:r>
          </a:p>
          <a:p>
            <a:endParaRPr lang="en-US" sz="2200" dirty="0"/>
          </a:p>
          <a:p>
            <a:r>
              <a:rPr lang="en-US" sz="2200" dirty="0">
                <a:solidFill>
                  <a:schemeClr val="tx1"/>
                </a:solidFill>
              </a:rPr>
              <a:t>Example:  </a:t>
            </a:r>
            <a:r>
              <a:rPr lang="en-US" sz="2200" dirty="0"/>
              <a:t>Suppose that every person in a theater must submit a ticket to an usher in order to enter. One way to count the number of people in the theater is to count the number of tickets submitted. </a:t>
            </a: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912" y="4110181"/>
            <a:ext cx="5376798" cy="248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4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palindromes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x is a string, then </a:t>
            </a:r>
            <a:r>
              <a:rPr lang="en-US" dirty="0" err="1"/>
              <a:t>x</a:t>
            </a:r>
            <a:r>
              <a:rPr lang="en-US" baseline="30000" dirty="0" err="1"/>
              <a:t>R</a:t>
            </a:r>
            <a:r>
              <a:rPr lang="en-US" dirty="0"/>
              <a:t> is the reverse of the string. For example, if x = 1011, then </a:t>
            </a:r>
            <a:r>
              <a:rPr lang="en-US" dirty="0" err="1"/>
              <a:t>x</a:t>
            </a:r>
            <a:r>
              <a:rPr lang="en-US" baseline="30000" dirty="0" err="1"/>
              <a:t>R</a:t>
            </a:r>
            <a:r>
              <a:rPr lang="en-US" dirty="0"/>
              <a:t> = 1101. A string x is a </a:t>
            </a:r>
            <a:r>
              <a:rPr lang="en-US" dirty="0">
                <a:solidFill>
                  <a:srgbClr val="800000"/>
                </a:solidFill>
              </a:rPr>
              <a:t>palindrome</a:t>
            </a:r>
            <a:r>
              <a:rPr lang="en-US" dirty="0"/>
              <a:t> if x = </a:t>
            </a:r>
            <a:r>
              <a:rPr lang="en-US" dirty="0" err="1"/>
              <a:t>x</a:t>
            </a:r>
            <a:r>
              <a:rPr lang="en-US" baseline="30000" dirty="0" err="1"/>
              <a:t>R</a:t>
            </a:r>
            <a:r>
              <a:rPr lang="en-US" dirty="0"/>
              <a:t>.  Let B = {0, 1}. The set 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/>
              <a:t> is the set of all length n bit strings. Let </a:t>
            </a:r>
            <a:r>
              <a:rPr lang="en-US" dirty="0" err="1"/>
              <a:t>P</a:t>
            </a:r>
            <a:r>
              <a:rPr lang="en-US" baseline="30000" dirty="0" err="1"/>
              <a:t>n</a:t>
            </a:r>
            <a:r>
              <a:rPr lang="en-US" dirty="0"/>
              <a:t> be the set of all strings in 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/>
              <a:t> that are palindromes.</a:t>
            </a:r>
          </a:p>
          <a:p>
            <a:endParaRPr lang="en-US" dirty="0"/>
          </a:p>
          <a:p>
            <a:r>
              <a:rPr lang="en-US" dirty="0"/>
              <a:t>(a) Show a </a:t>
            </a:r>
            <a:r>
              <a:rPr lang="en-US" dirty="0" err="1"/>
              <a:t>bijection</a:t>
            </a:r>
            <a:r>
              <a:rPr lang="en-US" dirty="0"/>
              <a:t> between P</a:t>
            </a:r>
            <a:r>
              <a:rPr lang="en-US" baseline="30000" dirty="0"/>
              <a:t>6</a:t>
            </a:r>
            <a:r>
              <a:rPr lang="en-US" dirty="0"/>
              <a:t> and B</a:t>
            </a:r>
            <a:r>
              <a:rPr lang="en-US" baseline="30000" dirty="0"/>
              <a:t>3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(b) What is |P</a:t>
            </a:r>
            <a:r>
              <a:rPr lang="en-US" baseline="30000" dirty="0"/>
              <a:t>6</a:t>
            </a:r>
            <a:r>
              <a:rPr lang="en-US" dirty="0"/>
              <a:t>|?</a:t>
            </a:r>
          </a:p>
          <a:p>
            <a:endParaRPr lang="en-US" dirty="0"/>
          </a:p>
          <a:p>
            <a:r>
              <a:rPr lang="en-US" dirty="0"/>
              <a:t>(c)  Determine the cardinality of P</a:t>
            </a:r>
            <a:r>
              <a:rPr lang="en-US" baseline="30000" dirty="0"/>
              <a:t>7</a:t>
            </a:r>
            <a:r>
              <a:rPr lang="en-US" dirty="0"/>
              <a:t> by showing a </a:t>
            </a:r>
            <a:r>
              <a:rPr lang="en-US" dirty="0" err="1"/>
              <a:t>bijection</a:t>
            </a:r>
            <a:r>
              <a:rPr lang="en-US" dirty="0"/>
              <a:t> between P</a:t>
            </a:r>
            <a:r>
              <a:rPr lang="en-US" baseline="30000" dirty="0"/>
              <a:t>7</a:t>
            </a:r>
            <a:r>
              <a:rPr lang="en-US" dirty="0"/>
              <a:t> and 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/>
              <a:t> for some 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4A2774-24AA-0A4E-8C94-30C5443DF06E}"/>
              </a:ext>
            </a:extLst>
          </p:cNvPr>
          <p:cNvSpPr txBox="1"/>
          <p:nvPr/>
        </p:nvSpPr>
        <p:spPr>
          <a:xfrm>
            <a:off x="2129045" y="3512438"/>
            <a:ext cx="6587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palindrome of length 6 is completely defined by the first 3 bits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BDACF-64F2-B84F-AF50-37DA8FA4250D}"/>
              </a:ext>
            </a:extLst>
          </p:cNvPr>
          <p:cNvSpPr txBox="1"/>
          <p:nvPr/>
        </p:nvSpPr>
        <p:spPr>
          <a:xfrm>
            <a:off x="2142692" y="4162564"/>
            <a:ext cx="1459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Therefore 2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108A94-6F03-8341-8602-6BDE310FF8CD}"/>
              </a:ext>
            </a:extLst>
          </p:cNvPr>
          <p:cNvSpPr txBox="1"/>
          <p:nvPr/>
        </p:nvSpPr>
        <p:spPr>
          <a:xfrm>
            <a:off x="2224580" y="5336271"/>
            <a:ext cx="4887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baseline="30000" dirty="0"/>
              <a:t>4</a:t>
            </a:r>
            <a:r>
              <a:rPr lang="en-US" dirty="0"/>
              <a:t>:3 bits for the first 3, 1 bit for the middle bit</a:t>
            </a:r>
          </a:p>
        </p:txBody>
      </p:sp>
    </p:spTree>
    <p:extLst>
      <p:ext uri="{BB962C8B-B14F-4D97-AF65-F5344CB8AC3E}">
        <p14:creationId xmlns:p14="http://schemas.microsoft.com/office/powerpoint/2010/main" val="120565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k-to-1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kids at a slumber party all leave their shoes in a big pile at the door.  How to count the kids?  Count the shoes and divide by two.</a:t>
            </a:r>
          </a:p>
          <a:p>
            <a:endParaRPr lang="en-US" dirty="0"/>
          </a:p>
          <a:p>
            <a:r>
              <a:rPr lang="en-US" dirty="0"/>
              <a:t>This assumes a well defined function that maps each shoe to the kid who owns it.  This is an example of a k-to-1 correspondence:</a:t>
            </a:r>
          </a:p>
          <a:p>
            <a:endParaRPr lang="en-US" dirty="0"/>
          </a:p>
          <a:p>
            <a:r>
              <a:rPr lang="en-US" dirty="0"/>
              <a:t>Let X and Y be finite sets.  A function </a:t>
            </a:r>
            <a:r>
              <a:rPr lang="en-US" dirty="0" err="1"/>
              <a:t>f:X→Y</a:t>
            </a:r>
            <a:r>
              <a:rPr lang="en-US" dirty="0"/>
              <a:t> is a </a:t>
            </a:r>
            <a:r>
              <a:rPr lang="en-US" b="1" dirty="0">
                <a:solidFill>
                  <a:srgbClr val="FF0000"/>
                </a:solidFill>
              </a:rPr>
              <a:t>k-to-1 correspondence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if for every y ∈ Y, there are exactly k different x ∈ X such that f(x) = 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5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k-to-1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X and Y be finite sets.  A function </a:t>
            </a:r>
            <a:r>
              <a:rPr lang="en-US" dirty="0" err="1"/>
              <a:t>f:X→Y</a:t>
            </a:r>
            <a:r>
              <a:rPr lang="en-US" dirty="0"/>
              <a:t> is a </a:t>
            </a:r>
            <a:r>
              <a:rPr lang="en-US" dirty="0">
                <a:solidFill>
                  <a:srgbClr val="800000"/>
                </a:solidFill>
              </a:rPr>
              <a:t>k-to-1 correspondence </a:t>
            </a:r>
            <a:r>
              <a:rPr lang="en-US" dirty="0"/>
              <a:t>if for every y ∈ Y, there are exactly k different x ∈ X such that f(x) = y.</a:t>
            </a:r>
          </a:p>
          <a:p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The k-to-1 rule.</a:t>
            </a:r>
          </a:p>
          <a:p>
            <a:r>
              <a:rPr lang="en-US" dirty="0"/>
              <a:t>Suppose there is a k-to-1 correspondence from a finite set A to a finite set B. Then |B| = |A|/k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7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 kids line up for recess:</a:t>
            </a:r>
          </a:p>
          <a:p>
            <a:r>
              <a:rPr lang="en-US" dirty="0"/>
              <a:t>{Abe, Ben, Cam, Don, Eli, Fran, Gene, Hal, Ike, Jan}.</a:t>
            </a:r>
          </a:p>
          <a:p>
            <a:r>
              <a:rPr lang="en-US" dirty="0"/>
              <a:t>Let S be the set of all possible ways to line up the kids. For example, one ordering might be:</a:t>
            </a:r>
          </a:p>
          <a:p>
            <a:r>
              <a:rPr lang="en-US" dirty="0"/>
              <a:t>(Fran, Gene, Hal, Jan, Abe, Don, Cam, Eli, Ike, Ben)</a:t>
            </a:r>
          </a:p>
          <a:p>
            <a:r>
              <a:rPr lang="en-US" dirty="0"/>
              <a:t>Let T be the set of all possible ways to line up the kids in which </a:t>
            </a:r>
            <a:r>
              <a:rPr lang="en-US" b="1" dirty="0">
                <a:solidFill>
                  <a:srgbClr val="FF0000"/>
                </a:solidFill>
              </a:rPr>
              <a:t>Gene is ahead of Don. </a:t>
            </a:r>
            <a:r>
              <a:rPr lang="en-US" dirty="0"/>
              <a:t>Note that Gene does not have to be immediately ahead of Don. </a:t>
            </a:r>
          </a:p>
          <a:p>
            <a:endParaRPr lang="en-US" dirty="0"/>
          </a:p>
          <a:p>
            <a:r>
              <a:rPr lang="en-US" dirty="0"/>
              <a:t>It's easy to count |S|.  Computing |T| is harder.</a:t>
            </a:r>
          </a:p>
        </p:txBody>
      </p:sp>
    </p:spTree>
    <p:extLst>
      <p:ext uri="{BB962C8B-B14F-4D97-AF65-F5344CB8AC3E}">
        <p14:creationId xmlns:p14="http://schemas.microsoft.com/office/powerpoint/2010/main" val="2835230727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58879</TotalTime>
  <Words>1061</Words>
  <Application>Microsoft Macintosh PowerPoint</Application>
  <PresentationFormat>On-screen Show (4:3)</PresentationFormat>
  <Paragraphs>94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Comic Sans MS</vt:lpstr>
      <vt:lpstr>Monotype Sorts</vt:lpstr>
      <vt:lpstr>Wingdings</vt:lpstr>
      <vt:lpstr>alg-design</vt:lpstr>
      <vt:lpstr>CS 220: Discrete Structures and their Applications </vt:lpstr>
      <vt:lpstr>counting subsets</vt:lpstr>
      <vt:lpstr>counting subsets</vt:lpstr>
      <vt:lpstr>Functions (recap)</vt:lpstr>
      <vt:lpstr>the bijection rule</vt:lpstr>
      <vt:lpstr>counting palindromes</vt:lpstr>
      <vt:lpstr>the k-to-1 rule</vt:lpstr>
      <vt:lpstr>the k-to-1 rule</vt:lpstr>
      <vt:lpstr>example</vt:lpstr>
      <vt:lpstr>example</vt:lpstr>
      <vt:lpstr>Extension of Line up example 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826</cp:revision>
  <cp:lastPrinted>2017-10-24T01:09:25Z</cp:lastPrinted>
  <dcterms:created xsi:type="dcterms:W3CDTF">2011-01-03T17:49:16Z</dcterms:created>
  <dcterms:modified xsi:type="dcterms:W3CDTF">2021-03-17T17:24:58Z</dcterms:modified>
</cp:coreProperties>
</file>