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2" r:id="rId1"/>
  </p:sldMasterIdLst>
  <p:notesMasterIdLst>
    <p:notesMasterId r:id="rId25"/>
  </p:notesMasterIdLst>
  <p:handoutMasterIdLst>
    <p:handoutMasterId r:id="rId26"/>
  </p:handoutMasterIdLst>
  <p:sldIdLst>
    <p:sldId id="436" r:id="rId2"/>
    <p:sldId id="439" r:id="rId3"/>
    <p:sldId id="438" r:id="rId4"/>
    <p:sldId id="440" r:id="rId5"/>
    <p:sldId id="441" r:id="rId6"/>
    <p:sldId id="442" r:id="rId7"/>
    <p:sldId id="477" r:id="rId8"/>
    <p:sldId id="444" r:id="rId9"/>
    <p:sldId id="443" r:id="rId10"/>
    <p:sldId id="452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461" r:id="rId19"/>
    <p:sldId id="475" r:id="rId20"/>
    <p:sldId id="476" r:id="rId21"/>
    <p:sldId id="462" r:id="rId22"/>
    <p:sldId id="463" r:id="rId23"/>
    <p:sldId id="466" r:id="rId24"/>
  </p:sldIdLst>
  <p:sldSz cx="9144000" cy="6858000" type="screen4x3"/>
  <p:notesSz cx="9269413" cy="7019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0">
          <p15:clr>
            <a:srgbClr val="A4A3A4"/>
          </p15:clr>
        </p15:guide>
        <p15:guide id="2" pos="291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4C4C4C"/>
    <a:srgbClr val="7F7F7F"/>
    <a:srgbClr val="006600"/>
    <a:srgbClr val="990033"/>
    <a:srgbClr val="CC0000"/>
    <a:srgbClr val="336699"/>
    <a:srgbClr val="008080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87" autoAdjust="0"/>
    <p:restoredTop sz="88790" autoAdjust="0"/>
  </p:normalViewPr>
  <p:slideViewPr>
    <p:cSldViewPr snapToGrid="0">
      <p:cViewPr varScale="1">
        <p:scale>
          <a:sx n="85" d="100"/>
          <a:sy n="85" d="100"/>
        </p:scale>
        <p:origin x="512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846" y="-90"/>
      </p:cViewPr>
      <p:guideLst>
        <p:guide orient="horz" pos="2210"/>
        <p:guide pos="291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54625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80C165FA-4563-DA49-9588-BB856F75A137}" type="datetime1">
              <a:rPr lang="en-US"/>
              <a:pPr/>
              <a:t>3/17/21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4625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1247D90D-5A22-9042-A220-14A08B18B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9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6663" y="3333750"/>
            <a:ext cx="679608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5254625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BAD48C94-7EB9-F94F-9D73-CAC3D75EECEA}" type="datetime1">
              <a:rPr lang="en-US"/>
              <a:pPr/>
              <a:t>3/17/21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4625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DC43DCB5-4B1A-7C41-B1F8-2EE8BD314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63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5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 optimal TSP tour through Germany’s 15 largest cities. It is the shortest among 43 589 145 600 possible tours visiting each city exactly once.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lot of computer science problems involve finding</a:t>
            </a:r>
            <a:r>
              <a:rPr lang="en-US" baseline="0" dirty="0"/>
              <a:t> the best ordering of a collection of objects.  These are </a:t>
            </a:r>
            <a:r>
              <a:rPr lang="en-US" baseline="0"/>
              <a:t>called permutations.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4095-2A51-CB40-A0E3-E90FBAFC78A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Games with anagrams, e.g. </a:t>
            </a:r>
            <a:r>
              <a:rPr lang="en-US" sz="1200" dirty="0" err="1"/>
              <a:t>Clabbers</a:t>
            </a:r>
            <a:r>
              <a:rPr lang="en-US" sz="1200" dirty="0"/>
              <a:t>: tiles may be placed in any order on the board as long as they anagram to a valid word.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Permutation city begins with a 20 line anagrammatic poem.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D4D08-1C0A-294C-AC54-4C3BB5E926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express this as 6!/6 (the book calls this the division rule).  Or say</a:t>
            </a:r>
            <a:r>
              <a:rPr lang="en-US" baseline="0" dirty="0"/>
              <a:t> 5! from the get go because in a circle it doesn’t matter where you put the first one, so there are 5 others to arrange.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D4D08-1C0A-294C-AC54-4C3BB5E9268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87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Either </a:t>
            </a:r>
            <a:r>
              <a:rPr lang="en-US" dirty="0" err="1"/>
              <a:t>mwmwmw</a:t>
            </a:r>
            <a:r>
              <a:rPr lang="en-US" dirty="0"/>
              <a:t>     or     </a:t>
            </a:r>
            <a:r>
              <a:rPr lang="en-US" dirty="0" err="1"/>
              <a:t>wmwmwm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24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78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46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positions of the r</a:t>
            </a:r>
            <a:r>
              <a:rPr lang="en-US" baseline="0" dirty="0"/>
              <a:t> 1s form an r-combination, so C(</a:t>
            </a:r>
            <a:r>
              <a:rPr lang="en-US" baseline="0" dirty="0" err="1"/>
              <a:t>n,r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D4D08-1C0A-294C-AC54-4C3BB5E9268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7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Line 2"/>
          <p:cNvSpPr>
            <a:spLocks noChangeShapeType="1"/>
          </p:cNvSpPr>
          <p:nvPr userDrawn="1"/>
        </p:nvSpPr>
        <p:spPr bwMode="auto">
          <a:xfrm>
            <a:off x="-3175" y="904791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53639"/>
            <a:ext cx="9144000" cy="1524000"/>
          </a:xfrm>
        </p:spPr>
        <p:txBody>
          <a:bodyPr anchor="b"/>
          <a:lstStyle>
            <a:lvl1pPr>
              <a:lnSpc>
                <a:spcPct val="80000"/>
              </a:lnSpc>
              <a:defRPr sz="360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645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39057" y="3207171"/>
            <a:ext cx="7162800" cy="3094037"/>
          </a:xfrm>
          <a:ln>
            <a:tailEnd type="none" w="sm" len="sm"/>
          </a:ln>
        </p:spPr>
        <p:txBody>
          <a:bodyPr/>
          <a:lstStyle>
            <a:lvl1pPr algn="ctr" defTabSz="915988"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-3175" y="2607988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8BCDA1E-1794-5446-9A2E-8C1F6372D3A9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9578075-EEA9-8144-AD03-4EE198986FBA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C59E553-7F30-9B46-BA78-682CBE9B627F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D936146-5419-3345-8044-CD41AF2DA91B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A07CD2F-7EF3-5748-8C7E-34D5617F5470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37CA0D4-0E25-8349-8F08-3B7430B3C567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65680C1-A870-054C-BD87-6F9CFA4D4C6D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484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3808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rgbClr val="003399"/>
        </a:buClr>
        <a:buSzPct val="50000"/>
        <a:buFont typeface="Monotype Sorts" charset="2"/>
        <a:defRPr kumimoji="1" sz="2000">
          <a:solidFill>
            <a:srgbClr val="003399"/>
          </a:solidFill>
          <a:latin typeface="+mn-lt"/>
          <a:ea typeface="+mn-ea"/>
          <a:cs typeface="+mn-cs"/>
        </a:defRPr>
      </a:lvl1pPr>
      <a:lvl2pPr marL="346075" indent="-231775"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chemeClr val="tx1"/>
        </a:buClr>
        <a:buSzPct val="35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627063" indent="-166688" algn="l" rtl="0" eaLnBrk="0" fontAlgn="base" hangingPunct="0">
        <a:lnSpc>
          <a:spcPts val="2600"/>
        </a:lnSpc>
        <a:spcBef>
          <a:spcPct val="0"/>
        </a:spcBef>
        <a:spcAft>
          <a:spcPts val="60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147763" indent="-4048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Font typeface="Wingdings" charset="2"/>
        <a:buChar char="!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5398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19970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4542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29114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3686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634981" y="844214"/>
            <a:ext cx="8090110" cy="14394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CS 220: Discrete Structures and their Applications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0092" y="2674573"/>
            <a:ext cx="678872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en-US" sz="14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sz="3200" dirty="0">
                <a:solidFill>
                  <a:srgbClr val="4C4C4C"/>
                </a:solidFill>
              </a:rPr>
              <a:t>Permutations and combinations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200" dirty="0" err="1">
                <a:solidFill>
                  <a:srgbClr val="4C4C4C"/>
                </a:solidFill>
              </a:rPr>
              <a:t>zybooks</a:t>
            </a:r>
            <a:r>
              <a:rPr lang="en-US" sz="3200" dirty="0">
                <a:solidFill>
                  <a:srgbClr val="4C4C4C"/>
                </a:solidFill>
              </a:rPr>
              <a:t> 7.4-7.6</a:t>
            </a:r>
            <a:endParaRPr lang="en-US" sz="2800" dirty="0">
              <a:solidFill>
                <a:srgbClr val="4C4C4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6455"/>
            <a:ext cx="2222397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4957" t="8051" r="19651" b="48068"/>
          <a:stretch/>
        </p:blipFill>
        <p:spPr>
          <a:xfrm>
            <a:off x="2609272" y="5533148"/>
            <a:ext cx="4117452" cy="1142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6832" y="4469460"/>
            <a:ext cx="2012291" cy="21595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/>
              <a:t>-permutations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4" y="893619"/>
            <a:ext cx="8707582" cy="5631872"/>
          </a:xfrm>
        </p:spPr>
        <p:txBody>
          <a:bodyPr/>
          <a:lstStyle/>
          <a:p>
            <a:r>
              <a:rPr lang="en-US" sz="2400" dirty="0">
                <a:solidFill>
                  <a:srgbClr val="800000"/>
                </a:solidFill>
              </a:rPr>
              <a:t>r-permutation: </a:t>
            </a:r>
          </a:p>
          <a:p>
            <a:r>
              <a:rPr lang="en-US" sz="2400" dirty="0">
                <a:solidFill>
                  <a:srgbClr val="800000"/>
                </a:solidFill>
              </a:rPr>
              <a:t>    </a:t>
            </a:r>
            <a:r>
              <a:rPr lang="en-US" sz="2400" dirty="0"/>
              <a:t>An ordered arrangement of r elements of a set.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Example:</a:t>
            </a:r>
            <a:r>
              <a:rPr lang="en-US" sz="2400" dirty="0"/>
              <a:t>  List the 2-permutations of {</a:t>
            </a:r>
            <a:r>
              <a:rPr lang="en-US" sz="2400" dirty="0" err="1"/>
              <a:t>a,b,c</a:t>
            </a:r>
            <a:r>
              <a:rPr lang="en-US" sz="2400" dirty="0"/>
              <a:t>}.</a:t>
            </a:r>
          </a:p>
          <a:p>
            <a:pPr marL="0" indent="0">
              <a:buNone/>
            </a:pPr>
            <a:r>
              <a:rPr lang="en-US" sz="2400" dirty="0"/>
              <a:t>	(</a:t>
            </a:r>
            <a:r>
              <a:rPr lang="en-US" sz="2400" dirty="0" err="1"/>
              <a:t>a,b</a:t>
            </a:r>
            <a:r>
              <a:rPr lang="en-US" sz="2400" dirty="0"/>
              <a:t>), (</a:t>
            </a:r>
            <a:r>
              <a:rPr lang="en-US" sz="2400" dirty="0" err="1"/>
              <a:t>a,c</a:t>
            </a:r>
            <a:r>
              <a:rPr lang="en-US" sz="2400" dirty="0"/>
              <a:t>), (</a:t>
            </a:r>
            <a:r>
              <a:rPr lang="en-US" sz="2400" dirty="0" err="1"/>
              <a:t>b,a</a:t>
            </a:r>
            <a:r>
              <a:rPr lang="en-US" sz="2400" dirty="0"/>
              <a:t>), (</a:t>
            </a:r>
            <a:r>
              <a:rPr lang="en-US" sz="2400" dirty="0" err="1"/>
              <a:t>b,c</a:t>
            </a:r>
            <a:r>
              <a:rPr lang="en-US" sz="2400" dirty="0"/>
              <a:t>), (</a:t>
            </a:r>
            <a:r>
              <a:rPr lang="en-US" sz="2400" dirty="0" err="1"/>
              <a:t>c,a</a:t>
            </a:r>
            <a:r>
              <a:rPr lang="en-US" sz="2400" dirty="0"/>
              <a:t>), (</a:t>
            </a:r>
            <a:r>
              <a:rPr lang="en-US" sz="2400" dirty="0" err="1"/>
              <a:t>c,b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The number of r-permutations of a set of n elements:		</a:t>
            </a:r>
            <a:r>
              <a:rPr lang="en-US" sz="2400" dirty="0">
                <a:solidFill>
                  <a:srgbClr val="000000"/>
                </a:solidFill>
              </a:rPr>
              <a:t>P(</a:t>
            </a:r>
            <a:r>
              <a:rPr lang="en-US" sz="2400" dirty="0" err="1">
                <a:solidFill>
                  <a:srgbClr val="000000"/>
                </a:solidFill>
              </a:rPr>
              <a:t>n,r</a:t>
            </a:r>
            <a:r>
              <a:rPr lang="en-US" sz="2400" dirty="0">
                <a:solidFill>
                  <a:srgbClr val="000000"/>
                </a:solidFill>
              </a:rPr>
              <a:t>) = n(n – 1)… (n – r + 1)</a:t>
            </a:r>
            <a:r>
              <a:rPr lang="en-US" sz="2400" dirty="0"/>
              <a:t>      (0 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≤</a:t>
            </a:r>
            <a:r>
              <a:rPr lang="en-US" sz="2400" dirty="0"/>
              <a:t> r 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≤</a:t>
            </a:r>
            <a:r>
              <a:rPr lang="en-US" sz="2400" dirty="0"/>
              <a:t> n)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Example:</a:t>
            </a:r>
            <a:r>
              <a:rPr lang="en-US" sz="2400" dirty="0"/>
              <a:t>  P(4,2) = 4*3  = 12 =  4! / (4-2)!</a:t>
            </a:r>
          </a:p>
          <a:p>
            <a:pPr>
              <a:buNone/>
            </a:pPr>
            <a:r>
              <a:rPr lang="en-US" sz="2400" dirty="0"/>
              <a:t>Can be expressed as: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000000"/>
                </a:solidFill>
              </a:rPr>
              <a:t>P(n, r) = n! / (n – r)!</a:t>
            </a:r>
          </a:p>
          <a:p>
            <a:pPr>
              <a:buNone/>
            </a:pPr>
            <a:r>
              <a:rPr lang="en-US" sz="2400" dirty="0"/>
              <a:t>Note that P(n, 0) = 1.</a:t>
            </a:r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294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Question : </a:t>
            </a:r>
            <a:r>
              <a:rPr lang="en-US" sz="2200" dirty="0"/>
              <a:t>how many poker hands (five cards) can be dealt from a deck of 52 cards?</a:t>
            </a:r>
          </a:p>
          <a:p>
            <a:endParaRPr lang="en-US" sz="2200" dirty="0"/>
          </a:p>
          <a:p>
            <a:r>
              <a:rPr lang="en-US" sz="2200" dirty="0"/>
              <a:t>How is this different than </a:t>
            </a:r>
            <a:r>
              <a:rPr lang="en-US" sz="2200" dirty="0" err="1"/>
              <a:t>r</a:t>
            </a:r>
            <a:r>
              <a:rPr lang="en-US" sz="2200" dirty="0"/>
              <a:t>-permutations?</a:t>
            </a:r>
          </a:p>
        </p:txBody>
      </p:sp>
    </p:spTree>
    <p:extLst>
      <p:ext uri="{BB962C8B-B14F-4D97-AF65-F5344CB8AC3E}">
        <p14:creationId xmlns:p14="http://schemas.microsoft.com/office/powerpoint/2010/main" val="1707239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How many poker hands (five cards) can be dealt from a deck of 52 cards?</a:t>
            </a:r>
          </a:p>
          <a:p>
            <a:endParaRPr lang="en-US" sz="2200" dirty="0"/>
          </a:p>
          <a:p>
            <a:r>
              <a:rPr lang="en-US" sz="2200" dirty="0"/>
              <a:t>How is this different than r-permutations?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In an r-permutation we cared about order (tuple).  In this case we don’t {set}.</a:t>
            </a:r>
          </a:p>
        </p:txBody>
      </p:sp>
    </p:spTree>
    <p:extLst>
      <p:ext uri="{BB962C8B-B14F-4D97-AF65-F5344CB8AC3E}">
        <p14:creationId xmlns:p14="http://schemas.microsoft.com/office/powerpoint/2010/main" val="1102319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800000"/>
                </a:solidFill>
              </a:rPr>
              <a:t>r-combination </a:t>
            </a:r>
            <a:r>
              <a:rPr lang="en-US" dirty="0"/>
              <a:t>of a set is a subset of size r</a:t>
            </a:r>
          </a:p>
          <a:p>
            <a:r>
              <a:rPr lang="en-US" dirty="0"/>
              <a:t>The number of r-combinations out of a set with n elements is denoted as C(</a:t>
            </a:r>
            <a:r>
              <a:rPr lang="en-US" dirty="0" err="1"/>
              <a:t>n,r</a:t>
            </a:r>
            <a:r>
              <a:rPr lang="en-US" dirty="0"/>
              <a:t>) or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r>
              <a:rPr lang="en-US" sz="2000" dirty="0"/>
              <a:t>{1,3,4} is a 3-combination of {1,2,3,4}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How many 2-combinations of {</a:t>
            </a:r>
            <a:r>
              <a:rPr lang="en-US" sz="2000" dirty="0" err="1"/>
              <a:t>a,b,c,d</a:t>
            </a:r>
            <a:r>
              <a:rPr lang="en-US" sz="2000" dirty="0"/>
              <a:t>}?</a:t>
            </a:r>
          </a:p>
          <a:p>
            <a:pPr marL="114300" lvl="1" indent="0">
              <a:buNone/>
            </a:pPr>
            <a:endParaRPr lang="en-US" sz="2000" dirty="0"/>
          </a:p>
          <a:p>
            <a:pPr marL="114300" lvl="1" indent="0">
              <a:buNone/>
            </a:pPr>
            <a:r>
              <a:rPr lang="en-US" sz="2000" dirty="0"/>
              <a:t>               4*3 / 2      Why?</a:t>
            </a:r>
          </a:p>
          <a:p>
            <a:pPr marL="114300" lvl="1" indent="0">
              <a:buNone/>
            </a:pPr>
            <a:r>
              <a:rPr lang="en-US" sz="2000" dirty="0"/>
              <a:t>     4*3 is the P(4,2)</a:t>
            </a:r>
          </a:p>
          <a:p>
            <a:pPr marL="114300" lvl="1" indent="0">
              <a:buNone/>
            </a:pPr>
            <a:r>
              <a:rPr lang="en-US" sz="2000" dirty="0"/>
              <a:t> </a:t>
            </a:r>
          </a:p>
          <a:p>
            <a:pPr marL="114300" lvl="1" indent="0">
              <a:buNone/>
            </a:pPr>
            <a:r>
              <a:rPr lang="en-US" sz="2000" dirty="0"/>
              <a:t>But in P(4,2) we count every pair (</a:t>
            </a:r>
            <a:r>
              <a:rPr lang="en-US" sz="2000" dirty="0" err="1"/>
              <a:t>a,b</a:t>
            </a:r>
            <a:r>
              <a:rPr lang="en-US" sz="2000" dirty="0"/>
              <a:t>) twice  (</a:t>
            </a:r>
            <a:r>
              <a:rPr lang="en-US" sz="2000" dirty="0" err="1"/>
              <a:t>a,b</a:t>
            </a:r>
            <a:r>
              <a:rPr lang="en-US" sz="2000" dirty="0"/>
              <a:t> and </a:t>
            </a:r>
            <a:r>
              <a:rPr lang="en-US" sz="2000" dirty="0" err="1"/>
              <a:t>b,a</a:t>
            </a:r>
            <a:r>
              <a:rPr lang="en-US" sz="2000" dirty="0"/>
              <a:t>), so we divide by  2</a:t>
            </a:r>
          </a:p>
          <a:p>
            <a:pPr marL="114300" lvl="1" indent="0">
              <a:buNone/>
            </a:pPr>
            <a:endParaRPr lang="en-US" sz="20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41" y="1881908"/>
            <a:ext cx="574381" cy="8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8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Unordered versus ordered selections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Two ordered selections are the same if</a:t>
            </a:r>
          </a:p>
          <a:p>
            <a:pPr lvl="1"/>
            <a:r>
              <a:rPr lang="en-US" sz="2000" dirty="0">
                <a:sym typeface="Symbol" charset="2"/>
              </a:rPr>
              <a:t>the elements chosen are the same</a:t>
            </a:r>
          </a:p>
          <a:p>
            <a:pPr lvl="1"/>
            <a:r>
              <a:rPr lang="en-US" sz="2000" dirty="0">
                <a:sym typeface="Symbol" charset="2"/>
              </a:rPr>
              <a:t>the elements chosen are in the same order.</a:t>
            </a:r>
          </a:p>
          <a:p>
            <a:r>
              <a:rPr lang="en-US" sz="2400" dirty="0">
                <a:sym typeface="Symbol" charset="2"/>
              </a:rPr>
              <a:t>Ordered selections</a:t>
            </a:r>
            <a:r>
              <a:rPr lang="en-US" sz="2400" dirty="0">
                <a:solidFill>
                  <a:srgbClr val="820000"/>
                </a:solidFill>
                <a:sym typeface="Symbol" charset="2"/>
              </a:rPr>
              <a:t>:  </a:t>
            </a:r>
            <a:r>
              <a:rPr lang="en-US" sz="2400" dirty="0" err="1">
                <a:solidFill>
                  <a:srgbClr val="820000"/>
                </a:solidFill>
                <a:sym typeface="Symbol" charset="2"/>
              </a:rPr>
              <a:t>r</a:t>
            </a:r>
            <a:r>
              <a:rPr lang="en-US" sz="2400" dirty="0">
                <a:solidFill>
                  <a:srgbClr val="820000"/>
                </a:solidFill>
                <a:sym typeface="Symbol" charset="2"/>
              </a:rPr>
              <a:t>-permutations</a:t>
            </a:r>
            <a:r>
              <a:rPr lang="en-US" sz="2400" dirty="0">
                <a:sym typeface="Symbol" charset="2"/>
              </a:rPr>
              <a:t>. </a:t>
            </a:r>
          </a:p>
          <a:p>
            <a:r>
              <a:rPr lang="en-US" sz="2400" dirty="0">
                <a:sym typeface="Symbol" charset="2"/>
              </a:rPr>
              <a:t>Two unordered selections are the same if</a:t>
            </a:r>
          </a:p>
          <a:p>
            <a:pPr lvl="1"/>
            <a:r>
              <a:rPr lang="en-US" sz="2000" dirty="0">
                <a:sym typeface="Symbol" charset="2"/>
              </a:rPr>
              <a:t>the elements chosen are the same</a:t>
            </a:r>
          </a:p>
          <a:p>
            <a:pPr marL="114300" lvl="1" indent="0">
              <a:buNone/>
            </a:pPr>
            <a:r>
              <a:rPr lang="en-US" sz="2000" dirty="0">
                <a:sym typeface="Symbol" charset="2"/>
              </a:rPr>
              <a:t>   (regardless of the order in which the elements are chosen)</a:t>
            </a:r>
          </a:p>
          <a:p>
            <a:r>
              <a:rPr lang="en-US" sz="2400" dirty="0">
                <a:sym typeface="Symbol" charset="2"/>
              </a:rPr>
              <a:t> Unordered selections: </a:t>
            </a:r>
            <a:r>
              <a:rPr lang="en-US" sz="2400" dirty="0" err="1">
                <a:solidFill>
                  <a:srgbClr val="820000"/>
                </a:solidFill>
                <a:sym typeface="Symbol" charset="2"/>
              </a:rPr>
              <a:t>r</a:t>
            </a:r>
            <a:r>
              <a:rPr lang="en-US" sz="2400" dirty="0">
                <a:solidFill>
                  <a:srgbClr val="820000"/>
                </a:solidFill>
                <a:sym typeface="Symbol" charset="2"/>
              </a:rPr>
              <a:t>-combinations.</a:t>
            </a:r>
          </a:p>
          <a:p>
            <a:endParaRPr lang="en-US" sz="2400" dirty="0">
              <a:sym typeface="Symbol" charset="2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fld id="{6FEBE1A5-2411-FE41-B9E3-52F1BB03BD7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9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Permutations or combinations?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759325"/>
          </a:xfrm>
        </p:spPr>
        <p:txBody>
          <a:bodyPr/>
          <a:lstStyle/>
          <a:p>
            <a:r>
              <a:rPr lang="en-US" dirty="0"/>
              <a:t>Determine if the situation represents a permutation or a combination:</a:t>
            </a:r>
          </a:p>
          <a:p>
            <a:pPr lvl="1"/>
            <a:r>
              <a:rPr lang="en-US" dirty="0"/>
              <a:t>In how many ways can three student-council members be elected from five candidates?  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 how many ways can three student-council members be elected from five candidates to fill the positions of president, vice-president and treasurer?</a:t>
            </a:r>
          </a:p>
          <a:p>
            <a:pPr marL="114300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AA41C4-9EA1-1D48-B64B-BC99D4CB4F42}"/>
              </a:ext>
            </a:extLst>
          </p:cNvPr>
          <p:cNvSpPr txBox="1"/>
          <p:nvPr/>
        </p:nvSpPr>
        <p:spPr>
          <a:xfrm>
            <a:off x="2803164" y="2413414"/>
            <a:ext cx="1317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combination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9A9729-EB35-CE49-94ED-25A09C35620B}"/>
              </a:ext>
            </a:extLst>
          </p:cNvPr>
          <p:cNvSpPr txBox="1"/>
          <p:nvPr/>
        </p:nvSpPr>
        <p:spPr>
          <a:xfrm>
            <a:off x="2818155" y="4384628"/>
            <a:ext cx="1342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permutation</a:t>
            </a:r>
          </a:p>
        </p:txBody>
      </p:sp>
    </p:spTree>
    <p:extLst>
      <p:ext uri="{BB962C8B-B14F-4D97-AF65-F5344CB8AC3E}">
        <p14:creationId xmlns:p14="http://schemas.microsoft.com/office/powerpoint/2010/main" val="22471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P(</a:t>
            </a:r>
            <a:r>
              <a:rPr lang="en-US" dirty="0" err="1"/>
              <a:t>n,r</a:t>
            </a:r>
            <a:r>
              <a:rPr lang="en-US" dirty="0"/>
              <a:t>) and C(</a:t>
            </a:r>
            <a:r>
              <a:rPr lang="en-US" dirty="0" err="1"/>
              <a:t>n,r</a:t>
            </a:r>
            <a:r>
              <a:rPr lang="en-US" dirty="0"/>
              <a:t>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599" y="1063808"/>
            <a:ext cx="8257309" cy="5447828"/>
          </a:xfrm>
        </p:spPr>
        <p:txBody>
          <a:bodyPr/>
          <a:lstStyle/>
          <a:p>
            <a:r>
              <a:rPr lang="en-US" sz="2200" dirty="0"/>
              <a:t>Constructing an r-permutation from a set of n elements can be thought as a 2-step process:</a:t>
            </a:r>
          </a:p>
          <a:p>
            <a:pPr>
              <a:buNone/>
            </a:pPr>
            <a:r>
              <a:rPr lang="en-US" sz="2200" dirty="0"/>
              <a:t>	Step 1: </a:t>
            </a:r>
            <a:r>
              <a:rPr lang="en-US" sz="2200" dirty="0">
                <a:solidFill>
                  <a:srgbClr val="800000"/>
                </a:solidFill>
              </a:rPr>
              <a:t>Choose a subset </a:t>
            </a:r>
            <a:r>
              <a:rPr lang="en-US" sz="2200" dirty="0"/>
              <a:t>of r elements;</a:t>
            </a:r>
          </a:p>
          <a:p>
            <a:pPr>
              <a:buNone/>
            </a:pPr>
            <a:r>
              <a:rPr lang="en-US" sz="2200" dirty="0"/>
              <a:t>	Step 2</a:t>
            </a:r>
            <a:r>
              <a:rPr lang="en-US" sz="2200" dirty="0">
                <a:solidFill>
                  <a:srgbClr val="800000"/>
                </a:solidFill>
              </a:rPr>
              <a:t>: Choose an ordering </a:t>
            </a:r>
            <a:r>
              <a:rPr lang="en-US" sz="2200" dirty="0"/>
              <a:t>of the r-element subset.</a:t>
            </a:r>
          </a:p>
          <a:p>
            <a:r>
              <a:rPr lang="en-US" sz="2200" dirty="0"/>
              <a:t>Step 1 can be done in </a:t>
            </a:r>
            <a:r>
              <a:rPr lang="en-US" sz="2200" dirty="0" err="1"/>
              <a:t>C(n,r</a:t>
            </a:r>
            <a:r>
              <a:rPr lang="en-US" sz="2200" dirty="0"/>
              <a:t>) different ways.</a:t>
            </a:r>
          </a:p>
          <a:p>
            <a:r>
              <a:rPr lang="en-US" sz="2200" dirty="0"/>
              <a:t>Step 2 can be done in </a:t>
            </a:r>
            <a:r>
              <a:rPr lang="en-US" sz="2200" dirty="0" err="1"/>
              <a:t>r</a:t>
            </a:r>
            <a:r>
              <a:rPr lang="en-US" sz="2200" dirty="0"/>
              <a:t>! different ways.</a:t>
            </a:r>
          </a:p>
          <a:p>
            <a:r>
              <a:rPr lang="en-US" sz="2200" dirty="0"/>
              <a:t>Product rule,  P(</a:t>
            </a:r>
            <a:r>
              <a:rPr lang="en-US" sz="2200" dirty="0" err="1"/>
              <a:t>n,r</a:t>
            </a:r>
            <a:r>
              <a:rPr lang="en-US" sz="2200" dirty="0"/>
              <a:t>) = C(</a:t>
            </a:r>
            <a:r>
              <a:rPr lang="en-US" sz="2200" dirty="0" err="1"/>
              <a:t>n,r</a:t>
            </a:r>
            <a:r>
              <a:rPr lang="en-US" sz="2200" dirty="0"/>
              <a:t>) ∙ r!</a:t>
            </a:r>
          </a:p>
          <a:p>
            <a:r>
              <a:rPr lang="en-US" sz="2200" dirty="0"/>
              <a:t>Thus   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fld id="{D8659852-AD4C-B341-8B25-D54DD3B5725C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357506"/>
              </p:ext>
            </p:extLst>
          </p:nvPr>
        </p:nvGraphicFramePr>
        <p:xfrm>
          <a:off x="2315439" y="4300003"/>
          <a:ext cx="4668838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4" imgW="1841400" imgH="431640" progId="Equation.3">
                  <p:embed/>
                </p:oleObj>
              </mc:Choice>
              <mc:Fallback>
                <p:oleObj name="Equation" r:id="rId4" imgW="1841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5439" y="4300003"/>
                        <a:ext cx="4668838" cy="1093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354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/>
              <a:t>-combinations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How many </a:t>
            </a:r>
            <a:r>
              <a:rPr lang="en-US" sz="2200" dirty="0" err="1"/>
              <a:t>r</a:t>
            </a:r>
            <a:r>
              <a:rPr lang="en-US" sz="2200" dirty="0"/>
              <a:t>-combinations?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327025" lvl="1" indent="0">
              <a:buNone/>
            </a:pPr>
            <a:endParaRPr lang="en-US" sz="2200" dirty="0"/>
          </a:p>
          <a:p>
            <a:pPr marL="327025" lvl="1" indent="0">
              <a:buNone/>
            </a:pPr>
            <a:endParaRPr lang="en-US" sz="2200" dirty="0"/>
          </a:p>
          <a:p>
            <a:pPr indent="-19050"/>
            <a:r>
              <a:rPr lang="en-US" sz="2200" dirty="0"/>
              <a:t>Note that C(n, 0) = 1</a:t>
            </a:r>
          </a:p>
          <a:p>
            <a:pPr indent="-19050"/>
            <a:r>
              <a:rPr lang="en-US" sz="2200" dirty="0"/>
              <a:t>Note that C(</a:t>
            </a:r>
            <a:r>
              <a:rPr lang="en-US" sz="2200" dirty="0" err="1"/>
              <a:t>n,r</a:t>
            </a:r>
            <a:r>
              <a:rPr lang="en-US" sz="2200" dirty="0"/>
              <a:t>) = C(</a:t>
            </a:r>
            <a:r>
              <a:rPr lang="en-US" sz="2200" dirty="0" err="1"/>
              <a:t>n,n</a:t>
            </a:r>
            <a:r>
              <a:rPr lang="en-US" sz="2200" dirty="0"/>
              <a:t>-r)      WHY?</a:t>
            </a:r>
          </a:p>
          <a:p>
            <a:pPr indent="-19050"/>
            <a:endParaRPr lang="en-US" sz="2200" dirty="0"/>
          </a:p>
          <a:p>
            <a:pPr indent="-19050"/>
            <a:r>
              <a:rPr lang="en-US" sz="2200" dirty="0"/>
              <a:t>Example: How many poker hands (five cards) can be dealt from a deck of 52 cards?  </a:t>
            </a:r>
          </a:p>
          <a:p>
            <a:pPr marL="327025" lvl="1" indent="0">
              <a:buNone/>
            </a:pPr>
            <a:r>
              <a:rPr lang="en-US" sz="2200" dirty="0"/>
              <a:t>C(52,5) = 52! / (5! * 47!)</a:t>
            </a:r>
          </a:p>
          <a:p>
            <a:pPr marL="327025" lvl="1" indent="0">
              <a:buNone/>
            </a:pPr>
            <a:endParaRPr lang="en-US" sz="22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481" y="2051050"/>
            <a:ext cx="39624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70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/>
              <a:t>-combinations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How many </a:t>
            </a:r>
            <a:r>
              <a:rPr lang="en-US" sz="2200" dirty="0" err="1"/>
              <a:t>r</a:t>
            </a:r>
            <a:r>
              <a:rPr lang="en-US" sz="2200" dirty="0"/>
              <a:t>-combinations?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327025" lvl="1" indent="0">
              <a:buNone/>
            </a:pPr>
            <a:endParaRPr lang="en-US" sz="2200" dirty="0"/>
          </a:p>
          <a:p>
            <a:pPr indent="-19050"/>
            <a:r>
              <a:rPr lang="en-US" sz="2200" dirty="0"/>
              <a:t>Note that C(n, 0) = 1</a:t>
            </a:r>
          </a:p>
          <a:p>
            <a:r>
              <a:rPr lang="en-US" sz="2200" dirty="0"/>
              <a:t>C(</a:t>
            </a:r>
            <a:r>
              <a:rPr lang="en-US" sz="2200" dirty="0" err="1"/>
              <a:t>n,r</a:t>
            </a:r>
            <a:r>
              <a:rPr lang="en-US" sz="2200" dirty="0"/>
              <a:t>) satisfies:</a:t>
            </a:r>
          </a:p>
          <a:p>
            <a:pPr lvl="1"/>
            <a:endParaRPr lang="en-US" sz="2200" dirty="0"/>
          </a:p>
          <a:p>
            <a:pPr marL="114300" lvl="1" indent="0">
              <a:buNone/>
            </a:pPr>
            <a:endParaRPr lang="en-US" sz="2200" dirty="0"/>
          </a:p>
          <a:p>
            <a:pPr lvl="1"/>
            <a:r>
              <a:rPr lang="en-US" sz="2200" dirty="0"/>
              <a:t>We can see that easily without using the formula </a:t>
            </a:r>
          </a:p>
          <a:p>
            <a:pPr lvl="1"/>
            <a:r>
              <a:rPr lang="en-US" sz="2200" dirty="0"/>
              <a:t>When you choose r, you implicitly choose n-r e.g. r out of n people in the committee, n-r lucky ones NOT in the committee 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481" y="2051050"/>
            <a:ext cx="3962400" cy="1092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919" y="4028205"/>
            <a:ext cx="42164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79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permutations with repetitions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we combine permutations  with combinations:</a:t>
            </a:r>
          </a:p>
          <a:p>
            <a:r>
              <a:rPr lang="en-US" dirty="0"/>
              <a:t>How many ways are there to scramble the letters in the word MISSISSIPPI?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362" y="2495106"/>
            <a:ext cx="6586681" cy="380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3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family of 3, how many ways are there to arrange the members of the family in a line for a photograph?</a:t>
            </a:r>
          </a:p>
          <a:p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3 x 3</a:t>
            </a:r>
          </a:p>
          <a:p>
            <a:pPr marL="514350" indent="-514350">
              <a:buAutoNum type="alphaUcParenR"/>
            </a:pPr>
            <a:r>
              <a:rPr lang="en-US" dirty="0"/>
              <a:t>3!</a:t>
            </a:r>
          </a:p>
          <a:p>
            <a:pPr marL="514350" indent="-514350">
              <a:buAutoNum type="alphaUcParenR"/>
            </a:pPr>
            <a:r>
              <a:rPr lang="en-US" dirty="0"/>
              <a:t>3 x 3 x 3</a:t>
            </a:r>
          </a:p>
          <a:p>
            <a:pPr marL="514350" indent="-514350">
              <a:buAutoNum type="alphaUcParenR"/>
            </a:pPr>
            <a:r>
              <a:rPr lang="en-US" dirty="0"/>
              <a:t>2</a:t>
            </a:r>
            <a:r>
              <a:rPr lang="en-US" baseline="30000" dirty="0"/>
              <a:t>3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984" y="2758943"/>
            <a:ext cx="1756813" cy="329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7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permutations with repetitions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general statement of the principle:</a:t>
            </a:r>
          </a:p>
          <a:p>
            <a:endParaRPr lang="en-US" dirty="0"/>
          </a:p>
          <a:p>
            <a:r>
              <a:rPr lang="en-US" dirty="0"/>
              <a:t>The number of distinct sequences with n</a:t>
            </a:r>
            <a:r>
              <a:rPr lang="en-US" baseline="-25000" dirty="0"/>
              <a:t>1</a:t>
            </a:r>
            <a:r>
              <a:rPr lang="en-US" dirty="0"/>
              <a:t> 1's, n</a:t>
            </a:r>
            <a:r>
              <a:rPr lang="en-US" baseline="-25000" dirty="0"/>
              <a:t>2</a:t>
            </a:r>
            <a:r>
              <a:rPr lang="en-US" dirty="0"/>
              <a:t> 2's, ..., </a:t>
            </a:r>
            <a:r>
              <a:rPr lang="en-US" dirty="0" err="1"/>
              <a:t>n</a:t>
            </a:r>
            <a:r>
              <a:rPr lang="en-US" baseline="-25000" dirty="0" err="1"/>
              <a:t>k</a:t>
            </a:r>
            <a:r>
              <a:rPr lang="en-US" dirty="0"/>
              <a:t> k's, where n = n</a:t>
            </a:r>
            <a:r>
              <a:rPr lang="en-US" baseline="-25000" dirty="0"/>
              <a:t>1</a:t>
            </a:r>
            <a:r>
              <a:rPr lang="en-US" dirty="0"/>
              <a:t> + n</a:t>
            </a:r>
            <a:r>
              <a:rPr lang="en-US" baseline="-25000" dirty="0"/>
              <a:t>2</a:t>
            </a:r>
            <a:r>
              <a:rPr lang="en-US" dirty="0"/>
              <a:t> +...+ </a:t>
            </a:r>
            <a:r>
              <a:rPr lang="en-US" dirty="0" err="1"/>
              <a:t>n</a:t>
            </a:r>
            <a:r>
              <a:rPr lang="en-US" baseline="-25000" dirty="0" err="1"/>
              <a:t>k</a:t>
            </a:r>
            <a:r>
              <a:rPr lang="en-US" dirty="0"/>
              <a:t> is</a:t>
            </a:r>
          </a:p>
          <a:p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26" y="2840181"/>
            <a:ext cx="2029498" cy="8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79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combinations or permutations?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bit strings of length n contain exactly r ones?  </a:t>
            </a:r>
          </a:p>
          <a:p>
            <a:endParaRPr lang="en-US" dirty="0"/>
          </a:p>
          <a:p>
            <a:r>
              <a:rPr lang="en-US" dirty="0"/>
              <a:t>    P(</a:t>
            </a:r>
            <a:r>
              <a:rPr lang="en-US" dirty="0" err="1"/>
              <a:t>n,r</a:t>
            </a:r>
            <a:r>
              <a:rPr lang="en-US" dirty="0"/>
              <a:t>) or C(</a:t>
            </a:r>
            <a:r>
              <a:rPr lang="en-US" dirty="0" err="1"/>
              <a:t>n,r</a:t>
            </a:r>
            <a:r>
              <a:rPr lang="en-US" dirty="0"/>
              <a:t>)?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6D14F2-5259-8747-AB0E-2AB9C7E2B8EF}"/>
              </a:ext>
            </a:extLst>
          </p:cNvPr>
          <p:cNvSpPr txBox="1"/>
          <p:nvPr/>
        </p:nvSpPr>
        <p:spPr>
          <a:xfrm>
            <a:off x="1888762" y="2953068"/>
            <a:ext cx="5636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positions of the r 1s form an r-combination, so C(</a:t>
            </a:r>
            <a:r>
              <a:rPr lang="en-US" dirty="0" err="1"/>
              <a:t>n,r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640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faculty in biology and computer science want to develop a program in computational biology.  A committee of 4 composed of two biologists and two computer scientists is tasked with doing this.  How many such committees can be assembled out of 20 CS faculty and 30 biology faculty?</a:t>
            </a:r>
          </a:p>
          <a:p>
            <a:endParaRPr lang="en-US" sz="2400" dirty="0"/>
          </a:p>
          <a:p>
            <a:r>
              <a:rPr lang="en-US" sz="2400" dirty="0"/>
              <a:t>DIY, hint:  2 out of 20 AND  2 out of 30</a:t>
            </a:r>
          </a:p>
          <a:p>
            <a:r>
              <a:rPr lang="en-US" sz="2400" dirty="0"/>
              <a:t>        does order in these matter?</a:t>
            </a:r>
          </a:p>
        </p:txBody>
      </p:sp>
    </p:spTree>
    <p:extLst>
      <p:ext uri="{BB962C8B-B14F-4D97-AF65-F5344CB8AC3E}">
        <p14:creationId xmlns:p14="http://schemas.microsoft.com/office/powerpoint/2010/main" val="1412106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How many permutations of the letters ABCDEFGH contain the string ABC?</a:t>
            </a:r>
          </a:p>
          <a:p>
            <a:endParaRPr lang="en-US" sz="2200" dirty="0"/>
          </a:p>
          <a:p>
            <a:r>
              <a:rPr lang="en-US" sz="2200" dirty="0"/>
              <a:t>DIY, hint:  rewrite ABC as X</a:t>
            </a:r>
          </a:p>
        </p:txBody>
      </p:sp>
    </p:spTree>
    <p:extLst>
      <p:ext uri="{BB962C8B-B14F-4D97-AF65-F5344CB8AC3E}">
        <p14:creationId xmlns:p14="http://schemas.microsoft.com/office/powerpoint/2010/main" val="227382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12396" cy="941387"/>
          </a:xfrm>
        </p:spPr>
        <p:txBody>
          <a:bodyPr/>
          <a:lstStyle/>
          <a:p>
            <a:r>
              <a:rPr lang="en-US" sz="2800" dirty="0"/>
              <a:t>The Traveling Salesman Problem (TSP)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1300877"/>
            <a:ext cx="6172200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TSP: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/>
              <a:t> Given a list of cities and their </a:t>
            </a:r>
            <a:r>
              <a:rPr lang="en-US" sz="2400" dirty="0" err="1"/>
              <a:t>pairwise</a:t>
            </a:r>
            <a:r>
              <a:rPr lang="en-US" sz="2400" dirty="0"/>
              <a:t> distances, find a shortest possible tour that visits each city exactly once.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3399"/>
                </a:solidFill>
              </a:rPr>
              <a:t>Objective:</a:t>
            </a:r>
            <a:r>
              <a:rPr lang="en-US" sz="2400" dirty="0"/>
              <a:t>  find a permutation a</a:t>
            </a:r>
            <a:r>
              <a:rPr lang="en-US" sz="2400" baseline="-25000" dirty="0"/>
              <a:t>1</a:t>
            </a:r>
            <a:r>
              <a:rPr lang="en-US" sz="2400" dirty="0"/>
              <a:t>,…,a</a:t>
            </a:r>
            <a:r>
              <a:rPr lang="en-US" sz="2400" baseline="-25000" dirty="0"/>
              <a:t>n</a:t>
            </a:r>
            <a:r>
              <a:rPr lang="en-US" sz="2400" dirty="0"/>
              <a:t> of</a:t>
            </a:r>
          </a:p>
          <a:p>
            <a:r>
              <a:rPr lang="en-US" sz="2400" dirty="0"/>
              <a:t>the cities that minimizes the tour length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where </a:t>
            </a:r>
            <a:r>
              <a:rPr lang="en-US" sz="2400" i="1" dirty="0" err="1">
                <a:latin typeface="Times New Roman"/>
                <a:cs typeface="Times New Roman"/>
              </a:rPr>
              <a:t>d(i</a:t>
            </a:r>
            <a:r>
              <a:rPr lang="en-US" sz="2400" i="1" dirty="0">
                <a:latin typeface="Times New Roman"/>
                <a:cs typeface="Times New Roman"/>
              </a:rPr>
              <a:t>, </a:t>
            </a:r>
            <a:r>
              <a:rPr lang="en-US" sz="2400" i="1" dirty="0" err="1">
                <a:latin typeface="Times New Roman"/>
                <a:cs typeface="Times New Roman"/>
              </a:rPr>
              <a:t>j</a:t>
            </a:r>
            <a:r>
              <a:rPr lang="en-US" sz="2400" i="1" dirty="0">
                <a:latin typeface="Times New Roman"/>
                <a:cs typeface="Times New Roman"/>
              </a:rPr>
              <a:t>) </a:t>
            </a:r>
            <a:r>
              <a:rPr lang="en-US" sz="2400" dirty="0">
                <a:cs typeface="Times New Roman"/>
              </a:rPr>
              <a:t>i</a:t>
            </a:r>
            <a:r>
              <a:rPr lang="en-US" sz="2400" dirty="0"/>
              <a:t>s the distance between </a:t>
            </a:r>
          </a:p>
          <a:p>
            <a:r>
              <a:rPr lang="en-US" sz="2400" dirty="0"/>
              <a:t>cities </a:t>
            </a:r>
            <a:r>
              <a:rPr lang="en-US" sz="2400" i="1" dirty="0" err="1">
                <a:latin typeface="Times New Roman"/>
                <a:cs typeface="Times New Roman"/>
              </a:rPr>
              <a:t>i</a:t>
            </a:r>
            <a:r>
              <a:rPr lang="en-US" sz="2400" dirty="0"/>
              <a:t> and </a:t>
            </a:r>
            <a:r>
              <a:rPr lang="en-US" sz="2400" i="1" dirty="0" err="1">
                <a:latin typeface="Times New Roman"/>
                <a:cs typeface="Times New Roman"/>
              </a:rPr>
              <a:t>j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773" y="2501205"/>
            <a:ext cx="2437823" cy="261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95084" y="5294103"/>
            <a:ext cx="314891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An optimal TSP tour through Germany’s 15 largest cities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035" y="4109611"/>
            <a:ext cx="4556276" cy="9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4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800000"/>
                </a:solidFill>
              </a:rPr>
              <a:t>permutation </a:t>
            </a:r>
            <a:r>
              <a:rPr lang="en-US" dirty="0"/>
              <a:t>of a set of distinct objects is an ordered arrangement of these objects.</a:t>
            </a:r>
          </a:p>
          <a:p>
            <a:pPr lvl="1"/>
            <a:r>
              <a:rPr lang="en-US" dirty="0"/>
              <a:t>Example:  (1, 3, 4, 2) is a permutation of the numbers 1, 2, 3, 4</a:t>
            </a:r>
          </a:p>
          <a:p>
            <a:endParaRPr lang="en-US" dirty="0"/>
          </a:p>
          <a:p>
            <a:r>
              <a:rPr lang="en-US" dirty="0"/>
              <a:t>How many permutations of </a:t>
            </a:r>
            <a:r>
              <a:rPr lang="en-US" dirty="0" err="1"/>
              <a:t>n</a:t>
            </a:r>
            <a:r>
              <a:rPr lang="en-US" dirty="0"/>
              <a:t> objects are there?</a:t>
            </a:r>
          </a:p>
        </p:txBody>
      </p:sp>
    </p:spTree>
    <p:extLst>
      <p:ext uri="{BB962C8B-B14F-4D97-AF65-F5344CB8AC3E}">
        <p14:creationId xmlns:p14="http://schemas.microsoft.com/office/powerpoint/2010/main" val="388004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permutations?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permutations of </a:t>
            </a:r>
            <a:r>
              <a:rPr lang="en-US" dirty="0" err="1"/>
              <a:t>n</a:t>
            </a:r>
            <a:r>
              <a:rPr lang="en-US" dirty="0"/>
              <a:t> objects are there?</a:t>
            </a:r>
          </a:p>
          <a:p>
            <a:r>
              <a:rPr lang="en-US" dirty="0"/>
              <a:t>Using the product rule: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i="1" dirty="0">
                <a:latin typeface="Times New Roman"/>
                <a:cs typeface="Times New Roman"/>
              </a:rPr>
              <a:t>n </a:t>
            </a:r>
            <a:r>
              <a:rPr lang="en-US" i="1" baseline="30000" dirty="0">
                <a:latin typeface="Times New Roman"/>
                <a:cs typeface="Times New Roman"/>
              </a:rPr>
              <a:t>.</a:t>
            </a:r>
            <a:r>
              <a:rPr lang="en-US" i="1" dirty="0">
                <a:latin typeface="Times New Roman"/>
                <a:cs typeface="Times New Roman"/>
              </a:rPr>
              <a:t>(n – 1) </a:t>
            </a:r>
            <a:r>
              <a:rPr lang="en-US" i="1" baseline="30000" dirty="0">
                <a:latin typeface="Times New Roman"/>
                <a:cs typeface="Times New Roman"/>
              </a:rPr>
              <a:t>.</a:t>
            </a:r>
            <a:r>
              <a:rPr lang="en-US" i="1" dirty="0">
                <a:latin typeface="Times New Roman"/>
                <a:cs typeface="Times New Roman"/>
              </a:rPr>
              <a:t> (</a:t>
            </a:r>
            <a:r>
              <a:rPr lang="en-US" i="1" dirty="0" err="1">
                <a:latin typeface="Times New Roman"/>
                <a:cs typeface="Times New Roman"/>
              </a:rPr>
              <a:t>n</a:t>
            </a:r>
            <a:r>
              <a:rPr lang="en-US" i="1" dirty="0">
                <a:latin typeface="Times New Roman"/>
                <a:cs typeface="Times New Roman"/>
              </a:rPr>
              <a:t> – 2) ,…, 2 </a:t>
            </a:r>
            <a:r>
              <a:rPr lang="en-US" i="1" baseline="30000" dirty="0">
                <a:latin typeface="Times New Roman"/>
                <a:cs typeface="Times New Roman"/>
              </a:rPr>
              <a:t>. </a:t>
            </a:r>
            <a:r>
              <a:rPr lang="en-US" i="1" dirty="0">
                <a:latin typeface="Times New Roman"/>
                <a:cs typeface="Times New Roman"/>
              </a:rPr>
              <a:t>1 = </a:t>
            </a:r>
            <a:r>
              <a:rPr lang="en-US" i="1" dirty="0" err="1">
                <a:latin typeface="Times New Roman"/>
                <a:cs typeface="Times New Roman"/>
              </a:rPr>
              <a:t>n</a:t>
            </a:r>
            <a:r>
              <a:rPr lang="en-US" i="1" dirty="0"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932" y="2758943"/>
            <a:ext cx="1756813" cy="329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0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>
                <a:solidFill>
                  <a:srgbClr val="800000"/>
                </a:solidFill>
              </a:rPr>
              <a:t>Anagram:</a:t>
            </a:r>
            <a:r>
              <a:rPr lang="en-US" sz="2400" dirty="0"/>
              <a:t>  a word, phrase, or name formed by rearranging the letters of another.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Examples:</a:t>
            </a:r>
          </a:p>
          <a:p>
            <a:pPr marL="0" indent="0">
              <a:buNone/>
            </a:pPr>
            <a:r>
              <a:rPr lang="en-US" sz="2400" dirty="0"/>
              <a:t>“cinema” is an anagram of iceman</a:t>
            </a:r>
          </a:p>
          <a:p>
            <a:pPr marL="0" indent="0">
              <a:buNone/>
            </a:pPr>
            <a:r>
              <a:rPr lang="en-US" sz="2400" dirty="0"/>
              <a:t>"Tom </a:t>
            </a:r>
            <a:r>
              <a:rPr lang="en-US" sz="2400" dirty="0" err="1"/>
              <a:t>Marvolo</a:t>
            </a:r>
            <a:r>
              <a:rPr lang="en-US" sz="2400" dirty="0"/>
              <a:t> Riddle” is an anagram of </a:t>
            </a:r>
          </a:p>
          <a:p>
            <a:pPr marL="0" indent="0">
              <a:buNone/>
            </a:pPr>
            <a:r>
              <a:rPr lang="en-US" sz="2400" dirty="0"/>
              <a:t>"I am Lord </a:t>
            </a:r>
            <a:r>
              <a:rPr lang="en-US" sz="2400" dirty="0" err="1"/>
              <a:t>Voldemort</a:t>
            </a:r>
            <a:r>
              <a:rPr lang="en-US" sz="2400" dirty="0"/>
              <a:t>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800" dirty="0"/>
              <a:t>The anagram server:  http://</a:t>
            </a:r>
            <a:r>
              <a:rPr lang="en-US" sz="1800" dirty="0" err="1"/>
              <a:t>wordsmith.org</a:t>
            </a:r>
            <a:r>
              <a:rPr lang="en-US" sz="1800" dirty="0"/>
              <a:t>/anagram/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957" t="8051" r="19651" b="48068"/>
          <a:stretch/>
        </p:blipFill>
        <p:spPr>
          <a:xfrm>
            <a:off x="5929233" y="555011"/>
            <a:ext cx="3214767" cy="891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652" y="3290455"/>
            <a:ext cx="1816571" cy="278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6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permutations of {</a:t>
            </a:r>
            <a:r>
              <a:rPr lang="en-US" dirty="0" err="1"/>
              <a:t>a,b,c,d,e,f,g</a:t>
            </a:r>
            <a:r>
              <a:rPr lang="en-US" dirty="0"/>
              <a:t>} end with a?</a:t>
            </a:r>
          </a:p>
          <a:p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5!</a:t>
            </a:r>
          </a:p>
          <a:p>
            <a:pPr marL="514350" indent="-514350">
              <a:buAutoNum type="alphaUcParenR"/>
            </a:pPr>
            <a:r>
              <a:rPr lang="en-US" b="1" dirty="0">
                <a:solidFill>
                  <a:srgbClr val="FF0000"/>
                </a:solidFill>
              </a:rPr>
              <a:t>6!</a:t>
            </a:r>
          </a:p>
          <a:p>
            <a:pPr marL="514350" indent="-514350">
              <a:buAutoNum type="alphaUcParenR"/>
            </a:pPr>
            <a:r>
              <a:rPr lang="en-US" dirty="0"/>
              <a:t>7!</a:t>
            </a:r>
          </a:p>
          <a:p>
            <a:pPr marL="514350" indent="-514350">
              <a:buAutoNum type="alphaUcParenR"/>
            </a:pPr>
            <a:r>
              <a:rPr lang="en-US" dirty="0"/>
              <a:t>6 x 6!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116543-EE57-8247-ADEC-DB07EADDBE69}"/>
              </a:ext>
            </a:extLst>
          </p:cNvPr>
          <p:cNvSpPr txBox="1"/>
          <p:nvPr/>
        </p:nvSpPr>
        <p:spPr>
          <a:xfrm>
            <a:off x="3372787" y="2233539"/>
            <a:ext cx="2024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a’s position is fixed</a:t>
            </a:r>
          </a:p>
        </p:txBody>
      </p:sp>
    </p:spTree>
    <p:extLst>
      <p:ext uri="{BB962C8B-B14F-4D97-AF65-F5344CB8AC3E}">
        <p14:creationId xmlns:p14="http://schemas.microsoft.com/office/powerpoint/2010/main" val="115004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invite 6 people for a dinner party.  How many ways are there to seat them around a round table?  (Consider two </a:t>
            </a:r>
            <a:r>
              <a:rPr lang="en-US" dirty="0" err="1"/>
              <a:t>seatings</a:t>
            </a:r>
            <a:r>
              <a:rPr lang="en-US" dirty="0"/>
              <a:t> to be the same if everyone has the same left and right neighbors).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6!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rgbClr val="FF0000"/>
                </a:solidFill>
              </a:rPr>
              <a:t>5!</a:t>
            </a:r>
          </a:p>
          <a:p>
            <a:pPr marL="514350" indent="-514350">
              <a:buAutoNum type="alphaUcParenR"/>
            </a:pPr>
            <a:r>
              <a:rPr lang="en-US" dirty="0"/>
              <a:t>7!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DD30FC-7980-A747-8378-9684E5335310}"/>
              </a:ext>
            </a:extLst>
          </p:cNvPr>
          <p:cNvSpPr txBox="1"/>
          <p:nvPr/>
        </p:nvSpPr>
        <p:spPr>
          <a:xfrm>
            <a:off x="2608291" y="3013023"/>
            <a:ext cx="5354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because in a circle it doesn’t matter where you put </a:t>
            </a:r>
          </a:p>
          <a:p>
            <a:r>
              <a:rPr lang="en-US" dirty="0"/>
              <a:t>the first one (say a), so there are 5 others to arrange</a:t>
            </a:r>
          </a:p>
        </p:txBody>
      </p:sp>
    </p:spTree>
    <p:extLst>
      <p:ext uri="{BB962C8B-B14F-4D97-AF65-F5344CB8AC3E}">
        <p14:creationId xmlns:p14="http://schemas.microsoft.com/office/powerpoint/2010/main" val="51515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 the number of ways to arrange n men and n women in a line so that no two men are next to each other and no two women are next to each other.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a) n!</a:t>
            </a:r>
          </a:p>
          <a:p>
            <a:pPr marL="0" indent="0">
              <a:buNone/>
            </a:pPr>
            <a:r>
              <a:rPr lang="en-US" dirty="0"/>
              <a:t>b) n! n!</a:t>
            </a:r>
          </a:p>
          <a:p>
            <a:pPr marL="0" indent="0">
              <a:buNone/>
            </a:pPr>
            <a:r>
              <a:rPr lang="en-US" dirty="0"/>
              <a:t>c) </a:t>
            </a:r>
            <a:r>
              <a:rPr lang="en-US" dirty="0">
                <a:solidFill>
                  <a:srgbClr val="FF0000"/>
                </a:solidFill>
              </a:rPr>
              <a:t>2 n! n!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1B7967-1FDB-E546-9CD0-B3F6C4E5CFFF}"/>
              </a:ext>
            </a:extLst>
          </p:cNvPr>
          <p:cNvSpPr txBox="1"/>
          <p:nvPr/>
        </p:nvSpPr>
        <p:spPr>
          <a:xfrm>
            <a:off x="2428410" y="3237879"/>
            <a:ext cx="2969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either </a:t>
            </a:r>
            <a:r>
              <a:rPr lang="en-US" dirty="0" err="1"/>
              <a:t>mwmwmw</a:t>
            </a:r>
            <a:r>
              <a:rPr lang="en-US" dirty="0"/>
              <a:t> or </a:t>
            </a:r>
            <a:r>
              <a:rPr lang="en-US" dirty="0" err="1"/>
              <a:t>wmwmwm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4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alg-design">
  <a:themeElements>
    <a:clrScheme name="alg-design 7">
      <a:dk1>
        <a:srgbClr val="000000"/>
      </a:dk1>
      <a:lt1>
        <a:srgbClr val="FFFFFF"/>
      </a:lt1>
      <a:dk2>
        <a:srgbClr val="C0C0C0"/>
      </a:dk2>
      <a:lt2>
        <a:srgbClr val="010000"/>
      </a:lt2>
      <a:accent1>
        <a:srgbClr val="CC0000"/>
      </a:accent1>
      <a:accent2>
        <a:srgbClr val="777777"/>
      </a:accent2>
      <a:accent3>
        <a:srgbClr val="FFFFFF"/>
      </a:accent3>
      <a:accent4>
        <a:srgbClr val="000000"/>
      </a:accent4>
      <a:accent5>
        <a:srgbClr val="E2AAAA"/>
      </a:accent5>
      <a:accent6>
        <a:srgbClr val="6B6B6B"/>
      </a:accent6>
      <a:hlink>
        <a:srgbClr val="4D4D4D"/>
      </a:hlink>
      <a:folHlink>
        <a:srgbClr val="660066"/>
      </a:folHlink>
    </a:clrScheme>
    <a:fontScheme name="alg-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alg-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g-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4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5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6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7">
        <a:dk1>
          <a:srgbClr val="000000"/>
        </a:dk1>
        <a:lt1>
          <a:srgbClr val="FFFFFF"/>
        </a:lt1>
        <a:dk2>
          <a:srgbClr val="C0C0C0"/>
        </a:dk2>
        <a:lt2>
          <a:srgbClr val="010000"/>
        </a:lt2>
        <a:accent1>
          <a:srgbClr val="CC0000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6B6B6B"/>
        </a:accent6>
        <a:hlink>
          <a:srgbClr val="4D4D4D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660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55449</TotalTime>
  <Words>1465</Words>
  <Application>Microsoft Macintosh PowerPoint</Application>
  <PresentationFormat>On-screen Show (4:3)</PresentationFormat>
  <Paragraphs>192</Paragraphs>
  <Slides>23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ゴシック</vt:lpstr>
      <vt:lpstr>ＭＳ Ｐゴシック</vt:lpstr>
      <vt:lpstr>Comic Sans MS</vt:lpstr>
      <vt:lpstr>Monotype Sorts</vt:lpstr>
      <vt:lpstr>Symbol</vt:lpstr>
      <vt:lpstr>Times New Roman</vt:lpstr>
      <vt:lpstr>Wingdings</vt:lpstr>
      <vt:lpstr>alg-design</vt:lpstr>
      <vt:lpstr>Equation</vt:lpstr>
      <vt:lpstr>CS 220: Discrete Structures and their Applications </vt:lpstr>
      <vt:lpstr>Motivating question</vt:lpstr>
      <vt:lpstr>The Traveling Salesman Problem (TSP)</vt:lpstr>
      <vt:lpstr>Permutations</vt:lpstr>
      <vt:lpstr>How many permutations?</vt:lpstr>
      <vt:lpstr>Anagrams</vt:lpstr>
      <vt:lpstr>Example</vt:lpstr>
      <vt:lpstr>Example</vt:lpstr>
      <vt:lpstr>Example</vt:lpstr>
      <vt:lpstr>r-permutations</vt:lpstr>
      <vt:lpstr>Combinations</vt:lpstr>
      <vt:lpstr>Combinations</vt:lpstr>
      <vt:lpstr>combinations</vt:lpstr>
      <vt:lpstr>Unordered versus ordered selections</vt:lpstr>
      <vt:lpstr>Permutations or combinations?</vt:lpstr>
      <vt:lpstr>relationship between P(n,r) and C(n,r)</vt:lpstr>
      <vt:lpstr>r-combinations</vt:lpstr>
      <vt:lpstr>r-combinations</vt:lpstr>
      <vt:lpstr>permutations with repetitions</vt:lpstr>
      <vt:lpstr>permutations with repetitions</vt:lpstr>
      <vt:lpstr>combinations or permutations?</vt:lpstr>
      <vt:lpstr>Example</vt:lpstr>
      <vt:lpstr>Example</vt:lpstr>
    </vt:vector>
  </TitlesOfParts>
  <Company>Dell Computer Corporation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Kevin Wayne</dc:creator>
  <cp:lastModifiedBy>Microsoft Office User</cp:lastModifiedBy>
  <cp:revision>857</cp:revision>
  <cp:lastPrinted>2017-10-24T01:25:36Z</cp:lastPrinted>
  <dcterms:created xsi:type="dcterms:W3CDTF">2011-01-03T17:49:16Z</dcterms:created>
  <dcterms:modified xsi:type="dcterms:W3CDTF">2021-03-17T20:14:09Z</dcterms:modified>
</cp:coreProperties>
</file>