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15"/>
  </p:notesMasterIdLst>
  <p:handoutMasterIdLst>
    <p:handoutMasterId r:id="rId16"/>
  </p:handoutMasterIdLst>
  <p:sldIdLst>
    <p:sldId id="436" r:id="rId2"/>
    <p:sldId id="463" r:id="rId3"/>
    <p:sldId id="464" r:id="rId4"/>
    <p:sldId id="455" r:id="rId5"/>
    <p:sldId id="456" r:id="rId6"/>
    <p:sldId id="457" r:id="rId7"/>
    <p:sldId id="467" r:id="rId8"/>
    <p:sldId id="468" r:id="rId9"/>
    <p:sldId id="469" r:id="rId10"/>
    <p:sldId id="470" r:id="rId11"/>
    <p:sldId id="472" r:id="rId12"/>
    <p:sldId id="473" r:id="rId13"/>
    <p:sldId id="474" r:id="rId14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9" autoAdjust="0"/>
    <p:restoredTop sz="88675" autoAdjust="0"/>
  </p:normalViewPr>
  <p:slideViewPr>
    <p:cSldViewPr snapToGrid="0">
      <p:cViewPr varScale="1">
        <p:scale>
          <a:sx n="99" d="100"/>
          <a:sy n="99" d="100"/>
        </p:scale>
        <p:origin x="15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3/18/21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3/18/21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2^7  +   2^6   -  2^5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CF08-28CB-C046-A5BB-4F71500891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5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0CF08-28CB-C046-A5BB-4F71500891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7636" y="2766937"/>
            <a:ext cx="6938817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counting by complement, inclusion exclusion, the pigeonhole principle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>
                <a:solidFill>
                  <a:srgbClr val="4C4C4C"/>
                </a:solidFill>
              </a:rPr>
              <a:t>zybooks</a:t>
            </a:r>
            <a:r>
              <a:rPr lang="en-US" sz="3200" dirty="0">
                <a:solidFill>
                  <a:srgbClr val="4C4C4C"/>
                </a:solidFill>
              </a:rPr>
              <a:t> 7.8 – 7.10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 about counting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7671"/>
            <a:ext cx="8229600" cy="4759325"/>
          </a:xfrm>
        </p:spPr>
        <p:txBody>
          <a:bodyPr/>
          <a:lstStyle/>
          <a:p>
            <a:r>
              <a:rPr lang="en-US" sz="2400" dirty="0"/>
              <a:t> Apply the multiplication rule if</a:t>
            </a:r>
          </a:p>
          <a:p>
            <a:pPr lvl="1"/>
            <a:r>
              <a:rPr lang="en-US" sz="2000" dirty="0"/>
              <a:t>The elements to be counted can be obtained through a multistep selection process.  Task1 and Task2 and …</a:t>
            </a:r>
          </a:p>
          <a:p>
            <a:pPr lvl="1"/>
            <a:r>
              <a:rPr lang="en-US" sz="2000" dirty="0"/>
              <a:t>Each step is performed in a fixed number of ways regardless of how preceding steps were performed.</a:t>
            </a:r>
          </a:p>
          <a:p>
            <a:r>
              <a:rPr lang="en-US" sz="2400" dirty="0"/>
              <a:t> Apply the sum rule if </a:t>
            </a:r>
          </a:p>
          <a:p>
            <a:pPr lvl="1"/>
            <a:r>
              <a:rPr lang="en-US" sz="2000" dirty="0"/>
              <a:t>The set of elements to be counted can be broken up into disjoint subsets. Task1  or Task2 or …</a:t>
            </a:r>
          </a:p>
          <a:p>
            <a:r>
              <a:rPr lang="en-US" sz="2400" dirty="0"/>
              <a:t>Apply the inclusion/exclusion rule if </a:t>
            </a:r>
          </a:p>
          <a:p>
            <a:pPr lvl="1"/>
            <a:r>
              <a:rPr lang="en-US" sz="2000" dirty="0"/>
              <a:t>It is simple to over-count and then to subtract duplicates</a:t>
            </a:r>
          </a:p>
        </p:txBody>
      </p:sp>
    </p:spTree>
    <p:extLst>
      <p:ext uri="{BB962C8B-B14F-4D97-AF65-F5344CB8AC3E}">
        <p14:creationId xmlns:p14="http://schemas.microsoft.com/office/powerpoint/2010/main" val="15971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pigeonhole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If </a:t>
            </a:r>
            <a:r>
              <a:rPr lang="en-US" sz="2200" dirty="0" err="1"/>
              <a:t>k</a:t>
            </a:r>
            <a:r>
              <a:rPr lang="en-US" sz="2200" dirty="0"/>
              <a:t> is a positive integer and k+1 or more objects are placed into </a:t>
            </a:r>
            <a:r>
              <a:rPr lang="en-US" sz="2200" dirty="0" err="1"/>
              <a:t>k</a:t>
            </a:r>
            <a:r>
              <a:rPr lang="en-US" sz="2200" dirty="0"/>
              <a:t> boxes, then there is at least one box containing two or more objects.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221" y="2904936"/>
            <a:ext cx="3885779" cy="3149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957" y="6467470"/>
            <a:ext cx="498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File:TooManyPigeons.jpg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09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group of 367 people, there must be at least two with the same birthday</a:t>
            </a:r>
          </a:p>
          <a:p>
            <a:endParaRPr lang="en-US" dirty="0"/>
          </a:p>
          <a:p>
            <a:r>
              <a:rPr lang="en-US" dirty="0"/>
              <a:t>A drawer contains a dozen brown socks and a dozen black socks.  A guy takes socks out at random in the dark.</a:t>
            </a:r>
          </a:p>
          <a:p>
            <a:pPr lvl="1"/>
            <a:r>
              <a:rPr lang="en-US" dirty="0"/>
              <a:t>How many socks must he take out to be sure that he has at least two socks of the same color?</a:t>
            </a:r>
          </a:p>
          <a:p>
            <a:pPr marL="344487" lvl="1" indent="0">
              <a:buNone/>
            </a:pPr>
            <a:r>
              <a:rPr lang="en-US" dirty="0"/>
              <a:t>A)  14  B)  3  C)  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9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group of 367 people, there must be at least two with the same birthday</a:t>
            </a:r>
          </a:p>
          <a:p>
            <a:endParaRPr lang="en-US" dirty="0"/>
          </a:p>
          <a:p>
            <a:r>
              <a:rPr lang="en-US" dirty="0"/>
              <a:t>A drawer contains a dozen brown socks and a dozen black socks, all unmatched.  A guy takes socks out at random in the dark.</a:t>
            </a:r>
          </a:p>
          <a:p>
            <a:pPr lvl="1"/>
            <a:r>
              <a:rPr lang="en-US" dirty="0"/>
              <a:t>How many socks must he take out to be sure that he has at least two socks of the same color?</a:t>
            </a:r>
          </a:p>
          <a:p>
            <a:pPr marL="114300" lvl="1" indent="0">
              <a:buNone/>
            </a:pPr>
            <a:r>
              <a:rPr lang="en-US" dirty="0"/>
              <a:t>      A)  14  B)  3  C)  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 many socks must he take out to be sure that he has at least two black socks?</a:t>
            </a:r>
          </a:p>
          <a:p>
            <a:pPr marL="114300" lvl="1" indent="0">
              <a:buNone/>
            </a:pPr>
            <a:r>
              <a:rPr lang="en-US" dirty="0"/>
              <a:t>       A)  14  B)  3  C</a:t>
            </a:r>
            <a:r>
              <a:rPr lang="en-US"/>
              <a:t>)  12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6-bit strings have at least one 0?</a:t>
            </a:r>
          </a:p>
          <a:p>
            <a:endParaRPr lang="en-US" dirty="0"/>
          </a:p>
          <a:p>
            <a:r>
              <a:rPr lang="en-US" dirty="0"/>
              <a:t>You can count them directly:</a:t>
            </a:r>
          </a:p>
          <a:p>
            <a:endParaRPr lang="en-US" dirty="0"/>
          </a:p>
          <a:p>
            <a:r>
              <a:rPr lang="en-US" dirty="0"/>
              <a:t>Number of 6-bit strings with at least one 0 =</a:t>
            </a:r>
          </a:p>
          <a:p>
            <a:r>
              <a:rPr lang="en-US" dirty="0"/>
              <a:t>	  Number of 6-bit strings with one 0</a:t>
            </a:r>
          </a:p>
          <a:p>
            <a:r>
              <a:rPr lang="en-US" dirty="0"/>
              <a:t>	+ Number of 6-bit strings with two 0s</a:t>
            </a:r>
          </a:p>
          <a:p>
            <a:r>
              <a:rPr lang="en-US" dirty="0"/>
              <a:t>	+ Number of 6-bit strings with three 0s </a:t>
            </a:r>
          </a:p>
          <a:p>
            <a:r>
              <a:rPr lang="en-US" dirty="0"/>
              <a:t>	+ Number of 6-bit strings with four 0s </a:t>
            </a:r>
          </a:p>
          <a:p>
            <a:r>
              <a:rPr lang="en-US" dirty="0"/>
              <a:t>	+ Number of 6-bit strings with five 0s </a:t>
            </a:r>
          </a:p>
          <a:p>
            <a:r>
              <a:rPr lang="en-US" dirty="0"/>
              <a:t>	+ Number of 6-bit strings with six 0s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by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6-bit strings have at least one 0?</a:t>
            </a:r>
          </a:p>
          <a:p>
            <a:endParaRPr lang="en-US" dirty="0"/>
          </a:p>
          <a:p>
            <a:r>
              <a:rPr lang="en-US" dirty="0"/>
              <a:t>Or you can use </a:t>
            </a:r>
            <a:r>
              <a:rPr lang="en-US" dirty="0">
                <a:solidFill>
                  <a:srgbClr val="800000"/>
                </a:solidFill>
              </a:rPr>
              <a:t>the complement rule:</a:t>
            </a:r>
          </a:p>
          <a:p>
            <a:endParaRPr lang="en-US" dirty="0"/>
          </a:p>
          <a:p>
            <a:r>
              <a:rPr lang="en-US" dirty="0"/>
              <a:t>Number of 6-bit strings with at least one 0 =</a:t>
            </a:r>
          </a:p>
          <a:p>
            <a:r>
              <a:rPr lang="en-US" dirty="0"/>
              <a:t>	Number of 6-bit strings </a:t>
            </a:r>
          </a:p>
          <a:p>
            <a:r>
              <a:rPr lang="en-US" dirty="0"/>
              <a:t>	- Number of 6-bit strings with no 0s = 2</a:t>
            </a:r>
            <a:r>
              <a:rPr lang="en-US" baseline="30000" dirty="0"/>
              <a:t>6</a:t>
            </a:r>
            <a:r>
              <a:rPr lang="en-US" dirty="0"/>
              <a:t> – 1    </a:t>
            </a:r>
            <a:r>
              <a:rPr lang="en-US" dirty="0">
                <a:solidFill>
                  <a:srgbClr val="FF0000"/>
                </a:solidFill>
              </a:rPr>
              <a:t>WHY?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complement rule:  Let P be a subset of a set S, then: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09" y="5376701"/>
            <a:ext cx="2380672" cy="425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3B2CA-EDA7-164C-AE4D-9CC3122D5E32}"/>
              </a:ext>
            </a:extLst>
          </p:cNvPr>
          <p:cNvSpPr txBox="1"/>
          <p:nvPr/>
        </p:nvSpPr>
        <p:spPr>
          <a:xfrm>
            <a:off x="3709115" y="3696233"/>
            <a:ext cx="513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there is only 1 bit string with no 0-s: 111111</a:t>
            </a:r>
          </a:p>
        </p:txBody>
      </p:sp>
    </p:spTree>
    <p:extLst>
      <p:ext uri="{BB962C8B-B14F-4D97-AF65-F5344CB8AC3E}">
        <p14:creationId xmlns:p14="http://schemas.microsoft.com/office/powerpoint/2010/main" val="6586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inclusion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general statement than the sum rule: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	|A </a:t>
            </a:r>
            <a:r>
              <a:rPr lang="en-US" dirty="0">
                <a:sym typeface="Symbol" pitchFamily="-65" charset="2"/>
              </a:rPr>
              <a:t> B| = |A| + |B| - |A  B|          </a:t>
            </a:r>
            <a:r>
              <a:rPr lang="en-US" dirty="0">
                <a:solidFill>
                  <a:srgbClr val="FF0000"/>
                </a:solidFill>
                <a:sym typeface="Symbol" pitchFamily="-65" charset="2"/>
              </a:rPr>
              <a:t>WHY?</a:t>
            </a:r>
          </a:p>
          <a:p>
            <a:pPr>
              <a:buNone/>
            </a:pPr>
            <a:endParaRPr lang="en-US" dirty="0">
              <a:sym typeface="Symbol" pitchFamily="-65" charset="2"/>
            </a:endParaRPr>
          </a:p>
          <a:p>
            <a:pPr>
              <a:buNone/>
            </a:pPr>
            <a:endParaRPr lang="en-US" dirty="0">
              <a:sym typeface="Symbol" pitchFamily="-65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19" r="1" b="19352"/>
          <a:stretch/>
        </p:blipFill>
        <p:spPr>
          <a:xfrm>
            <a:off x="1704667" y="3296781"/>
            <a:ext cx="5244347" cy="2000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711EE-E58C-0141-BF3F-67C8C0E99BFF}"/>
              </a:ext>
            </a:extLst>
          </p:cNvPr>
          <p:cNvSpPr txBox="1"/>
          <p:nvPr/>
        </p:nvSpPr>
        <p:spPr>
          <a:xfrm>
            <a:off x="5254579" y="2369706"/>
            <a:ext cx="379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|A|+|B| counts </a:t>
            </a:r>
            <a:r>
              <a:rPr lang="en-US" dirty="0">
                <a:sym typeface="Symbol" pitchFamily="-65" charset="2"/>
              </a:rPr>
              <a:t>A  B double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7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numbers between 1 and 30 are divisible by 2 or 3?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719" r="1" b="19352"/>
          <a:stretch/>
        </p:blipFill>
        <p:spPr>
          <a:xfrm>
            <a:off x="2070770" y="2760858"/>
            <a:ext cx="5244347" cy="2000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0F6019-F6A4-8147-99E0-F0A3C11EE712}"/>
              </a:ext>
            </a:extLst>
          </p:cNvPr>
          <p:cNvSpPr txBox="1"/>
          <p:nvPr/>
        </p:nvSpPr>
        <p:spPr>
          <a:xfrm>
            <a:off x="1159329" y="5029200"/>
            <a:ext cx="3929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30/2  + 30/3  - 30/6 = 15 + 10  - 5 = 20</a:t>
            </a:r>
          </a:p>
        </p:txBody>
      </p:sp>
    </p:spTree>
    <p:extLst>
      <p:ext uri="{BB962C8B-B14F-4D97-AF65-F5344CB8AC3E}">
        <p14:creationId xmlns:p14="http://schemas.microsoft.com/office/powerpoint/2010/main" val="3979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inclusion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How many bit strings of length eight start with a 1 </a:t>
            </a:r>
            <a:r>
              <a:rPr lang="en-US" sz="2200" dirty="0">
                <a:solidFill>
                  <a:srgbClr val="820000"/>
                </a:solidFill>
              </a:rPr>
              <a:t>or </a:t>
            </a:r>
            <a:r>
              <a:rPr lang="en-US" sz="2200" dirty="0"/>
              <a:t>end with 00?</a:t>
            </a:r>
          </a:p>
          <a:p>
            <a:endParaRPr lang="en-US" sz="2200" dirty="0"/>
          </a:p>
          <a:p>
            <a:pPr>
              <a:buNone/>
            </a:pPr>
            <a:r>
              <a:rPr lang="en-US" sz="2200" dirty="0"/>
              <a:t>      1 - - - - - - -      how many?</a:t>
            </a:r>
          </a:p>
          <a:p>
            <a:pPr>
              <a:buNone/>
            </a:pPr>
            <a:r>
              <a:rPr lang="en-US" sz="2200" dirty="0"/>
              <a:t>      - - - - - - 0 0     how many?</a:t>
            </a:r>
          </a:p>
          <a:p>
            <a:pPr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/>
              <a:t>      if I add these, how many have I counted twice?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A4624-3E48-EB4C-927E-BF190FC229DF}"/>
              </a:ext>
            </a:extLst>
          </p:cNvPr>
          <p:cNvSpPr txBox="1"/>
          <p:nvPr/>
        </p:nvSpPr>
        <p:spPr>
          <a:xfrm>
            <a:off x="2073729" y="5061857"/>
            <a:ext cx="3323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7</a:t>
            </a:r>
            <a:r>
              <a:rPr lang="en-US" dirty="0"/>
              <a:t> + 2</a:t>
            </a:r>
            <a:r>
              <a:rPr lang="en-US" baseline="30000" dirty="0"/>
              <a:t>6 </a:t>
            </a:r>
            <a:r>
              <a:rPr lang="en-US" dirty="0"/>
              <a:t>-  2</a:t>
            </a:r>
            <a:r>
              <a:rPr lang="en-US" baseline="30000" dirty="0"/>
              <a:t>5 </a:t>
            </a:r>
            <a:r>
              <a:rPr lang="en-US" dirty="0"/>
              <a:t> = 128 + 64 -32 = 160</a:t>
            </a:r>
          </a:p>
        </p:txBody>
      </p:sp>
    </p:spTree>
    <p:extLst>
      <p:ext uri="{BB962C8B-B14F-4D97-AF65-F5344CB8AC3E}">
        <p14:creationId xmlns:p14="http://schemas.microsoft.com/office/powerpoint/2010/main" val="38218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exclusion with three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compute the cardinality of the union of three sets:</a:t>
            </a:r>
          </a:p>
          <a:p>
            <a:endParaRPr lang="en-US" dirty="0"/>
          </a:p>
          <a:p>
            <a:r>
              <a:rPr lang="en-US" dirty="0"/>
              <a:t>Let A, B and C be three finite sets, then</a:t>
            </a:r>
          </a:p>
          <a:p>
            <a:endParaRPr lang="en-US" dirty="0"/>
          </a:p>
          <a:p>
            <a:r>
              <a:rPr lang="en-US" dirty="0"/>
              <a:t>|A ∪ B ∪ C| = |A| + |B| + |C| </a:t>
            </a:r>
          </a:p>
          <a:p>
            <a:r>
              <a:rPr lang="en-US" dirty="0"/>
              <a:t>	- |A ∩ B| - |B ∩ C| - |A ∩ C| </a:t>
            </a:r>
          </a:p>
          <a:p>
            <a:r>
              <a:rPr lang="en-US" dirty="0"/>
              <a:t>	+ |A ∩ B ∩ C|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2565430"/>
            <a:ext cx="3022600" cy="3111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6B77F4-493F-154C-A9EB-29EAE4682958}"/>
              </a:ext>
            </a:extLst>
          </p:cNvPr>
          <p:cNvSpPr txBox="1"/>
          <p:nvPr/>
        </p:nvSpPr>
        <p:spPr>
          <a:xfrm>
            <a:off x="2091887" y="4167545"/>
            <a:ext cx="302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+ 4 + 4 – 2 – 2 – 2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95216-AD01-3B40-BEAA-E3624FDFFAA8}"/>
              </a:ext>
            </a:extLst>
          </p:cNvPr>
          <p:cNvSpPr txBox="1"/>
          <p:nvPr/>
        </p:nvSpPr>
        <p:spPr>
          <a:xfrm>
            <a:off x="2034862" y="4662152"/>
            <a:ext cx="4812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NO! Why?</a:t>
            </a:r>
          </a:p>
          <a:p>
            <a:r>
              <a:rPr lang="en-US" dirty="0"/>
              <a:t>Because now we have counted the element of</a:t>
            </a:r>
          </a:p>
          <a:p>
            <a:r>
              <a:rPr lang="en-US" dirty="0">
                <a:sym typeface="Symbol" pitchFamily="-65" charset="2"/>
              </a:rPr>
              <a:t>A  B</a:t>
            </a:r>
            <a:r>
              <a:rPr lang="en-US" dirty="0"/>
              <a:t> ∩ C 3 times (|A|+|B|+|C|) and then we</a:t>
            </a:r>
          </a:p>
          <a:p>
            <a:r>
              <a:rPr lang="en-US" dirty="0"/>
              <a:t>subtracted it 3 times (-|A ∩ B|-|B ∩ C|-|A ∩ C|)</a:t>
            </a:r>
          </a:p>
          <a:p>
            <a:r>
              <a:rPr lang="en-US" dirty="0"/>
              <a:t>So we must add it  back in  (+ A ∩ B ∩ C|):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8DDC9-BEA5-D54D-8A0F-BC946BD15005}"/>
              </a:ext>
            </a:extLst>
          </p:cNvPr>
          <p:cNvSpPr txBox="1"/>
          <p:nvPr/>
        </p:nvSpPr>
        <p:spPr>
          <a:xfrm>
            <a:off x="2073497" y="6117465"/>
            <a:ext cx="2331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+ 4 + 4 – 2 – 2 – 2 + 1</a:t>
            </a:r>
          </a:p>
        </p:txBody>
      </p:sp>
    </p:spTree>
    <p:extLst>
      <p:ext uri="{BB962C8B-B14F-4D97-AF65-F5344CB8AC3E}">
        <p14:creationId xmlns:p14="http://schemas.microsoft.com/office/powerpoint/2010/main" val="617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37" b="4010"/>
          <a:stretch/>
        </p:blipFill>
        <p:spPr>
          <a:xfrm>
            <a:off x="177442" y="1073727"/>
            <a:ext cx="8686800" cy="41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inclusion exclusion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statement of the inclusion-exclusion principle: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9" y="1559790"/>
            <a:ext cx="6731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06976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55277</TotalTime>
  <Words>837</Words>
  <Application>Microsoft Macintosh PowerPoint</Application>
  <PresentationFormat>On-screen Show (4:3)</PresentationFormat>
  <Paragraphs>98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Comic Sans MS</vt:lpstr>
      <vt:lpstr>Monotype Sorts</vt:lpstr>
      <vt:lpstr>Symbol</vt:lpstr>
      <vt:lpstr>Wingdings</vt:lpstr>
      <vt:lpstr>alg-design</vt:lpstr>
      <vt:lpstr>CS 220: Discrete Structures and their Applications </vt:lpstr>
      <vt:lpstr>example problem</vt:lpstr>
      <vt:lpstr>counting by complement</vt:lpstr>
      <vt:lpstr>The inclusion exclusion principle</vt:lpstr>
      <vt:lpstr>Example</vt:lpstr>
      <vt:lpstr>The inclusion exclusion principle</vt:lpstr>
      <vt:lpstr>inclusion exclusion with three sets</vt:lpstr>
      <vt:lpstr>example</vt:lpstr>
      <vt:lpstr>the inclusion exclusion principle</vt:lpstr>
      <vt:lpstr>Some advice about counting</vt:lpstr>
      <vt:lpstr>The pigeonhole principle</vt:lpstr>
      <vt:lpstr>Examples</vt:lpstr>
      <vt:lpstr>Examples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838</cp:revision>
  <cp:lastPrinted>2015-04-06T21:53:51Z</cp:lastPrinted>
  <dcterms:created xsi:type="dcterms:W3CDTF">2011-01-03T17:49:16Z</dcterms:created>
  <dcterms:modified xsi:type="dcterms:W3CDTF">2021-03-18T16:33:25Z</dcterms:modified>
</cp:coreProperties>
</file>