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42" r:id="rId1"/>
  </p:sldMasterIdLst>
  <p:notesMasterIdLst>
    <p:notesMasterId r:id="rId41"/>
  </p:notesMasterIdLst>
  <p:handoutMasterIdLst>
    <p:handoutMasterId r:id="rId42"/>
  </p:handoutMasterIdLst>
  <p:sldIdLst>
    <p:sldId id="436" r:id="rId2"/>
    <p:sldId id="437" r:id="rId3"/>
    <p:sldId id="438" r:id="rId4"/>
    <p:sldId id="471" r:id="rId5"/>
    <p:sldId id="472" r:id="rId6"/>
    <p:sldId id="473" r:id="rId7"/>
    <p:sldId id="475" r:id="rId8"/>
    <p:sldId id="440" r:id="rId9"/>
    <p:sldId id="476" r:id="rId10"/>
    <p:sldId id="477" r:id="rId11"/>
    <p:sldId id="441" r:id="rId12"/>
    <p:sldId id="442" r:id="rId13"/>
    <p:sldId id="478" r:id="rId14"/>
    <p:sldId id="479" r:id="rId15"/>
    <p:sldId id="486" r:id="rId16"/>
    <p:sldId id="490" r:id="rId17"/>
    <p:sldId id="474" r:id="rId18"/>
    <p:sldId id="445" r:id="rId19"/>
    <p:sldId id="317" r:id="rId20"/>
    <p:sldId id="260" r:id="rId21"/>
    <p:sldId id="491" r:id="rId22"/>
    <p:sldId id="261" r:id="rId23"/>
    <p:sldId id="492" r:id="rId24"/>
    <p:sldId id="263" r:id="rId25"/>
    <p:sldId id="320" r:id="rId26"/>
    <p:sldId id="493" r:id="rId27"/>
    <p:sldId id="264" r:id="rId28"/>
    <p:sldId id="494" r:id="rId29"/>
    <p:sldId id="495" r:id="rId30"/>
    <p:sldId id="271" r:id="rId31"/>
    <p:sldId id="454" r:id="rId32"/>
    <p:sldId id="455" r:id="rId33"/>
    <p:sldId id="460" r:id="rId34"/>
    <p:sldId id="341" r:id="rId35"/>
    <p:sldId id="496" r:id="rId36"/>
    <p:sldId id="461" r:id="rId37"/>
    <p:sldId id="294" r:id="rId38"/>
    <p:sldId id="340" r:id="rId39"/>
    <p:sldId id="469" r:id="rId40"/>
  </p:sldIdLst>
  <p:sldSz cx="9144000" cy="6858000" type="screen4x3"/>
  <p:notesSz cx="9269413" cy="7019925"/>
  <p:defaultTextStyle>
    <a:defPPr>
      <a:defRPr lang="en-US"/>
    </a:defPPr>
    <a:lvl1pPr algn="l" rtl="0" eaLnBrk="0" fontAlgn="base" hangingPunct="0">
      <a:spcBef>
        <a:spcPct val="0"/>
      </a:spcBef>
      <a:spcAft>
        <a:spcPct val="0"/>
      </a:spcAft>
      <a:defRPr kumimoji="1" sz="1600" kern="1200">
        <a:solidFill>
          <a:schemeClr val="tx1"/>
        </a:solidFill>
        <a:latin typeface="Comic Sans MS" charset="0"/>
        <a:ea typeface="+mn-ea"/>
        <a:cs typeface="+mn-cs"/>
      </a:defRPr>
    </a:lvl1pPr>
    <a:lvl2pPr marL="457200" algn="l" rtl="0" eaLnBrk="0" fontAlgn="base" hangingPunct="0">
      <a:spcBef>
        <a:spcPct val="0"/>
      </a:spcBef>
      <a:spcAft>
        <a:spcPct val="0"/>
      </a:spcAft>
      <a:defRPr kumimoji="1" sz="1600" kern="1200">
        <a:solidFill>
          <a:schemeClr val="tx1"/>
        </a:solidFill>
        <a:latin typeface="Comic Sans MS" charset="0"/>
        <a:ea typeface="+mn-ea"/>
        <a:cs typeface="+mn-cs"/>
      </a:defRPr>
    </a:lvl2pPr>
    <a:lvl3pPr marL="914400" algn="l" rtl="0" eaLnBrk="0" fontAlgn="base" hangingPunct="0">
      <a:spcBef>
        <a:spcPct val="0"/>
      </a:spcBef>
      <a:spcAft>
        <a:spcPct val="0"/>
      </a:spcAft>
      <a:defRPr kumimoji="1" sz="1600" kern="1200">
        <a:solidFill>
          <a:schemeClr val="tx1"/>
        </a:solidFill>
        <a:latin typeface="Comic Sans MS" charset="0"/>
        <a:ea typeface="+mn-ea"/>
        <a:cs typeface="+mn-cs"/>
      </a:defRPr>
    </a:lvl3pPr>
    <a:lvl4pPr marL="1371600" algn="l" rtl="0" eaLnBrk="0" fontAlgn="base" hangingPunct="0">
      <a:spcBef>
        <a:spcPct val="0"/>
      </a:spcBef>
      <a:spcAft>
        <a:spcPct val="0"/>
      </a:spcAft>
      <a:defRPr kumimoji="1" sz="1600" kern="1200">
        <a:solidFill>
          <a:schemeClr val="tx1"/>
        </a:solidFill>
        <a:latin typeface="Comic Sans MS" charset="0"/>
        <a:ea typeface="+mn-ea"/>
        <a:cs typeface="+mn-cs"/>
      </a:defRPr>
    </a:lvl4pPr>
    <a:lvl5pPr marL="1828800" algn="l" rtl="0" eaLnBrk="0" fontAlgn="base" hangingPunct="0">
      <a:spcBef>
        <a:spcPct val="0"/>
      </a:spcBef>
      <a:spcAft>
        <a:spcPct val="0"/>
      </a:spcAft>
      <a:defRPr kumimoji="1" sz="1600" kern="1200">
        <a:solidFill>
          <a:schemeClr val="tx1"/>
        </a:solidFill>
        <a:latin typeface="Comic Sans MS" charset="0"/>
        <a:ea typeface="+mn-ea"/>
        <a:cs typeface="+mn-cs"/>
      </a:defRPr>
    </a:lvl5pPr>
    <a:lvl6pPr marL="2286000" algn="l" defTabSz="457200" rtl="0" eaLnBrk="1" latinLnBrk="0" hangingPunct="1">
      <a:defRPr kumimoji="1" sz="1600" kern="1200">
        <a:solidFill>
          <a:schemeClr val="tx1"/>
        </a:solidFill>
        <a:latin typeface="Comic Sans MS" charset="0"/>
        <a:ea typeface="+mn-ea"/>
        <a:cs typeface="+mn-cs"/>
      </a:defRPr>
    </a:lvl6pPr>
    <a:lvl7pPr marL="2743200" algn="l" defTabSz="457200" rtl="0" eaLnBrk="1" latinLnBrk="0" hangingPunct="1">
      <a:defRPr kumimoji="1" sz="1600" kern="1200">
        <a:solidFill>
          <a:schemeClr val="tx1"/>
        </a:solidFill>
        <a:latin typeface="Comic Sans MS" charset="0"/>
        <a:ea typeface="+mn-ea"/>
        <a:cs typeface="+mn-cs"/>
      </a:defRPr>
    </a:lvl7pPr>
    <a:lvl8pPr marL="3200400" algn="l" defTabSz="457200" rtl="0" eaLnBrk="1" latinLnBrk="0" hangingPunct="1">
      <a:defRPr kumimoji="1" sz="1600" kern="1200">
        <a:solidFill>
          <a:schemeClr val="tx1"/>
        </a:solidFill>
        <a:latin typeface="Comic Sans MS" charset="0"/>
        <a:ea typeface="+mn-ea"/>
        <a:cs typeface="+mn-cs"/>
      </a:defRPr>
    </a:lvl8pPr>
    <a:lvl9pPr marL="3657600" algn="l" defTabSz="457200" rtl="0" eaLnBrk="1" latinLnBrk="0" hangingPunct="1">
      <a:defRPr kumimoji="1" sz="1600" kern="1200">
        <a:solidFill>
          <a:schemeClr val="tx1"/>
        </a:solidFill>
        <a:latin typeface="Comic Sans M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10">
          <p15:clr>
            <a:srgbClr val="A4A3A4"/>
          </p15:clr>
        </p15:guide>
        <p15:guide id="2" pos="291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scaleToFitPaper="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4C4C"/>
    <a:srgbClr val="7F7F7F"/>
    <a:srgbClr val="006600"/>
    <a:srgbClr val="990033"/>
    <a:srgbClr val="CC0000"/>
    <a:srgbClr val="003399"/>
    <a:srgbClr val="336699"/>
    <a:srgbClr val="008080"/>
    <a:srgbClr val="0099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71" autoAdjust="0"/>
    <p:restoredTop sz="73861" autoAdjust="0"/>
  </p:normalViewPr>
  <p:slideViewPr>
    <p:cSldViewPr snapToGrid="0">
      <p:cViewPr varScale="1">
        <p:scale>
          <a:sx n="61" d="100"/>
          <a:sy n="61" d="100"/>
        </p:scale>
        <p:origin x="1064" y="20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2" d="100"/>
          <a:sy n="72" d="100"/>
        </p:scale>
        <p:origin x="-846" y="-90"/>
      </p:cViewPr>
      <p:guideLst>
        <p:guide orient="horz" pos="2210"/>
        <p:guide pos="291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27.xml"/><Relationship Id="rId3" Type="http://schemas.openxmlformats.org/officeDocument/2006/relationships/slide" Target="slides/slide14.xml"/><Relationship Id="rId7" Type="http://schemas.openxmlformats.org/officeDocument/2006/relationships/slide" Target="slides/slide24.xml"/><Relationship Id="rId12" Type="http://schemas.openxmlformats.org/officeDocument/2006/relationships/slide" Target="slides/slide37.xml"/><Relationship Id="rId2" Type="http://schemas.openxmlformats.org/officeDocument/2006/relationships/slide" Target="slides/slide13.xml"/><Relationship Id="rId1" Type="http://schemas.openxmlformats.org/officeDocument/2006/relationships/slide" Target="slides/slide12.xml"/><Relationship Id="rId6" Type="http://schemas.openxmlformats.org/officeDocument/2006/relationships/slide" Target="slides/slide20.xml"/><Relationship Id="rId11" Type="http://schemas.openxmlformats.org/officeDocument/2006/relationships/slide" Target="slides/slide36.xml"/><Relationship Id="rId5" Type="http://schemas.openxmlformats.org/officeDocument/2006/relationships/slide" Target="slides/slide18.xml"/><Relationship Id="rId10" Type="http://schemas.openxmlformats.org/officeDocument/2006/relationships/slide" Target="slides/slide33.xml"/><Relationship Id="rId4" Type="http://schemas.openxmlformats.org/officeDocument/2006/relationships/slide" Target="slides/slide16.xml"/><Relationship Id="rId9" Type="http://schemas.openxmlformats.org/officeDocument/2006/relationships/slide" Target="slides/slide3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defTabSz="931863">
              <a:defRPr kumimoji="0" sz="1200"/>
            </a:lvl1pPr>
          </a:lstStyle>
          <a:p>
            <a:endParaRPr lang="en-US"/>
          </a:p>
        </p:txBody>
      </p:sp>
      <p:sp>
        <p:nvSpPr>
          <p:cNvPr id="14339" name="Rectangle 3"/>
          <p:cNvSpPr>
            <a:spLocks noGrp="1" noChangeArrowheads="1"/>
          </p:cNvSpPr>
          <p:nvPr>
            <p:ph type="dt" sz="quarter" idx="1"/>
          </p:nvPr>
        </p:nvSpPr>
        <p:spPr bwMode="auto">
          <a:xfrm>
            <a:off x="5254625"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algn="r" defTabSz="931863">
              <a:defRPr kumimoji="0" sz="1200"/>
            </a:lvl1pPr>
          </a:lstStyle>
          <a:p>
            <a:fld id="{80C165FA-4563-DA49-9588-BB856F75A137}" type="datetime1">
              <a:rPr lang="en-US"/>
              <a:pPr/>
              <a:t>3/30/21</a:t>
            </a:fld>
            <a:endParaRPr lang="en-US"/>
          </a:p>
        </p:txBody>
      </p:sp>
      <p:sp>
        <p:nvSpPr>
          <p:cNvPr id="14340" name="Rectangle 4"/>
          <p:cNvSpPr>
            <a:spLocks noGrp="1" noChangeArrowheads="1"/>
          </p:cNvSpPr>
          <p:nvPr>
            <p:ph type="ftr" sz="quarter" idx="2"/>
          </p:nvPr>
        </p:nvSpPr>
        <p:spPr bwMode="auto">
          <a:xfrm>
            <a:off x="0"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defTabSz="931863">
              <a:defRPr kumimoji="0" sz="1200"/>
            </a:lvl1pPr>
          </a:lstStyle>
          <a:p>
            <a:endParaRPr lang="en-US"/>
          </a:p>
        </p:txBody>
      </p:sp>
      <p:sp>
        <p:nvSpPr>
          <p:cNvPr id="14341" name="Rectangle 5"/>
          <p:cNvSpPr>
            <a:spLocks noGrp="1" noChangeArrowheads="1"/>
          </p:cNvSpPr>
          <p:nvPr>
            <p:ph type="sldNum" sz="quarter" idx="3"/>
          </p:nvPr>
        </p:nvSpPr>
        <p:spPr bwMode="auto">
          <a:xfrm>
            <a:off x="5254625"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algn="r" defTabSz="931863">
              <a:defRPr kumimoji="0" sz="1200"/>
            </a:lvl1pPr>
          </a:lstStyle>
          <a:p>
            <a:fld id="{1247D90D-5A22-9042-A220-14A08B18B104}" type="slidenum">
              <a:rPr lang="en-US"/>
              <a:pPr/>
              <a:t>‹#›</a:t>
            </a:fld>
            <a:endParaRPr lang="en-US"/>
          </a:p>
        </p:txBody>
      </p:sp>
    </p:spTree>
    <p:extLst>
      <p:ext uri="{BB962C8B-B14F-4D97-AF65-F5344CB8AC3E}">
        <p14:creationId xmlns:p14="http://schemas.microsoft.com/office/powerpoint/2010/main" val="2694699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defTabSz="931863">
              <a:defRPr kumimoji="0" sz="1200"/>
            </a:lvl1pPr>
          </a:lstStyle>
          <a:p>
            <a:endParaRPr lang="en-US"/>
          </a:p>
        </p:txBody>
      </p:sp>
      <p:sp>
        <p:nvSpPr>
          <p:cNvPr id="2057" name="Rectangle 9"/>
          <p:cNvSpPr>
            <a:spLocks noGrp="1" noRot="1" noChangeAspect="1" noChangeArrowheads="1"/>
          </p:cNvSpPr>
          <p:nvPr>
            <p:ph type="sldImg" idx="2"/>
          </p:nvPr>
        </p:nvSpPr>
        <p:spPr bwMode="auto">
          <a:xfrm>
            <a:off x="2879725" y="527050"/>
            <a:ext cx="3509963" cy="2632075"/>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1236663" y="3333750"/>
            <a:ext cx="6796087" cy="31591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9" name="Rectangle 11"/>
          <p:cNvSpPr>
            <a:spLocks noGrp="1" noChangeArrowheads="1"/>
          </p:cNvSpPr>
          <p:nvPr>
            <p:ph type="dt" idx="1"/>
          </p:nvPr>
        </p:nvSpPr>
        <p:spPr bwMode="auto">
          <a:xfrm>
            <a:off x="5254625"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algn="r" defTabSz="931863">
              <a:defRPr kumimoji="0" sz="1200"/>
            </a:lvl1pPr>
          </a:lstStyle>
          <a:p>
            <a:fld id="{BAD48C94-7EB9-F94F-9D73-CAC3D75EECEA}" type="datetime1">
              <a:rPr lang="en-US"/>
              <a:pPr/>
              <a:t>3/30/21</a:t>
            </a:fld>
            <a:endParaRPr lang="en-US"/>
          </a:p>
        </p:txBody>
      </p:sp>
      <p:sp>
        <p:nvSpPr>
          <p:cNvPr id="2060" name="Rectangle 12"/>
          <p:cNvSpPr>
            <a:spLocks noGrp="1" noChangeArrowheads="1"/>
          </p:cNvSpPr>
          <p:nvPr>
            <p:ph type="ftr" sz="quarter" idx="4"/>
          </p:nvPr>
        </p:nvSpPr>
        <p:spPr bwMode="auto">
          <a:xfrm>
            <a:off x="0"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defTabSz="931863">
              <a:defRPr kumimoji="0" sz="1200"/>
            </a:lvl1pPr>
          </a:lstStyle>
          <a:p>
            <a:endParaRPr lang="en-US"/>
          </a:p>
        </p:txBody>
      </p:sp>
      <p:sp>
        <p:nvSpPr>
          <p:cNvPr id="2061" name="Rectangle 13"/>
          <p:cNvSpPr>
            <a:spLocks noGrp="1" noChangeArrowheads="1"/>
          </p:cNvSpPr>
          <p:nvPr>
            <p:ph type="sldNum" sz="quarter" idx="5"/>
          </p:nvPr>
        </p:nvSpPr>
        <p:spPr bwMode="auto">
          <a:xfrm>
            <a:off x="5254625"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algn="r" defTabSz="931863">
              <a:defRPr kumimoji="0" sz="1200"/>
            </a:lvl1pPr>
          </a:lstStyle>
          <a:p>
            <a:fld id="{DC43DCB5-4B1A-7C41-B1F8-2EE8BD314104}" type="slidenum">
              <a:rPr lang="en-US"/>
              <a:pPr/>
              <a:t>‹#›</a:t>
            </a:fld>
            <a:endParaRPr lang="en-US"/>
          </a:p>
        </p:txBody>
      </p:sp>
    </p:spTree>
    <p:extLst>
      <p:ext uri="{BB962C8B-B14F-4D97-AF65-F5344CB8AC3E}">
        <p14:creationId xmlns:p14="http://schemas.microsoft.com/office/powerpoint/2010/main" val="1756463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omic Sans MS" charset="0"/>
        <a:ea typeface="+mn-ea"/>
        <a:cs typeface="+mn-cs"/>
      </a:defRPr>
    </a:lvl1pPr>
    <a:lvl2pPr marL="4572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43DCB5-4B1A-7C41-B1F8-2EE8BD314104}" type="slidenum">
              <a:rPr lang="en-US" smtClean="0"/>
              <a:pPr/>
              <a:t>1</a:t>
            </a:fld>
            <a:endParaRPr lang="en-US"/>
          </a:p>
        </p:txBody>
      </p:sp>
    </p:spTree>
    <p:extLst>
      <p:ext uri="{BB962C8B-B14F-4D97-AF65-F5344CB8AC3E}">
        <p14:creationId xmlns:p14="http://schemas.microsoft.com/office/powerpoint/2010/main" val="35764507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F8577C-6028-CA46-96C5-A08E26A30307}" type="slidenum">
              <a:rPr lang="en-US"/>
              <a:pPr/>
              <a:t>14</a:t>
            </a:fld>
            <a:endParaRPr lang="en-US"/>
          </a:p>
        </p:txBody>
      </p:sp>
      <p:sp>
        <p:nvSpPr>
          <p:cNvPr id="7170" name="Rectangle 2"/>
          <p:cNvSpPr>
            <a:spLocks noGrp="1" noRot="1" noChangeAspect="1" noChangeArrowheads="1"/>
          </p:cNvSpPr>
          <p:nvPr>
            <p:ph type="sldImg"/>
          </p:nvPr>
        </p:nvSpPr>
        <p:spPr bwMode="auto">
          <a:xfrm>
            <a:off x="2882900" y="527050"/>
            <a:ext cx="3506788" cy="2632075"/>
          </a:xfrm>
          <a:prstGeom prst="rect">
            <a:avLst/>
          </a:prstGeom>
          <a:solidFill>
            <a:srgbClr val="FFFFFF"/>
          </a:solidFill>
          <a:ln>
            <a:solidFill>
              <a:srgbClr val="000000"/>
            </a:solidFill>
            <a:miter lim="800000"/>
            <a:headEnd/>
            <a:tailEnd/>
          </a:ln>
        </p:spPr>
      </p:sp>
      <p:sp>
        <p:nvSpPr>
          <p:cNvPr id="7171" name="Rectangle 3"/>
          <p:cNvSpPr>
            <a:spLocks noGrp="1" noChangeArrowheads="1"/>
          </p:cNvSpPr>
          <p:nvPr>
            <p:ph type="body" idx="1"/>
          </p:nvPr>
        </p:nvSpPr>
        <p:spPr bwMode="auto">
          <a:xfrm>
            <a:off x="1235922" y="3336090"/>
            <a:ext cx="6797570" cy="3157341"/>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a:t>We ignore small values of </a:t>
            </a:r>
            <a:r>
              <a:rPr lang="en-US" dirty="0" err="1"/>
              <a:t>x</a:t>
            </a:r>
            <a:r>
              <a:rPr lang="en-US" dirty="0"/>
              <a:t> because we’re interested in the behavior for large problem sizes.</a:t>
            </a:r>
          </a:p>
          <a:p>
            <a:r>
              <a:rPr lang="en-US" dirty="0"/>
              <a:t>We ignore the multiplier because it’s hard to gauge, and is implementation dependent.</a:t>
            </a:r>
          </a:p>
          <a:p>
            <a:r>
              <a:rPr lang="en-US" dirty="0"/>
              <a:t>Example:  5n + 10 is </a:t>
            </a:r>
            <a:r>
              <a:rPr lang="en-US" dirty="0" err="1"/>
              <a:t>O(n</a:t>
            </a:r>
            <a:r>
              <a:rPr lang="en-US"/>
              <a:t>)</a:t>
            </a:r>
          </a:p>
          <a:p>
            <a:endParaRPr lang="en-US"/>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B4348A-D338-FF4A-BEB7-6AC07618E2D2}" type="slidenum">
              <a:rPr lang="en-US"/>
              <a:pPr/>
              <a:t>16</a:t>
            </a:fld>
            <a:endParaRPr lang="en-US"/>
          </a:p>
        </p:txBody>
      </p:sp>
      <p:sp>
        <p:nvSpPr>
          <p:cNvPr id="23554" name="Rectangle 2"/>
          <p:cNvSpPr>
            <a:spLocks noGrp="1" noRot="1" noChangeAspect="1" noChangeArrowheads="1" noTextEdit="1"/>
          </p:cNvSpPr>
          <p:nvPr>
            <p:ph type="sldImg"/>
          </p:nvPr>
        </p:nvSpPr>
        <p:spPr bwMode="auto">
          <a:xfrm>
            <a:off x="2882900" y="527050"/>
            <a:ext cx="3506788" cy="2632075"/>
          </a:xfrm>
          <a:prstGeom prst="rect">
            <a:avLst/>
          </a:prstGeom>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xfrm>
            <a:off x="1235922" y="3336090"/>
            <a:ext cx="6797570" cy="3157341"/>
          </a:xfrm>
          <a:prstGeom prst="rect">
            <a:avLst/>
          </a:prstGeom>
          <a:solidFill>
            <a:srgbClr val="FFFFFF"/>
          </a:solidFill>
          <a:ln>
            <a:solidFill>
              <a:srgbClr val="000000"/>
            </a:solidFill>
            <a:miter lim="800000"/>
            <a:headEnd/>
            <a:tailEnd/>
          </a:ln>
        </p:spPr>
        <p:txBody>
          <a:bodyPr lIns="94175" tIns="47087" rIns="94175" bIns="47087">
            <a:prstTxWarp prst="textNoShape">
              <a:avLst/>
            </a:prstTxWarp>
          </a:bodyPr>
          <a:lstStyle/>
          <a:p>
            <a:r>
              <a:rPr lang="en-US"/>
              <a:t>Linear search :</a:t>
            </a:r>
          </a:p>
          <a:p>
            <a:r>
              <a:rPr lang="en-US"/>
              <a:t>BC: found at position 0 f(n)=c, O(1)</a:t>
            </a:r>
          </a:p>
          <a:p>
            <a:r>
              <a:rPr lang="en-US"/>
              <a:t>WC: not found. f(n)=n, O(n)</a:t>
            </a:r>
          </a:p>
          <a:p>
            <a:r>
              <a:rPr lang="en-US"/>
              <a:t>Think of circumstances that cause it as well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            n</a:t>
            </a:r>
            <a:r>
              <a:rPr lang="en-US" baseline="30000" dirty="0"/>
              <a:t>3</a:t>
            </a:r>
            <a:r>
              <a:rPr lang="en-US" baseline="0" dirty="0"/>
              <a:t>            2</a:t>
            </a:r>
            <a:r>
              <a:rPr lang="en-US" baseline="30000" dirty="0"/>
              <a:t>n</a:t>
            </a:r>
          </a:p>
          <a:p>
            <a:r>
              <a:rPr lang="en-US" baseline="0" dirty="0"/>
              <a:t>2            8             4</a:t>
            </a:r>
          </a:p>
          <a:p>
            <a:r>
              <a:rPr lang="en-US" baseline="0" dirty="0"/>
              <a:t>4          64           16</a:t>
            </a:r>
          </a:p>
          <a:p>
            <a:r>
              <a:rPr lang="en-US" baseline="0" dirty="0"/>
              <a:t>8        256         256</a:t>
            </a:r>
          </a:p>
          <a:p>
            <a:r>
              <a:rPr lang="en-US" baseline="0" dirty="0"/>
              <a:t>16        4K         64K          </a:t>
            </a:r>
          </a:p>
          <a:p>
            <a:r>
              <a:rPr lang="en-US" baseline="0" dirty="0"/>
              <a:t>32      32K          4M</a:t>
            </a:r>
          </a:p>
          <a:p>
            <a:endParaRPr lang="en-US" baseline="0" dirty="0"/>
          </a:p>
        </p:txBody>
      </p:sp>
      <p:sp>
        <p:nvSpPr>
          <p:cNvPr id="4" name="Slide Number Placeholder 3"/>
          <p:cNvSpPr>
            <a:spLocks noGrp="1"/>
          </p:cNvSpPr>
          <p:nvPr>
            <p:ph type="sldNum" sz="quarter" idx="10"/>
          </p:nvPr>
        </p:nvSpPr>
        <p:spPr/>
        <p:txBody>
          <a:bodyPr/>
          <a:lstStyle/>
          <a:p>
            <a:fld id="{DC43DCB5-4B1A-7C41-B1F8-2EE8BD314104}" type="slidenum">
              <a:rPr lang="en-US" smtClean="0"/>
              <a:pPr/>
              <a:t>17</a:t>
            </a:fld>
            <a:endParaRPr lang="en-US"/>
          </a:p>
        </p:txBody>
      </p:sp>
    </p:spTree>
    <p:extLst>
      <p:ext uri="{BB962C8B-B14F-4D97-AF65-F5344CB8AC3E}">
        <p14:creationId xmlns:p14="http://schemas.microsoft.com/office/powerpoint/2010/main" val="2049839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A1FB6B-32C4-804B-A80C-B7502A32D875}" type="slidenum">
              <a:rPr lang="en-US"/>
              <a:pPr/>
              <a:t>18</a:t>
            </a:fld>
            <a:endParaRPr lang="en-US"/>
          </a:p>
        </p:txBody>
      </p:sp>
      <p:sp>
        <p:nvSpPr>
          <p:cNvPr id="11266" name="Rectangle 2"/>
          <p:cNvSpPr>
            <a:spLocks noGrp="1" noRot="1" noChangeAspect="1" noChangeArrowheads="1" noTextEdit="1"/>
          </p:cNvSpPr>
          <p:nvPr>
            <p:ph type="sldImg"/>
          </p:nvPr>
        </p:nvSpPr>
        <p:spPr bwMode="auto">
          <a:xfrm>
            <a:off x="2882900" y="527050"/>
            <a:ext cx="3506788" cy="2632075"/>
          </a:xfrm>
          <a:prstGeom prst="rect">
            <a:avLst/>
          </a:prstGeom>
          <a:solidFill>
            <a:srgbClr val="FFFFFF"/>
          </a:solidFill>
          <a:ln>
            <a:solidFill>
              <a:srgbClr val="000000"/>
            </a:solidFill>
            <a:miter lim="800000"/>
            <a:headEnd/>
            <a:tailEnd/>
          </a:ln>
        </p:spPr>
      </p:sp>
      <p:sp>
        <p:nvSpPr>
          <p:cNvPr id="11267" name="Rectangle 3"/>
          <p:cNvSpPr>
            <a:spLocks noGrp="1" noChangeArrowheads="1"/>
          </p:cNvSpPr>
          <p:nvPr>
            <p:ph type="body" idx="1"/>
          </p:nvPr>
        </p:nvSpPr>
        <p:spPr bwMode="auto">
          <a:xfrm>
            <a:off x="1235922" y="3336090"/>
            <a:ext cx="6797570" cy="3157341"/>
          </a:xfrm>
          <a:prstGeom prst="rect">
            <a:avLst/>
          </a:prstGeom>
          <a:solidFill>
            <a:srgbClr val="FFFFFF"/>
          </a:solidFill>
          <a:ln>
            <a:solidFill>
              <a:srgbClr val="000000"/>
            </a:solidFill>
            <a:miter lim="800000"/>
            <a:headEnd/>
            <a:tailEnd/>
          </a:ln>
        </p:spPr>
        <p:txBody>
          <a:bodyPr lIns="92630" tIns="46315" rIns="92630" bIns="46315">
            <a:prstTxWarp prst="textNoShape">
              <a:avLst/>
            </a:prstTxWarp>
          </a:bodyPr>
          <a:lstStyle/>
          <a:p>
            <a:r>
              <a:rPr lang="en-US" dirty="0"/>
              <a:t>Any integer/double arithmetic operation</a:t>
            </a:r>
          </a:p>
          <a:p>
            <a:r>
              <a:rPr lang="en-US" dirty="0"/>
              <a:t>Access an element in an array</a:t>
            </a:r>
          </a:p>
          <a:p>
            <a:r>
              <a:rPr lang="en-US" dirty="0">
                <a:latin typeface="Helvetica" pitchFamily="-112" charset="0"/>
              </a:rPr>
              <a:t>Determining if a number is even or odd</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but D and E</a:t>
            </a:r>
          </a:p>
        </p:txBody>
      </p:sp>
      <p:sp>
        <p:nvSpPr>
          <p:cNvPr id="4" name="Slide Number Placeholder 3"/>
          <p:cNvSpPr>
            <a:spLocks noGrp="1"/>
          </p:cNvSpPr>
          <p:nvPr>
            <p:ph type="sldNum" sz="quarter" idx="10"/>
          </p:nvPr>
        </p:nvSpPr>
        <p:spPr/>
        <p:txBody>
          <a:bodyPr/>
          <a:lstStyle/>
          <a:p>
            <a:fld id="{284C6726-30DF-1C48-9E08-E6727C69D285}" type="slidenum">
              <a:rPr lang="en-US" smtClean="0"/>
              <a:pPr/>
              <a:t>19</a:t>
            </a:fld>
            <a:endParaRPr lang="en-US"/>
          </a:p>
        </p:txBody>
      </p:sp>
    </p:spTree>
    <p:extLst>
      <p:ext uri="{BB962C8B-B14F-4D97-AF65-F5344CB8AC3E}">
        <p14:creationId xmlns:p14="http://schemas.microsoft.com/office/powerpoint/2010/main" val="13776641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6F3533-8DB5-4F45-BEC5-A69A70605B21}" type="slidenum">
              <a:rPr lang="en-US"/>
              <a:pPr/>
              <a:t>20</a:t>
            </a:fld>
            <a:endParaRPr lang="en-US"/>
          </a:p>
        </p:txBody>
      </p:sp>
      <p:sp>
        <p:nvSpPr>
          <p:cNvPr id="13314" name="Rectangle 2"/>
          <p:cNvSpPr>
            <a:spLocks noGrp="1" noRot="1" noChangeAspect="1" noChangeArrowheads="1" noTextEdit="1"/>
          </p:cNvSpPr>
          <p:nvPr>
            <p:ph type="sldImg"/>
          </p:nvPr>
        </p:nvSpPr>
        <p:spPr bwMode="auto">
          <a:xfrm>
            <a:off x="2935288" y="514350"/>
            <a:ext cx="3429000" cy="2571750"/>
          </a:xfrm>
          <a:prstGeom prst="rect">
            <a:avLst/>
          </a:prstGeom>
          <a:solidFill>
            <a:srgbClr val="FFFFFF"/>
          </a:solidFill>
          <a:ln>
            <a:solidFill>
              <a:srgbClr val="000000"/>
            </a:solidFill>
            <a:miter lim="800000"/>
            <a:headEnd/>
            <a:tailEnd/>
          </a:ln>
        </p:spPr>
      </p:sp>
      <p:sp>
        <p:nvSpPr>
          <p:cNvPr id="13315" name="Rectangle 3"/>
          <p:cNvSpPr>
            <a:spLocks noGrp="1" noChangeArrowheads="1"/>
          </p:cNvSpPr>
          <p:nvPr>
            <p:ph type="body" idx="1"/>
          </p:nvPr>
        </p:nvSpPr>
        <p:spPr bwMode="auto">
          <a:xfrm>
            <a:off x="1239520" y="3259138"/>
            <a:ext cx="6817360" cy="3084512"/>
          </a:xfrm>
          <a:prstGeom prst="rect">
            <a:avLst/>
          </a:prstGeom>
          <a:solidFill>
            <a:srgbClr val="FFFFFF"/>
          </a:solidFill>
          <a:ln>
            <a:solidFill>
              <a:srgbClr val="000000"/>
            </a:solidFill>
            <a:miter lim="800000"/>
            <a:headEnd/>
            <a:tailEnd/>
          </a:ln>
        </p:spPr>
        <p:txBody>
          <a:bodyPr lIns="92519" tIns="46259" rIns="92519" bIns="46259">
            <a:prstTxWarp prst="textNoShape">
              <a:avLst/>
            </a:prstTxWarp>
          </a:bodyPr>
          <a:lstStyle/>
          <a:p>
            <a:r>
              <a:rPr lang="en-US" dirty="0"/>
              <a:t>summing n integers, copy of arrays/strings, linear search</a:t>
            </a:r>
          </a:p>
          <a:p>
            <a:endParaRPr lang="en-US" dirty="0"/>
          </a:p>
          <a:p>
            <a:r>
              <a:rPr lang="en-US" dirty="0"/>
              <a:t>all linear functions are the same O</a:t>
            </a:r>
          </a:p>
        </p:txBody>
      </p:sp>
    </p:spTree>
    <p:extLst>
      <p:ext uri="{BB962C8B-B14F-4D97-AF65-F5344CB8AC3E}">
        <p14:creationId xmlns:p14="http://schemas.microsoft.com/office/powerpoint/2010/main" val="1605079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a:t>
            </a:r>
            <a:r>
              <a:rPr lang="en-US" baseline="0" dirty="0"/>
              <a:t> C</a:t>
            </a:r>
            <a:endParaRPr lang="en-US" dirty="0"/>
          </a:p>
        </p:txBody>
      </p:sp>
      <p:sp>
        <p:nvSpPr>
          <p:cNvPr id="4" name="Slide Number Placeholder 3"/>
          <p:cNvSpPr>
            <a:spLocks noGrp="1"/>
          </p:cNvSpPr>
          <p:nvPr>
            <p:ph type="sldNum" sz="quarter" idx="10"/>
          </p:nvPr>
        </p:nvSpPr>
        <p:spPr/>
        <p:txBody>
          <a:bodyPr/>
          <a:lstStyle/>
          <a:p>
            <a:fld id="{284C6726-30DF-1C48-9E08-E6727C69D285}" type="slidenum">
              <a:rPr lang="en-US" smtClean="0"/>
              <a:pPr/>
              <a:t>21</a:t>
            </a:fld>
            <a:endParaRPr lang="en-US"/>
          </a:p>
        </p:txBody>
      </p:sp>
    </p:spTree>
    <p:extLst>
      <p:ext uri="{BB962C8B-B14F-4D97-AF65-F5344CB8AC3E}">
        <p14:creationId xmlns:p14="http://schemas.microsoft.com/office/powerpoint/2010/main" val="22924008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FC604B-0704-A941-8C5F-2F7011C5711E}" type="slidenum">
              <a:rPr lang="en-US"/>
              <a:pPr/>
              <a:t>22</a:t>
            </a:fld>
            <a:endParaRPr lang="en-US"/>
          </a:p>
        </p:txBody>
      </p:sp>
      <p:sp>
        <p:nvSpPr>
          <p:cNvPr id="15362" name="Rectangle 2"/>
          <p:cNvSpPr>
            <a:spLocks noGrp="1" noRot="1" noChangeAspect="1" noChangeArrowheads="1" noTextEdit="1"/>
          </p:cNvSpPr>
          <p:nvPr>
            <p:ph type="sldImg"/>
          </p:nvPr>
        </p:nvSpPr>
        <p:spPr bwMode="auto">
          <a:xfrm>
            <a:off x="2935288" y="514350"/>
            <a:ext cx="3429000" cy="2571750"/>
          </a:xfrm>
          <a:prstGeom prst="rect">
            <a:avLst/>
          </a:prstGeom>
          <a:solidFill>
            <a:srgbClr val="FFFFFF"/>
          </a:solidFill>
          <a:ln>
            <a:solidFill>
              <a:srgbClr val="000000"/>
            </a:solidFill>
            <a:miter lim="800000"/>
            <a:headEnd/>
            <a:tailEnd/>
          </a:ln>
        </p:spPr>
      </p:sp>
      <p:sp>
        <p:nvSpPr>
          <p:cNvPr id="15363" name="Rectangle 3"/>
          <p:cNvSpPr>
            <a:spLocks noGrp="1" noChangeArrowheads="1"/>
          </p:cNvSpPr>
          <p:nvPr>
            <p:ph type="body" idx="1"/>
          </p:nvPr>
        </p:nvSpPr>
        <p:spPr bwMode="auto">
          <a:xfrm>
            <a:off x="1239520" y="3259138"/>
            <a:ext cx="6817360" cy="3084512"/>
          </a:xfrm>
          <a:prstGeom prst="rect">
            <a:avLst/>
          </a:prstGeom>
          <a:solidFill>
            <a:srgbClr val="FFFFFF"/>
          </a:solidFill>
          <a:ln>
            <a:solidFill>
              <a:srgbClr val="000000"/>
            </a:solidFill>
            <a:miter lim="800000"/>
            <a:headEnd/>
            <a:tailEnd/>
          </a:ln>
        </p:spPr>
        <p:txBody>
          <a:bodyPr lIns="92519" tIns="46259" rIns="92519" bIns="46259">
            <a:prstTxWarp prst="textNoShape">
              <a:avLst/>
            </a:prstTxWarp>
          </a:bodyPr>
          <a:lstStyle/>
          <a:p>
            <a:endParaRPr lang="en-US" dirty="0"/>
          </a:p>
        </p:txBody>
      </p:sp>
    </p:spTree>
    <p:extLst>
      <p:ext uri="{BB962C8B-B14F-4D97-AF65-F5344CB8AC3E}">
        <p14:creationId xmlns:p14="http://schemas.microsoft.com/office/powerpoint/2010/main" val="32926306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3D793F-EB95-214D-BD38-582ACA3E12D4}" type="slidenum">
              <a:rPr lang="en-US"/>
              <a:pPr/>
              <a:t>23</a:t>
            </a:fld>
            <a:endParaRPr lang="en-US"/>
          </a:p>
        </p:txBody>
      </p:sp>
      <p:sp>
        <p:nvSpPr>
          <p:cNvPr id="17410" name="Rectangle 2"/>
          <p:cNvSpPr>
            <a:spLocks noGrp="1" noRot="1" noChangeAspect="1" noChangeArrowheads="1" noTextEdit="1"/>
          </p:cNvSpPr>
          <p:nvPr>
            <p:ph type="sldImg"/>
          </p:nvPr>
        </p:nvSpPr>
        <p:spPr bwMode="auto">
          <a:xfrm>
            <a:off x="2882900" y="527050"/>
            <a:ext cx="3506788" cy="2632075"/>
          </a:xfrm>
          <a:prstGeom prst="rect">
            <a:avLst/>
          </a:prstGeom>
          <a:solidFill>
            <a:srgbClr val="FFFFFF"/>
          </a:solidFill>
          <a:ln>
            <a:solidFill>
              <a:srgbClr val="000000"/>
            </a:solidFill>
            <a:miter lim="800000"/>
            <a:headEnd/>
            <a:tailEnd/>
          </a:ln>
        </p:spPr>
      </p:sp>
      <p:sp>
        <p:nvSpPr>
          <p:cNvPr id="17411" name="Rectangle 3"/>
          <p:cNvSpPr>
            <a:spLocks noGrp="1" noChangeArrowheads="1"/>
          </p:cNvSpPr>
          <p:nvPr>
            <p:ph type="body" idx="1"/>
          </p:nvPr>
        </p:nvSpPr>
        <p:spPr bwMode="auto">
          <a:xfrm>
            <a:off x="1235922" y="3336090"/>
            <a:ext cx="6797570" cy="3157341"/>
          </a:xfrm>
          <a:prstGeom prst="rect">
            <a:avLst/>
          </a:prstGeom>
          <a:solidFill>
            <a:srgbClr val="FFFFFF"/>
          </a:solidFill>
          <a:ln>
            <a:solidFill>
              <a:srgbClr val="000000"/>
            </a:solidFill>
            <a:miter lim="800000"/>
            <a:headEnd/>
            <a:tailEnd/>
          </a:ln>
        </p:spPr>
        <p:txBody>
          <a:bodyPr lIns="92519" tIns="46259" rIns="92519" bIns="46259">
            <a:prstTxWarp prst="textNoShape">
              <a:avLst/>
            </a:prstTxWarp>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19032F-EF6E-2C4C-A902-DC48BE83C558}" type="slidenum">
              <a:rPr lang="en-US"/>
              <a:pPr/>
              <a:t>24</a:t>
            </a:fld>
            <a:endParaRPr lang="en-US"/>
          </a:p>
        </p:txBody>
      </p:sp>
      <p:sp>
        <p:nvSpPr>
          <p:cNvPr id="19458" name="Rectangle 2"/>
          <p:cNvSpPr>
            <a:spLocks noGrp="1" noRot="1" noChangeAspect="1" noChangeArrowheads="1" noTextEdit="1"/>
          </p:cNvSpPr>
          <p:nvPr>
            <p:ph type="sldImg"/>
          </p:nvPr>
        </p:nvSpPr>
        <p:spPr bwMode="auto">
          <a:xfrm>
            <a:off x="2935288" y="514350"/>
            <a:ext cx="3429000" cy="2571750"/>
          </a:xfrm>
          <a:prstGeom prst="rect">
            <a:avLst/>
          </a:prstGeom>
          <a:solidFill>
            <a:srgbClr val="FFFFFF"/>
          </a:solidFill>
          <a:ln>
            <a:solidFill>
              <a:srgbClr val="000000"/>
            </a:solidFill>
            <a:miter lim="800000"/>
            <a:headEnd/>
            <a:tailEnd/>
          </a:ln>
        </p:spPr>
      </p:sp>
      <p:sp>
        <p:nvSpPr>
          <p:cNvPr id="19459" name="Rectangle 3"/>
          <p:cNvSpPr>
            <a:spLocks noGrp="1" noChangeArrowheads="1"/>
          </p:cNvSpPr>
          <p:nvPr>
            <p:ph type="body" idx="1"/>
          </p:nvPr>
        </p:nvSpPr>
        <p:spPr bwMode="auto">
          <a:xfrm>
            <a:off x="1239520" y="3259138"/>
            <a:ext cx="6817360" cy="3084512"/>
          </a:xfrm>
          <a:prstGeom prst="rect">
            <a:avLst/>
          </a:prstGeom>
          <a:solidFill>
            <a:srgbClr val="FFFFFF"/>
          </a:solidFill>
          <a:ln>
            <a:solidFill>
              <a:srgbClr val="000000"/>
            </a:solidFill>
            <a:miter lim="800000"/>
            <a:headEnd/>
            <a:tailEnd/>
          </a:ln>
        </p:spPr>
        <p:txBody>
          <a:bodyPr lIns="92519" tIns="46259" rIns="92519" bIns="46259">
            <a:prstTxWarp prst="textNoShape">
              <a:avLst/>
            </a:prstTxWarp>
          </a:bodyPr>
          <a:lstStyle/>
          <a:p>
            <a:r>
              <a:rPr lang="en-US" dirty="0"/>
              <a:t>Recursive power, binary search.</a:t>
            </a:r>
          </a:p>
        </p:txBody>
      </p:sp>
    </p:spTree>
    <p:extLst>
      <p:ext uri="{BB962C8B-B14F-4D97-AF65-F5344CB8AC3E}">
        <p14:creationId xmlns:p14="http://schemas.microsoft.com/office/powerpoint/2010/main" val="547728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8DB050-CF81-BD41-9EB1-A905D4C2A5F5}" type="slidenum">
              <a:rPr lang="en-US"/>
              <a:pPr/>
              <a:t>2</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t>
            </a:r>
          </a:p>
        </p:txBody>
      </p:sp>
      <p:sp>
        <p:nvSpPr>
          <p:cNvPr id="4" name="Slide Number Placeholder 3"/>
          <p:cNvSpPr>
            <a:spLocks noGrp="1"/>
          </p:cNvSpPr>
          <p:nvPr>
            <p:ph type="sldNum" sz="quarter" idx="10"/>
          </p:nvPr>
        </p:nvSpPr>
        <p:spPr/>
        <p:txBody>
          <a:bodyPr/>
          <a:lstStyle/>
          <a:p>
            <a:fld id="{284C6726-30DF-1C48-9E08-E6727C69D285}" type="slidenum">
              <a:rPr lang="en-US" smtClean="0"/>
              <a:pPr/>
              <a:t>25</a:t>
            </a:fld>
            <a:endParaRPr lang="en-US"/>
          </a:p>
        </p:txBody>
      </p:sp>
    </p:spTree>
    <p:extLst>
      <p:ext uri="{BB962C8B-B14F-4D97-AF65-F5344CB8AC3E}">
        <p14:creationId xmlns:p14="http://schemas.microsoft.com/office/powerpoint/2010/main" val="3192784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10, 20, 30</a:t>
            </a:r>
          </a:p>
        </p:txBody>
      </p:sp>
      <p:sp>
        <p:nvSpPr>
          <p:cNvPr id="4" name="Slide Number Placeholder 3"/>
          <p:cNvSpPr>
            <a:spLocks noGrp="1"/>
          </p:cNvSpPr>
          <p:nvPr>
            <p:ph type="sldNum" sz="quarter" idx="10"/>
          </p:nvPr>
        </p:nvSpPr>
        <p:spPr/>
        <p:txBody>
          <a:bodyPr/>
          <a:lstStyle/>
          <a:p>
            <a:fld id="{284C6726-30DF-1C48-9E08-E6727C69D285}" type="slidenum">
              <a:rPr lang="en-US" smtClean="0"/>
              <a:pPr/>
              <a:t>26</a:t>
            </a:fld>
            <a:endParaRPr lang="en-US"/>
          </a:p>
        </p:txBody>
      </p:sp>
    </p:spTree>
    <p:extLst>
      <p:ext uri="{BB962C8B-B14F-4D97-AF65-F5344CB8AC3E}">
        <p14:creationId xmlns:p14="http://schemas.microsoft.com/office/powerpoint/2010/main" val="40258723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19F9E8-108D-894D-B6C2-DCFCD943AC44}" type="slidenum">
              <a:rPr lang="en-US"/>
              <a:pPr/>
              <a:t>27</a:t>
            </a:fld>
            <a:endParaRPr lang="en-US"/>
          </a:p>
        </p:txBody>
      </p:sp>
      <p:sp>
        <p:nvSpPr>
          <p:cNvPr id="21506" name="Rectangle 2"/>
          <p:cNvSpPr>
            <a:spLocks noGrp="1" noRot="1" noChangeAspect="1" noChangeArrowheads="1" noTextEdit="1"/>
          </p:cNvSpPr>
          <p:nvPr>
            <p:ph type="sldImg"/>
          </p:nvPr>
        </p:nvSpPr>
        <p:spPr bwMode="auto">
          <a:xfrm>
            <a:off x="2935288" y="514350"/>
            <a:ext cx="3429000" cy="2571750"/>
          </a:xfrm>
          <a:prstGeom prst="rect">
            <a:avLst/>
          </a:prstGeom>
          <a:solidFill>
            <a:srgbClr val="FFFFFF"/>
          </a:solidFill>
          <a:ln>
            <a:solidFill>
              <a:srgbClr val="000000"/>
            </a:solidFill>
            <a:miter lim="800000"/>
            <a:headEnd/>
            <a:tailEnd/>
          </a:ln>
        </p:spPr>
      </p:sp>
      <p:sp>
        <p:nvSpPr>
          <p:cNvPr id="21507" name="Rectangle 3"/>
          <p:cNvSpPr>
            <a:spLocks noGrp="1" noChangeArrowheads="1"/>
          </p:cNvSpPr>
          <p:nvPr>
            <p:ph type="body" idx="1"/>
          </p:nvPr>
        </p:nvSpPr>
        <p:spPr bwMode="auto">
          <a:xfrm>
            <a:off x="1239520" y="3259138"/>
            <a:ext cx="6817360" cy="3084512"/>
          </a:xfrm>
          <a:prstGeom prst="rect">
            <a:avLst/>
          </a:prstGeom>
          <a:solidFill>
            <a:srgbClr val="FFFFFF"/>
          </a:solidFill>
          <a:ln>
            <a:solidFill>
              <a:srgbClr val="000000"/>
            </a:solidFill>
            <a:miter lim="800000"/>
            <a:headEnd/>
            <a:tailEnd/>
          </a:ln>
        </p:spPr>
        <p:txBody>
          <a:bodyPr lIns="92519" tIns="46259" rIns="92519" bIns="46259">
            <a:prstTxWarp prst="textNoShape">
              <a:avLst/>
            </a:prstTxWarp>
          </a:bodyPr>
          <a:lstStyle/>
          <a:p>
            <a:r>
              <a:rPr lang="en-US" dirty="0"/>
              <a:t>Polynomial x*x: space to store a square matrix</a:t>
            </a:r>
          </a:p>
          <a:p>
            <a:r>
              <a:rPr lang="en-US" dirty="0"/>
              <a:t>X^3 to multiply two matrices </a:t>
            </a:r>
            <a:r>
              <a:rPr lang="is-IS" dirty="0"/>
              <a:t>….. but what about Strassen?</a:t>
            </a:r>
            <a:endParaRPr lang="en-US" dirty="0"/>
          </a:p>
          <a:p>
            <a:r>
              <a:rPr lang="en-US" dirty="0"/>
              <a:t>Exponential 2^n:   writing down all binary numbers with n bits.</a:t>
            </a:r>
          </a:p>
        </p:txBody>
      </p:sp>
    </p:spTree>
    <p:extLst>
      <p:ext uri="{BB962C8B-B14F-4D97-AF65-F5344CB8AC3E}">
        <p14:creationId xmlns:p14="http://schemas.microsoft.com/office/powerpoint/2010/main" val="122867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4C6726-30DF-1C48-9E08-E6727C69D285}" type="slidenum">
              <a:rPr lang="en-US" smtClean="0"/>
              <a:pPr/>
              <a:t>28</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928F77-0249-D54F-8FE5-F2C0DEA73498}" type="slidenum">
              <a:rPr lang="en-US"/>
              <a:pPr/>
              <a:t>29</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928F77-0249-D54F-8FE5-F2C0DEA73498}" type="slidenum">
              <a:rPr lang="en-US"/>
              <a:pPr/>
              <a:t>30</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dirty="0"/>
              <a:t>What this tells us is that the highest</a:t>
            </a:r>
            <a:r>
              <a:rPr lang="en-US" baseline="0" dirty="0"/>
              <a:t> order</a:t>
            </a:r>
            <a:r>
              <a:rPr lang="en-US" dirty="0"/>
              <a:t> term dominates over the rest. </a:t>
            </a:r>
          </a:p>
        </p:txBody>
      </p:sp>
    </p:spTree>
    <p:extLst>
      <p:ext uri="{BB962C8B-B14F-4D97-AF65-F5344CB8AC3E}">
        <p14:creationId xmlns:p14="http://schemas.microsoft.com/office/powerpoint/2010/main" val="27626959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529BDB-9DED-A241-95D9-A70F690CBDE7}" type="slidenum">
              <a:rPr lang="en-US"/>
              <a:pPr/>
              <a:t>31</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A538DB-EFD2-6142-9D4C-91F497C1109E}" type="slidenum">
              <a:rPr lang="en-US"/>
              <a:pPr/>
              <a:t>32</a:t>
            </a:fld>
            <a:endParaRPr lang="en-US"/>
          </a:p>
        </p:txBody>
      </p:sp>
      <p:sp>
        <p:nvSpPr>
          <p:cNvPr id="29698" name="Rectangle 2"/>
          <p:cNvSpPr>
            <a:spLocks noGrp="1" noRot="1" noChangeAspect="1" noChangeArrowheads="1"/>
          </p:cNvSpPr>
          <p:nvPr>
            <p:ph type="sldImg"/>
          </p:nvPr>
        </p:nvSpPr>
        <p:spPr bwMode="auto">
          <a:xfrm>
            <a:off x="2882900" y="527050"/>
            <a:ext cx="3506788" cy="2632075"/>
          </a:xfrm>
          <a:prstGeom prst="rect">
            <a:avLst/>
          </a:prstGeom>
          <a:solidFill>
            <a:srgbClr val="FFFFFF"/>
          </a:solidFill>
          <a:ln>
            <a:solidFill>
              <a:srgbClr val="000000"/>
            </a:solidFill>
            <a:miter lim="800000"/>
            <a:headEnd/>
            <a:tailEnd/>
          </a:ln>
        </p:spPr>
      </p:sp>
      <p:sp>
        <p:nvSpPr>
          <p:cNvPr id="29699" name="Rectangle 3"/>
          <p:cNvSpPr>
            <a:spLocks noGrp="1" noChangeArrowheads="1"/>
          </p:cNvSpPr>
          <p:nvPr>
            <p:ph type="body" idx="1"/>
          </p:nvPr>
        </p:nvSpPr>
        <p:spPr bwMode="auto">
          <a:xfrm>
            <a:off x="1235922" y="3336090"/>
            <a:ext cx="6797570" cy="3157341"/>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D56FC0-7C22-694F-BB66-554FA32B429E}" type="slidenum">
              <a:rPr lang="en-US"/>
              <a:pPr/>
              <a:t>33</a:t>
            </a:fld>
            <a:endParaRPr lang="en-US"/>
          </a:p>
        </p:txBody>
      </p:sp>
      <p:sp>
        <p:nvSpPr>
          <p:cNvPr id="31746" name="Rectangle 2"/>
          <p:cNvSpPr>
            <a:spLocks noGrp="1" noRot="1" noChangeAspect="1" noChangeArrowheads="1" noTextEdit="1"/>
          </p:cNvSpPr>
          <p:nvPr>
            <p:ph type="sldImg"/>
          </p:nvPr>
        </p:nvSpPr>
        <p:spPr bwMode="auto">
          <a:xfrm>
            <a:off x="2882900" y="527050"/>
            <a:ext cx="3506788" cy="2632075"/>
          </a:xfrm>
          <a:prstGeom prst="rect">
            <a:avLst/>
          </a:prstGeom>
          <a:solidFill>
            <a:srgbClr val="FFFFFF"/>
          </a:solidFill>
          <a:ln>
            <a:solidFill>
              <a:srgbClr val="000000"/>
            </a:solidFill>
            <a:miter lim="800000"/>
            <a:headEnd/>
            <a:tailEnd/>
          </a:ln>
        </p:spPr>
      </p:sp>
      <p:sp>
        <p:nvSpPr>
          <p:cNvPr id="31747" name="Rectangle 3"/>
          <p:cNvSpPr>
            <a:spLocks noGrp="1" noChangeArrowheads="1"/>
          </p:cNvSpPr>
          <p:nvPr>
            <p:ph type="body" idx="1"/>
          </p:nvPr>
        </p:nvSpPr>
        <p:spPr bwMode="auto">
          <a:xfrm>
            <a:off x="1235922" y="3336090"/>
            <a:ext cx="6797570" cy="3157341"/>
          </a:xfrm>
          <a:prstGeom prst="rect">
            <a:avLst/>
          </a:prstGeom>
          <a:solidFill>
            <a:srgbClr val="FFFFFF"/>
          </a:solidFill>
          <a:ln>
            <a:solidFill>
              <a:srgbClr val="000000"/>
            </a:solidFill>
            <a:miter lim="800000"/>
            <a:headEnd/>
            <a:tailEnd/>
          </a:ln>
        </p:spPr>
        <p:txBody>
          <a:bodyPr lIns="94175" tIns="47087" rIns="94175" bIns="47087">
            <a:prstTxWarp prst="textNoShape">
              <a:avLst/>
            </a:prstTxWarp>
          </a:bodyPr>
          <a:lstStyle/>
          <a:p>
            <a:pPr marL="232692" indent="-232692">
              <a:buFontTx/>
              <a:buAutoNum type="arabicPlain"/>
            </a:pPr>
            <a:r>
              <a:rPr lang="en-US" dirty="0"/>
              <a:t>           2         3             ...         (n-1)</a:t>
            </a:r>
          </a:p>
          <a:p>
            <a:pPr marL="232692" indent="-232692"/>
            <a:r>
              <a:rPr lang="en-US" dirty="0"/>
              <a:t>(n-1)    (n-2)    (n-3)          ...           1</a:t>
            </a:r>
          </a:p>
          <a:p>
            <a:pPr marL="232692" indent="-232692"/>
            <a:r>
              <a:rPr lang="en-US" dirty="0"/>
              <a:t>++++++++++++++++++++++++++++++ = (n-1)*n</a:t>
            </a:r>
          </a:p>
          <a:p>
            <a:pPr marL="232692" indent="-232692"/>
            <a:endParaRPr lang="en-US" dirty="0"/>
          </a:p>
          <a:p>
            <a:pPr marL="232692" indent="-232692"/>
            <a:r>
              <a:rPr lang="en-US" dirty="0"/>
              <a:t>Mention nested loop not always O(n^2)</a:t>
            </a:r>
          </a:p>
          <a:p>
            <a:pPr marL="232692" indent="-232692"/>
            <a:r>
              <a:rPr lang="en-US" dirty="0"/>
              <a:t>e.g.</a:t>
            </a:r>
          </a:p>
          <a:p>
            <a:pPr marL="232692" indent="-232692"/>
            <a:r>
              <a:rPr lang="en-US" dirty="0"/>
              <a:t>For (</a:t>
            </a:r>
            <a:r>
              <a:rPr lang="en-US" dirty="0" err="1"/>
              <a:t>i</a:t>
            </a:r>
            <a:r>
              <a:rPr lang="en-US" dirty="0"/>
              <a:t>=0;i&lt;</a:t>
            </a:r>
            <a:r>
              <a:rPr lang="en-US" dirty="0" err="1"/>
              <a:t>n;i</a:t>
            </a:r>
            <a:r>
              <a:rPr lang="en-US" dirty="0"/>
              <a:t>=j)</a:t>
            </a:r>
          </a:p>
          <a:p>
            <a:pPr marL="232692" indent="-232692"/>
            <a:r>
              <a:rPr lang="en-US" dirty="0"/>
              <a:t>  for (j=</a:t>
            </a:r>
            <a:r>
              <a:rPr lang="en-US" dirty="0" err="1"/>
              <a:t>i;j</a:t>
            </a:r>
            <a:r>
              <a:rPr lang="en-US" dirty="0"/>
              <a:t>&lt;</a:t>
            </a:r>
            <a:r>
              <a:rPr lang="en-US" dirty="0" err="1"/>
              <a:t>n;j</a:t>
            </a:r>
            <a:r>
              <a:rPr lang="en-US" dirty="0"/>
              <a:t>++)</a:t>
            </a:r>
          </a:p>
          <a:p>
            <a:pPr marL="232692" indent="-232692"/>
            <a:r>
              <a:rPr lang="en-US" dirty="0"/>
              <a:t>     A[j] = ….</a:t>
            </a:r>
          </a:p>
          <a:p>
            <a:pPr marL="232692" indent="-232692"/>
            <a:r>
              <a:rPr lang="en-US" dirty="0"/>
              <a:t>Outer loop is useless!!!! - O(n)</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43DCB5-4B1A-7C41-B1F8-2EE8BD314104}" type="slidenum">
              <a:rPr lang="en-US" smtClean="0"/>
              <a:pPr/>
              <a:t>35</a:t>
            </a:fld>
            <a:endParaRPr lang="en-US"/>
          </a:p>
        </p:txBody>
      </p:sp>
    </p:spTree>
    <p:extLst>
      <p:ext uri="{BB962C8B-B14F-4D97-AF65-F5344CB8AC3E}">
        <p14:creationId xmlns:p14="http://schemas.microsoft.com/office/powerpoint/2010/main" val="1499859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E67FF7-6AF9-0C4A-8751-76235595524E}" type="slidenum">
              <a:rPr lang="en-US"/>
              <a:pPr/>
              <a:t>3</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pPr marL="228600" indent="-228600">
              <a:buAutoNum type="arabicPeriod"/>
            </a:pPr>
            <a:r>
              <a:rPr lang="en-US" dirty="0"/>
              <a:t>Algorithms vs. implementations: Do not assume that algorithms</a:t>
            </a:r>
            <a:r>
              <a:rPr lang="en-US" baseline="0" dirty="0"/>
              <a:t> and implementations are the same; given an algorithm there could be more than one way to implement it. For example, one implementation of a search algorithm may use an array while another implementation may use linked lists. Also, one implementation may be robust (substantial exception handling code) while another may not. Some simpler examples: use of different loop structures; use of recursion vs. iteration; use of different alternative structures.</a:t>
            </a:r>
          </a:p>
          <a:p>
            <a:pPr marL="228600" indent="-228600">
              <a:buNone/>
            </a:pPr>
            <a:r>
              <a:rPr lang="en-US" baseline="0" dirty="0"/>
              <a:t>2. One computer may have a faster processor than another. This can contribute to one implementation running faster than the other. Even if you use the same computer to run both implementations it may be that the implementation of one uses operations that run faster on the computer while the other does not (i.e., the types of operations used in the implementations can </a:t>
            </a:r>
          </a:p>
          <a:p>
            <a:pPr marL="228600" indent="-228600">
              <a:buNone/>
            </a:pPr>
            <a:r>
              <a:rPr lang="en-US" baseline="0" dirty="0"/>
              <a:t>3. Choice of data may favor one algorithm over another. For example, when comparing a binary search with a sequential search on a sorted list then searching for the smallest item favors the sequential search, since this is the first element in the list.</a:t>
            </a:r>
            <a:endParaRPr lang="en-US" dirty="0"/>
          </a:p>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8CD575-2FD8-6041-8981-EAF72D7F186F}" type="slidenum">
              <a:rPr lang="en-US"/>
              <a:pPr/>
              <a:t>36</a:t>
            </a:fld>
            <a:endParaRPr lang="en-US"/>
          </a:p>
        </p:txBody>
      </p:sp>
      <p:sp>
        <p:nvSpPr>
          <p:cNvPr id="27650" name="Rectangle 2"/>
          <p:cNvSpPr>
            <a:spLocks noGrp="1" noRot="1" noChangeAspect="1" noChangeArrowheads="1" noTextEdit="1"/>
          </p:cNvSpPr>
          <p:nvPr>
            <p:ph type="sldImg"/>
          </p:nvPr>
        </p:nvSpPr>
        <p:spPr bwMode="auto">
          <a:xfrm>
            <a:off x="2882900" y="527050"/>
            <a:ext cx="3506788" cy="2632075"/>
          </a:xfrm>
          <a:prstGeom prst="rect">
            <a:avLst/>
          </a:prstGeom>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xfrm>
            <a:off x="1235922" y="3336090"/>
            <a:ext cx="6797570" cy="3157341"/>
          </a:xfrm>
          <a:prstGeom prst="rect">
            <a:avLst/>
          </a:prstGeom>
          <a:solidFill>
            <a:srgbClr val="FFFFFF"/>
          </a:solidFill>
          <a:ln>
            <a:solidFill>
              <a:srgbClr val="000000"/>
            </a:solidFill>
            <a:miter lim="800000"/>
            <a:headEnd/>
            <a:tailEnd/>
          </a:ln>
        </p:spPr>
        <p:txBody>
          <a:bodyPr lIns="94175" tIns="47087" rIns="94175" bIns="47087">
            <a:prstTxWarp prst="textNoShape">
              <a:avLst/>
            </a:prstTxWarp>
          </a:bodyPr>
          <a:lstStyle/>
          <a:p>
            <a:r>
              <a:rPr lang="en-US"/>
              <a:t>factorial: n calls f(n)=n, O(n)</a:t>
            </a:r>
          </a:p>
          <a:p>
            <a:r>
              <a:rPr lang="en-US"/>
              <a:t>binary search: BC:O(1). WC: log(n) calls, O(log(n))</a:t>
            </a:r>
          </a:p>
          <a:p>
            <a:r>
              <a:rPr lang="en-US"/>
              <a:t>Also multiplicative theorem</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8CD575-2FD8-6041-8981-EAF72D7F186F}" type="slidenum">
              <a:rPr lang="en-US"/>
              <a:pPr/>
              <a:t>37</a:t>
            </a:fld>
            <a:endParaRPr lang="en-US"/>
          </a:p>
        </p:txBody>
      </p:sp>
      <p:sp>
        <p:nvSpPr>
          <p:cNvPr id="27650" name="Rectangle 2"/>
          <p:cNvSpPr>
            <a:spLocks noGrp="1" noRot="1" noChangeAspect="1" noChangeArrowheads="1" noTextEdit="1"/>
          </p:cNvSpPr>
          <p:nvPr>
            <p:ph type="sldImg"/>
          </p:nvPr>
        </p:nvSpPr>
        <p:spPr bwMode="auto">
          <a:xfrm>
            <a:off x="2935288" y="514350"/>
            <a:ext cx="3429000" cy="2571750"/>
          </a:xfrm>
          <a:prstGeom prst="rect">
            <a:avLst/>
          </a:prstGeom>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xfrm>
            <a:off x="1239520" y="3259138"/>
            <a:ext cx="6817360" cy="3084512"/>
          </a:xfrm>
          <a:prstGeom prst="rect">
            <a:avLst/>
          </a:prstGeom>
          <a:solidFill>
            <a:srgbClr val="FFFFFF"/>
          </a:solidFill>
          <a:ln>
            <a:solidFill>
              <a:srgbClr val="000000"/>
            </a:solidFill>
            <a:miter lim="800000"/>
            <a:headEnd/>
            <a:tailEnd/>
          </a:ln>
        </p:spPr>
        <p:txBody>
          <a:bodyPr lIns="92519" tIns="46259" rIns="92519" bIns="46259">
            <a:prstTxWarp prst="textNoShape">
              <a:avLst/>
            </a:prstTxWarp>
          </a:bodyPr>
          <a:lstStyle/>
          <a:p>
            <a:r>
              <a:rPr lang="en-US" dirty="0"/>
              <a:t>factorial: n calls f(n)=n, O(n)</a:t>
            </a:r>
          </a:p>
          <a:p>
            <a:r>
              <a:rPr lang="en-US" dirty="0"/>
              <a:t>binary search: BC:O(1). WC: log(n) calls, O(log(n))</a:t>
            </a:r>
          </a:p>
          <a:p>
            <a:r>
              <a:rPr lang="en-US" dirty="0"/>
              <a:t>Also multiplicative theorem</a:t>
            </a:r>
          </a:p>
        </p:txBody>
      </p:sp>
    </p:spTree>
    <p:extLst>
      <p:ext uri="{BB962C8B-B14F-4D97-AF65-F5344CB8AC3E}">
        <p14:creationId xmlns:p14="http://schemas.microsoft.com/office/powerpoint/2010/main" val="31929015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recognize a code SIMILAR to this?</a:t>
            </a:r>
          </a:p>
        </p:txBody>
      </p:sp>
      <p:sp>
        <p:nvSpPr>
          <p:cNvPr id="4" name="Slide Number Placeholder 3"/>
          <p:cNvSpPr>
            <a:spLocks noGrp="1"/>
          </p:cNvSpPr>
          <p:nvPr>
            <p:ph type="sldNum" sz="quarter" idx="10"/>
          </p:nvPr>
        </p:nvSpPr>
        <p:spPr/>
        <p:txBody>
          <a:bodyPr/>
          <a:lstStyle/>
          <a:p>
            <a:fld id="{284C6726-30DF-1C48-9E08-E6727C69D285}" type="slidenum">
              <a:rPr lang="en-US" smtClean="0"/>
              <a:pPr/>
              <a:t>38</a:t>
            </a:fld>
            <a:endParaRPr lang="en-US"/>
          </a:p>
        </p:txBody>
      </p:sp>
    </p:spTree>
    <p:extLst>
      <p:ext uri="{BB962C8B-B14F-4D97-AF65-F5344CB8AC3E}">
        <p14:creationId xmlns:p14="http://schemas.microsoft.com/office/powerpoint/2010/main" val="709812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74F939-61BB-E240-ACA8-3B565553BEA3}" type="slidenum">
              <a:rPr lang="en-US"/>
              <a:pPr/>
              <a:t>4</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157FE8-CAD2-814E-B215-74A53744E185}" type="slidenum">
              <a:rPr lang="en-US"/>
              <a:pPr/>
              <a:t>8</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157FE8-CAD2-814E-B215-74A53744E185}" type="slidenum">
              <a:rPr lang="en-US"/>
              <a:pPr/>
              <a:t>9</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157FE8-CAD2-814E-B215-74A53744E185}" type="slidenum">
              <a:rPr lang="en-US"/>
              <a:pPr/>
              <a:t>11</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pPr defTabSz="930768" eaLnBrk="1" hangingPunct="1">
              <a:defRPr/>
            </a:pPr>
            <a:r>
              <a:rPr lang="en-US" dirty="0"/>
              <a:t>Let’s formulate the notion that Algorithm B is more efficient, and that it requires linear time</a:t>
            </a:r>
          </a:p>
          <a:p>
            <a:pPr defTabSz="930768" eaLnBrk="1" hangingPunct="1">
              <a:defRPr/>
            </a:pPr>
            <a:endParaRPr lang="en-US" dirty="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F8577C-6028-CA46-96C5-A08E26A30307}" type="slidenum">
              <a:rPr lang="en-US"/>
              <a:pPr/>
              <a:t>12</a:t>
            </a:fld>
            <a:endParaRPr lang="en-US"/>
          </a:p>
        </p:txBody>
      </p:sp>
      <p:sp>
        <p:nvSpPr>
          <p:cNvPr id="7170" name="Rectangle 2"/>
          <p:cNvSpPr>
            <a:spLocks noGrp="1" noRot="1" noChangeAspect="1" noChangeArrowheads="1"/>
          </p:cNvSpPr>
          <p:nvPr>
            <p:ph type="sldImg"/>
          </p:nvPr>
        </p:nvSpPr>
        <p:spPr bwMode="auto">
          <a:xfrm>
            <a:off x="2882900" y="527050"/>
            <a:ext cx="3506788" cy="2632075"/>
          </a:xfrm>
          <a:prstGeom prst="rect">
            <a:avLst/>
          </a:prstGeom>
          <a:solidFill>
            <a:srgbClr val="FFFFFF"/>
          </a:solidFill>
          <a:ln>
            <a:solidFill>
              <a:srgbClr val="000000"/>
            </a:solidFill>
            <a:miter lim="800000"/>
            <a:headEnd/>
            <a:tailEnd/>
          </a:ln>
        </p:spPr>
      </p:sp>
      <p:sp>
        <p:nvSpPr>
          <p:cNvPr id="7171" name="Rectangle 3"/>
          <p:cNvSpPr>
            <a:spLocks noGrp="1" noChangeArrowheads="1"/>
          </p:cNvSpPr>
          <p:nvPr>
            <p:ph type="body" idx="1"/>
          </p:nvPr>
        </p:nvSpPr>
        <p:spPr bwMode="auto">
          <a:xfrm>
            <a:off x="1235922" y="3336090"/>
            <a:ext cx="6797570" cy="3157341"/>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a:t>We ignore small values of </a:t>
            </a:r>
            <a:r>
              <a:rPr lang="en-US" dirty="0" err="1"/>
              <a:t>x</a:t>
            </a:r>
            <a:r>
              <a:rPr lang="en-US" dirty="0"/>
              <a:t> because we’re interested in the behavior for large problem sizes.</a:t>
            </a:r>
          </a:p>
          <a:p>
            <a:r>
              <a:rPr lang="en-US" dirty="0"/>
              <a:t>We ignore the multiplier because it’s hard to gauge, and is implementation dependent.</a:t>
            </a:r>
          </a:p>
          <a:p>
            <a:r>
              <a:rPr lang="en-US" dirty="0"/>
              <a:t>Example:  5n + 10 is O(n)</a:t>
            </a:r>
          </a:p>
          <a:p>
            <a:endParaRPr lang="en-US" dirty="0"/>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F8577C-6028-CA46-96C5-A08E26A30307}" type="slidenum">
              <a:rPr lang="en-US"/>
              <a:pPr/>
              <a:t>13</a:t>
            </a:fld>
            <a:endParaRPr lang="en-US"/>
          </a:p>
        </p:txBody>
      </p:sp>
      <p:sp>
        <p:nvSpPr>
          <p:cNvPr id="7170" name="Rectangle 2"/>
          <p:cNvSpPr>
            <a:spLocks noGrp="1" noRot="1" noChangeAspect="1" noChangeArrowheads="1"/>
          </p:cNvSpPr>
          <p:nvPr>
            <p:ph type="sldImg"/>
          </p:nvPr>
        </p:nvSpPr>
        <p:spPr bwMode="auto">
          <a:xfrm>
            <a:off x="2882900" y="527050"/>
            <a:ext cx="3506788" cy="2632075"/>
          </a:xfrm>
          <a:prstGeom prst="rect">
            <a:avLst/>
          </a:prstGeom>
          <a:solidFill>
            <a:srgbClr val="FFFFFF"/>
          </a:solidFill>
          <a:ln>
            <a:solidFill>
              <a:srgbClr val="000000"/>
            </a:solidFill>
            <a:miter lim="800000"/>
            <a:headEnd/>
            <a:tailEnd/>
          </a:ln>
        </p:spPr>
      </p:sp>
      <p:sp>
        <p:nvSpPr>
          <p:cNvPr id="7171" name="Rectangle 3"/>
          <p:cNvSpPr>
            <a:spLocks noGrp="1" noChangeArrowheads="1"/>
          </p:cNvSpPr>
          <p:nvPr>
            <p:ph type="body" idx="1"/>
          </p:nvPr>
        </p:nvSpPr>
        <p:spPr bwMode="auto">
          <a:xfrm>
            <a:off x="1235922" y="3336090"/>
            <a:ext cx="6797570" cy="3157341"/>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a:t>We ignore small values of </a:t>
            </a:r>
            <a:r>
              <a:rPr lang="en-US" dirty="0" err="1"/>
              <a:t>x</a:t>
            </a:r>
            <a:r>
              <a:rPr lang="en-US" dirty="0"/>
              <a:t> because we’re interested in the behavior for large problem sizes.</a:t>
            </a:r>
          </a:p>
          <a:p>
            <a:r>
              <a:rPr lang="en-US" dirty="0"/>
              <a:t>We ignore the multiplier because it’s hard to gauge, and is implementation dependent.</a:t>
            </a:r>
          </a:p>
          <a:p>
            <a:r>
              <a:rPr lang="en-US" dirty="0"/>
              <a:t>Example:  5n + 10 is O(n)</a:t>
            </a:r>
          </a:p>
          <a:p>
            <a:endParaRPr lang="en-US" dirty="0"/>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664578" name="Line 2"/>
          <p:cNvSpPr>
            <a:spLocks noChangeShapeType="1"/>
          </p:cNvSpPr>
          <p:nvPr userDrawn="1"/>
        </p:nvSpPr>
        <p:spPr bwMode="auto">
          <a:xfrm>
            <a:off x="-3175" y="904791"/>
            <a:ext cx="9147175" cy="0"/>
          </a:xfrm>
          <a:prstGeom prst="line">
            <a:avLst/>
          </a:prstGeom>
          <a:noFill/>
          <a:ln w="12700" cap="sq">
            <a:solidFill>
              <a:schemeClr val="bg2"/>
            </a:solidFill>
            <a:round/>
            <a:headEnd type="none" w="sm" len="sm"/>
            <a:tailEnd type="none" w="sm" len="sm"/>
          </a:ln>
          <a:effectLst/>
        </p:spPr>
        <p:txBody>
          <a:bodyPr>
            <a:prstTxWarp prst="textNoShape">
              <a:avLst/>
            </a:prstTxWarp>
          </a:bodyPr>
          <a:lstStyle/>
          <a:p>
            <a:endParaRPr lang="en-US"/>
          </a:p>
        </p:txBody>
      </p:sp>
      <p:sp>
        <p:nvSpPr>
          <p:cNvPr id="664579" name="Rectangle 3"/>
          <p:cNvSpPr>
            <a:spLocks noGrp="1" noChangeArrowheads="1"/>
          </p:cNvSpPr>
          <p:nvPr>
            <p:ph type="ctrTitle" sz="quarter"/>
          </p:nvPr>
        </p:nvSpPr>
        <p:spPr>
          <a:xfrm>
            <a:off x="0" y="453639"/>
            <a:ext cx="9144000" cy="1524000"/>
          </a:xfrm>
        </p:spPr>
        <p:txBody>
          <a:bodyPr anchor="b"/>
          <a:lstStyle>
            <a:lvl1pPr>
              <a:lnSpc>
                <a:spcPct val="80000"/>
              </a:lnSpc>
              <a:defRPr sz="3600">
                <a:solidFill>
                  <a:srgbClr val="003399"/>
                </a:solidFill>
              </a:defRPr>
            </a:lvl1pPr>
          </a:lstStyle>
          <a:p>
            <a:r>
              <a:rPr lang="en-US" dirty="0"/>
              <a:t>Click to edit Master title style</a:t>
            </a:r>
          </a:p>
        </p:txBody>
      </p:sp>
      <p:sp>
        <p:nvSpPr>
          <p:cNvPr id="664580" name="Rectangle 4"/>
          <p:cNvSpPr>
            <a:spLocks noGrp="1" noChangeArrowheads="1"/>
          </p:cNvSpPr>
          <p:nvPr>
            <p:ph type="subTitle" sz="quarter" idx="1"/>
          </p:nvPr>
        </p:nvSpPr>
        <p:spPr>
          <a:xfrm>
            <a:off x="1039057" y="3207171"/>
            <a:ext cx="7162800" cy="3094037"/>
          </a:xfrm>
          <a:ln>
            <a:tailEnd type="none" w="sm" len="sm"/>
          </a:ln>
        </p:spPr>
        <p:txBody>
          <a:bodyPr/>
          <a:lstStyle>
            <a:lvl1pPr algn="ctr" defTabSz="915988">
              <a:defRPr sz="2800"/>
            </a:lvl1pPr>
          </a:lstStyle>
          <a:p>
            <a:r>
              <a:rPr lang="en-US" dirty="0"/>
              <a:t>Click to edit Master subtitle style</a:t>
            </a:r>
          </a:p>
        </p:txBody>
      </p:sp>
      <p:sp>
        <p:nvSpPr>
          <p:cNvPr id="5" name="Line 2"/>
          <p:cNvSpPr>
            <a:spLocks noChangeShapeType="1"/>
          </p:cNvSpPr>
          <p:nvPr userDrawn="1"/>
        </p:nvSpPr>
        <p:spPr bwMode="auto">
          <a:xfrm>
            <a:off x="-3175" y="2607988"/>
            <a:ext cx="9147175" cy="0"/>
          </a:xfrm>
          <a:prstGeom prst="line">
            <a:avLst/>
          </a:prstGeom>
          <a:noFill/>
          <a:ln w="12700" cap="sq">
            <a:solidFill>
              <a:schemeClr val="bg2"/>
            </a:solidFill>
            <a:round/>
            <a:headEnd type="none" w="sm" len="sm"/>
            <a:tailEnd type="none" w="sm" len="sm"/>
          </a:ln>
          <a:effectLst/>
        </p:spPr>
        <p:txBody>
          <a:bodyPr>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A8BCDA1E-1794-5446-9A2E-8C1F6372D3A9}" type="slidenum">
              <a:rPr lang="en-US"/>
              <a:pPr/>
              <a:t>‹#›</a:t>
            </a:fld>
            <a:endParaRPr lang="en-U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22860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152400"/>
            <a:ext cx="67056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69578075-EEA9-8144-AD03-4EE198986FBA}" type="slidenum">
              <a:rPr lang="en-US"/>
              <a:pPr/>
              <a:t>‹#›</a:t>
            </a:fld>
            <a:endParaRPr lang="en-U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3C59E553-7F30-9B46-BA78-682CBE9B627F}" type="slidenum">
              <a:rPr lang="en-US"/>
              <a:pPr/>
              <a:t>‹#›</a:t>
            </a:fld>
            <a:endParaRPr 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914400"/>
            <a:ext cx="38481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10100" y="914400"/>
            <a:ext cx="38481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9D936146-5419-3345-8044-CD41AF2DA91B}" type="slidenum">
              <a:rPr lang="en-US"/>
              <a:pPr/>
              <a:t>‹#›</a:t>
            </a:fld>
            <a:endParaRPr 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a:xfrm>
            <a:off x="7239000" y="6629400"/>
            <a:ext cx="1905000" cy="228600"/>
          </a:xfrm>
          <a:prstGeom prst="rect">
            <a:avLst/>
          </a:prstGeom>
        </p:spPr>
        <p:txBody>
          <a:bodyPr/>
          <a:lstStyle>
            <a:lvl1pPr>
              <a:defRPr smtClean="0"/>
            </a:lvl1pPr>
          </a:lstStyle>
          <a:p>
            <a:fld id="{4A07CD2F-7EF3-5748-8C7E-34D5617F5470}" type="slidenum">
              <a:rPr lang="en-US"/>
              <a:pPr/>
              <a:t>‹#›</a:t>
            </a:fld>
            <a:endParaRPr 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F37CA0D4-0E25-8349-8F08-3B7430B3C567}" type="slidenum">
              <a:rPr lang="en-US"/>
              <a:pPr/>
              <a:t>‹#›</a:t>
            </a:fld>
            <a:endParaRPr lang="en-U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A65680C1-A870-054C-BD87-6F9CFA4D4C6D}" type="slidenum">
              <a:rPr lang="en-US"/>
              <a:pPr/>
              <a:t>‹#›</a:t>
            </a:fld>
            <a:endParaRPr lang="en-US"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663554" name="Rectangle 2"/>
          <p:cNvSpPr>
            <a:spLocks noGrp="1" noChangeArrowheads="1"/>
          </p:cNvSpPr>
          <p:nvPr>
            <p:ph type="title"/>
          </p:nvPr>
        </p:nvSpPr>
        <p:spPr bwMode="auto">
          <a:xfrm>
            <a:off x="0" y="248448"/>
            <a:ext cx="9144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63555" name="Rectangle 3"/>
          <p:cNvSpPr>
            <a:spLocks noGrp="1" noChangeArrowheads="1"/>
          </p:cNvSpPr>
          <p:nvPr>
            <p:ph type="body" idx="1"/>
          </p:nvPr>
        </p:nvSpPr>
        <p:spPr bwMode="auto">
          <a:xfrm>
            <a:off x="609600" y="1063808"/>
            <a:ext cx="7848600" cy="5410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hdr="0" ftr="0" dt="0"/>
  <p:txStyles>
    <p:titleStyle>
      <a:lvl1pPr algn="ctr" rtl="0" eaLnBrk="0" fontAlgn="base" hangingPunct="0">
        <a:lnSpc>
          <a:spcPct val="70000"/>
        </a:lnSpc>
        <a:spcBef>
          <a:spcPct val="0"/>
        </a:spcBef>
        <a:spcAft>
          <a:spcPct val="0"/>
        </a:spcAft>
        <a:defRPr kumimoji="1" sz="3200">
          <a:solidFill>
            <a:schemeClr val="hlink"/>
          </a:solidFill>
          <a:latin typeface="+mj-lt"/>
          <a:ea typeface="+mj-ea"/>
          <a:cs typeface="+mj-cs"/>
        </a:defRPr>
      </a:lvl1pPr>
      <a:lvl2pPr algn="ctr" rtl="0" eaLnBrk="0" fontAlgn="base" hangingPunct="0">
        <a:lnSpc>
          <a:spcPct val="70000"/>
        </a:lnSpc>
        <a:spcBef>
          <a:spcPct val="0"/>
        </a:spcBef>
        <a:spcAft>
          <a:spcPct val="0"/>
        </a:spcAft>
        <a:defRPr kumimoji="1" sz="2000">
          <a:solidFill>
            <a:schemeClr val="hlink"/>
          </a:solidFill>
          <a:latin typeface="Comic Sans MS" charset="0"/>
        </a:defRPr>
      </a:lvl2pPr>
      <a:lvl3pPr algn="ctr" rtl="0" eaLnBrk="0" fontAlgn="base" hangingPunct="0">
        <a:lnSpc>
          <a:spcPct val="70000"/>
        </a:lnSpc>
        <a:spcBef>
          <a:spcPct val="0"/>
        </a:spcBef>
        <a:spcAft>
          <a:spcPct val="0"/>
        </a:spcAft>
        <a:defRPr kumimoji="1" sz="2000">
          <a:solidFill>
            <a:schemeClr val="hlink"/>
          </a:solidFill>
          <a:latin typeface="Comic Sans MS" charset="0"/>
        </a:defRPr>
      </a:lvl3pPr>
      <a:lvl4pPr algn="ctr" rtl="0" eaLnBrk="0" fontAlgn="base" hangingPunct="0">
        <a:lnSpc>
          <a:spcPct val="70000"/>
        </a:lnSpc>
        <a:spcBef>
          <a:spcPct val="0"/>
        </a:spcBef>
        <a:spcAft>
          <a:spcPct val="0"/>
        </a:spcAft>
        <a:defRPr kumimoji="1" sz="2000">
          <a:solidFill>
            <a:schemeClr val="hlink"/>
          </a:solidFill>
          <a:latin typeface="Comic Sans MS" charset="0"/>
        </a:defRPr>
      </a:lvl4pPr>
      <a:lvl5pPr algn="ctr" rtl="0" eaLnBrk="0" fontAlgn="base" hangingPunct="0">
        <a:lnSpc>
          <a:spcPct val="70000"/>
        </a:lnSpc>
        <a:spcBef>
          <a:spcPct val="0"/>
        </a:spcBef>
        <a:spcAft>
          <a:spcPct val="0"/>
        </a:spcAft>
        <a:defRPr kumimoji="1" sz="2000">
          <a:solidFill>
            <a:schemeClr val="hlink"/>
          </a:solidFill>
          <a:latin typeface="Comic Sans MS" charset="0"/>
        </a:defRPr>
      </a:lvl5pPr>
      <a:lvl6pPr marL="457200" algn="ctr" rtl="0" eaLnBrk="0" fontAlgn="base" hangingPunct="0">
        <a:lnSpc>
          <a:spcPct val="70000"/>
        </a:lnSpc>
        <a:spcBef>
          <a:spcPct val="0"/>
        </a:spcBef>
        <a:spcAft>
          <a:spcPct val="0"/>
        </a:spcAft>
        <a:defRPr kumimoji="1" sz="2000">
          <a:solidFill>
            <a:schemeClr val="hlink"/>
          </a:solidFill>
          <a:latin typeface="Comic Sans MS" charset="0"/>
        </a:defRPr>
      </a:lvl6pPr>
      <a:lvl7pPr marL="914400" algn="ctr" rtl="0" eaLnBrk="0" fontAlgn="base" hangingPunct="0">
        <a:lnSpc>
          <a:spcPct val="70000"/>
        </a:lnSpc>
        <a:spcBef>
          <a:spcPct val="0"/>
        </a:spcBef>
        <a:spcAft>
          <a:spcPct val="0"/>
        </a:spcAft>
        <a:defRPr kumimoji="1" sz="2000">
          <a:solidFill>
            <a:schemeClr val="hlink"/>
          </a:solidFill>
          <a:latin typeface="Comic Sans MS" charset="0"/>
        </a:defRPr>
      </a:lvl7pPr>
      <a:lvl8pPr marL="1371600" algn="ctr" rtl="0" eaLnBrk="0" fontAlgn="base" hangingPunct="0">
        <a:lnSpc>
          <a:spcPct val="70000"/>
        </a:lnSpc>
        <a:spcBef>
          <a:spcPct val="0"/>
        </a:spcBef>
        <a:spcAft>
          <a:spcPct val="0"/>
        </a:spcAft>
        <a:defRPr kumimoji="1" sz="2000">
          <a:solidFill>
            <a:schemeClr val="hlink"/>
          </a:solidFill>
          <a:latin typeface="Comic Sans MS" charset="0"/>
        </a:defRPr>
      </a:lvl8pPr>
      <a:lvl9pPr marL="1828800" algn="ctr" rtl="0" eaLnBrk="0" fontAlgn="base" hangingPunct="0">
        <a:lnSpc>
          <a:spcPct val="70000"/>
        </a:lnSpc>
        <a:spcBef>
          <a:spcPct val="0"/>
        </a:spcBef>
        <a:spcAft>
          <a:spcPct val="0"/>
        </a:spcAft>
        <a:defRPr kumimoji="1" sz="2000">
          <a:solidFill>
            <a:schemeClr val="hlink"/>
          </a:solidFill>
          <a:latin typeface="Comic Sans MS" charset="0"/>
        </a:defRPr>
      </a:lvl9pPr>
    </p:titleStyle>
    <p:bodyStyle>
      <a:lvl1pPr algn="l" rtl="0" eaLnBrk="0" fontAlgn="base" hangingPunct="0">
        <a:lnSpc>
          <a:spcPct val="100000"/>
        </a:lnSpc>
        <a:spcBef>
          <a:spcPct val="0"/>
        </a:spcBef>
        <a:spcAft>
          <a:spcPts val="600"/>
        </a:spcAft>
        <a:buClr>
          <a:srgbClr val="003399"/>
        </a:buClr>
        <a:buSzPct val="50000"/>
        <a:buFont typeface="Monotype Sorts" charset="2"/>
        <a:defRPr kumimoji="1" sz="2000">
          <a:solidFill>
            <a:srgbClr val="003399"/>
          </a:solidFill>
          <a:latin typeface="+mn-lt"/>
          <a:ea typeface="+mn-ea"/>
          <a:cs typeface="+mn-cs"/>
        </a:defRPr>
      </a:lvl1pPr>
      <a:lvl2pPr marL="346075" indent="-231775" algn="l" rtl="0" eaLnBrk="0" fontAlgn="base" hangingPunct="0">
        <a:lnSpc>
          <a:spcPct val="100000"/>
        </a:lnSpc>
        <a:spcBef>
          <a:spcPct val="0"/>
        </a:spcBef>
        <a:spcAft>
          <a:spcPts val="600"/>
        </a:spcAft>
        <a:buClr>
          <a:schemeClr val="tx1"/>
        </a:buClr>
        <a:buSzPct val="35000"/>
        <a:buFont typeface="Monotype Sorts" charset="2"/>
        <a:buChar char="n"/>
        <a:defRPr kumimoji="1">
          <a:solidFill>
            <a:schemeClr val="tx1"/>
          </a:solidFill>
          <a:latin typeface="+mn-lt"/>
          <a:ea typeface="ＭＳ Ｐゴシック" charset="-128"/>
        </a:defRPr>
      </a:lvl2pPr>
      <a:lvl3pPr marL="627063" indent="-166688" algn="l" rtl="0" eaLnBrk="0" fontAlgn="base" hangingPunct="0">
        <a:lnSpc>
          <a:spcPts val="2600"/>
        </a:lnSpc>
        <a:spcBef>
          <a:spcPct val="0"/>
        </a:spcBef>
        <a:spcAft>
          <a:spcPts val="600"/>
        </a:spcAft>
        <a:buClr>
          <a:schemeClr val="tx1"/>
        </a:buClr>
        <a:buSzPct val="80000"/>
        <a:buChar char="–"/>
        <a:defRPr kumimoji="1">
          <a:solidFill>
            <a:schemeClr val="tx1"/>
          </a:solidFill>
          <a:latin typeface="+mn-lt"/>
          <a:ea typeface="ＭＳ Ｐゴシック" charset="-128"/>
        </a:defRPr>
      </a:lvl3pPr>
      <a:lvl4pPr marL="1147763" indent="-404813" algn="l" rtl="0" eaLnBrk="0" fontAlgn="base" hangingPunct="0">
        <a:lnSpc>
          <a:spcPts val="2600"/>
        </a:lnSpc>
        <a:spcBef>
          <a:spcPct val="0"/>
        </a:spcBef>
        <a:spcAft>
          <a:spcPct val="0"/>
        </a:spcAft>
        <a:buClr>
          <a:schemeClr val="tx1"/>
        </a:buClr>
        <a:buFont typeface="Wingdings" charset="2"/>
        <a:buChar char="!"/>
        <a:defRPr kumimoji="1">
          <a:solidFill>
            <a:schemeClr val="tx1"/>
          </a:solidFill>
          <a:latin typeface="+mn-lt"/>
          <a:ea typeface="ＭＳ Ｐゴシック" charset="-128"/>
        </a:defRPr>
      </a:lvl4pPr>
      <a:lvl5pPr marL="15398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5pPr>
      <a:lvl6pPr marL="19970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6pPr>
      <a:lvl7pPr marL="24542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7pPr>
      <a:lvl8pPr marL="29114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8pPr>
      <a:lvl9pPr marL="33686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5.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9.wmf"/></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12.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image" Target="../media/image11.emf"/><Relationship Id="rId4" Type="http://schemas.openxmlformats.org/officeDocument/2006/relationships/oleObject" Target="../embeddings/oleObject5.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sz="quarter"/>
          </p:nvPr>
        </p:nvSpPr>
        <p:spPr>
          <a:xfrm>
            <a:off x="634981" y="844214"/>
            <a:ext cx="8090110" cy="1439445"/>
          </a:xfrm>
        </p:spPr>
        <p:txBody>
          <a:bodyPr/>
          <a:lstStyle/>
          <a:p>
            <a:pPr>
              <a:lnSpc>
                <a:spcPct val="90000"/>
              </a:lnSpc>
            </a:pPr>
            <a:r>
              <a:rPr lang="en-US" sz="3200" dirty="0"/>
              <a:t>CS 220: Discrete Structures and their Applications </a:t>
            </a:r>
          </a:p>
        </p:txBody>
      </p:sp>
      <p:sp>
        <p:nvSpPr>
          <p:cNvPr id="3" name="Rectangle 2"/>
          <p:cNvSpPr/>
          <p:nvPr/>
        </p:nvSpPr>
        <p:spPr>
          <a:xfrm>
            <a:off x="1803887" y="2674573"/>
            <a:ext cx="5733556" cy="2169825"/>
          </a:xfrm>
          <a:prstGeom prst="rect">
            <a:avLst/>
          </a:prstGeom>
        </p:spPr>
        <p:txBody>
          <a:bodyPr wrap="square">
            <a:spAutoFit/>
          </a:bodyPr>
          <a:lstStyle/>
          <a:p>
            <a:pPr eaLnBrk="1" hangingPunct="1">
              <a:lnSpc>
                <a:spcPct val="80000"/>
              </a:lnSpc>
            </a:pPr>
            <a:endParaRPr lang="en-US" sz="1400" dirty="0">
              <a:solidFill>
                <a:srgbClr val="002060"/>
              </a:solidFill>
            </a:endParaRPr>
          </a:p>
          <a:p>
            <a:pPr algn="ctr" eaLnBrk="1" hangingPunct="1">
              <a:lnSpc>
                <a:spcPct val="120000"/>
              </a:lnSpc>
            </a:pPr>
            <a:r>
              <a:rPr lang="en-US" sz="3200" dirty="0">
                <a:solidFill>
                  <a:srgbClr val="4C4C4C"/>
                </a:solidFill>
              </a:rPr>
              <a:t>Measuring algorithm running time using big O analysis</a:t>
            </a:r>
            <a:endParaRPr lang="en-US" sz="2800" dirty="0">
              <a:solidFill>
                <a:srgbClr val="4C4C4C"/>
              </a:solidFill>
            </a:endParaRPr>
          </a:p>
          <a:p>
            <a:pPr eaLnBrk="1" hangingPunct="1">
              <a:lnSpc>
                <a:spcPct val="80000"/>
              </a:lnSpc>
            </a:pPr>
            <a:endParaRPr lang="en-US" sz="2000" dirty="0"/>
          </a:p>
          <a:p>
            <a:pPr eaLnBrk="1" hangingPunct="1">
              <a:lnSpc>
                <a:spcPct val="80000"/>
              </a:lnSpc>
            </a:pPr>
            <a:endParaRPr lang="en-US" sz="2000" dirty="0"/>
          </a:p>
          <a:p>
            <a:pPr eaLnBrk="1" hangingPunct="1">
              <a:lnSpc>
                <a:spcPct val="80000"/>
              </a:lnSpc>
            </a:pPr>
            <a:endParaRPr lang="en-US" sz="1800" dirty="0"/>
          </a:p>
        </p:txBody>
      </p:sp>
      <p:pic>
        <p:nvPicPr>
          <p:cNvPr id="8" name="Picture 7"/>
          <p:cNvPicPr>
            <a:picLocks noChangeAspect="1"/>
          </p:cNvPicPr>
          <p:nvPr/>
        </p:nvPicPr>
        <p:blipFill>
          <a:blip r:embed="rId3"/>
          <a:stretch>
            <a:fillRect/>
          </a:stretch>
        </p:blipFill>
        <p:spPr>
          <a:xfrm>
            <a:off x="7301635" y="5972753"/>
            <a:ext cx="1638300" cy="711200"/>
          </a:xfrm>
          <a:prstGeom prst="rect">
            <a:avLst/>
          </a:prstGeom>
        </p:spPr>
      </p:pic>
      <p:pic>
        <p:nvPicPr>
          <p:cNvPr id="9" name="Picture 8"/>
          <p:cNvPicPr>
            <a:picLocks noChangeAspect="1"/>
          </p:cNvPicPr>
          <p:nvPr/>
        </p:nvPicPr>
        <p:blipFill>
          <a:blip r:embed="rId4"/>
          <a:stretch>
            <a:fillRect/>
          </a:stretch>
        </p:blipFill>
        <p:spPr>
          <a:xfrm>
            <a:off x="0" y="5576455"/>
            <a:ext cx="2222397" cy="1143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growth rates</a:t>
            </a:r>
          </a:p>
        </p:txBody>
      </p:sp>
      <p:pic>
        <p:nvPicPr>
          <p:cNvPr id="10" name="Picture 9" descr="part5-1.png"/>
          <p:cNvPicPr>
            <a:picLocks noChangeAspect="1"/>
          </p:cNvPicPr>
          <p:nvPr/>
        </p:nvPicPr>
        <p:blipFill>
          <a:blip r:embed="rId2"/>
          <a:stretch>
            <a:fillRect/>
          </a:stretch>
        </p:blipFill>
        <p:spPr>
          <a:xfrm>
            <a:off x="927418" y="1000139"/>
            <a:ext cx="7496981" cy="4504154"/>
          </a:xfrm>
          <a:prstGeom prst="rect">
            <a:avLst/>
          </a:prstGeom>
        </p:spPr>
      </p:pic>
      <p:sp>
        <p:nvSpPr>
          <p:cNvPr id="11" name="TextBox 10"/>
          <p:cNvSpPr txBox="1"/>
          <p:nvPr/>
        </p:nvSpPr>
        <p:spPr>
          <a:xfrm>
            <a:off x="6996673" y="1643515"/>
            <a:ext cx="1302197" cy="369332"/>
          </a:xfrm>
          <a:prstGeom prst="rect">
            <a:avLst/>
          </a:prstGeom>
          <a:solidFill>
            <a:schemeClr val="bg1"/>
          </a:solidFill>
        </p:spPr>
        <p:txBody>
          <a:bodyPr wrap="none" rtlCol="0">
            <a:spAutoFit/>
          </a:bodyPr>
          <a:lstStyle/>
          <a:p>
            <a:r>
              <a:rPr lang="en-US" dirty="0"/>
              <a:t>Algorithm A</a:t>
            </a:r>
          </a:p>
        </p:txBody>
      </p:sp>
      <p:sp>
        <p:nvSpPr>
          <p:cNvPr id="12" name="TextBox 11"/>
          <p:cNvSpPr txBox="1"/>
          <p:nvPr/>
        </p:nvSpPr>
        <p:spPr>
          <a:xfrm>
            <a:off x="6971336" y="3628400"/>
            <a:ext cx="1300356" cy="369332"/>
          </a:xfrm>
          <a:prstGeom prst="rect">
            <a:avLst/>
          </a:prstGeom>
          <a:solidFill>
            <a:schemeClr val="bg1"/>
          </a:solidFill>
        </p:spPr>
        <p:txBody>
          <a:bodyPr wrap="none" rtlCol="0">
            <a:spAutoFit/>
          </a:bodyPr>
          <a:lstStyle/>
          <a:p>
            <a:r>
              <a:rPr lang="en-US" dirty="0"/>
              <a:t>Algorithm B</a:t>
            </a:r>
          </a:p>
        </p:txBody>
      </p:sp>
      <p:sp>
        <p:nvSpPr>
          <p:cNvPr id="3" name="Rectangle 2"/>
          <p:cNvSpPr/>
          <p:nvPr/>
        </p:nvSpPr>
        <p:spPr bwMode="auto">
          <a:xfrm>
            <a:off x="6973455" y="2770909"/>
            <a:ext cx="1420090" cy="935182"/>
          </a:xfrm>
          <a:prstGeom prst="rect">
            <a:avLst/>
          </a:prstGeom>
          <a:solidFill>
            <a:schemeClr val="accent3"/>
          </a:solidFill>
          <a:ln w="9525" cap="flat" cmpd="sng" algn="ctr">
            <a:noFill/>
            <a:prstDash val="solid"/>
            <a:round/>
            <a:headEnd type="none" w="med" len="med"/>
            <a:tailEnd type="triangle" w="sm" len="sm"/>
          </a:ln>
          <a:effectLst/>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a:ln>
                <a:noFill/>
              </a:ln>
              <a:solidFill>
                <a:schemeClr val="tx1"/>
              </a:solidFill>
              <a:effectLst/>
              <a:latin typeface="Comic Sans MS" charset="0"/>
            </a:endParaRPr>
          </a:p>
        </p:txBody>
      </p:sp>
    </p:spTree>
    <p:extLst>
      <p:ext uri="{BB962C8B-B14F-4D97-AF65-F5344CB8AC3E}">
        <p14:creationId xmlns:p14="http://schemas.microsoft.com/office/powerpoint/2010/main" val="860039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dirty="0"/>
              <a:t>growth rates</a:t>
            </a:r>
          </a:p>
        </p:txBody>
      </p:sp>
      <p:sp>
        <p:nvSpPr>
          <p:cNvPr id="76803" name="Rectangle 3"/>
          <p:cNvSpPr>
            <a:spLocks noGrp="1" noChangeArrowheads="1"/>
          </p:cNvSpPr>
          <p:nvPr>
            <p:ph type="body" idx="1"/>
          </p:nvPr>
        </p:nvSpPr>
        <p:spPr>
          <a:xfrm>
            <a:off x="457200" y="1219200"/>
            <a:ext cx="8229600" cy="4530725"/>
          </a:xfrm>
        </p:spPr>
        <p:txBody>
          <a:bodyPr/>
          <a:lstStyle/>
          <a:p>
            <a:pPr>
              <a:lnSpc>
                <a:spcPct val="90000"/>
              </a:lnSpc>
            </a:pPr>
            <a:r>
              <a:rPr lang="en-US" sz="2400" dirty="0"/>
              <a:t>Algorithm A requires </a:t>
            </a:r>
            <a:r>
              <a:rPr lang="en-US" sz="2400" i="1" dirty="0">
                <a:latin typeface="Times New Roman" pitchFamily="-112" charset="0"/>
              </a:rPr>
              <a:t>n</a:t>
            </a:r>
            <a:r>
              <a:rPr lang="en-US" sz="2400" i="1" baseline="30000" dirty="0">
                <a:latin typeface="Times New Roman" pitchFamily="-112" charset="0"/>
              </a:rPr>
              <a:t>2 </a:t>
            </a:r>
            <a:r>
              <a:rPr lang="en-US" sz="2400" i="1" dirty="0">
                <a:latin typeface="Times New Roman" pitchFamily="-112" charset="0"/>
              </a:rPr>
              <a:t>/ 2</a:t>
            </a:r>
            <a:r>
              <a:rPr lang="en-US" sz="2400" i="1" baseline="30000" dirty="0">
                <a:latin typeface="Times New Roman" pitchFamily="-112" charset="0"/>
              </a:rPr>
              <a:t> </a:t>
            </a:r>
            <a:r>
              <a:rPr lang="en-US" sz="2400" dirty="0"/>
              <a:t> operations to solve a problem of size </a:t>
            </a:r>
            <a:r>
              <a:rPr lang="en-US" sz="2400" i="1" dirty="0" err="1">
                <a:latin typeface="Times New Roman" pitchFamily="-112" charset="0"/>
              </a:rPr>
              <a:t>n</a:t>
            </a:r>
            <a:endParaRPr lang="en-US" sz="2400" dirty="0"/>
          </a:p>
          <a:p>
            <a:pPr>
              <a:lnSpc>
                <a:spcPct val="90000"/>
              </a:lnSpc>
            </a:pPr>
            <a:r>
              <a:rPr lang="en-US" sz="2400" dirty="0"/>
              <a:t>Algorithm B requires </a:t>
            </a:r>
            <a:r>
              <a:rPr lang="en-US" sz="2400" i="1" dirty="0">
                <a:latin typeface="Times New Roman" pitchFamily="-112" charset="0"/>
              </a:rPr>
              <a:t>5n+10</a:t>
            </a:r>
            <a:r>
              <a:rPr lang="en-US" sz="2400" dirty="0"/>
              <a:t> operations to solve a problem of size </a:t>
            </a:r>
            <a:r>
              <a:rPr lang="en-US" sz="2400" i="1" dirty="0" err="1">
                <a:latin typeface="Times New Roman" pitchFamily="-112" charset="0"/>
              </a:rPr>
              <a:t>n</a:t>
            </a:r>
            <a:endParaRPr lang="en-US" sz="2400" i="1" dirty="0">
              <a:latin typeface="Times New Roman" pitchFamily="-112" charset="0"/>
            </a:endParaRPr>
          </a:p>
          <a:p>
            <a:pPr>
              <a:lnSpc>
                <a:spcPct val="90000"/>
              </a:lnSpc>
            </a:pPr>
            <a:endParaRPr lang="en-US" sz="2400" i="1" dirty="0">
              <a:latin typeface="Times New Roman" pitchFamily="-112" charset="0"/>
            </a:endParaRPr>
          </a:p>
          <a:p>
            <a:pPr>
              <a:lnSpc>
                <a:spcPct val="90000"/>
              </a:lnSpc>
            </a:pPr>
            <a:r>
              <a:rPr lang="en-US" sz="2400" dirty="0"/>
              <a:t>For large enough problem sizes, algorithm B is more efficient</a:t>
            </a:r>
          </a:p>
          <a:p>
            <a:pPr>
              <a:lnSpc>
                <a:spcPct val="90000"/>
              </a:lnSpc>
            </a:pPr>
            <a:r>
              <a:rPr lang="en-US" sz="2400" dirty="0"/>
              <a:t>We focus on the growth rate:</a:t>
            </a:r>
          </a:p>
          <a:p>
            <a:pPr lvl="1">
              <a:lnSpc>
                <a:spcPct val="90000"/>
              </a:lnSpc>
            </a:pPr>
            <a:r>
              <a:rPr lang="en-US" sz="2400" dirty="0"/>
              <a:t>Algorithm A requires time proportional to </a:t>
            </a:r>
            <a:r>
              <a:rPr lang="en-US" sz="2400" i="1" dirty="0">
                <a:latin typeface="Times New Roman" pitchFamily="-112" charset="0"/>
              </a:rPr>
              <a:t>n</a:t>
            </a:r>
            <a:r>
              <a:rPr lang="en-US" sz="2400" i="1" baseline="30000" dirty="0">
                <a:latin typeface="Times New Roman" pitchFamily="-112" charset="0"/>
              </a:rPr>
              <a:t>2</a:t>
            </a:r>
          </a:p>
          <a:p>
            <a:pPr lvl="1">
              <a:lnSpc>
                <a:spcPct val="90000"/>
              </a:lnSpc>
            </a:pPr>
            <a:r>
              <a:rPr lang="en-US" sz="2400" dirty="0"/>
              <a:t>Algorithm B requires time proportional to </a:t>
            </a:r>
            <a:r>
              <a:rPr lang="en-US" sz="2400" i="1" dirty="0" err="1">
                <a:latin typeface="Times New Roman" pitchFamily="-112" charset="0"/>
              </a:rPr>
              <a:t>n</a:t>
            </a:r>
            <a:endParaRPr lang="en-US" sz="2400" i="1" dirty="0">
              <a:latin typeface="Times New Roman" pitchFamily="-112" charset="0"/>
            </a:endParaRPr>
          </a:p>
          <a:p>
            <a:pPr>
              <a:lnSpc>
                <a:spcPct val="90000"/>
              </a:lnSpc>
            </a:pPr>
            <a:endParaRPr lang="en-US" sz="2400" i="1" dirty="0">
              <a:latin typeface="Times New Roman" pitchFamily="-112" charset="0"/>
            </a:endParaRPr>
          </a:p>
          <a:p>
            <a:pPr>
              <a:lnSpc>
                <a:spcPct val="90000"/>
              </a:lnSpc>
            </a:pPr>
            <a:endParaRPr lang="en-US" sz="2400" i="1" dirty="0">
              <a:latin typeface="Times New Roman" pitchFamily="-112" charset="0"/>
            </a:endParaRPr>
          </a:p>
          <a:p>
            <a:pPr>
              <a:lnSpc>
                <a:spcPct val="90000"/>
              </a:lnSpc>
            </a:pPr>
            <a:endParaRPr lang="en-US" sz="2400" dirty="0"/>
          </a:p>
          <a:p>
            <a:pPr>
              <a:lnSpc>
                <a:spcPct val="90000"/>
              </a:lnSpc>
            </a:pPr>
            <a:endParaRPr lang="en-US" sz="2400" dirty="0"/>
          </a:p>
        </p:txBody>
      </p:sp>
    </p:spTree>
    <p:extLst>
      <p:ext uri="{BB962C8B-B14F-4D97-AF65-F5344CB8AC3E}">
        <p14:creationId xmlns:p14="http://schemas.microsoft.com/office/powerpoint/2010/main" val="1932391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Order of magnitude analysis</a:t>
            </a:r>
          </a:p>
        </p:txBody>
      </p:sp>
      <p:sp>
        <p:nvSpPr>
          <p:cNvPr id="5123" name="Rectangle 3"/>
          <p:cNvSpPr>
            <a:spLocks noGrp="1" noChangeArrowheads="1"/>
          </p:cNvSpPr>
          <p:nvPr>
            <p:ph type="body" idx="1"/>
          </p:nvPr>
        </p:nvSpPr>
        <p:spPr>
          <a:xfrm>
            <a:off x="491836" y="1214582"/>
            <a:ext cx="8382000" cy="5181600"/>
          </a:xfrm>
        </p:spPr>
        <p:txBody>
          <a:bodyPr/>
          <a:lstStyle/>
          <a:p>
            <a:r>
              <a:rPr lang="en-US" sz="2600" dirty="0">
                <a:solidFill>
                  <a:srgbClr val="800000"/>
                </a:solidFill>
              </a:rPr>
              <a:t>Big O:</a:t>
            </a:r>
            <a:r>
              <a:rPr lang="en-US" sz="2600" dirty="0"/>
              <a:t> A function</a:t>
            </a:r>
            <a:r>
              <a:rPr lang="en-US" sz="2600" i="1" dirty="0"/>
              <a:t> </a:t>
            </a:r>
            <a:r>
              <a:rPr lang="en-US" sz="2600" i="1" dirty="0">
                <a:latin typeface="Times New Roman" pitchFamily="-112" charset="0"/>
              </a:rPr>
              <a:t>f(n)</a:t>
            </a:r>
            <a:r>
              <a:rPr lang="en-US" sz="2600" i="1" dirty="0"/>
              <a:t> </a:t>
            </a:r>
            <a:r>
              <a:rPr lang="en-US" sz="2600" dirty="0"/>
              <a:t>is</a:t>
            </a:r>
            <a:r>
              <a:rPr lang="en-US" sz="2600" i="1" dirty="0"/>
              <a:t> </a:t>
            </a:r>
            <a:r>
              <a:rPr lang="en-US" sz="2600" i="1" dirty="0">
                <a:latin typeface="Times New Roman" pitchFamily="-112" charset="0"/>
              </a:rPr>
              <a:t>O(g(n))</a:t>
            </a:r>
            <a:r>
              <a:rPr lang="en-US" sz="2600" i="1" dirty="0"/>
              <a:t> </a:t>
            </a:r>
            <a:r>
              <a:rPr lang="en-US" sz="2600" dirty="0"/>
              <a:t>if there are two positive constants</a:t>
            </a:r>
            <a:r>
              <a:rPr lang="en-US" sz="2600" i="1" dirty="0"/>
              <a:t>, </a:t>
            </a:r>
            <a:r>
              <a:rPr lang="en-US" sz="2600" i="1" dirty="0">
                <a:solidFill>
                  <a:srgbClr val="2F8B20"/>
                </a:solidFill>
                <a:latin typeface="Times New Roman" pitchFamily="-112" charset="0"/>
              </a:rPr>
              <a:t>c</a:t>
            </a:r>
            <a:r>
              <a:rPr lang="en-US" sz="2600" i="1" dirty="0"/>
              <a:t> </a:t>
            </a:r>
            <a:r>
              <a:rPr lang="en-US" sz="2600" dirty="0"/>
              <a:t>and</a:t>
            </a:r>
            <a:r>
              <a:rPr lang="en-US" sz="2600" i="1" dirty="0"/>
              <a:t> </a:t>
            </a:r>
            <a:r>
              <a:rPr lang="en-US" sz="2600" i="1" dirty="0">
                <a:solidFill>
                  <a:srgbClr val="2F8B20"/>
                </a:solidFill>
                <a:latin typeface="Times New Roman" pitchFamily="-112" charset="0"/>
              </a:rPr>
              <a:t>n</a:t>
            </a:r>
            <a:r>
              <a:rPr lang="en-US" sz="2600" i="1" baseline="-25000" dirty="0">
                <a:solidFill>
                  <a:srgbClr val="2F8B20"/>
                </a:solidFill>
                <a:latin typeface="Times New Roman" pitchFamily="-112" charset="0"/>
              </a:rPr>
              <a:t>0</a:t>
            </a:r>
            <a:r>
              <a:rPr lang="en-US" sz="2600" i="1" dirty="0"/>
              <a:t>, </a:t>
            </a:r>
            <a:r>
              <a:rPr lang="en-US" sz="2600" dirty="0"/>
              <a:t>such that </a:t>
            </a:r>
          </a:p>
          <a:p>
            <a:pPr>
              <a:buFont typeface="Wingdings" pitchFamily="-112" charset="2"/>
              <a:buNone/>
            </a:pPr>
            <a:r>
              <a:rPr lang="en-US" sz="2600" i="1" dirty="0"/>
              <a:t>			</a:t>
            </a:r>
            <a:r>
              <a:rPr lang="en-US" sz="2600" i="1" dirty="0">
                <a:latin typeface="Times New Roman" pitchFamily="-112" charset="0"/>
              </a:rPr>
              <a:t>f(n)</a:t>
            </a:r>
            <a:r>
              <a:rPr lang="en-US" sz="2600" i="1" dirty="0">
                <a:sym typeface="Symbol" pitchFamily="-112" charset="2"/>
              </a:rPr>
              <a:t> </a:t>
            </a:r>
            <a:r>
              <a:rPr lang="en-US" sz="2600" dirty="0">
                <a:sym typeface="Symbol" pitchFamily="-112" charset="2"/>
              </a:rPr>
              <a:t> </a:t>
            </a:r>
            <a:r>
              <a:rPr lang="en-US" sz="2600" i="1" dirty="0">
                <a:latin typeface="Times New Roman" pitchFamily="-112" charset="0"/>
              </a:rPr>
              <a:t>c</a:t>
            </a:r>
            <a:r>
              <a:rPr lang="en-US" sz="1800" i="1" dirty="0">
                <a:latin typeface="Times New Roman" pitchFamily="-112" charset="0"/>
              </a:rPr>
              <a:t>*</a:t>
            </a:r>
            <a:r>
              <a:rPr lang="en-US" sz="2600" i="1" dirty="0">
                <a:latin typeface="Times New Roman" pitchFamily="-112" charset="0"/>
              </a:rPr>
              <a:t>g(n)</a:t>
            </a:r>
            <a:r>
              <a:rPr lang="en-US" sz="2600" dirty="0">
                <a:sym typeface="Symbol" pitchFamily="-112" charset="2"/>
              </a:rPr>
              <a:t>       </a:t>
            </a:r>
            <a:r>
              <a:rPr lang="en-US" sz="2600" i="1" dirty="0">
                <a:latin typeface="Times New Roman" pitchFamily="-112" charset="0"/>
                <a:sym typeface="Symbol" pitchFamily="-112" charset="2"/>
              </a:rPr>
              <a:t>n</a:t>
            </a:r>
            <a:r>
              <a:rPr lang="en-US" sz="2600" i="1" dirty="0">
                <a:latin typeface="Times New Roman" pitchFamily="-112" charset="0"/>
              </a:rPr>
              <a:t> &gt; n</a:t>
            </a:r>
            <a:r>
              <a:rPr lang="en-US" sz="2600" i="1" baseline="-25000" dirty="0">
                <a:latin typeface="Times New Roman" pitchFamily="-112" charset="0"/>
              </a:rPr>
              <a:t>0</a:t>
            </a:r>
            <a:endParaRPr lang="en-US" sz="2600" i="1" dirty="0">
              <a:latin typeface="Times New Roman" pitchFamily="-112" charset="0"/>
            </a:endParaRPr>
          </a:p>
        </p:txBody>
      </p:sp>
      <p:sp>
        <p:nvSpPr>
          <p:cNvPr id="5124" name="Line 4"/>
          <p:cNvSpPr>
            <a:spLocks noChangeShapeType="1"/>
          </p:cNvSpPr>
          <p:nvPr/>
        </p:nvSpPr>
        <p:spPr bwMode="auto">
          <a:xfrm flipV="1">
            <a:off x="2219325" y="3516313"/>
            <a:ext cx="0" cy="2155825"/>
          </a:xfrm>
          <a:prstGeom prst="line">
            <a:avLst/>
          </a:prstGeom>
          <a:noFill/>
          <a:ln w="9525">
            <a:solidFill>
              <a:schemeClr val="tx1"/>
            </a:solidFill>
            <a:miter lim="800000"/>
            <a:headEnd/>
            <a:tailEnd type="triangle" w="med" len="med"/>
          </a:ln>
          <a:effectLst/>
        </p:spPr>
        <p:txBody>
          <a:bodyPr wrap="none">
            <a:prstTxWarp prst="textNoShape">
              <a:avLst/>
            </a:prstTxWarp>
          </a:bodyPr>
          <a:lstStyle/>
          <a:p>
            <a:endParaRPr lang="en-US"/>
          </a:p>
        </p:txBody>
      </p:sp>
      <p:sp>
        <p:nvSpPr>
          <p:cNvPr id="5125" name="Line 5"/>
          <p:cNvSpPr>
            <a:spLocks noChangeShapeType="1"/>
          </p:cNvSpPr>
          <p:nvPr/>
        </p:nvSpPr>
        <p:spPr bwMode="auto">
          <a:xfrm>
            <a:off x="2219325" y="5672138"/>
            <a:ext cx="3654425" cy="0"/>
          </a:xfrm>
          <a:prstGeom prst="line">
            <a:avLst/>
          </a:prstGeom>
          <a:noFill/>
          <a:ln w="9525">
            <a:solidFill>
              <a:schemeClr val="tx1"/>
            </a:solidFill>
            <a:miter lim="800000"/>
            <a:headEnd/>
            <a:tailEnd type="triangle" w="med" len="med"/>
          </a:ln>
          <a:effectLst/>
        </p:spPr>
        <p:txBody>
          <a:bodyPr wrap="none">
            <a:prstTxWarp prst="textNoShape">
              <a:avLst/>
            </a:prstTxWarp>
          </a:bodyPr>
          <a:lstStyle/>
          <a:p>
            <a:endParaRPr lang="en-US"/>
          </a:p>
        </p:txBody>
      </p:sp>
      <p:sp>
        <p:nvSpPr>
          <p:cNvPr id="5126" name="Line 6"/>
          <p:cNvSpPr>
            <a:spLocks noChangeShapeType="1"/>
          </p:cNvSpPr>
          <p:nvPr/>
        </p:nvSpPr>
        <p:spPr bwMode="auto">
          <a:xfrm flipV="1">
            <a:off x="2219325" y="4171950"/>
            <a:ext cx="2978150" cy="1219200"/>
          </a:xfrm>
          <a:prstGeom prst="line">
            <a:avLst/>
          </a:prstGeom>
          <a:noFill/>
          <a:ln w="28575">
            <a:solidFill>
              <a:schemeClr val="hlink"/>
            </a:solidFill>
            <a:miter lim="800000"/>
            <a:headEnd/>
            <a:tailEnd/>
          </a:ln>
          <a:effectLst/>
        </p:spPr>
        <p:txBody>
          <a:bodyPr wrap="none">
            <a:prstTxWarp prst="textNoShape">
              <a:avLst/>
            </a:prstTxWarp>
          </a:bodyPr>
          <a:lstStyle/>
          <a:p>
            <a:endParaRPr lang="en-US"/>
          </a:p>
        </p:txBody>
      </p:sp>
      <p:sp>
        <p:nvSpPr>
          <p:cNvPr id="5128" name="Text Box 8"/>
          <p:cNvSpPr txBox="1">
            <a:spLocks noChangeArrowheads="1"/>
          </p:cNvSpPr>
          <p:nvPr/>
        </p:nvSpPr>
        <p:spPr bwMode="auto">
          <a:xfrm>
            <a:off x="3503591" y="3502465"/>
            <a:ext cx="710451" cy="338554"/>
          </a:xfrm>
          <a:prstGeom prst="rect">
            <a:avLst/>
          </a:prstGeom>
          <a:noFill/>
          <a:ln w="9525">
            <a:noFill/>
            <a:miter lim="800000"/>
            <a:headEnd/>
            <a:tailEnd/>
          </a:ln>
          <a:effectLst/>
        </p:spPr>
        <p:txBody>
          <a:bodyPr wrap="none">
            <a:prstTxWarp prst="textNoShape">
              <a:avLst/>
            </a:prstTxWarp>
            <a:spAutoFit/>
          </a:bodyPr>
          <a:lstStyle/>
          <a:p>
            <a:pPr eaLnBrk="1" hangingPunct="1"/>
            <a:r>
              <a:rPr lang="en-US" i="1" dirty="0">
                <a:solidFill>
                  <a:schemeClr val="bg2"/>
                </a:solidFill>
                <a:latin typeface="Times New Roman" pitchFamily="-112" charset="0"/>
              </a:rPr>
              <a:t>c*g(x)</a:t>
            </a:r>
            <a:endParaRPr lang="en-US" i="1" dirty="0">
              <a:solidFill>
                <a:schemeClr val="bg2"/>
              </a:solidFill>
            </a:endParaRPr>
          </a:p>
        </p:txBody>
      </p:sp>
      <p:sp>
        <p:nvSpPr>
          <p:cNvPr id="5129" name="Text Box 9"/>
          <p:cNvSpPr txBox="1">
            <a:spLocks noChangeArrowheads="1"/>
          </p:cNvSpPr>
          <p:nvPr/>
        </p:nvSpPr>
        <p:spPr bwMode="auto">
          <a:xfrm>
            <a:off x="5197475" y="3897313"/>
            <a:ext cx="606425" cy="457200"/>
          </a:xfrm>
          <a:prstGeom prst="rect">
            <a:avLst/>
          </a:prstGeom>
          <a:noFill/>
          <a:ln w="9525">
            <a:noFill/>
            <a:miter lim="800000"/>
            <a:headEnd/>
            <a:tailEnd/>
          </a:ln>
          <a:effectLst/>
        </p:spPr>
        <p:txBody>
          <a:bodyPr wrap="none">
            <a:prstTxWarp prst="textNoShape">
              <a:avLst/>
            </a:prstTxWarp>
            <a:spAutoFit/>
          </a:bodyPr>
          <a:lstStyle/>
          <a:p>
            <a:pPr eaLnBrk="1" hangingPunct="1"/>
            <a:r>
              <a:rPr lang="en-US" i="1">
                <a:solidFill>
                  <a:schemeClr val="hlink"/>
                </a:solidFill>
                <a:latin typeface="Times New Roman" pitchFamily="-112" charset="0"/>
              </a:rPr>
              <a:t>f(x)</a:t>
            </a:r>
            <a:endParaRPr lang="en-US" i="1">
              <a:solidFill>
                <a:schemeClr val="hlink"/>
              </a:solidFill>
            </a:endParaRPr>
          </a:p>
        </p:txBody>
      </p:sp>
      <p:sp>
        <p:nvSpPr>
          <p:cNvPr id="5130" name="Text Box 10"/>
          <p:cNvSpPr txBox="1">
            <a:spLocks noChangeArrowheads="1"/>
          </p:cNvSpPr>
          <p:nvPr/>
        </p:nvSpPr>
        <p:spPr bwMode="auto">
          <a:xfrm>
            <a:off x="5846763" y="5464175"/>
            <a:ext cx="296862" cy="336550"/>
          </a:xfrm>
          <a:prstGeom prst="rect">
            <a:avLst/>
          </a:prstGeom>
          <a:noFill/>
          <a:ln w="9525">
            <a:noFill/>
            <a:miter lim="800000"/>
            <a:headEnd/>
            <a:tailEnd/>
          </a:ln>
          <a:effectLst/>
        </p:spPr>
        <p:txBody>
          <a:bodyPr wrap="none">
            <a:prstTxWarp prst="textNoShape">
              <a:avLst/>
            </a:prstTxWarp>
            <a:spAutoFit/>
          </a:bodyPr>
          <a:lstStyle/>
          <a:p>
            <a:pPr eaLnBrk="1" hangingPunct="1"/>
            <a:r>
              <a:rPr lang="en-US" sz="1600"/>
              <a:t>n</a:t>
            </a:r>
          </a:p>
        </p:txBody>
      </p:sp>
      <p:sp>
        <p:nvSpPr>
          <p:cNvPr id="5131" name="Line 11"/>
          <p:cNvSpPr>
            <a:spLocks noChangeShapeType="1"/>
          </p:cNvSpPr>
          <p:nvPr/>
        </p:nvSpPr>
        <p:spPr bwMode="auto">
          <a:xfrm>
            <a:off x="3657600" y="4856813"/>
            <a:ext cx="17461" cy="815325"/>
          </a:xfrm>
          <a:prstGeom prst="line">
            <a:avLst/>
          </a:prstGeom>
          <a:noFill/>
          <a:ln w="28575" cap="rnd">
            <a:solidFill>
              <a:srgbClr val="2F8B20"/>
            </a:solidFill>
            <a:prstDash val="sysDot"/>
            <a:miter lim="800000"/>
            <a:headEnd/>
            <a:tailEnd/>
          </a:ln>
          <a:effectLst/>
        </p:spPr>
        <p:txBody>
          <a:bodyPr wrap="none">
            <a:prstTxWarp prst="textNoShape">
              <a:avLst/>
            </a:prstTxWarp>
          </a:bodyPr>
          <a:lstStyle/>
          <a:p>
            <a:endParaRPr lang="en-US"/>
          </a:p>
        </p:txBody>
      </p:sp>
      <p:sp>
        <p:nvSpPr>
          <p:cNvPr id="5132" name="Text Box 12"/>
          <p:cNvSpPr txBox="1">
            <a:spLocks noChangeArrowheads="1"/>
          </p:cNvSpPr>
          <p:nvPr/>
        </p:nvSpPr>
        <p:spPr bwMode="auto">
          <a:xfrm>
            <a:off x="3505198" y="5680075"/>
            <a:ext cx="423280" cy="400110"/>
          </a:xfrm>
          <a:prstGeom prst="rect">
            <a:avLst/>
          </a:prstGeom>
          <a:noFill/>
          <a:ln w="9525">
            <a:noFill/>
            <a:miter lim="800000"/>
            <a:headEnd/>
            <a:tailEnd/>
          </a:ln>
          <a:effectLst/>
        </p:spPr>
        <p:txBody>
          <a:bodyPr wrap="none">
            <a:prstTxWarp prst="textNoShape">
              <a:avLst/>
            </a:prstTxWarp>
            <a:spAutoFit/>
          </a:bodyPr>
          <a:lstStyle/>
          <a:p>
            <a:pPr eaLnBrk="1" hangingPunct="1"/>
            <a:r>
              <a:rPr lang="en-US" sz="2000" dirty="0">
                <a:solidFill>
                  <a:srgbClr val="2F8B20"/>
                </a:solidFill>
              </a:rPr>
              <a:t>n</a:t>
            </a:r>
            <a:r>
              <a:rPr lang="en-US" sz="2000" baseline="-25000" dirty="0">
                <a:solidFill>
                  <a:srgbClr val="2F8B20"/>
                </a:solidFill>
              </a:rPr>
              <a:t>0</a:t>
            </a:r>
            <a:endParaRPr lang="en-US" sz="2000" dirty="0">
              <a:solidFill>
                <a:srgbClr val="2F8B20"/>
              </a:solidFill>
            </a:endParaRPr>
          </a:p>
        </p:txBody>
      </p:sp>
      <p:sp>
        <p:nvSpPr>
          <p:cNvPr id="2" name="Arc 1">
            <a:extLst>
              <a:ext uri="{FF2B5EF4-FFF2-40B4-BE49-F238E27FC236}">
                <a16:creationId xmlns:a16="http://schemas.microsoft.com/office/drawing/2014/main" id="{99FCF50E-3EAF-2A41-B2CC-B5889E333F06}"/>
              </a:ext>
            </a:extLst>
          </p:cNvPr>
          <p:cNvSpPr/>
          <p:nvPr/>
        </p:nvSpPr>
        <p:spPr bwMode="auto">
          <a:xfrm flipV="1">
            <a:off x="-358973" y="404734"/>
            <a:ext cx="4657016" cy="5252424"/>
          </a:xfrm>
          <a:prstGeom prst="arc">
            <a:avLst>
              <a:gd name="adj1" fmla="val 16560544"/>
              <a:gd name="adj2" fmla="val 20816908"/>
            </a:avLst>
          </a:prstGeom>
          <a:noFill/>
          <a:ln w="28575" cap="flat" cmpd="sng" algn="ctr">
            <a:solidFill>
              <a:schemeClr val="tx1"/>
            </a:solidFill>
            <a:prstDash val="solid"/>
            <a:round/>
            <a:headEnd type="none" w="med" len="med"/>
            <a:tailEnd type="triangle" w="sm" len="sm"/>
          </a:ln>
          <a:effectLst/>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a:ln>
                <a:noFill/>
              </a:ln>
              <a:solidFill>
                <a:schemeClr val="tx1"/>
              </a:solidFill>
              <a:effectLst/>
              <a:latin typeface="Comic Sans MS" charset="0"/>
            </a:endParaRPr>
          </a:p>
        </p:txBody>
      </p:sp>
    </p:spTree>
    <p:extLst>
      <p:ext uri="{BB962C8B-B14F-4D97-AF65-F5344CB8AC3E}">
        <p14:creationId xmlns:p14="http://schemas.microsoft.com/office/powerpoint/2010/main" val="3087136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Order of magnitude analysis</a:t>
            </a:r>
          </a:p>
        </p:txBody>
      </p:sp>
      <p:sp>
        <p:nvSpPr>
          <p:cNvPr id="5123" name="Rectangle 3"/>
          <p:cNvSpPr>
            <a:spLocks noGrp="1" noChangeArrowheads="1"/>
          </p:cNvSpPr>
          <p:nvPr>
            <p:ph type="body" idx="1"/>
          </p:nvPr>
        </p:nvSpPr>
        <p:spPr>
          <a:xfrm>
            <a:off x="491836" y="1214582"/>
            <a:ext cx="8382000" cy="5181600"/>
          </a:xfrm>
        </p:spPr>
        <p:txBody>
          <a:bodyPr/>
          <a:lstStyle/>
          <a:p>
            <a:r>
              <a:rPr lang="en-US" sz="2600" dirty="0">
                <a:solidFill>
                  <a:srgbClr val="800000"/>
                </a:solidFill>
              </a:rPr>
              <a:t>Big O:</a:t>
            </a:r>
            <a:r>
              <a:rPr lang="en-US" sz="2600" dirty="0"/>
              <a:t> A function</a:t>
            </a:r>
            <a:r>
              <a:rPr lang="en-US" sz="2600" i="1" dirty="0"/>
              <a:t> </a:t>
            </a:r>
            <a:r>
              <a:rPr lang="en-US" sz="2600" i="1" dirty="0">
                <a:latin typeface="Times New Roman" pitchFamily="-112" charset="0"/>
              </a:rPr>
              <a:t>f(n)</a:t>
            </a:r>
            <a:r>
              <a:rPr lang="en-US" sz="2600" i="1" dirty="0"/>
              <a:t> </a:t>
            </a:r>
            <a:r>
              <a:rPr lang="en-US" sz="2600" dirty="0"/>
              <a:t>is</a:t>
            </a:r>
            <a:r>
              <a:rPr lang="en-US" sz="2600" i="1" dirty="0"/>
              <a:t> </a:t>
            </a:r>
            <a:r>
              <a:rPr lang="en-US" sz="2600" i="1" dirty="0">
                <a:latin typeface="Times New Roman" pitchFamily="-112" charset="0"/>
              </a:rPr>
              <a:t>O(g(n))</a:t>
            </a:r>
            <a:r>
              <a:rPr lang="en-US" sz="2600" i="1" dirty="0"/>
              <a:t> </a:t>
            </a:r>
            <a:r>
              <a:rPr lang="en-US" sz="2600" dirty="0"/>
              <a:t>if there are two positive constants</a:t>
            </a:r>
            <a:r>
              <a:rPr lang="en-US" sz="2600" i="1" dirty="0"/>
              <a:t>, </a:t>
            </a:r>
            <a:r>
              <a:rPr lang="en-US" sz="2600" i="1" dirty="0">
                <a:solidFill>
                  <a:srgbClr val="2F8B20"/>
                </a:solidFill>
                <a:latin typeface="Times New Roman" pitchFamily="-112" charset="0"/>
              </a:rPr>
              <a:t>c</a:t>
            </a:r>
            <a:r>
              <a:rPr lang="en-US" sz="2600" i="1" dirty="0"/>
              <a:t> </a:t>
            </a:r>
            <a:r>
              <a:rPr lang="en-US" sz="2600" dirty="0"/>
              <a:t>and</a:t>
            </a:r>
            <a:r>
              <a:rPr lang="en-US" sz="2600" i="1" dirty="0"/>
              <a:t> </a:t>
            </a:r>
            <a:r>
              <a:rPr lang="en-US" sz="2600" i="1" dirty="0">
                <a:solidFill>
                  <a:srgbClr val="2F8B20"/>
                </a:solidFill>
                <a:latin typeface="Times New Roman" pitchFamily="-112" charset="0"/>
              </a:rPr>
              <a:t>n</a:t>
            </a:r>
            <a:r>
              <a:rPr lang="en-US" sz="2600" i="1" baseline="-25000" dirty="0">
                <a:solidFill>
                  <a:srgbClr val="2F8B20"/>
                </a:solidFill>
                <a:latin typeface="Times New Roman" pitchFamily="-112" charset="0"/>
              </a:rPr>
              <a:t>0</a:t>
            </a:r>
            <a:r>
              <a:rPr lang="en-US" sz="2600" i="1" dirty="0"/>
              <a:t>, </a:t>
            </a:r>
            <a:r>
              <a:rPr lang="en-US" sz="2600" dirty="0"/>
              <a:t>such that </a:t>
            </a:r>
          </a:p>
          <a:p>
            <a:pPr>
              <a:buFont typeface="Wingdings" pitchFamily="-112" charset="2"/>
              <a:buNone/>
            </a:pPr>
            <a:r>
              <a:rPr lang="en-US" sz="2600" i="1" dirty="0"/>
              <a:t>			</a:t>
            </a:r>
            <a:r>
              <a:rPr lang="en-US" sz="2600" i="1" dirty="0">
                <a:latin typeface="Times New Roman" pitchFamily="-112" charset="0"/>
              </a:rPr>
              <a:t>f(n)</a:t>
            </a:r>
            <a:r>
              <a:rPr lang="en-US" sz="2600" i="1" dirty="0">
                <a:sym typeface="Symbol" pitchFamily="-112" charset="2"/>
              </a:rPr>
              <a:t> </a:t>
            </a:r>
            <a:r>
              <a:rPr lang="en-US" sz="2600" dirty="0">
                <a:sym typeface="Symbol" pitchFamily="-112" charset="2"/>
              </a:rPr>
              <a:t> </a:t>
            </a:r>
            <a:r>
              <a:rPr lang="en-US" sz="2600" i="1" dirty="0">
                <a:latin typeface="Times New Roman" pitchFamily="-112" charset="0"/>
              </a:rPr>
              <a:t>c</a:t>
            </a:r>
            <a:r>
              <a:rPr lang="en-US" sz="1800" i="1" dirty="0">
                <a:latin typeface="Times New Roman" pitchFamily="-112" charset="0"/>
              </a:rPr>
              <a:t>*</a:t>
            </a:r>
            <a:r>
              <a:rPr lang="en-US" sz="2600" i="1" dirty="0">
                <a:latin typeface="Times New Roman" pitchFamily="-112" charset="0"/>
              </a:rPr>
              <a:t>g(n)</a:t>
            </a:r>
            <a:r>
              <a:rPr lang="en-US" sz="2600" dirty="0">
                <a:sym typeface="Symbol" pitchFamily="-112" charset="2"/>
              </a:rPr>
              <a:t>       </a:t>
            </a:r>
            <a:r>
              <a:rPr lang="en-US" sz="2600" i="1" dirty="0">
                <a:latin typeface="Times New Roman" pitchFamily="-112" charset="0"/>
                <a:sym typeface="Symbol" pitchFamily="-112" charset="2"/>
              </a:rPr>
              <a:t>n</a:t>
            </a:r>
            <a:r>
              <a:rPr lang="en-US" sz="2600" i="1" dirty="0">
                <a:latin typeface="Times New Roman" pitchFamily="-112" charset="0"/>
              </a:rPr>
              <a:t> &gt; n</a:t>
            </a:r>
            <a:r>
              <a:rPr lang="en-US" sz="2600" i="1" baseline="-25000" dirty="0">
                <a:latin typeface="Times New Roman" pitchFamily="-112" charset="0"/>
              </a:rPr>
              <a:t>0</a:t>
            </a:r>
          </a:p>
          <a:p>
            <a:pPr>
              <a:buFont typeface="Wingdings" pitchFamily="-112" charset="2"/>
              <a:buNone/>
            </a:pPr>
            <a:endParaRPr lang="en-US" sz="2600" i="1" baseline="-25000" dirty="0">
              <a:latin typeface="Times New Roman" pitchFamily="-112" charset="0"/>
            </a:endParaRPr>
          </a:p>
          <a:p>
            <a:r>
              <a:rPr lang="en-US" sz="2400" dirty="0"/>
              <a:t>Focus is on the shape of the function</a:t>
            </a:r>
          </a:p>
          <a:p>
            <a:pPr lvl="1"/>
            <a:r>
              <a:rPr lang="en-US" sz="2000" dirty="0"/>
              <a:t>Ignore the multiplicative constant</a:t>
            </a:r>
          </a:p>
          <a:p>
            <a:r>
              <a:rPr lang="en-US" sz="2400" dirty="0"/>
              <a:t>Focus is on large </a:t>
            </a:r>
            <a:r>
              <a:rPr lang="en-US" sz="2400" i="1" dirty="0">
                <a:latin typeface="Times New Roman" pitchFamily="-112" charset="0"/>
              </a:rPr>
              <a:t>n</a:t>
            </a:r>
            <a:endParaRPr lang="en-US" sz="2400" dirty="0"/>
          </a:p>
          <a:p>
            <a:pPr lvl="1"/>
            <a:r>
              <a:rPr lang="en-US" sz="2000" i="1" dirty="0">
                <a:latin typeface="Times New Roman" pitchFamily="-112" charset="0"/>
              </a:rPr>
              <a:t>n</a:t>
            </a:r>
            <a:r>
              <a:rPr lang="en-US" sz="2000" i="1" baseline="-25000" dirty="0">
                <a:latin typeface="Times New Roman" pitchFamily="-112" charset="0"/>
              </a:rPr>
              <a:t>0</a:t>
            </a:r>
            <a:r>
              <a:rPr lang="en-US" sz="2000" i="1" dirty="0">
                <a:latin typeface="Times New Roman" pitchFamily="-112" charset="0"/>
              </a:rPr>
              <a:t> </a:t>
            </a:r>
            <a:r>
              <a:rPr lang="en-US" sz="2000" dirty="0"/>
              <a:t>allows us to ignore behavior for small </a:t>
            </a:r>
            <a:r>
              <a:rPr lang="en-US" sz="2000" i="1" dirty="0">
                <a:latin typeface="Times New Roman" pitchFamily="-112" charset="0"/>
              </a:rPr>
              <a:t>n</a:t>
            </a:r>
          </a:p>
          <a:p>
            <a:pPr lvl="1"/>
            <a:r>
              <a:rPr lang="en-US" sz="2000" dirty="0"/>
              <a:t>Example:  5n + 10 is O(n)</a:t>
            </a:r>
          </a:p>
          <a:p>
            <a:pPr marL="114300" lvl="1" indent="0">
              <a:buNone/>
            </a:pPr>
            <a:endParaRPr lang="en-US" sz="2000" dirty="0"/>
          </a:p>
          <a:p>
            <a:pPr>
              <a:buFont typeface="Wingdings" pitchFamily="-112" charset="2"/>
              <a:buNone/>
            </a:pPr>
            <a:endParaRPr lang="en-US" sz="2800" i="1" dirty="0">
              <a:latin typeface="Times New Roman" pitchFamily="-112" charset="0"/>
            </a:endParaRPr>
          </a:p>
          <a:p>
            <a:pPr>
              <a:buFont typeface="Wingdings" pitchFamily="-112" charset="2"/>
              <a:buNone/>
            </a:pPr>
            <a:endParaRPr lang="en-US" sz="2800" i="1" dirty="0">
              <a:latin typeface="Times New Roman" pitchFamily="-112" charset="0"/>
            </a:endParaRPr>
          </a:p>
        </p:txBody>
      </p:sp>
    </p:spTree>
    <p:extLst>
      <p:ext uri="{BB962C8B-B14F-4D97-AF65-F5344CB8AC3E}">
        <p14:creationId xmlns:p14="http://schemas.microsoft.com/office/powerpoint/2010/main" val="752816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Order of magnitude analysis</a:t>
            </a:r>
          </a:p>
        </p:txBody>
      </p:sp>
      <p:sp>
        <p:nvSpPr>
          <p:cNvPr id="5123" name="Rectangle 3"/>
          <p:cNvSpPr>
            <a:spLocks noGrp="1" noChangeArrowheads="1"/>
          </p:cNvSpPr>
          <p:nvPr>
            <p:ph type="body" idx="1"/>
          </p:nvPr>
        </p:nvSpPr>
        <p:spPr>
          <a:xfrm>
            <a:off x="491836" y="1214582"/>
            <a:ext cx="8382000" cy="5181600"/>
          </a:xfrm>
        </p:spPr>
        <p:txBody>
          <a:bodyPr/>
          <a:lstStyle/>
          <a:p>
            <a:r>
              <a:rPr lang="en-US" sz="2600" dirty="0">
                <a:solidFill>
                  <a:srgbClr val="800000"/>
                </a:solidFill>
              </a:rPr>
              <a:t>Big O:</a:t>
            </a:r>
            <a:r>
              <a:rPr lang="en-US" sz="2600" dirty="0"/>
              <a:t> A function</a:t>
            </a:r>
            <a:r>
              <a:rPr lang="en-US" sz="2600" i="1" dirty="0"/>
              <a:t> </a:t>
            </a:r>
            <a:r>
              <a:rPr lang="en-US" sz="2600" i="1" dirty="0">
                <a:latin typeface="Times New Roman" pitchFamily="-112" charset="0"/>
              </a:rPr>
              <a:t>f(n)</a:t>
            </a:r>
            <a:r>
              <a:rPr lang="en-US" sz="2600" i="1" dirty="0"/>
              <a:t> </a:t>
            </a:r>
            <a:r>
              <a:rPr lang="en-US" sz="2600" dirty="0"/>
              <a:t>is</a:t>
            </a:r>
            <a:r>
              <a:rPr lang="en-US" sz="2600" i="1" dirty="0"/>
              <a:t> </a:t>
            </a:r>
            <a:r>
              <a:rPr lang="en-US" sz="2600" i="1" dirty="0">
                <a:latin typeface="Times New Roman" pitchFamily="-112" charset="0"/>
              </a:rPr>
              <a:t>O(g(n))</a:t>
            </a:r>
            <a:r>
              <a:rPr lang="en-US" sz="2600" i="1" dirty="0"/>
              <a:t> </a:t>
            </a:r>
            <a:r>
              <a:rPr lang="en-US" sz="2600" dirty="0"/>
              <a:t>if there are two positive constants</a:t>
            </a:r>
            <a:r>
              <a:rPr lang="en-US" sz="2600" i="1" dirty="0"/>
              <a:t>, </a:t>
            </a:r>
            <a:r>
              <a:rPr lang="en-US" sz="2600" i="1" dirty="0">
                <a:solidFill>
                  <a:srgbClr val="2F8B20"/>
                </a:solidFill>
                <a:latin typeface="Times New Roman" pitchFamily="-112" charset="0"/>
              </a:rPr>
              <a:t>c</a:t>
            </a:r>
            <a:r>
              <a:rPr lang="en-US" sz="2600" i="1" dirty="0"/>
              <a:t> </a:t>
            </a:r>
            <a:r>
              <a:rPr lang="en-US" sz="2600" dirty="0"/>
              <a:t>and</a:t>
            </a:r>
            <a:r>
              <a:rPr lang="en-US" sz="2600" i="1" dirty="0"/>
              <a:t> </a:t>
            </a:r>
            <a:r>
              <a:rPr lang="en-US" sz="2600" i="1" dirty="0">
                <a:solidFill>
                  <a:srgbClr val="2F8B20"/>
                </a:solidFill>
                <a:latin typeface="Times New Roman" pitchFamily="-112" charset="0"/>
              </a:rPr>
              <a:t>n</a:t>
            </a:r>
            <a:r>
              <a:rPr lang="en-US" sz="2600" i="1" baseline="-25000" dirty="0">
                <a:solidFill>
                  <a:srgbClr val="2F8B20"/>
                </a:solidFill>
                <a:latin typeface="Times New Roman" pitchFamily="-112" charset="0"/>
              </a:rPr>
              <a:t>0</a:t>
            </a:r>
            <a:r>
              <a:rPr lang="en-US" sz="2600" i="1" dirty="0"/>
              <a:t>, </a:t>
            </a:r>
            <a:r>
              <a:rPr lang="en-US" sz="2600" dirty="0"/>
              <a:t>such that </a:t>
            </a:r>
          </a:p>
          <a:p>
            <a:pPr>
              <a:buFont typeface="Wingdings" pitchFamily="-112" charset="2"/>
              <a:buNone/>
            </a:pPr>
            <a:r>
              <a:rPr lang="en-US" sz="2600" i="1" dirty="0"/>
              <a:t>			</a:t>
            </a:r>
            <a:r>
              <a:rPr lang="en-US" sz="2600" i="1" dirty="0">
                <a:latin typeface="Times New Roman" pitchFamily="-112" charset="0"/>
              </a:rPr>
              <a:t>f(n)</a:t>
            </a:r>
            <a:r>
              <a:rPr lang="en-US" sz="2600" i="1" dirty="0">
                <a:sym typeface="Symbol" pitchFamily="-112" charset="2"/>
              </a:rPr>
              <a:t> </a:t>
            </a:r>
            <a:r>
              <a:rPr lang="en-US" sz="2600" dirty="0">
                <a:sym typeface="Symbol" pitchFamily="-112" charset="2"/>
              </a:rPr>
              <a:t> </a:t>
            </a:r>
            <a:r>
              <a:rPr lang="en-US" sz="2600" i="1" dirty="0">
                <a:latin typeface="Times New Roman" pitchFamily="-112" charset="0"/>
              </a:rPr>
              <a:t>c</a:t>
            </a:r>
            <a:r>
              <a:rPr lang="en-US" sz="1800" i="1" dirty="0">
                <a:latin typeface="Times New Roman" pitchFamily="-112" charset="0"/>
              </a:rPr>
              <a:t>*</a:t>
            </a:r>
            <a:r>
              <a:rPr lang="en-US" sz="2600" i="1" dirty="0">
                <a:latin typeface="Times New Roman" pitchFamily="-112" charset="0"/>
              </a:rPr>
              <a:t>g(n)</a:t>
            </a:r>
            <a:r>
              <a:rPr lang="en-US" sz="2600" dirty="0">
                <a:sym typeface="Symbol" pitchFamily="-112" charset="2"/>
              </a:rPr>
              <a:t>       </a:t>
            </a:r>
            <a:r>
              <a:rPr lang="en-US" sz="2600" i="1" dirty="0">
                <a:latin typeface="Times New Roman" pitchFamily="-112" charset="0"/>
                <a:sym typeface="Symbol" pitchFamily="-112" charset="2"/>
              </a:rPr>
              <a:t>n</a:t>
            </a:r>
            <a:r>
              <a:rPr lang="en-US" sz="2600" i="1" dirty="0">
                <a:latin typeface="Times New Roman" pitchFamily="-112" charset="0"/>
              </a:rPr>
              <a:t> &gt; n</a:t>
            </a:r>
            <a:r>
              <a:rPr lang="en-US" sz="2600" i="1" baseline="-25000" dirty="0">
                <a:latin typeface="Times New Roman" pitchFamily="-112" charset="0"/>
              </a:rPr>
              <a:t>0</a:t>
            </a:r>
          </a:p>
          <a:p>
            <a:pPr>
              <a:buFont typeface="Wingdings" pitchFamily="-112" charset="2"/>
              <a:buNone/>
            </a:pPr>
            <a:endParaRPr lang="en-US" sz="2600" i="1" baseline="-25000" dirty="0">
              <a:latin typeface="Times New Roman" pitchFamily="-112" charset="0"/>
            </a:endParaRPr>
          </a:p>
          <a:p>
            <a:r>
              <a:rPr lang="en-US" sz="2400" dirty="0"/>
              <a:t>Focus is on the shape of the function, its growth behavior.</a:t>
            </a:r>
          </a:p>
          <a:p>
            <a:endParaRPr lang="en-US" sz="2400" dirty="0"/>
          </a:p>
          <a:p>
            <a:r>
              <a:rPr lang="en-US" sz="2400" dirty="0"/>
              <a:t>Focus is on large </a:t>
            </a:r>
            <a:r>
              <a:rPr lang="en-US" sz="2400" i="1" dirty="0">
                <a:latin typeface="Times New Roman" pitchFamily="-112" charset="0"/>
              </a:rPr>
              <a:t>n</a:t>
            </a:r>
            <a:endParaRPr lang="en-US" sz="2400" dirty="0"/>
          </a:p>
          <a:p>
            <a:pPr lvl="1"/>
            <a:r>
              <a:rPr lang="en-US" sz="2000" i="1" dirty="0">
                <a:latin typeface="Times New Roman" pitchFamily="-112" charset="0"/>
              </a:rPr>
              <a:t>n</a:t>
            </a:r>
            <a:r>
              <a:rPr lang="en-US" sz="2000" i="1" baseline="-25000" dirty="0">
                <a:latin typeface="Times New Roman" pitchFamily="-112" charset="0"/>
              </a:rPr>
              <a:t>0</a:t>
            </a:r>
            <a:r>
              <a:rPr lang="en-US" sz="2000" i="1" dirty="0">
                <a:latin typeface="Times New Roman" pitchFamily="-112" charset="0"/>
              </a:rPr>
              <a:t> </a:t>
            </a:r>
            <a:r>
              <a:rPr lang="en-US" sz="2000" dirty="0"/>
              <a:t>allows us to ignore behavior for small </a:t>
            </a:r>
            <a:r>
              <a:rPr lang="en-US" sz="2000" i="1" dirty="0">
                <a:latin typeface="Times New Roman" pitchFamily="-112" charset="0"/>
              </a:rPr>
              <a:t>n</a:t>
            </a:r>
          </a:p>
          <a:p>
            <a:pPr lvl="1"/>
            <a:endParaRPr lang="en-US" sz="2000" i="1" dirty="0">
              <a:latin typeface="Times New Roman" pitchFamily="-112" charset="0"/>
            </a:endParaRPr>
          </a:p>
          <a:p>
            <a:pPr marL="114300" lvl="1" indent="0">
              <a:buNone/>
            </a:pPr>
            <a:r>
              <a:rPr lang="en-US" sz="2200" dirty="0"/>
              <a:t>c and </a:t>
            </a:r>
            <a:r>
              <a:rPr lang="en-US" sz="2400" i="1" dirty="0">
                <a:latin typeface="Times New Roman" pitchFamily="-112" charset="0"/>
              </a:rPr>
              <a:t>n</a:t>
            </a:r>
            <a:r>
              <a:rPr lang="en-US" sz="2400" i="1" baseline="-25000" dirty="0">
                <a:latin typeface="Times New Roman" pitchFamily="-112" charset="0"/>
              </a:rPr>
              <a:t>0 </a:t>
            </a:r>
            <a:r>
              <a:rPr lang="en-US" sz="2200" dirty="0"/>
              <a:t>are </a:t>
            </a:r>
            <a:r>
              <a:rPr lang="en-US" sz="2200" dirty="0">
                <a:solidFill>
                  <a:srgbClr val="800000"/>
                </a:solidFill>
              </a:rPr>
              <a:t>witnesses</a:t>
            </a:r>
            <a:r>
              <a:rPr lang="en-US" sz="2200" dirty="0"/>
              <a:t> to the relationship that </a:t>
            </a:r>
            <a:r>
              <a:rPr lang="en-US" sz="2200" i="1" dirty="0">
                <a:latin typeface="Times New Roman" pitchFamily="-112" charset="0"/>
              </a:rPr>
              <a:t>f(n)</a:t>
            </a:r>
            <a:r>
              <a:rPr lang="en-US" sz="2200" i="1" dirty="0"/>
              <a:t> is </a:t>
            </a:r>
            <a:r>
              <a:rPr lang="en-US" sz="2200" i="1" dirty="0">
                <a:latin typeface="Times New Roman" pitchFamily="-112" charset="0"/>
              </a:rPr>
              <a:t>O(g(n))</a:t>
            </a:r>
          </a:p>
          <a:p>
            <a:pPr marL="114300" lvl="1" indent="0">
              <a:buNone/>
            </a:pPr>
            <a:endParaRPr lang="en-US" sz="2000" dirty="0"/>
          </a:p>
          <a:p>
            <a:pPr>
              <a:buFont typeface="Wingdings" pitchFamily="-112" charset="2"/>
              <a:buNone/>
            </a:pPr>
            <a:endParaRPr lang="en-US" sz="2800" i="1" dirty="0">
              <a:latin typeface="Times New Roman" pitchFamily="-112" charset="0"/>
            </a:endParaRPr>
          </a:p>
          <a:p>
            <a:pPr>
              <a:buFont typeface="Wingdings" pitchFamily="-112" charset="2"/>
              <a:buNone/>
            </a:pPr>
            <a:endParaRPr lang="en-US" sz="2800" i="1" dirty="0">
              <a:latin typeface="Times New Roman" pitchFamily="-112" charset="0"/>
            </a:endParaRPr>
          </a:p>
        </p:txBody>
      </p:sp>
    </p:spTree>
    <p:extLst>
      <p:ext uri="{BB962C8B-B14F-4D97-AF65-F5344CB8AC3E}">
        <p14:creationId xmlns:p14="http://schemas.microsoft.com/office/powerpoint/2010/main" val="1857674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a:t>
            </a:r>
          </a:p>
        </p:txBody>
      </p:sp>
      <p:sp>
        <p:nvSpPr>
          <p:cNvPr id="5" name="Content Placeholder 4"/>
          <p:cNvSpPr>
            <a:spLocks noGrp="1"/>
          </p:cNvSpPr>
          <p:nvPr>
            <p:ph idx="1"/>
          </p:nvPr>
        </p:nvSpPr>
        <p:spPr/>
        <p:txBody>
          <a:bodyPr/>
          <a:lstStyle/>
          <a:p>
            <a:pPr marL="0" indent="0">
              <a:buNone/>
            </a:pPr>
            <a:r>
              <a:rPr lang="en-US" dirty="0"/>
              <a:t>f(n) = n</a:t>
            </a:r>
            <a:r>
              <a:rPr lang="en-US" baseline="30000" dirty="0"/>
              <a:t>2</a:t>
            </a:r>
            <a:r>
              <a:rPr lang="en-US" dirty="0"/>
              <a:t>+3n</a:t>
            </a:r>
          </a:p>
          <a:p>
            <a:pPr marL="0" indent="0">
              <a:buNone/>
            </a:pPr>
            <a:r>
              <a:rPr lang="en-US" dirty="0"/>
              <a:t>Is f(n) O(n</a:t>
            </a:r>
            <a:r>
              <a:rPr lang="en-US" baseline="30000" dirty="0"/>
              <a:t>2</a:t>
            </a:r>
            <a:r>
              <a:rPr lang="en-US" dirty="0"/>
              <a:t>)? why? </a:t>
            </a:r>
          </a:p>
          <a:p>
            <a:pPr marL="0" indent="0">
              <a:buNone/>
            </a:pPr>
            <a:endParaRPr lang="en-US" dirty="0"/>
          </a:p>
          <a:p>
            <a:pPr marL="0" indent="0">
              <a:buNone/>
            </a:pPr>
            <a:r>
              <a:rPr lang="en-US" dirty="0"/>
              <a:t>f(n) = </a:t>
            </a:r>
            <a:r>
              <a:rPr lang="en-US" dirty="0" err="1"/>
              <a:t>n+log</a:t>
            </a:r>
            <a:r>
              <a:rPr lang="en-US" dirty="0"/>
              <a:t> n</a:t>
            </a:r>
          </a:p>
          <a:p>
            <a:pPr marL="0" indent="0">
              <a:buNone/>
            </a:pPr>
            <a:r>
              <a:rPr lang="en-US" dirty="0"/>
              <a:t>Is f(n) O(n) ? why?</a:t>
            </a:r>
          </a:p>
          <a:p>
            <a:pPr marL="0" indent="0">
              <a:buNone/>
            </a:pPr>
            <a:endParaRPr lang="en-US" dirty="0"/>
          </a:p>
          <a:p>
            <a:pPr marL="0" indent="0">
              <a:buNone/>
            </a:pPr>
            <a:r>
              <a:rPr lang="en-US" dirty="0"/>
              <a:t>f(n) = n log n + 2n</a:t>
            </a:r>
          </a:p>
          <a:p>
            <a:pPr marL="0" indent="0">
              <a:buNone/>
            </a:pPr>
            <a:r>
              <a:rPr lang="en-US" dirty="0"/>
              <a:t>Is f(n) O(n)? why?</a:t>
            </a:r>
          </a:p>
          <a:p>
            <a:pPr marL="0" indent="0">
              <a:buNone/>
            </a:pPr>
            <a:endParaRPr lang="en-US" dirty="0"/>
          </a:p>
          <a:p>
            <a:pPr marL="0" indent="0">
              <a:buNone/>
            </a:pPr>
            <a:r>
              <a:rPr lang="en-US" dirty="0"/>
              <a:t>f(n) = n log n + 2n</a:t>
            </a:r>
          </a:p>
          <a:p>
            <a:pPr marL="0" indent="0">
              <a:buNone/>
            </a:pPr>
            <a:r>
              <a:rPr lang="en-US" dirty="0"/>
              <a:t>Is f(n) O(n </a:t>
            </a:r>
            <a:r>
              <a:rPr lang="en-US" dirty="0" err="1"/>
              <a:t>logn</a:t>
            </a:r>
            <a:r>
              <a:rPr lang="en-US" dirty="0"/>
              <a:t>)? why?</a:t>
            </a:r>
          </a:p>
          <a:p>
            <a:pPr marL="0" indent="0">
              <a:buNone/>
            </a:pPr>
            <a:endParaRPr lang="en-US" dirty="0"/>
          </a:p>
          <a:p>
            <a:pPr marL="0" indent="0">
              <a:buNone/>
            </a:pPr>
            <a:endParaRPr lang="en-US" dirty="0"/>
          </a:p>
          <a:p>
            <a:pPr marL="0" indent="0">
              <a:buNone/>
            </a:pPr>
            <a:endParaRPr lang="en-US" dirty="0"/>
          </a:p>
        </p:txBody>
      </p:sp>
      <p:sp>
        <p:nvSpPr>
          <p:cNvPr id="2" name="TextBox 1">
            <a:extLst>
              <a:ext uri="{FF2B5EF4-FFF2-40B4-BE49-F238E27FC236}">
                <a16:creationId xmlns:a16="http://schemas.microsoft.com/office/drawing/2014/main" id="{AA0FBC13-431F-7648-B80E-789A4DA95692}"/>
              </a:ext>
            </a:extLst>
          </p:cNvPr>
          <p:cNvSpPr txBox="1"/>
          <p:nvPr/>
        </p:nvSpPr>
        <p:spPr>
          <a:xfrm>
            <a:off x="3968150" y="1500994"/>
            <a:ext cx="3334567" cy="338554"/>
          </a:xfrm>
          <a:prstGeom prst="rect">
            <a:avLst/>
          </a:prstGeom>
          <a:noFill/>
        </p:spPr>
        <p:txBody>
          <a:bodyPr wrap="none" rtlCol="0">
            <a:spAutoFit/>
          </a:bodyPr>
          <a:lstStyle/>
          <a:p>
            <a:r>
              <a:rPr lang="en-US" dirty="0"/>
              <a:t>Yes, because 2n</a:t>
            </a:r>
            <a:r>
              <a:rPr lang="en-US" baseline="30000" dirty="0"/>
              <a:t>2 </a:t>
            </a:r>
            <a:r>
              <a:rPr lang="en-US" dirty="0"/>
              <a:t>&gt; n</a:t>
            </a:r>
            <a:r>
              <a:rPr lang="en-US" baseline="30000" dirty="0"/>
              <a:t>2</a:t>
            </a:r>
            <a:r>
              <a:rPr lang="en-US" dirty="0"/>
              <a:t>+3n for n&gt;=4</a:t>
            </a:r>
          </a:p>
        </p:txBody>
      </p:sp>
      <p:sp>
        <p:nvSpPr>
          <p:cNvPr id="6" name="TextBox 5">
            <a:extLst>
              <a:ext uri="{FF2B5EF4-FFF2-40B4-BE49-F238E27FC236}">
                <a16:creationId xmlns:a16="http://schemas.microsoft.com/office/drawing/2014/main" id="{9FDA5210-018B-4E44-8226-F512E5ADDDDA}"/>
              </a:ext>
            </a:extLst>
          </p:cNvPr>
          <p:cNvSpPr txBox="1"/>
          <p:nvPr/>
        </p:nvSpPr>
        <p:spPr>
          <a:xfrm>
            <a:off x="3948021" y="2533291"/>
            <a:ext cx="3344185" cy="338554"/>
          </a:xfrm>
          <a:prstGeom prst="rect">
            <a:avLst/>
          </a:prstGeom>
          <a:noFill/>
        </p:spPr>
        <p:txBody>
          <a:bodyPr wrap="none" rtlCol="0">
            <a:spAutoFit/>
          </a:bodyPr>
          <a:lstStyle/>
          <a:p>
            <a:r>
              <a:rPr lang="en-US" dirty="0"/>
              <a:t>Yes, because 2n</a:t>
            </a:r>
            <a:r>
              <a:rPr lang="en-US" baseline="30000" dirty="0"/>
              <a:t> </a:t>
            </a:r>
            <a:r>
              <a:rPr lang="en-US" dirty="0"/>
              <a:t>&gt; </a:t>
            </a:r>
            <a:r>
              <a:rPr lang="en-US" dirty="0" err="1"/>
              <a:t>n+log</a:t>
            </a:r>
            <a:r>
              <a:rPr lang="en-US" dirty="0"/>
              <a:t> n for n&gt;=1</a:t>
            </a:r>
          </a:p>
        </p:txBody>
      </p:sp>
      <p:sp>
        <p:nvSpPr>
          <p:cNvPr id="7" name="TextBox 6">
            <a:extLst>
              <a:ext uri="{FF2B5EF4-FFF2-40B4-BE49-F238E27FC236}">
                <a16:creationId xmlns:a16="http://schemas.microsoft.com/office/drawing/2014/main" id="{E788CC0D-58CE-9849-A07F-037E83DA1BE1}"/>
              </a:ext>
            </a:extLst>
          </p:cNvPr>
          <p:cNvSpPr txBox="1"/>
          <p:nvPr/>
        </p:nvSpPr>
        <p:spPr>
          <a:xfrm>
            <a:off x="3979651" y="3738112"/>
            <a:ext cx="3712876" cy="584775"/>
          </a:xfrm>
          <a:prstGeom prst="rect">
            <a:avLst/>
          </a:prstGeom>
          <a:noFill/>
        </p:spPr>
        <p:txBody>
          <a:bodyPr wrap="none" rtlCol="0">
            <a:spAutoFit/>
          </a:bodyPr>
          <a:lstStyle/>
          <a:p>
            <a:r>
              <a:rPr lang="en-US" dirty="0"/>
              <a:t>No, it is </a:t>
            </a:r>
            <a:r>
              <a:rPr lang="en-US" dirty="0">
                <a:solidFill>
                  <a:srgbClr val="FF0000"/>
                </a:solidFill>
              </a:rPr>
              <a:t>O(n log n)</a:t>
            </a:r>
          </a:p>
          <a:p>
            <a:r>
              <a:rPr lang="en-US" dirty="0"/>
              <a:t>because 2n </a:t>
            </a:r>
            <a:r>
              <a:rPr lang="en-US" dirty="0" err="1"/>
              <a:t>logn</a:t>
            </a:r>
            <a:r>
              <a:rPr lang="en-US" baseline="30000" dirty="0"/>
              <a:t> </a:t>
            </a:r>
            <a:r>
              <a:rPr lang="en-US" dirty="0"/>
              <a:t>&gt; </a:t>
            </a:r>
            <a:r>
              <a:rPr lang="en-US" dirty="0" err="1"/>
              <a:t>nlog</a:t>
            </a:r>
            <a:r>
              <a:rPr lang="en-US" dirty="0"/>
              <a:t> n  +2n for n&gt;=8</a:t>
            </a:r>
          </a:p>
        </p:txBody>
      </p:sp>
      <p:sp>
        <p:nvSpPr>
          <p:cNvPr id="8" name="TextBox 7">
            <a:extLst>
              <a:ext uri="{FF2B5EF4-FFF2-40B4-BE49-F238E27FC236}">
                <a16:creationId xmlns:a16="http://schemas.microsoft.com/office/drawing/2014/main" id="{FD144B36-2481-1E46-8009-288FC528469F}"/>
              </a:ext>
            </a:extLst>
          </p:cNvPr>
          <p:cNvSpPr txBox="1"/>
          <p:nvPr/>
        </p:nvSpPr>
        <p:spPr>
          <a:xfrm>
            <a:off x="3976774" y="4718652"/>
            <a:ext cx="4171335" cy="338554"/>
          </a:xfrm>
          <a:prstGeom prst="rect">
            <a:avLst/>
          </a:prstGeom>
          <a:noFill/>
        </p:spPr>
        <p:txBody>
          <a:bodyPr wrap="none" rtlCol="0">
            <a:spAutoFit/>
          </a:bodyPr>
          <a:lstStyle/>
          <a:p>
            <a:r>
              <a:rPr lang="en-US" dirty="0"/>
              <a:t>Yes, because 2n </a:t>
            </a:r>
            <a:r>
              <a:rPr lang="en-US" dirty="0" err="1"/>
              <a:t>logn</a:t>
            </a:r>
            <a:r>
              <a:rPr lang="en-US" baseline="30000" dirty="0"/>
              <a:t> </a:t>
            </a:r>
            <a:r>
              <a:rPr lang="en-US" dirty="0"/>
              <a:t>&gt; </a:t>
            </a:r>
            <a:r>
              <a:rPr lang="en-US" dirty="0" err="1"/>
              <a:t>nlog</a:t>
            </a:r>
            <a:r>
              <a:rPr lang="en-US" dirty="0"/>
              <a:t> n  +2n for n&gt;=8</a:t>
            </a:r>
          </a:p>
        </p:txBody>
      </p:sp>
    </p:spTree>
    <p:extLst>
      <p:ext uri="{BB962C8B-B14F-4D97-AF65-F5344CB8AC3E}">
        <p14:creationId xmlns:p14="http://schemas.microsoft.com/office/powerpoint/2010/main" val="911169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a:t>worst/average case analysis</a:t>
            </a:r>
          </a:p>
        </p:txBody>
      </p:sp>
      <p:sp>
        <p:nvSpPr>
          <p:cNvPr id="22531" name="Rectangle 3"/>
          <p:cNvSpPr>
            <a:spLocks noGrp="1" noChangeArrowheads="1"/>
          </p:cNvSpPr>
          <p:nvPr>
            <p:ph type="body" idx="1"/>
          </p:nvPr>
        </p:nvSpPr>
        <p:spPr>
          <a:xfrm>
            <a:off x="491837" y="1170420"/>
            <a:ext cx="8229600" cy="4530725"/>
          </a:xfrm>
        </p:spPr>
        <p:txBody>
          <a:bodyPr/>
          <a:lstStyle/>
          <a:p>
            <a:pPr>
              <a:lnSpc>
                <a:spcPct val="90000"/>
              </a:lnSpc>
            </a:pPr>
            <a:r>
              <a:rPr lang="en-US" sz="2400" dirty="0">
                <a:solidFill>
                  <a:schemeClr val="hlink"/>
                </a:solidFill>
              </a:rPr>
              <a:t>Worst case</a:t>
            </a:r>
          </a:p>
          <a:p>
            <a:pPr lvl="1">
              <a:lnSpc>
                <a:spcPct val="90000"/>
              </a:lnSpc>
            </a:pPr>
            <a:r>
              <a:rPr lang="en-US" sz="2000" dirty="0"/>
              <a:t>just how bad can it get: the maximum number of steps</a:t>
            </a:r>
          </a:p>
          <a:p>
            <a:pPr lvl="1">
              <a:lnSpc>
                <a:spcPct val="90000"/>
              </a:lnSpc>
            </a:pPr>
            <a:r>
              <a:rPr lang="en-US" sz="2000" dirty="0"/>
              <a:t>our focus in this course</a:t>
            </a:r>
          </a:p>
          <a:p>
            <a:pPr>
              <a:lnSpc>
                <a:spcPct val="90000"/>
              </a:lnSpc>
            </a:pPr>
            <a:r>
              <a:rPr lang="en-US" sz="2400" dirty="0">
                <a:solidFill>
                  <a:schemeClr val="folHlink"/>
                </a:solidFill>
              </a:rPr>
              <a:t>Average case</a:t>
            </a:r>
          </a:p>
          <a:p>
            <a:pPr lvl="1">
              <a:lnSpc>
                <a:spcPct val="90000"/>
              </a:lnSpc>
            </a:pPr>
            <a:r>
              <a:rPr lang="en-US" sz="2000" dirty="0"/>
              <a:t>number of steps expected “usually”</a:t>
            </a:r>
          </a:p>
          <a:p>
            <a:pPr lvl="1">
              <a:lnSpc>
                <a:spcPct val="90000"/>
              </a:lnSpc>
            </a:pPr>
            <a:r>
              <a:rPr lang="en-US" sz="2000" dirty="0"/>
              <a:t>in this course we will hand wave when it comes to average case</a:t>
            </a:r>
          </a:p>
          <a:p>
            <a:pPr>
              <a:lnSpc>
                <a:spcPct val="90000"/>
              </a:lnSpc>
            </a:pPr>
            <a:r>
              <a:rPr lang="en-US" sz="2400" dirty="0">
                <a:solidFill>
                  <a:schemeClr val="tx1"/>
                </a:solidFill>
              </a:rPr>
              <a:t>Best case </a:t>
            </a:r>
          </a:p>
          <a:p>
            <a:pPr lvl="1">
              <a:lnSpc>
                <a:spcPct val="90000"/>
              </a:lnSpc>
            </a:pPr>
            <a:r>
              <a:rPr lang="en-US" sz="2000" dirty="0"/>
              <a:t>The smallest number of steps, usually irrelevant </a:t>
            </a:r>
          </a:p>
          <a:p>
            <a:pPr>
              <a:lnSpc>
                <a:spcPct val="90000"/>
              </a:lnSpc>
            </a:pPr>
            <a:endParaRPr lang="en-US" sz="2100" dirty="0"/>
          </a:p>
          <a:p>
            <a:pPr>
              <a:lnSpc>
                <a:spcPct val="90000"/>
              </a:lnSpc>
            </a:pPr>
            <a:r>
              <a:rPr lang="en-US" sz="2100" dirty="0"/>
              <a:t>Example:  searching for an item in an unsorted array</a:t>
            </a:r>
          </a:p>
          <a:p>
            <a:pPr>
              <a:lnSpc>
                <a:spcPct val="90000"/>
              </a:lnSpc>
            </a:pPr>
            <a:r>
              <a:rPr lang="en-US" sz="2100" dirty="0"/>
              <a:t>    worst   O(n),  average  n/2,    best 1</a:t>
            </a:r>
          </a:p>
        </p:txBody>
      </p:sp>
    </p:spTree>
    <p:extLst>
      <p:ext uri="{BB962C8B-B14F-4D97-AF65-F5344CB8AC3E}">
        <p14:creationId xmlns:p14="http://schemas.microsoft.com/office/powerpoint/2010/main" val="1070102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running times</a:t>
            </a:r>
          </a:p>
        </p:txBody>
      </p:sp>
      <p:pic>
        <p:nvPicPr>
          <p:cNvPr id="4" name="Picture 3"/>
          <p:cNvPicPr>
            <a:picLocks noChangeAspect="1"/>
          </p:cNvPicPr>
          <p:nvPr/>
        </p:nvPicPr>
        <p:blipFill>
          <a:blip r:embed="rId3"/>
          <a:stretch>
            <a:fillRect/>
          </a:stretch>
        </p:blipFill>
        <p:spPr>
          <a:xfrm>
            <a:off x="399471" y="748141"/>
            <a:ext cx="5669282" cy="4724401"/>
          </a:xfrm>
          <a:prstGeom prst="rect">
            <a:avLst/>
          </a:prstGeom>
        </p:spPr>
      </p:pic>
      <p:sp>
        <p:nvSpPr>
          <p:cNvPr id="5" name="TextBox 4">
            <a:extLst>
              <a:ext uri="{FF2B5EF4-FFF2-40B4-BE49-F238E27FC236}">
                <a16:creationId xmlns:a16="http://schemas.microsoft.com/office/drawing/2014/main" id="{33DD0336-9113-E34B-927E-BF88E69FD968}"/>
              </a:ext>
            </a:extLst>
          </p:cNvPr>
          <p:cNvSpPr txBox="1"/>
          <p:nvPr/>
        </p:nvSpPr>
        <p:spPr>
          <a:xfrm>
            <a:off x="415641" y="5735787"/>
            <a:ext cx="5678157" cy="584775"/>
          </a:xfrm>
          <a:prstGeom prst="rect">
            <a:avLst/>
          </a:prstGeom>
          <a:noFill/>
        </p:spPr>
        <p:txBody>
          <a:bodyPr wrap="none" rtlCol="0">
            <a:spAutoFit/>
          </a:bodyPr>
          <a:lstStyle/>
          <a:p>
            <a:r>
              <a:rPr lang="en-US" dirty="0"/>
              <a:t>Careful, this graph is misleading!  Why? Small values of n.</a:t>
            </a:r>
          </a:p>
          <a:p>
            <a:r>
              <a:rPr lang="en-US" dirty="0"/>
              <a:t>Make a table for n</a:t>
            </a:r>
            <a:r>
              <a:rPr lang="en-US" baseline="30000" dirty="0"/>
              <a:t>3</a:t>
            </a:r>
            <a:r>
              <a:rPr lang="en-US" dirty="0"/>
              <a:t> and 2</a:t>
            </a:r>
            <a:r>
              <a:rPr lang="en-US" baseline="30000" dirty="0"/>
              <a:t>n </a:t>
            </a:r>
            <a:r>
              <a:rPr lang="en-US" dirty="0"/>
              <a:t>(n=2,4,8,16,32)</a:t>
            </a:r>
          </a:p>
        </p:txBody>
      </p:sp>
      <p:sp>
        <p:nvSpPr>
          <p:cNvPr id="3" name="TextBox 2">
            <a:extLst>
              <a:ext uri="{FF2B5EF4-FFF2-40B4-BE49-F238E27FC236}">
                <a16:creationId xmlns:a16="http://schemas.microsoft.com/office/drawing/2014/main" id="{053190E5-CE75-704B-948B-35A4A82A5BA5}"/>
              </a:ext>
            </a:extLst>
          </p:cNvPr>
          <p:cNvSpPr txBox="1"/>
          <p:nvPr/>
        </p:nvSpPr>
        <p:spPr>
          <a:xfrm>
            <a:off x="6303806" y="2175164"/>
            <a:ext cx="2672526" cy="1815882"/>
          </a:xfrm>
          <a:prstGeom prst="rect">
            <a:avLst/>
          </a:prstGeom>
          <a:noFill/>
        </p:spPr>
        <p:txBody>
          <a:bodyPr wrap="none" rtlCol="0">
            <a:spAutoFit/>
          </a:bodyPr>
          <a:lstStyle/>
          <a:p>
            <a:r>
              <a:rPr lang="en-US" dirty="0"/>
              <a:t>n            n</a:t>
            </a:r>
            <a:r>
              <a:rPr lang="en-US" baseline="30000" dirty="0"/>
              <a:t>3</a:t>
            </a:r>
            <a:r>
              <a:rPr lang="en-US" dirty="0"/>
              <a:t>            2</a:t>
            </a:r>
            <a:r>
              <a:rPr lang="en-US" baseline="30000" dirty="0"/>
              <a:t>n</a:t>
            </a:r>
          </a:p>
          <a:p>
            <a:r>
              <a:rPr lang="en-US" dirty="0"/>
              <a:t>2            8             4</a:t>
            </a:r>
          </a:p>
          <a:p>
            <a:r>
              <a:rPr lang="en-US" dirty="0"/>
              <a:t>4          64           16</a:t>
            </a:r>
          </a:p>
          <a:p>
            <a:r>
              <a:rPr lang="en-US" dirty="0">
                <a:solidFill>
                  <a:srgbClr val="FF0000"/>
                </a:solidFill>
              </a:rPr>
              <a:t>8        256         256</a:t>
            </a:r>
          </a:p>
          <a:p>
            <a:r>
              <a:rPr lang="en-US" dirty="0"/>
              <a:t>16        4K         64K          </a:t>
            </a:r>
          </a:p>
          <a:p>
            <a:r>
              <a:rPr lang="en-US" dirty="0"/>
              <a:t>32      32K          4M</a:t>
            </a:r>
          </a:p>
          <a:p>
            <a:endParaRPr lang="en-US" dirty="0"/>
          </a:p>
        </p:txBody>
      </p:sp>
    </p:spTree>
    <p:extLst>
      <p:ext uri="{BB962C8B-B14F-4D97-AF65-F5344CB8AC3E}">
        <p14:creationId xmlns:p14="http://schemas.microsoft.com/office/powerpoint/2010/main" val="166486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common shapes: constant</a:t>
            </a:r>
          </a:p>
        </p:txBody>
      </p:sp>
      <p:sp>
        <p:nvSpPr>
          <p:cNvPr id="10243" name="Rectangle 3"/>
          <p:cNvSpPr>
            <a:spLocks noGrp="1" noChangeArrowheads="1"/>
          </p:cNvSpPr>
          <p:nvPr>
            <p:ph type="body" idx="1"/>
          </p:nvPr>
        </p:nvSpPr>
        <p:spPr>
          <a:xfrm>
            <a:off x="457200" y="1752600"/>
            <a:ext cx="7772400" cy="4114800"/>
          </a:xfrm>
        </p:spPr>
        <p:txBody>
          <a:bodyPr/>
          <a:lstStyle/>
          <a:p>
            <a:r>
              <a:rPr lang="en-US" i="1" dirty="0">
                <a:latin typeface="Times New Roman" pitchFamily="-112" charset="0"/>
              </a:rPr>
              <a:t>O(1)</a:t>
            </a:r>
            <a:endParaRPr lang="en-US" dirty="0"/>
          </a:p>
          <a:p>
            <a:endParaRPr lang="en-US" dirty="0"/>
          </a:p>
          <a:p>
            <a:endParaRPr lang="en-US" dirty="0"/>
          </a:p>
          <a:p>
            <a:endParaRPr lang="en-US" dirty="0"/>
          </a:p>
          <a:p>
            <a:endParaRPr lang="en-US" dirty="0"/>
          </a:p>
          <a:p>
            <a:endParaRPr lang="en-US" dirty="0"/>
          </a:p>
        </p:txBody>
      </p:sp>
      <p:sp>
        <p:nvSpPr>
          <p:cNvPr id="10244" name="Line 4"/>
          <p:cNvSpPr>
            <a:spLocks noChangeShapeType="1"/>
          </p:cNvSpPr>
          <p:nvPr/>
        </p:nvSpPr>
        <p:spPr bwMode="auto">
          <a:xfrm flipV="1">
            <a:off x="1341625" y="2362200"/>
            <a:ext cx="0" cy="2362200"/>
          </a:xfrm>
          <a:prstGeom prst="line">
            <a:avLst/>
          </a:prstGeom>
          <a:noFill/>
          <a:ln w="9525">
            <a:solidFill>
              <a:schemeClr val="tx1"/>
            </a:solidFill>
            <a:miter lim="800000"/>
            <a:headEnd/>
            <a:tailEnd type="triangle" w="med" len="med"/>
          </a:ln>
          <a:effectLst/>
        </p:spPr>
        <p:txBody>
          <a:bodyPr wrap="none">
            <a:prstTxWarp prst="textNoShape">
              <a:avLst/>
            </a:prstTxWarp>
          </a:bodyPr>
          <a:lstStyle/>
          <a:p>
            <a:endParaRPr lang="en-US"/>
          </a:p>
        </p:txBody>
      </p:sp>
      <p:sp>
        <p:nvSpPr>
          <p:cNvPr id="10245" name="Line 5"/>
          <p:cNvSpPr>
            <a:spLocks noChangeShapeType="1"/>
          </p:cNvSpPr>
          <p:nvPr/>
        </p:nvSpPr>
        <p:spPr bwMode="auto">
          <a:xfrm>
            <a:off x="1341625" y="4724400"/>
            <a:ext cx="2819400" cy="0"/>
          </a:xfrm>
          <a:prstGeom prst="line">
            <a:avLst/>
          </a:prstGeom>
          <a:noFill/>
          <a:ln w="9525">
            <a:solidFill>
              <a:schemeClr val="tx1"/>
            </a:solidFill>
            <a:miter lim="800000"/>
            <a:headEnd/>
            <a:tailEnd type="triangle" w="med" len="med"/>
          </a:ln>
          <a:effectLst/>
        </p:spPr>
        <p:txBody>
          <a:bodyPr wrap="none">
            <a:prstTxWarp prst="textNoShape">
              <a:avLst/>
            </a:prstTxWarp>
          </a:bodyPr>
          <a:lstStyle/>
          <a:p>
            <a:endParaRPr lang="en-US"/>
          </a:p>
        </p:txBody>
      </p:sp>
      <p:sp>
        <p:nvSpPr>
          <p:cNvPr id="10246" name="Line 6"/>
          <p:cNvSpPr>
            <a:spLocks noChangeShapeType="1"/>
          </p:cNvSpPr>
          <p:nvPr/>
        </p:nvSpPr>
        <p:spPr bwMode="auto">
          <a:xfrm flipV="1">
            <a:off x="1341625" y="3581400"/>
            <a:ext cx="2819400" cy="0"/>
          </a:xfrm>
          <a:prstGeom prst="line">
            <a:avLst/>
          </a:prstGeom>
          <a:noFill/>
          <a:ln w="28575">
            <a:solidFill>
              <a:schemeClr val="hlink"/>
            </a:solidFill>
            <a:miter lim="800000"/>
            <a:headEnd/>
            <a:tailEnd/>
          </a:ln>
          <a:effectLst/>
        </p:spPr>
        <p:txBody>
          <a:bodyPr wrap="none">
            <a:prstTxWarp prst="textNoShape">
              <a:avLst/>
            </a:prstTxWarp>
          </a:bodyPr>
          <a:lstStyle/>
          <a:p>
            <a:endParaRPr lang="en-US"/>
          </a:p>
        </p:txBody>
      </p:sp>
      <p:sp>
        <p:nvSpPr>
          <p:cNvPr id="7" name="TextBox 6"/>
          <p:cNvSpPr txBox="1"/>
          <p:nvPr/>
        </p:nvSpPr>
        <p:spPr>
          <a:xfrm>
            <a:off x="4443137" y="1246909"/>
            <a:ext cx="4297746" cy="1938992"/>
          </a:xfrm>
          <a:prstGeom prst="rect">
            <a:avLst/>
          </a:prstGeom>
          <a:noFill/>
        </p:spPr>
        <p:txBody>
          <a:bodyPr wrap="none" rtlCol="0">
            <a:spAutoFit/>
          </a:bodyPr>
          <a:lstStyle/>
          <a:p>
            <a:r>
              <a:rPr lang="en-US" sz="2000" dirty="0">
                <a:solidFill>
                  <a:srgbClr val="000000"/>
                </a:solidFill>
              </a:rPr>
              <a:t>Examples:</a:t>
            </a:r>
          </a:p>
          <a:p>
            <a:r>
              <a:rPr lang="en-US" sz="2000" dirty="0">
                <a:solidFill>
                  <a:srgbClr val="000000"/>
                </a:solidFill>
              </a:rPr>
              <a:t>Any integer/double arithmetic/</a:t>
            </a:r>
          </a:p>
          <a:p>
            <a:r>
              <a:rPr lang="en-US" sz="2000" dirty="0">
                <a:solidFill>
                  <a:srgbClr val="000000"/>
                </a:solidFill>
              </a:rPr>
              <a:t>logic operation</a:t>
            </a:r>
          </a:p>
          <a:p>
            <a:r>
              <a:rPr lang="en-US" sz="2000" dirty="0">
                <a:solidFill>
                  <a:srgbClr val="000000"/>
                </a:solidFill>
              </a:rPr>
              <a:t>Accessing a variable or an element </a:t>
            </a:r>
          </a:p>
          <a:p>
            <a:r>
              <a:rPr lang="en-US" sz="2000" dirty="0">
                <a:solidFill>
                  <a:srgbClr val="000000"/>
                </a:solidFill>
              </a:rPr>
              <a:t>in an array</a:t>
            </a:r>
          </a:p>
          <a:p>
            <a:endParaRPr lang="en-US" sz="2000" dirty="0">
              <a:solidFill>
                <a:srgbClr val="000000"/>
              </a:solidFill>
            </a:endParaRPr>
          </a:p>
        </p:txBody>
      </p:sp>
    </p:spTree>
    <p:extLst>
      <p:ext uri="{BB962C8B-B14F-4D97-AF65-F5344CB8AC3E}">
        <p14:creationId xmlns:p14="http://schemas.microsoft.com/office/powerpoint/2010/main" val="348243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Which is an example of constant time operations?</a:t>
            </a:r>
          </a:p>
          <a:p>
            <a:pPr marL="841375" lvl="1" indent="-514350">
              <a:buSzPct val="100000"/>
              <a:buFont typeface="+mj-lt"/>
              <a:buAutoNum type="alphaUcPeriod"/>
            </a:pPr>
            <a:r>
              <a:rPr lang="en-US" dirty="0"/>
              <a:t>An integer/double arithmetic operation</a:t>
            </a:r>
          </a:p>
          <a:p>
            <a:pPr marL="841375" lvl="1" indent="-514350">
              <a:buSzPct val="100000"/>
              <a:buFont typeface="+mj-lt"/>
              <a:buAutoNum type="alphaUcPeriod"/>
            </a:pPr>
            <a:r>
              <a:rPr lang="en-US" dirty="0"/>
              <a:t>Accessing an element in an array</a:t>
            </a:r>
          </a:p>
          <a:p>
            <a:pPr marL="841375" lvl="1" indent="-514350">
              <a:buSzPct val="100000"/>
              <a:buFont typeface="+mj-lt"/>
              <a:buAutoNum type="alphaUcPeriod"/>
            </a:pPr>
            <a:r>
              <a:rPr lang="en-US" dirty="0">
                <a:latin typeface="Helvetica" pitchFamily="-112" charset="0"/>
              </a:rPr>
              <a:t>Determining if a number is even or odd</a:t>
            </a:r>
          </a:p>
          <a:p>
            <a:pPr marL="841375" lvl="1" indent="-514350">
              <a:buSzPct val="100000"/>
              <a:buFont typeface="+mj-lt"/>
              <a:buAutoNum type="alphaUcPeriod"/>
            </a:pPr>
            <a:r>
              <a:rPr lang="en-US" dirty="0">
                <a:latin typeface="Helvetica" pitchFamily="-112" charset="0"/>
              </a:rPr>
              <a:t>Sorting an array</a:t>
            </a:r>
          </a:p>
          <a:p>
            <a:pPr marL="841375" lvl="1" indent="-514350">
              <a:buSzPct val="100000"/>
              <a:buFont typeface="+mj-lt"/>
              <a:buAutoNum type="alphaUcPeriod"/>
            </a:pPr>
            <a:r>
              <a:rPr lang="en-US" dirty="0">
                <a:latin typeface="Helvetica" pitchFamily="-112" charset="0"/>
              </a:rPr>
              <a:t>Finding a value in a sorted array</a:t>
            </a:r>
            <a:endParaRPr lang="en-US" dirty="0"/>
          </a:p>
          <a:p>
            <a:pPr marL="514350" indent="-514350">
              <a:buFont typeface="+mj-lt"/>
              <a:buAutoNum type="alphaUcPeriod"/>
            </a:pPr>
            <a:endParaRPr lang="en-US" dirty="0">
              <a:latin typeface="Helvetica" pitchFamily="-112" charset="0"/>
            </a:endParaRP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FCDBDEA-5568-624D-8499-2A212885F2A5}" type="slidenum">
              <a:rPr lang="en-GB" smtClean="0"/>
              <a:pPr/>
              <a:t>19</a:t>
            </a:fld>
            <a:endParaRPr lang="en-GB"/>
          </a:p>
        </p:txBody>
      </p:sp>
      <p:sp>
        <p:nvSpPr>
          <p:cNvPr id="6" name="TextBox 5">
            <a:extLst>
              <a:ext uri="{FF2B5EF4-FFF2-40B4-BE49-F238E27FC236}">
                <a16:creationId xmlns:a16="http://schemas.microsoft.com/office/drawing/2014/main" id="{5F110229-20F0-6E4C-90BC-3CBBB4CC5A97}"/>
              </a:ext>
            </a:extLst>
          </p:cNvPr>
          <p:cNvSpPr txBox="1"/>
          <p:nvPr/>
        </p:nvSpPr>
        <p:spPr>
          <a:xfrm>
            <a:off x="5902036" y="2549242"/>
            <a:ext cx="1585690" cy="338554"/>
          </a:xfrm>
          <a:prstGeom prst="rect">
            <a:avLst/>
          </a:prstGeom>
          <a:noFill/>
        </p:spPr>
        <p:txBody>
          <a:bodyPr wrap="none" rtlCol="0">
            <a:spAutoFit/>
          </a:bodyPr>
          <a:lstStyle/>
          <a:p>
            <a:r>
              <a:rPr lang="en-US" dirty="0">
                <a:solidFill>
                  <a:srgbClr val="FF0000"/>
                </a:solidFill>
              </a:rPr>
              <a:t>NOT constant!</a:t>
            </a:r>
          </a:p>
        </p:txBody>
      </p:sp>
      <p:sp>
        <p:nvSpPr>
          <p:cNvPr id="7" name="TextBox 6">
            <a:extLst>
              <a:ext uri="{FF2B5EF4-FFF2-40B4-BE49-F238E27FC236}">
                <a16:creationId xmlns:a16="http://schemas.microsoft.com/office/drawing/2014/main" id="{17C0FB36-20F0-CB47-A88F-211980E099D0}"/>
              </a:ext>
            </a:extLst>
          </p:cNvPr>
          <p:cNvSpPr txBox="1"/>
          <p:nvPr/>
        </p:nvSpPr>
        <p:spPr>
          <a:xfrm>
            <a:off x="5902035" y="2881755"/>
            <a:ext cx="1585690" cy="338554"/>
          </a:xfrm>
          <a:prstGeom prst="rect">
            <a:avLst/>
          </a:prstGeom>
          <a:noFill/>
        </p:spPr>
        <p:txBody>
          <a:bodyPr wrap="none" rtlCol="0">
            <a:spAutoFit/>
          </a:bodyPr>
          <a:lstStyle/>
          <a:p>
            <a:r>
              <a:rPr lang="en-US" dirty="0">
                <a:solidFill>
                  <a:srgbClr val="FF0000"/>
                </a:solidFill>
              </a:rPr>
              <a:t>NOT constant!</a:t>
            </a:r>
          </a:p>
        </p:txBody>
      </p:sp>
    </p:spTree>
    <p:extLst>
      <p:ext uri="{BB962C8B-B14F-4D97-AF65-F5344CB8AC3E}">
        <p14:creationId xmlns:p14="http://schemas.microsoft.com/office/powerpoint/2010/main" val="268075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a:t>measuring algorithm running time</a:t>
            </a:r>
          </a:p>
        </p:txBody>
      </p:sp>
      <p:sp>
        <p:nvSpPr>
          <p:cNvPr id="65539" name="Rectangle 3"/>
          <p:cNvSpPr>
            <a:spLocks noGrp="1" noChangeArrowheads="1"/>
          </p:cNvSpPr>
          <p:nvPr>
            <p:ph type="body" idx="1"/>
          </p:nvPr>
        </p:nvSpPr>
        <p:spPr>
          <a:xfrm>
            <a:off x="445655" y="1099127"/>
            <a:ext cx="8229600" cy="4530725"/>
          </a:xfrm>
        </p:spPr>
        <p:txBody>
          <a:bodyPr/>
          <a:lstStyle/>
          <a:p>
            <a:r>
              <a:rPr lang="en-US" dirty="0"/>
              <a:t>We have two algorithms:  </a:t>
            </a:r>
            <a:r>
              <a:rPr lang="en-US" dirty="0">
                <a:latin typeface="American Typewriter" pitchFamily="-112" charset="0"/>
              </a:rPr>
              <a:t>alg1</a:t>
            </a:r>
            <a:r>
              <a:rPr lang="en-US" dirty="0"/>
              <a:t> and </a:t>
            </a:r>
            <a:r>
              <a:rPr lang="en-US" dirty="0">
                <a:latin typeface="American Typewriter" pitchFamily="-112" charset="0"/>
              </a:rPr>
              <a:t>alg2 </a:t>
            </a:r>
            <a:r>
              <a:rPr lang="en-US" dirty="0"/>
              <a:t>that solve the same problem, and you want fast running time.</a:t>
            </a:r>
          </a:p>
          <a:p>
            <a:endParaRPr lang="en-US" dirty="0"/>
          </a:p>
          <a:p>
            <a:r>
              <a:rPr lang="en-US" dirty="0"/>
              <a:t>How do we choose between the algorithms?</a:t>
            </a:r>
          </a:p>
        </p:txBody>
      </p:sp>
    </p:spTree>
    <p:extLst>
      <p:ext uri="{BB962C8B-B14F-4D97-AF65-F5344CB8AC3E}">
        <p14:creationId xmlns:p14="http://schemas.microsoft.com/office/powerpoint/2010/main" val="647309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Common Shapes: Linear</a:t>
            </a:r>
          </a:p>
        </p:txBody>
      </p:sp>
      <p:sp>
        <p:nvSpPr>
          <p:cNvPr id="12291" name="Rectangle 3"/>
          <p:cNvSpPr>
            <a:spLocks noGrp="1" noChangeArrowheads="1"/>
          </p:cNvSpPr>
          <p:nvPr>
            <p:ph type="body" idx="1"/>
          </p:nvPr>
        </p:nvSpPr>
        <p:spPr>
          <a:xfrm>
            <a:off x="838200" y="1752600"/>
            <a:ext cx="7772400" cy="4114800"/>
          </a:xfrm>
        </p:spPr>
        <p:txBody>
          <a:bodyPr/>
          <a:lstStyle/>
          <a:p>
            <a:r>
              <a:rPr lang="en-US" i="1" dirty="0" err="1">
                <a:latin typeface="Times New Roman" pitchFamily="-112" charset="0"/>
              </a:rPr>
              <a:t>O(n</a:t>
            </a:r>
            <a:r>
              <a:rPr lang="en-US" i="1" dirty="0">
                <a:latin typeface="Times New Roman" pitchFamily="-112" charset="0"/>
              </a:rPr>
              <a:t>)</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Are all linear functions the same O ?</a:t>
            </a:r>
          </a:p>
          <a:p>
            <a:endParaRPr lang="en-US" dirty="0"/>
          </a:p>
        </p:txBody>
      </p:sp>
      <p:sp>
        <p:nvSpPr>
          <p:cNvPr id="12292" name="Text Box 4"/>
          <p:cNvSpPr txBox="1">
            <a:spLocks noChangeArrowheads="1"/>
          </p:cNvSpPr>
          <p:nvPr/>
        </p:nvSpPr>
        <p:spPr bwMode="auto">
          <a:xfrm>
            <a:off x="4343400" y="2824163"/>
            <a:ext cx="2960284" cy="1569660"/>
          </a:xfrm>
          <a:prstGeom prst="rect">
            <a:avLst/>
          </a:prstGeom>
          <a:noFill/>
          <a:ln w="9525">
            <a:noFill/>
            <a:miter lim="800000"/>
            <a:headEnd/>
            <a:tailEnd/>
          </a:ln>
          <a:effectLst/>
        </p:spPr>
        <p:txBody>
          <a:bodyPr wrap="none">
            <a:prstTxWarp prst="textNoShape">
              <a:avLst/>
            </a:prstTxWarp>
            <a:spAutoFit/>
          </a:bodyPr>
          <a:lstStyle/>
          <a:p>
            <a:pPr eaLnBrk="1" hangingPunct="1"/>
            <a:r>
              <a:rPr lang="en-US" i="1" dirty="0">
                <a:solidFill>
                  <a:schemeClr val="hlink"/>
                </a:solidFill>
                <a:latin typeface="Times New Roman" pitchFamily="-112" charset="0"/>
              </a:rPr>
              <a:t>f(n) = a</a:t>
            </a:r>
            <a:r>
              <a:rPr lang="en-US" sz="1600" i="1" dirty="0">
                <a:solidFill>
                  <a:schemeClr val="hlink"/>
                </a:solidFill>
                <a:latin typeface="Times New Roman" pitchFamily="-112" charset="0"/>
              </a:rPr>
              <a:t>*</a:t>
            </a:r>
            <a:r>
              <a:rPr lang="en-US" i="1" dirty="0">
                <a:solidFill>
                  <a:schemeClr val="hlink"/>
                </a:solidFill>
                <a:latin typeface="Times New Roman" pitchFamily="-112" charset="0"/>
              </a:rPr>
              <a:t>n + b</a:t>
            </a:r>
          </a:p>
          <a:p>
            <a:pPr eaLnBrk="1" hangingPunct="1"/>
            <a:endParaRPr lang="en-US" i="1" dirty="0">
              <a:solidFill>
                <a:schemeClr val="hlink"/>
              </a:solidFill>
              <a:latin typeface="Times New Roman" pitchFamily="-112" charset="0"/>
            </a:endParaRPr>
          </a:p>
          <a:p>
            <a:pPr eaLnBrk="1" hangingPunct="1"/>
            <a:r>
              <a:rPr lang="en-US" i="1" dirty="0">
                <a:solidFill>
                  <a:schemeClr val="hlink"/>
                </a:solidFill>
                <a:latin typeface="Times New Roman" pitchFamily="-112" charset="0"/>
              </a:rPr>
              <a:t>a is the slope</a:t>
            </a:r>
          </a:p>
          <a:p>
            <a:pPr eaLnBrk="1" hangingPunct="1"/>
            <a:r>
              <a:rPr lang="en-US" i="1" dirty="0">
                <a:solidFill>
                  <a:schemeClr val="hlink"/>
                </a:solidFill>
                <a:latin typeface="Times New Roman" pitchFamily="-112" charset="0"/>
              </a:rPr>
              <a:t>b is the Y intersection</a:t>
            </a:r>
            <a:endParaRPr lang="en-US" i="1" dirty="0">
              <a:solidFill>
                <a:schemeClr val="hlink"/>
              </a:solidFill>
            </a:endParaRPr>
          </a:p>
        </p:txBody>
      </p:sp>
      <p:sp>
        <p:nvSpPr>
          <p:cNvPr id="12293" name="Line 5"/>
          <p:cNvSpPr>
            <a:spLocks noChangeShapeType="1"/>
          </p:cNvSpPr>
          <p:nvPr/>
        </p:nvSpPr>
        <p:spPr bwMode="auto">
          <a:xfrm flipV="1">
            <a:off x="2438400" y="2362200"/>
            <a:ext cx="0" cy="2362200"/>
          </a:xfrm>
          <a:prstGeom prst="line">
            <a:avLst/>
          </a:prstGeom>
          <a:noFill/>
          <a:ln w="9525">
            <a:solidFill>
              <a:schemeClr val="tx1"/>
            </a:solidFill>
            <a:miter lim="800000"/>
            <a:headEnd/>
            <a:tailEnd type="triangle" w="med" len="med"/>
          </a:ln>
          <a:effectLst/>
        </p:spPr>
        <p:txBody>
          <a:bodyPr wrap="none">
            <a:prstTxWarp prst="textNoShape">
              <a:avLst/>
            </a:prstTxWarp>
          </a:bodyPr>
          <a:lstStyle/>
          <a:p>
            <a:endParaRPr lang="en-US"/>
          </a:p>
        </p:txBody>
      </p:sp>
      <p:sp>
        <p:nvSpPr>
          <p:cNvPr id="12294" name="Line 6"/>
          <p:cNvSpPr>
            <a:spLocks noChangeShapeType="1"/>
          </p:cNvSpPr>
          <p:nvPr/>
        </p:nvSpPr>
        <p:spPr bwMode="auto">
          <a:xfrm>
            <a:off x="2438400" y="4724400"/>
            <a:ext cx="2819400" cy="0"/>
          </a:xfrm>
          <a:prstGeom prst="line">
            <a:avLst/>
          </a:prstGeom>
          <a:noFill/>
          <a:ln w="9525">
            <a:solidFill>
              <a:schemeClr val="tx1"/>
            </a:solidFill>
            <a:miter lim="800000"/>
            <a:headEnd/>
            <a:tailEnd type="triangle" w="med" len="med"/>
          </a:ln>
          <a:effectLst/>
        </p:spPr>
        <p:txBody>
          <a:bodyPr wrap="none">
            <a:prstTxWarp prst="textNoShape">
              <a:avLst/>
            </a:prstTxWarp>
          </a:bodyPr>
          <a:lstStyle/>
          <a:p>
            <a:endParaRPr lang="en-US"/>
          </a:p>
        </p:txBody>
      </p:sp>
      <p:sp>
        <p:nvSpPr>
          <p:cNvPr id="12295" name="Line 7"/>
          <p:cNvSpPr>
            <a:spLocks noChangeShapeType="1"/>
          </p:cNvSpPr>
          <p:nvPr/>
        </p:nvSpPr>
        <p:spPr bwMode="auto">
          <a:xfrm flipV="1">
            <a:off x="2438400" y="2438400"/>
            <a:ext cx="2362200" cy="1905000"/>
          </a:xfrm>
          <a:prstGeom prst="line">
            <a:avLst/>
          </a:prstGeom>
          <a:noFill/>
          <a:ln w="28575">
            <a:solidFill>
              <a:schemeClr val="hlink"/>
            </a:solidFill>
            <a:miter lim="800000"/>
            <a:headEnd/>
            <a:tailEnd/>
          </a:ln>
          <a:effectLst/>
        </p:spPr>
        <p:txBody>
          <a:bodyPr wrap="none">
            <a:prstTxWarp prst="textNoShape">
              <a:avLst/>
            </a:prstTxWarp>
          </a:bodyPr>
          <a:lstStyle/>
          <a:p>
            <a:endParaRPr lang="en-US"/>
          </a:p>
        </p:txBody>
      </p:sp>
      <p:sp>
        <p:nvSpPr>
          <p:cNvPr id="8" name="Slide Number Placeholder 7"/>
          <p:cNvSpPr>
            <a:spLocks noGrp="1"/>
          </p:cNvSpPr>
          <p:nvPr>
            <p:ph type="sldNum" sz="quarter" idx="12"/>
          </p:nvPr>
        </p:nvSpPr>
        <p:spPr/>
        <p:txBody>
          <a:bodyPr/>
          <a:lstStyle/>
          <a:p>
            <a:fld id="{DFCDBDEA-5568-624D-8499-2A212885F2A5}" type="slidenum">
              <a:rPr lang="en-GB" smtClean="0"/>
              <a:pPr/>
              <a:t>20</a:t>
            </a:fld>
            <a:endParaRPr lang="en-GB"/>
          </a:p>
        </p:txBody>
      </p:sp>
      <p:sp>
        <p:nvSpPr>
          <p:cNvPr id="9" name="Footer Placeholder 8"/>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634302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p:txBody>
          <a:bodyPr/>
          <a:lstStyle/>
          <a:p>
            <a:r>
              <a:rPr lang="en-US" dirty="0"/>
              <a:t>Which are examples of linear time operations?</a:t>
            </a:r>
          </a:p>
          <a:p>
            <a:pPr marL="841375" lvl="1" indent="-514350">
              <a:buSzPct val="100000"/>
              <a:buFont typeface="+mj-lt"/>
              <a:buAutoNum type="alphaUcPeriod"/>
            </a:pPr>
            <a:r>
              <a:rPr lang="en-US" dirty="0"/>
              <a:t>Summing n numbers</a:t>
            </a:r>
          </a:p>
          <a:p>
            <a:pPr marL="841375" lvl="1" indent="-514350">
              <a:buSzPct val="100000"/>
              <a:buFont typeface="+mj-lt"/>
              <a:buAutoNum type="alphaUcPeriod"/>
            </a:pPr>
            <a:r>
              <a:rPr lang="en-US" dirty="0">
                <a:latin typeface="+mj-lt"/>
              </a:rPr>
              <a:t>binary search</a:t>
            </a:r>
          </a:p>
          <a:p>
            <a:pPr marL="841375" lvl="1" indent="-514350">
              <a:buSzPct val="100000"/>
              <a:buFont typeface="+mj-lt"/>
              <a:buAutoNum type="alphaUcPeriod"/>
            </a:pPr>
            <a:r>
              <a:rPr lang="en-US" dirty="0"/>
              <a:t>Accessing A[</a:t>
            </a:r>
            <a:r>
              <a:rPr lang="en-US" dirty="0" err="1"/>
              <a:t>i</a:t>
            </a:r>
            <a:r>
              <a:rPr lang="en-US" dirty="0"/>
              <a:t>] in list A</a:t>
            </a:r>
          </a:p>
          <a:p>
            <a:pPr marL="841375" lvl="1" indent="-514350">
              <a:buSzPct val="100000"/>
              <a:buFont typeface="+mj-lt"/>
              <a:buAutoNum type="alphaUcPeriod"/>
            </a:pPr>
            <a:r>
              <a:rPr lang="en-US" dirty="0"/>
              <a:t>Accessing A[</a:t>
            </a:r>
            <a:r>
              <a:rPr lang="en-US" dirty="0" err="1"/>
              <a:t>i</a:t>
            </a:r>
            <a:r>
              <a:rPr lang="en-US" dirty="0"/>
              <a:t>] in array A</a:t>
            </a:r>
          </a:p>
        </p:txBody>
      </p:sp>
      <p:sp>
        <p:nvSpPr>
          <p:cNvPr id="4" name="TextBox 3">
            <a:extLst>
              <a:ext uri="{FF2B5EF4-FFF2-40B4-BE49-F238E27FC236}">
                <a16:creationId xmlns:a16="http://schemas.microsoft.com/office/drawing/2014/main" id="{48630995-BF75-AF41-AE75-460AE5B38679}"/>
              </a:ext>
            </a:extLst>
          </p:cNvPr>
          <p:cNvSpPr txBox="1"/>
          <p:nvPr/>
        </p:nvSpPr>
        <p:spPr>
          <a:xfrm>
            <a:off x="6165273" y="1482432"/>
            <a:ext cx="723275" cy="338554"/>
          </a:xfrm>
          <a:prstGeom prst="rect">
            <a:avLst/>
          </a:prstGeom>
          <a:noFill/>
        </p:spPr>
        <p:txBody>
          <a:bodyPr wrap="none" rtlCol="0">
            <a:spAutoFit/>
          </a:bodyPr>
          <a:lstStyle/>
          <a:p>
            <a:r>
              <a:rPr lang="en-US" dirty="0">
                <a:solidFill>
                  <a:srgbClr val="FF0000"/>
                </a:solidFill>
              </a:rPr>
              <a:t>linear</a:t>
            </a:r>
          </a:p>
        </p:txBody>
      </p:sp>
      <p:sp>
        <p:nvSpPr>
          <p:cNvPr id="5" name="TextBox 4">
            <a:extLst>
              <a:ext uri="{FF2B5EF4-FFF2-40B4-BE49-F238E27FC236}">
                <a16:creationId xmlns:a16="http://schemas.microsoft.com/office/drawing/2014/main" id="{543F908D-BF99-D743-BBE8-99E788A421F8}"/>
              </a:ext>
            </a:extLst>
          </p:cNvPr>
          <p:cNvSpPr txBox="1"/>
          <p:nvPr/>
        </p:nvSpPr>
        <p:spPr>
          <a:xfrm>
            <a:off x="6179133" y="2230580"/>
            <a:ext cx="723275" cy="338554"/>
          </a:xfrm>
          <a:prstGeom prst="rect">
            <a:avLst/>
          </a:prstGeom>
          <a:noFill/>
        </p:spPr>
        <p:txBody>
          <a:bodyPr wrap="none" rtlCol="0">
            <a:spAutoFit/>
          </a:bodyPr>
          <a:lstStyle/>
          <a:p>
            <a:r>
              <a:rPr lang="en-US" dirty="0">
                <a:solidFill>
                  <a:srgbClr val="FF0000"/>
                </a:solidFill>
              </a:rPr>
              <a:t>linear</a:t>
            </a:r>
          </a:p>
        </p:txBody>
      </p:sp>
    </p:spTree>
    <p:extLst>
      <p:ext uri="{BB962C8B-B14F-4D97-AF65-F5344CB8AC3E}">
        <p14:creationId xmlns:p14="http://schemas.microsoft.com/office/powerpoint/2010/main" val="400199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Other Shapes: Sublinear</a:t>
            </a:r>
          </a:p>
        </p:txBody>
      </p:sp>
      <p:pic>
        <p:nvPicPr>
          <p:cNvPr id="14339" name="Picture 3" descr="sublinear"/>
          <p:cNvPicPr>
            <a:picLocks noChangeAspect="1" noChangeArrowheads="1"/>
          </p:cNvPicPr>
          <p:nvPr/>
        </p:nvPicPr>
        <p:blipFill>
          <a:blip r:embed="rId3"/>
          <a:srcRect/>
          <a:stretch>
            <a:fillRect/>
          </a:stretch>
        </p:blipFill>
        <p:spPr bwMode="auto">
          <a:xfrm>
            <a:off x="1143000" y="1371600"/>
            <a:ext cx="6400800" cy="4503738"/>
          </a:xfrm>
          <a:prstGeom prst="rect">
            <a:avLst/>
          </a:prstGeom>
          <a:noFill/>
        </p:spPr>
      </p:pic>
      <p:sp>
        <p:nvSpPr>
          <p:cNvPr id="4" name="Slide Number Placeholder 3"/>
          <p:cNvSpPr>
            <a:spLocks noGrp="1"/>
          </p:cNvSpPr>
          <p:nvPr>
            <p:ph type="sldNum" sz="quarter" idx="12"/>
          </p:nvPr>
        </p:nvSpPr>
        <p:spPr/>
        <p:txBody>
          <a:bodyPr/>
          <a:lstStyle/>
          <a:p>
            <a:fld id="{DFCDBDEA-5568-624D-8499-2A212885F2A5}" type="slidenum">
              <a:rPr lang="en-GB" smtClean="0"/>
              <a:pPr/>
              <a:t>22</a:t>
            </a:fld>
            <a:endParaRPr lang="en-GB"/>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395172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common shapes: logarithm </a:t>
            </a:r>
          </a:p>
        </p:txBody>
      </p:sp>
      <p:sp>
        <p:nvSpPr>
          <p:cNvPr id="16387" name="Rectangle 3"/>
          <p:cNvSpPr>
            <a:spLocks noGrp="1" noChangeArrowheads="1"/>
          </p:cNvSpPr>
          <p:nvPr>
            <p:ph type="body" idx="1"/>
          </p:nvPr>
        </p:nvSpPr>
        <p:spPr>
          <a:xfrm>
            <a:off x="692728" y="1073726"/>
            <a:ext cx="7772400" cy="5240809"/>
          </a:xfrm>
        </p:spPr>
        <p:txBody>
          <a:bodyPr/>
          <a:lstStyle/>
          <a:p>
            <a:pPr>
              <a:spcAft>
                <a:spcPts val="600"/>
              </a:spcAft>
            </a:pPr>
            <a:r>
              <a:rPr lang="en-US" sz="2400" i="1" dirty="0" err="1">
                <a:latin typeface="Times New Roman"/>
                <a:cs typeface="Times New Roman"/>
              </a:rPr>
              <a:t>log</a:t>
            </a:r>
            <a:r>
              <a:rPr lang="en-US" sz="2400" i="1" baseline="-25000" dirty="0" err="1">
                <a:latin typeface="Times New Roman"/>
                <a:cs typeface="Times New Roman"/>
              </a:rPr>
              <a:t>b</a:t>
            </a:r>
            <a:r>
              <a:rPr lang="en-US" sz="2400" i="1" dirty="0" err="1">
                <a:latin typeface="Times New Roman"/>
                <a:cs typeface="Times New Roman"/>
              </a:rPr>
              <a:t>n</a:t>
            </a:r>
            <a:r>
              <a:rPr lang="en-US" sz="2400" dirty="0"/>
              <a:t> is the number </a:t>
            </a:r>
            <a:r>
              <a:rPr lang="en-US" sz="2400" dirty="0" err="1"/>
              <a:t>x</a:t>
            </a:r>
            <a:r>
              <a:rPr lang="en-US" sz="2400" dirty="0"/>
              <a:t> such that </a:t>
            </a:r>
            <a:r>
              <a:rPr lang="en-US" sz="2400" i="1" dirty="0" err="1">
                <a:latin typeface="Times New Roman"/>
                <a:cs typeface="Times New Roman"/>
              </a:rPr>
              <a:t>b</a:t>
            </a:r>
            <a:r>
              <a:rPr lang="en-US" sz="2400" i="1" baseline="30000" dirty="0" err="1">
                <a:latin typeface="Times New Roman"/>
                <a:cs typeface="Times New Roman"/>
              </a:rPr>
              <a:t>x</a:t>
            </a:r>
            <a:r>
              <a:rPr lang="en-US" sz="2400" i="1" baseline="30000" dirty="0">
                <a:latin typeface="Times New Roman"/>
                <a:cs typeface="Times New Roman"/>
              </a:rPr>
              <a:t> </a:t>
            </a:r>
            <a:r>
              <a:rPr lang="en-US" sz="2400" i="1" dirty="0">
                <a:latin typeface="Times New Roman"/>
                <a:cs typeface="Times New Roman"/>
              </a:rPr>
              <a:t>= </a:t>
            </a:r>
            <a:r>
              <a:rPr lang="en-US" sz="2400" i="1" dirty="0" err="1">
                <a:latin typeface="Times New Roman"/>
                <a:cs typeface="Times New Roman"/>
              </a:rPr>
              <a:t>n</a:t>
            </a:r>
            <a:r>
              <a:rPr lang="en-US" sz="2400" i="1" dirty="0">
                <a:latin typeface="Times New Roman"/>
                <a:cs typeface="Times New Roman"/>
              </a:rPr>
              <a:t>     </a:t>
            </a:r>
            <a:endParaRPr lang="en-US" sz="2400" dirty="0"/>
          </a:p>
          <a:p>
            <a:pPr>
              <a:buFont typeface="Wingdings" pitchFamily="-112" charset="2"/>
              <a:buNone/>
            </a:pPr>
            <a:r>
              <a:rPr lang="en-US" sz="2400" dirty="0"/>
              <a:t>      </a:t>
            </a:r>
            <a:r>
              <a:rPr lang="en-US" sz="2400" dirty="0">
                <a:solidFill>
                  <a:schemeClr val="folHlink"/>
                </a:solidFill>
              </a:rPr>
              <a:t>2</a:t>
            </a:r>
            <a:r>
              <a:rPr lang="en-US" sz="2400" baseline="30000" dirty="0">
                <a:solidFill>
                  <a:schemeClr val="folHlink"/>
                </a:solidFill>
              </a:rPr>
              <a:t>3</a:t>
            </a:r>
            <a:r>
              <a:rPr lang="en-US" sz="2400" dirty="0">
                <a:solidFill>
                  <a:schemeClr val="folHlink"/>
                </a:solidFill>
              </a:rPr>
              <a:t> = 8       log</a:t>
            </a:r>
            <a:r>
              <a:rPr lang="en-US" sz="2400" baseline="-25000" dirty="0">
                <a:solidFill>
                  <a:schemeClr val="folHlink"/>
                </a:solidFill>
              </a:rPr>
              <a:t>2</a:t>
            </a:r>
            <a:r>
              <a:rPr lang="en-US" sz="2400" dirty="0">
                <a:solidFill>
                  <a:schemeClr val="folHlink"/>
                </a:solidFill>
              </a:rPr>
              <a:t>8 = 3</a:t>
            </a:r>
          </a:p>
          <a:p>
            <a:pPr>
              <a:buFont typeface="Wingdings" pitchFamily="-112" charset="2"/>
              <a:buNone/>
            </a:pPr>
            <a:r>
              <a:rPr lang="en-US" sz="2400" dirty="0">
                <a:solidFill>
                  <a:schemeClr val="folHlink"/>
                </a:solidFill>
              </a:rPr>
              <a:t>      2</a:t>
            </a:r>
            <a:r>
              <a:rPr lang="en-US" sz="2400" baseline="30000" dirty="0">
                <a:solidFill>
                  <a:schemeClr val="folHlink"/>
                </a:solidFill>
              </a:rPr>
              <a:t>4</a:t>
            </a:r>
            <a:r>
              <a:rPr lang="en-US" sz="2400" dirty="0">
                <a:solidFill>
                  <a:schemeClr val="folHlink"/>
                </a:solidFill>
              </a:rPr>
              <a:t> = 16   log</a:t>
            </a:r>
            <a:r>
              <a:rPr lang="en-US" sz="2400" baseline="-25000" dirty="0">
                <a:solidFill>
                  <a:schemeClr val="folHlink"/>
                </a:solidFill>
              </a:rPr>
              <a:t>2</a:t>
            </a:r>
            <a:r>
              <a:rPr lang="en-US" sz="2400" dirty="0">
                <a:solidFill>
                  <a:schemeClr val="folHlink"/>
                </a:solidFill>
              </a:rPr>
              <a:t>16 = 4</a:t>
            </a:r>
            <a:endParaRPr lang="en-US" sz="2400" dirty="0"/>
          </a:p>
          <a:p>
            <a:r>
              <a:rPr lang="en-US" sz="2400" i="1" dirty="0" err="1">
                <a:latin typeface="Times New Roman"/>
                <a:cs typeface="Times New Roman"/>
              </a:rPr>
              <a:t>log</a:t>
            </a:r>
            <a:r>
              <a:rPr lang="en-US" sz="2400" i="1" baseline="-25000" dirty="0" err="1">
                <a:latin typeface="Times New Roman"/>
                <a:cs typeface="Times New Roman"/>
              </a:rPr>
              <a:t>b</a:t>
            </a:r>
            <a:r>
              <a:rPr lang="en-US" sz="2400" i="1" dirty="0" err="1">
                <a:latin typeface="Times New Roman"/>
                <a:cs typeface="Times New Roman"/>
              </a:rPr>
              <a:t>n</a:t>
            </a:r>
            <a:r>
              <a:rPr lang="en-US" sz="2400" i="1" dirty="0">
                <a:latin typeface="Times New Roman"/>
                <a:cs typeface="Times New Roman"/>
              </a:rPr>
              <a:t>: </a:t>
            </a:r>
            <a:r>
              <a:rPr lang="en-US" sz="2400" dirty="0"/>
              <a:t>(# of digits to represent n in base b) – 1</a:t>
            </a:r>
          </a:p>
          <a:p>
            <a:r>
              <a:rPr lang="en-US" sz="2400" dirty="0"/>
              <a:t>We usually work with base 2</a:t>
            </a:r>
          </a:p>
          <a:p>
            <a:r>
              <a:rPr lang="en-US" sz="2400" dirty="0"/>
              <a:t>log</a:t>
            </a:r>
            <a:r>
              <a:rPr lang="en-US" sz="2400" baseline="-25000" dirty="0"/>
              <a:t>2</a:t>
            </a:r>
            <a:r>
              <a:rPr lang="en-US" sz="2400" dirty="0"/>
              <a:t>n: </a:t>
            </a:r>
            <a:r>
              <a:rPr lang="en-US" sz="2400" dirty="0">
                <a:solidFill>
                  <a:srgbClr val="800000"/>
                </a:solidFill>
              </a:rPr>
              <a:t>number of times you can divide n by 2 until you get to 1</a:t>
            </a:r>
          </a:p>
          <a:p>
            <a:pPr marL="0" indent="0">
              <a:buNone/>
            </a:pPr>
            <a:r>
              <a:rPr lang="en-US" sz="2400" dirty="0"/>
              <a:t>log</a:t>
            </a:r>
            <a:r>
              <a:rPr lang="en-US" sz="2400" baseline="-25000" dirty="0"/>
              <a:t>2</a:t>
            </a:r>
            <a:r>
              <a:rPr lang="en-US" sz="2400" dirty="0"/>
              <a:t>n algorithms often break a problem in 2 halves and then solve 1 half</a:t>
            </a:r>
          </a:p>
          <a:p>
            <a:r>
              <a:rPr lang="en-US" sz="2400" dirty="0"/>
              <a:t>The logarithm is a </a:t>
            </a:r>
            <a:r>
              <a:rPr lang="en-US" sz="2400" b="1" dirty="0"/>
              <a:t>very</a:t>
            </a:r>
            <a:r>
              <a:rPr lang="en-US" sz="2400" dirty="0"/>
              <a:t> slow-growing function</a:t>
            </a:r>
          </a:p>
          <a:p>
            <a:r>
              <a:rPr lang="en-US" sz="2400" dirty="0"/>
              <a:t>      l</a:t>
            </a:r>
            <a:r>
              <a:rPr lang="en-US" sz="2400" dirty="0">
                <a:solidFill>
                  <a:schemeClr val="folHlink"/>
                </a:solidFill>
              </a:rPr>
              <a:t>og</a:t>
            </a:r>
            <a:r>
              <a:rPr lang="en-US" sz="2400" baseline="-25000" dirty="0">
                <a:solidFill>
                  <a:schemeClr val="folHlink"/>
                </a:solidFill>
              </a:rPr>
              <a:t>2</a:t>
            </a:r>
            <a:r>
              <a:rPr lang="en-US" sz="2400" dirty="0">
                <a:solidFill>
                  <a:schemeClr val="folHlink"/>
                </a:solidFill>
              </a:rPr>
              <a:t>1024 = 10     log</a:t>
            </a:r>
            <a:r>
              <a:rPr lang="en-US" sz="2400" baseline="-25000" dirty="0">
                <a:solidFill>
                  <a:schemeClr val="folHlink"/>
                </a:solidFill>
              </a:rPr>
              <a:t>2</a:t>
            </a:r>
            <a:r>
              <a:rPr lang="en-US" dirty="0"/>
              <a:t>1048576  </a:t>
            </a:r>
            <a:r>
              <a:rPr lang="en-US" sz="2400" dirty="0">
                <a:solidFill>
                  <a:schemeClr val="folHlink"/>
                </a:solidFill>
              </a:rPr>
              <a:t>= 20</a:t>
            </a:r>
            <a:endParaRPr lang="en-US" sz="2400" dirty="0"/>
          </a:p>
          <a:p>
            <a:endParaRPr lang="en-US" sz="2400" dirty="0"/>
          </a:p>
          <a:p>
            <a:endParaRPr lang="en-US" sz="2400" dirty="0"/>
          </a:p>
          <a:p>
            <a:pPr marL="0" indent="0">
              <a:buNone/>
            </a:pPr>
            <a:endParaRPr lang="en-US" sz="2100" dirty="0"/>
          </a:p>
          <a:p>
            <a:pPr>
              <a:buFont typeface="Wingdings" pitchFamily="-112" charset="2"/>
              <a:buNone/>
            </a:pPr>
            <a:r>
              <a:rPr lang="en-US" sz="2100" dirty="0"/>
              <a:t>   </a:t>
            </a:r>
            <a:endParaRPr lang="en-US" sz="2100" b="1" dirty="0"/>
          </a:p>
        </p:txBody>
      </p:sp>
    </p:spTree>
    <p:extLst>
      <p:ext uri="{BB962C8B-B14F-4D97-AF65-F5344CB8AC3E}">
        <p14:creationId xmlns:p14="http://schemas.microsoft.com/office/powerpoint/2010/main" val="576868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Logarithms (cont.)</a:t>
            </a:r>
          </a:p>
        </p:txBody>
      </p:sp>
      <p:sp>
        <p:nvSpPr>
          <p:cNvPr id="18435" name="Rectangle 3"/>
          <p:cNvSpPr>
            <a:spLocks noGrp="1" noChangeArrowheads="1"/>
          </p:cNvSpPr>
          <p:nvPr>
            <p:ph type="body" idx="1"/>
          </p:nvPr>
        </p:nvSpPr>
        <p:spPr/>
        <p:txBody>
          <a:bodyPr/>
          <a:lstStyle/>
          <a:p>
            <a:r>
              <a:rPr lang="en-US" dirty="0">
                <a:cs typeface="Times New Roman"/>
              </a:rPr>
              <a:t>Properties of logarithms</a:t>
            </a:r>
          </a:p>
          <a:p>
            <a:pPr lvl="1"/>
            <a:r>
              <a:rPr lang="en-US" sz="2800" i="1" dirty="0" err="1">
                <a:latin typeface="Times New Roman"/>
                <a:cs typeface="Times New Roman"/>
              </a:rPr>
              <a:t>log(x</a:t>
            </a:r>
            <a:r>
              <a:rPr lang="en-US" sz="2800" i="1" dirty="0">
                <a:latin typeface="Times New Roman"/>
                <a:cs typeface="Times New Roman"/>
              </a:rPr>
              <a:t> </a:t>
            </a:r>
            <a:r>
              <a:rPr lang="en-US" sz="2800" i="1" dirty="0" err="1">
                <a:latin typeface="Times New Roman"/>
                <a:cs typeface="Times New Roman"/>
              </a:rPr>
              <a:t>y</a:t>
            </a:r>
            <a:r>
              <a:rPr lang="en-US" sz="2800" i="1" dirty="0">
                <a:latin typeface="Times New Roman"/>
                <a:cs typeface="Times New Roman"/>
              </a:rPr>
              <a:t>) = log </a:t>
            </a:r>
            <a:r>
              <a:rPr lang="en-US" sz="2800" i="1" dirty="0" err="1">
                <a:latin typeface="Times New Roman"/>
                <a:cs typeface="Times New Roman"/>
              </a:rPr>
              <a:t>x</a:t>
            </a:r>
            <a:r>
              <a:rPr lang="en-US" sz="2800" i="1" dirty="0">
                <a:latin typeface="Times New Roman"/>
                <a:cs typeface="Times New Roman"/>
              </a:rPr>
              <a:t> + log </a:t>
            </a:r>
            <a:r>
              <a:rPr lang="en-US" sz="2800" i="1" dirty="0" err="1">
                <a:latin typeface="Times New Roman"/>
                <a:cs typeface="Times New Roman"/>
              </a:rPr>
              <a:t>y</a:t>
            </a:r>
            <a:endParaRPr lang="en-US" sz="2800" i="1" dirty="0">
              <a:latin typeface="Times New Roman"/>
              <a:cs typeface="Times New Roman"/>
            </a:endParaRPr>
          </a:p>
          <a:p>
            <a:pPr lvl="1"/>
            <a:r>
              <a:rPr lang="en-US" sz="2800" i="1" dirty="0" err="1">
                <a:latin typeface="Times New Roman"/>
                <a:cs typeface="Times New Roman"/>
              </a:rPr>
              <a:t>log(x</a:t>
            </a:r>
            <a:r>
              <a:rPr lang="en-US" sz="2800" i="1" baseline="30000" dirty="0" err="1">
                <a:latin typeface="Times New Roman"/>
                <a:cs typeface="Times New Roman"/>
              </a:rPr>
              <a:t>a</a:t>
            </a:r>
            <a:r>
              <a:rPr lang="en-US" sz="2800" i="1" dirty="0">
                <a:latin typeface="Times New Roman"/>
                <a:cs typeface="Times New Roman"/>
              </a:rPr>
              <a:t>) = a log </a:t>
            </a:r>
            <a:r>
              <a:rPr lang="en-US" sz="2800" i="1" dirty="0" err="1">
                <a:latin typeface="Times New Roman"/>
                <a:cs typeface="Times New Roman"/>
              </a:rPr>
              <a:t>x</a:t>
            </a:r>
            <a:endParaRPr lang="en-US" sz="2800" i="1" dirty="0">
              <a:latin typeface="Times New Roman"/>
              <a:cs typeface="Times New Roman"/>
            </a:endParaRPr>
          </a:p>
          <a:p>
            <a:pPr lvl="1"/>
            <a:r>
              <a:rPr lang="en-US" sz="2800" i="1" dirty="0" err="1">
                <a:latin typeface="Times New Roman"/>
                <a:cs typeface="Times New Roman"/>
              </a:rPr>
              <a:t>log</a:t>
            </a:r>
            <a:r>
              <a:rPr lang="en-US" sz="2800" i="1" baseline="-25000" dirty="0" err="1">
                <a:latin typeface="Times New Roman"/>
                <a:cs typeface="Times New Roman"/>
              </a:rPr>
              <a:t>a</a:t>
            </a:r>
            <a:r>
              <a:rPr lang="en-US" sz="2800" i="1" dirty="0" err="1">
                <a:latin typeface="Times New Roman"/>
                <a:cs typeface="Times New Roman"/>
              </a:rPr>
              <a:t>n</a:t>
            </a:r>
            <a:r>
              <a:rPr lang="en-US" sz="2800" i="1" dirty="0">
                <a:latin typeface="Times New Roman"/>
                <a:cs typeface="Times New Roman"/>
              </a:rPr>
              <a:t> = </a:t>
            </a:r>
            <a:r>
              <a:rPr lang="en-US" sz="2800" i="1" dirty="0" err="1">
                <a:latin typeface="Times New Roman"/>
                <a:cs typeface="Times New Roman"/>
              </a:rPr>
              <a:t>log</a:t>
            </a:r>
            <a:r>
              <a:rPr lang="en-US" sz="2800" i="1" baseline="-25000" dirty="0" err="1">
                <a:latin typeface="Times New Roman"/>
                <a:cs typeface="Times New Roman"/>
              </a:rPr>
              <a:t>b</a:t>
            </a:r>
            <a:r>
              <a:rPr lang="en-US" sz="2800" i="1" dirty="0" err="1">
                <a:latin typeface="Times New Roman"/>
                <a:cs typeface="Times New Roman"/>
              </a:rPr>
              <a:t>n</a:t>
            </a:r>
            <a:r>
              <a:rPr lang="en-US" sz="2800" i="1" dirty="0">
                <a:latin typeface="Times New Roman"/>
                <a:cs typeface="Times New Roman"/>
              </a:rPr>
              <a:t> / </a:t>
            </a:r>
            <a:r>
              <a:rPr lang="en-US" sz="2800" i="1" dirty="0" err="1">
                <a:latin typeface="Times New Roman"/>
                <a:cs typeface="Times New Roman"/>
              </a:rPr>
              <a:t>log</a:t>
            </a:r>
            <a:r>
              <a:rPr lang="en-US" sz="2800" i="1" baseline="-25000" dirty="0" err="1">
                <a:latin typeface="Times New Roman"/>
                <a:cs typeface="Times New Roman"/>
              </a:rPr>
              <a:t>b</a:t>
            </a:r>
            <a:r>
              <a:rPr lang="en-US" sz="2800" i="1" dirty="0" err="1">
                <a:latin typeface="Times New Roman"/>
                <a:cs typeface="Times New Roman"/>
              </a:rPr>
              <a:t>a</a:t>
            </a:r>
            <a:endParaRPr lang="en-US" sz="2800" i="1" dirty="0">
              <a:latin typeface="Times New Roman"/>
              <a:cs typeface="Times New Roman"/>
            </a:endParaRPr>
          </a:p>
          <a:p>
            <a:pPr marL="344487" lvl="1" indent="0">
              <a:buNone/>
            </a:pPr>
            <a:r>
              <a:rPr lang="en-US" sz="2800" i="1" dirty="0">
                <a:latin typeface="Times New Roman"/>
                <a:cs typeface="Times New Roman"/>
              </a:rPr>
              <a:t>    notice that </a:t>
            </a:r>
            <a:r>
              <a:rPr lang="en-US" sz="2800" i="1" dirty="0" err="1">
                <a:latin typeface="Times New Roman"/>
                <a:cs typeface="Times New Roman"/>
              </a:rPr>
              <a:t>log</a:t>
            </a:r>
            <a:r>
              <a:rPr lang="en-US" sz="2800" i="1" baseline="-25000" dirty="0" err="1">
                <a:latin typeface="Times New Roman"/>
                <a:cs typeface="Times New Roman"/>
              </a:rPr>
              <a:t>b</a:t>
            </a:r>
            <a:r>
              <a:rPr lang="en-US" sz="2800" i="1" dirty="0" err="1">
                <a:latin typeface="Times New Roman"/>
                <a:cs typeface="Times New Roman"/>
              </a:rPr>
              <a:t>a</a:t>
            </a:r>
            <a:r>
              <a:rPr lang="en-US" sz="2800" i="1" dirty="0">
                <a:latin typeface="Times New Roman"/>
                <a:cs typeface="Times New Roman"/>
              </a:rPr>
              <a:t> is a constant so</a:t>
            </a:r>
          </a:p>
          <a:p>
            <a:pPr marL="344487" lvl="1" indent="0">
              <a:buNone/>
            </a:pPr>
            <a:r>
              <a:rPr lang="en-US" sz="2400" i="1" dirty="0">
                <a:latin typeface="Times New Roman"/>
                <a:cs typeface="Times New Roman"/>
              </a:rPr>
              <a:t>             </a:t>
            </a:r>
            <a:r>
              <a:rPr lang="en-US" sz="2800" b="1" i="1" dirty="0" err="1">
                <a:solidFill>
                  <a:srgbClr val="FF0000"/>
                </a:solidFill>
                <a:latin typeface="Times New Roman"/>
                <a:cs typeface="Times New Roman"/>
              </a:rPr>
              <a:t>log</a:t>
            </a:r>
            <a:r>
              <a:rPr lang="en-US" sz="2800" b="1" i="1" baseline="-25000" dirty="0" err="1">
                <a:solidFill>
                  <a:srgbClr val="FF0000"/>
                </a:solidFill>
                <a:latin typeface="Times New Roman"/>
                <a:cs typeface="Times New Roman"/>
              </a:rPr>
              <a:t>a</a:t>
            </a:r>
            <a:r>
              <a:rPr lang="en-US" sz="2800" b="1" i="1" dirty="0" err="1">
                <a:solidFill>
                  <a:srgbClr val="FF0000"/>
                </a:solidFill>
                <a:latin typeface="Times New Roman"/>
                <a:cs typeface="Times New Roman"/>
              </a:rPr>
              <a:t>n</a:t>
            </a:r>
            <a:r>
              <a:rPr lang="en-US" sz="2800" b="1" i="1" dirty="0">
                <a:solidFill>
                  <a:srgbClr val="FF0000"/>
                </a:solidFill>
                <a:latin typeface="Times New Roman"/>
                <a:cs typeface="Times New Roman"/>
              </a:rPr>
              <a:t> = O(</a:t>
            </a:r>
            <a:r>
              <a:rPr lang="en-US" sz="2800" b="1" i="1" dirty="0" err="1">
                <a:solidFill>
                  <a:srgbClr val="FF0000"/>
                </a:solidFill>
                <a:latin typeface="Times New Roman"/>
                <a:cs typeface="Times New Roman"/>
              </a:rPr>
              <a:t>log</a:t>
            </a:r>
            <a:r>
              <a:rPr lang="en-US" sz="2800" b="1" i="1" baseline="-25000" dirty="0" err="1">
                <a:solidFill>
                  <a:srgbClr val="FF0000"/>
                </a:solidFill>
                <a:latin typeface="Times New Roman"/>
                <a:cs typeface="Times New Roman"/>
              </a:rPr>
              <a:t>b</a:t>
            </a:r>
            <a:r>
              <a:rPr lang="en-US" sz="2800" b="1" i="1" dirty="0" err="1">
                <a:solidFill>
                  <a:srgbClr val="FF0000"/>
                </a:solidFill>
                <a:latin typeface="Times New Roman"/>
                <a:cs typeface="Times New Roman"/>
              </a:rPr>
              <a:t>n</a:t>
            </a:r>
            <a:r>
              <a:rPr lang="en-US" sz="2800" b="1" i="1" dirty="0">
                <a:solidFill>
                  <a:srgbClr val="FF0000"/>
                </a:solidFill>
                <a:latin typeface="Times New Roman"/>
                <a:cs typeface="Times New Roman"/>
              </a:rPr>
              <a:t>) for any a and b </a:t>
            </a:r>
            <a:endParaRPr lang="en-US" b="1" i="1" dirty="0">
              <a:solidFill>
                <a:srgbClr val="FF0000"/>
              </a:solidFill>
              <a:latin typeface="Times New Roman"/>
              <a:cs typeface="Times New Roman"/>
            </a:endParaRPr>
          </a:p>
          <a:p>
            <a:endParaRPr lang="en-US" dirty="0"/>
          </a:p>
          <a:p>
            <a:r>
              <a:rPr lang="en-US" dirty="0"/>
              <a:t>logarithm is a </a:t>
            </a:r>
            <a:r>
              <a:rPr lang="en-US" b="1" dirty="0"/>
              <a:t>very</a:t>
            </a:r>
            <a:r>
              <a:rPr lang="en-US" dirty="0"/>
              <a:t> slow-growing function</a:t>
            </a:r>
          </a:p>
          <a:p>
            <a:r>
              <a:rPr lang="en-US" dirty="0"/>
              <a:t>    Egyptian Exponentiation, Binary Search.</a:t>
            </a:r>
          </a:p>
          <a:p>
            <a:endParaRPr lang="en-US" dirty="0"/>
          </a:p>
        </p:txBody>
      </p:sp>
      <p:sp>
        <p:nvSpPr>
          <p:cNvPr id="4" name="Slide Number Placeholder 3"/>
          <p:cNvSpPr>
            <a:spLocks noGrp="1"/>
          </p:cNvSpPr>
          <p:nvPr>
            <p:ph type="sldNum" sz="quarter" idx="12"/>
          </p:nvPr>
        </p:nvSpPr>
        <p:spPr/>
        <p:txBody>
          <a:bodyPr/>
          <a:lstStyle/>
          <a:p>
            <a:fld id="{DFCDBDEA-5568-624D-8499-2A212885F2A5}" type="slidenum">
              <a:rPr lang="en-GB" smtClean="0"/>
              <a:pPr/>
              <a:t>24</a:t>
            </a:fld>
            <a:endParaRPr lang="en-GB"/>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4243066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p:txBody>
          <a:bodyPr/>
          <a:lstStyle/>
          <a:p>
            <a:r>
              <a:rPr lang="en-US" dirty="0"/>
              <a:t>Which is an example of a log time operation?</a:t>
            </a:r>
          </a:p>
          <a:p>
            <a:pPr marL="841375" lvl="1" indent="-514350">
              <a:buSzPct val="100000"/>
              <a:buFont typeface="+mj-lt"/>
              <a:buAutoNum type="alphaUcPeriod"/>
            </a:pPr>
            <a:r>
              <a:rPr lang="en-US" dirty="0"/>
              <a:t>Determining max value in an unsorted array</a:t>
            </a:r>
          </a:p>
          <a:p>
            <a:pPr marL="841375" lvl="1" indent="-514350">
              <a:buSzPct val="100000"/>
              <a:buFont typeface="+mj-lt"/>
              <a:buAutoNum type="alphaUcPeriod"/>
            </a:pPr>
            <a:r>
              <a:rPr lang="en-US" dirty="0"/>
              <a:t>Pushing an element onto a stack</a:t>
            </a:r>
          </a:p>
          <a:p>
            <a:pPr marL="841375" lvl="1" indent="-514350">
              <a:buSzPct val="100000"/>
              <a:buFont typeface="+mj-lt"/>
              <a:buAutoNum type="alphaUcPeriod"/>
            </a:pPr>
            <a:r>
              <a:rPr lang="en-US" dirty="0">
                <a:latin typeface="Helvetica" pitchFamily="-112" charset="0"/>
              </a:rPr>
              <a:t>Binary search in a sorted array</a:t>
            </a:r>
          </a:p>
          <a:p>
            <a:pPr marL="841375" lvl="1" indent="-514350">
              <a:buSzPct val="100000"/>
              <a:buFont typeface="+mj-lt"/>
              <a:buAutoNum type="alphaUcPeriod"/>
            </a:pPr>
            <a:r>
              <a:rPr lang="en-US" dirty="0">
                <a:latin typeface="Helvetica" pitchFamily="-112" charset="0"/>
              </a:rPr>
              <a:t>Sorting an array</a:t>
            </a:r>
            <a:endParaRPr lang="en-US" dirty="0"/>
          </a:p>
          <a:p>
            <a:pPr marL="514350" indent="-514350">
              <a:buFont typeface="+mj-lt"/>
              <a:buAutoNum type="alphaUcPeriod"/>
            </a:pPr>
            <a:endParaRPr lang="en-US" dirty="0">
              <a:latin typeface="Helvetica" pitchFamily="-112" charset="0"/>
            </a:endParaRP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FCDBDEA-5568-624D-8499-2A212885F2A5}" type="slidenum">
              <a:rPr lang="en-GB" smtClean="0"/>
              <a:pPr/>
              <a:t>25</a:t>
            </a:fld>
            <a:endParaRPr lang="en-GB"/>
          </a:p>
        </p:txBody>
      </p:sp>
      <p:sp>
        <p:nvSpPr>
          <p:cNvPr id="6" name="TextBox 5">
            <a:extLst>
              <a:ext uri="{FF2B5EF4-FFF2-40B4-BE49-F238E27FC236}">
                <a16:creationId xmlns:a16="http://schemas.microsoft.com/office/drawing/2014/main" id="{DDEF0A54-1567-0349-9464-B71870FF5A10}"/>
              </a:ext>
            </a:extLst>
          </p:cNvPr>
          <p:cNvSpPr txBox="1"/>
          <p:nvPr/>
        </p:nvSpPr>
        <p:spPr>
          <a:xfrm>
            <a:off x="6774873" y="2161309"/>
            <a:ext cx="1257075" cy="338554"/>
          </a:xfrm>
          <a:prstGeom prst="rect">
            <a:avLst/>
          </a:prstGeom>
          <a:noFill/>
        </p:spPr>
        <p:txBody>
          <a:bodyPr wrap="none" rtlCol="0">
            <a:spAutoFit/>
          </a:bodyPr>
          <a:lstStyle/>
          <a:p>
            <a:r>
              <a:rPr lang="en-US" dirty="0">
                <a:solidFill>
                  <a:srgbClr val="FF0000"/>
                </a:solidFill>
              </a:rPr>
              <a:t>logarithmic</a:t>
            </a:r>
          </a:p>
        </p:txBody>
      </p:sp>
    </p:spTree>
    <p:extLst>
      <p:ext uri="{BB962C8B-B14F-4D97-AF65-F5344CB8AC3E}">
        <p14:creationId xmlns:p14="http://schemas.microsoft.com/office/powerpoint/2010/main" val="332068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O(log n)  in algorithms</a:t>
            </a:r>
          </a:p>
        </p:txBody>
      </p:sp>
      <p:sp>
        <p:nvSpPr>
          <p:cNvPr id="3" name="Content Placeholder 2"/>
          <p:cNvSpPr>
            <a:spLocks noGrp="1"/>
          </p:cNvSpPr>
          <p:nvPr>
            <p:ph idx="1"/>
          </p:nvPr>
        </p:nvSpPr>
        <p:spPr/>
        <p:txBody>
          <a:bodyPr/>
          <a:lstStyle/>
          <a:p>
            <a:pPr marL="0" indent="0">
              <a:buNone/>
            </a:pPr>
            <a:r>
              <a:rPr lang="en-US" sz="2200" dirty="0"/>
              <a:t>O(log n) occurs in divide and conquer  algorithms, when the problem size gets chopped in half (third, quarter,…) every step</a:t>
            </a:r>
          </a:p>
          <a:p>
            <a:pPr marL="0" indent="0">
              <a:buNone/>
            </a:pPr>
            <a:endParaRPr lang="en-US" sz="2200" dirty="0"/>
          </a:p>
          <a:p>
            <a:pPr marL="0" indent="0">
              <a:buNone/>
            </a:pPr>
            <a:r>
              <a:rPr lang="en-US" sz="2200" dirty="0">
                <a:solidFill>
                  <a:schemeClr val="tx1"/>
                </a:solidFill>
              </a:rPr>
              <a:t>(About) how many times do you need to divide</a:t>
            </a:r>
          </a:p>
          <a:p>
            <a:pPr marL="0" indent="0">
              <a:buNone/>
            </a:pPr>
            <a:r>
              <a:rPr lang="en-US" sz="2200" dirty="0">
                <a:solidFill>
                  <a:schemeClr val="tx1"/>
                </a:solidFill>
              </a:rPr>
              <a:t>    1,000 by 2 to get to 1 ?</a:t>
            </a:r>
          </a:p>
          <a:p>
            <a:pPr marL="0" indent="0">
              <a:buNone/>
            </a:pPr>
            <a:r>
              <a:rPr lang="en-US" sz="2200" dirty="0">
                <a:solidFill>
                  <a:schemeClr val="tx1"/>
                </a:solidFill>
              </a:rPr>
              <a:t>    1,000,000 ?</a:t>
            </a:r>
          </a:p>
          <a:p>
            <a:pPr marL="0" indent="0">
              <a:buNone/>
            </a:pPr>
            <a:r>
              <a:rPr lang="en-US" sz="2200" dirty="0">
                <a:solidFill>
                  <a:schemeClr val="tx1"/>
                </a:solidFill>
              </a:rPr>
              <a:t>    1,000,000,000 ?</a:t>
            </a:r>
          </a:p>
          <a:p>
            <a:pPr marL="0" indent="0">
              <a:buNone/>
            </a:pPr>
            <a:endParaRPr lang="en-US" sz="2200" dirty="0"/>
          </a:p>
        </p:txBody>
      </p:sp>
      <p:sp>
        <p:nvSpPr>
          <p:cNvPr id="4" name="TextBox 3">
            <a:extLst>
              <a:ext uri="{FF2B5EF4-FFF2-40B4-BE49-F238E27FC236}">
                <a16:creationId xmlns:a16="http://schemas.microsoft.com/office/drawing/2014/main" id="{82E1034B-FACA-2640-A8EC-85EA42F0DA6E}"/>
              </a:ext>
            </a:extLst>
          </p:cNvPr>
          <p:cNvSpPr txBox="1"/>
          <p:nvPr/>
        </p:nvSpPr>
        <p:spPr>
          <a:xfrm>
            <a:off x="4627419" y="3061851"/>
            <a:ext cx="402674" cy="338554"/>
          </a:xfrm>
          <a:prstGeom prst="rect">
            <a:avLst/>
          </a:prstGeom>
          <a:noFill/>
        </p:spPr>
        <p:txBody>
          <a:bodyPr wrap="none" rtlCol="0">
            <a:spAutoFit/>
          </a:bodyPr>
          <a:lstStyle/>
          <a:p>
            <a:r>
              <a:rPr lang="en-US" dirty="0">
                <a:solidFill>
                  <a:srgbClr val="FF0000"/>
                </a:solidFill>
              </a:rPr>
              <a:t>10</a:t>
            </a:r>
          </a:p>
        </p:txBody>
      </p:sp>
      <p:sp>
        <p:nvSpPr>
          <p:cNvPr id="5" name="TextBox 4">
            <a:extLst>
              <a:ext uri="{FF2B5EF4-FFF2-40B4-BE49-F238E27FC236}">
                <a16:creationId xmlns:a16="http://schemas.microsoft.com/office/drawing/2014/main" id="{4149AA42-F854-304A-8A28-424363360113}"/>
              </a:ext>
            </a:extLst>
          </p:cNvPr>
          <p:cNvSpPr txBox="1"/>
          <p:nvPr/>
        </p:nvSpPr>
        <p:spPr>
          <a:xfrm>
            <a:off x="4613559" y="3422072"/>
            <a:ext cx="434734" cy="338554"/>
          </a:xfrm>
          <a:prstGeom prst="rect">
            <a:avLst/>
          </a:prstGeom>
          <a:noFill/>
        </p:spPr>
        <p:txBody>
          <a:bodyPr wrap="none" rtlCol="0">
            <a:spAutoFit/>
          </a:bodyPr>
          <a:lstStyle/>
          <a:p>
            <a:r>
              <a:rPr lang="en-US" dirty="0">
                <a:solidFill>
                  <a:srgbClr val="FF0000"/>
                </a:solidFill>
              </a:rPr>
              <a:t>20</a:t>
            </a:r>
          </a:p>
        </p:txBody>
      </p:sp>
      <p:sp>
        <p:nvSpPr>
          <p:cNvPr id="6" name="TextBox 5">
            <a:extLst>
              <a:ext uri="{FF2B5EF4-FFF2-40B4-BE49-F238E27FC236}">
                <a16:creationId xmlns:a16="http://schemas.microsoft.com/office/drawing/2014/main" id="{486E2CC8-8464-394D-8EF2-ADDA4210703A}"/>
              </a:ext>
            </a:extLst>
          </p:cNvPr>
          <p:cNvSpPr txBox="1"/>
          <p:nvPr/>
        </p:nvSpPr>
        <p:spPr>
          <a:xfrm>
            <a:off x="4613562" y="3796149"/>
            <a:ext cx="434734" cy="338554"/>
          </a:xfrm>
          <a:prstGeom prst="rect">
            <a:avLst/>
          </a:prstGeom>
          <a:noFill/>
        </p:spPr>
        <p:txBody>
          <a:bodyPr wrap="none" rtlCol="0">
            <a:spAutoFit/>
          </a:bodyPr>
          <a:lstStyle/>
          <a:p>
            <a:r>
              <a:rPr lang="en-US" dirty="0">
                <a:solidFill>
                  <a:srgbClr val="FF0000"/>
                </a:solidFill>
              </a:rPr>
              <a:t>30</a:t>
            </a:r>
          </a:p>
        </p:txBody>
      </p:sp>
    </p:spTree>
    <p:extLst>
      <p:ext uri="{BB962C8B-B14F-4D97-AF65-F5344CB8AC3E}">
        <p14:creationId xmlns:p14="http://schemas.microsoft.com/office/powerpoint/2010/main" val="410496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Other Shapes: Superlinear</a:t>
            </a:r>
          </a:p>
        </p:txBody>
      </p:sp>
      <p:pic>
        <p:nvPicPr>
          <p:cNvPr id="20483" name="Picture 3" descr="superlinear1"/>
          <p:cNvPicPr>
            <a:picLocks noChangeAspect="1" noChangeArrowheads="1"/>
          </p:cNvPicPr>
          <p:nvPr/>
        </p:nvPicPr>
        <p:blipFill>
          <a:blip r:embed="rId3"/>
          <a:srcRect/>
          <a:stretch>
            <a:fillRect/>
          </a:stretch>
        </p:blipFill>
        <p:spPr bwMode="auto">
          <a:xfrm>
            <a:off x="1066800" y="1295400"/>
            <a:ext cx="6553200" cy="4605338"/>
          </a:xfrm>
          <a:prstGeom prst="rect">
            <a:avLst/>
          </a:prstGeom>
          <a:noFill/>
        </p:spPr>
      </p:pic>
      <p:sp>
        <p:nvSpPr>
          <p:cNvPr id="20484" name="Rectangle 4"/>
          <p:cNvSpPr>
            <a:spLocks noGrp="1" noChangeArrowheads="1"/>
          </p:cNvSpPr>
          <p:nvPr>
            <p:ph type="body" idx="1"/>
          </p:nvPr>
        </p:nvSpPr>
        <p:spPr>
          <a:xfrm>
            <a:off x="1752600" y="2438400"/>
            <a:ext cx="5715000" cy="609600"/>
          </a:xfrm>
        </p:spPr>
        <p:txBody>
          <a:bodyPr/>
          <a:lstStyle/>
          <a:p>
            <a:pPr>
              <a:buFont typeface="Wingdings" pitchFamily="-112" charset="2"/>
              <a:buNone/>
            </a:pPr>
            <a:r>
              <a:rPr lang="en-US" sz="2100" dirty="0"/>
              <a:t>Polynomial (</a:t>
            </a:r>
            <a:r>
              <a:rPr lang="en-US" sz="2100" i="1" dirty="0" err="1">
                <a:latin typeface="Times New Roman" pitchFamily="-112" charset="0"/>
              </a:rPr>
              <a:t>n</a:t>
            </a:r>
            <a:r>
              <a:rPr lang="en-US" sz="2100" i="1" baseline="30000" dirty="0" err="1">
                <a:latin typeface="Times New Roman" pitchFamily="-112" charset="0"/>
              </a:rPr>
              <a:t>a</a:t>
            </a:r>
            <a:r>
              <a:rPr lang="en-US" sz="2100" dirty="0"/>
              <a:t>), exponential (</a:t>
            </a:r>
            <a:r>
              <a:rPr lang="en-US" sz="2100" i="1" dirty="0">
                <a:latin typeface="Times New Roman" pitchFamily="-112" charset="0"/>
              </a:rPr>
              <a:t>a</a:t>
            </a:r>
            <a:r>
              <a:rPr lang="en-US" sz="2100" i="1" baseline="30000" dirty="0">
                <a:latin typeface="Times New Roman" pitchFamily="-112" charset="0"/>
              </a:rPr>
              <a:t>n</a:t>
            </a:r>
            <a:r>
              <a:rPr lang="en-US" sz="2100" dirty="0"/>
              <a:t>)</a:t>
            </a:r>
          </a:p>
        </p:txBody>
      </p:sp>
      <p:sp>
        <p:nvSpPr>
          <p:cNvPr id="5" name="Slide Number Placeholder 4"/>
          <p:cNvSpPr>
            <a:spLocks noGrp="1"/>
          </p:cNvSpPr>
          <p:nvPr>
            <p:ph type="sldNum" sz="quarter" idx="12"/>
          </p:nvPr>
        </p:nvSpPr>
        <p:spPr/>
        <p:txBody>
          <a:bodyPr/>
          <a:lstStyle/>
          <a:p>
            <a:fld id="{DFCDBDEA-5568-624D-8499-2A212885F2A5}" type="slidenum">
              <a:rPr lang="en-GB" smtClean="0"/>
              <a:pPr/>
              <a:t>27</a:t>
            </a:fld>
            <a:endParaRPr lang="en-GB"/>
          </a:p>
        </p:txBody>
      </p:sp>
      <p:sp>
        <p:nvSpPr>
          <p:cNvPr id="6" name="Footer Placeholder 5"/>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846177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3884755"/>
            <a:ext cx="1602722" cy="584776"/>
          </a:xfrm>
          <a:prstGeom prst="rect">
            <a:avLst/>
          </a:prstGeom>
          <a:solidFill>
            <a:srgbClr val="FFFFFF"/>
          </a:solidFill>
        </p:spPr>
        <p:txBody>
          <a:bodyPr wrap="none" rtlCol="0">
            <a:spAutoFit/>
          </a:bodyPr>
          <a:lstStyle/>
          <a:p>
            <a:r>
              <a:rPr lang="en-US" sz="3200" i="1" dirty="0" err="1">
                <a:solidFill>
                  <a:srgbClr val="800000"/>
                </a:solidFill>
              </a:rPr>
              <a:t>n</a:t>
            </a:r>
            <a:r>
              <a:rPr lang="en-US" sz="3200" dirty="0">
                <a:solidFill>
                  <a:srgbClr val="800000"/>
                </a:solidFill>
              </a:rPr>
              <a:t> times</a:t>
            </a:r>
          </a:p>
        </p:txBody>
      </p:sp>
      <p:sp>
        <p:nvSpPr>
          <p:cNvPr id="5" name="TextBox 4"/>
          <p:cNvSpPr txBox="1"/>
          <p:nvPr/>
        </p:nvSpPr>
        <p:spPr>
          <a:xfrm>
            <a:off x="1502715" y="3513570"/>
            <a:ext cx="1602722" cy="584776"/>
          </a:xfrm>
          <a:prstGeom prst="rect">
            <a:avLst/>
          </a:prstGeom>
          <a:solidFill>
            <a:srgbClr val="FFFFFF"/>
          </a:solidFill>
        </p:spPr>
        <p:txBody>
          <a:bodyPr wrap="none" rtlCol="0">
            <a:spAutoFit/>
          </a:bodyPr>
          <a:lstStyle/>
          <a:p>
            <a:r>
              <a:rPr lang="en-US" sz="3200" i="1" dirty="0" err="1">
                <a:solidFill>
                  <a:srgbClr val="800000"/>
                </a:solidFill>
              </a:rPr>
              <a:t>n</a:t>
            </a:r>
            <a:r>
              <a:rPr lang="en-US" sz="3200" dirty="0">
                <a:solidFill>
                  <a:srgbClr val="800000"/>
                </a:solidFill>
              </a:rPr>
              <a:t> times</a:t>
            </a:r>
          </a:p>
        </p:txBody>
      </p:sp>
      <p:sp>
        <p:nvSpPr>
          <p:cNvPr id="2" name="Title 1"/>
          <p:cNvSpPr>
            <a:spLocks noGrp="1"/>
          </p:cNvSpPr>
          <p:nvPr>
            <p:ph type="title"/>
          </p:nvPr>
        </p:nvSpPr>
        <p:spPr/>
        <p:txBody>
          <a:bodyPr/>
          <a:lstStyle/>
          <a:p>
            <a:r>
              <a:rPr lang="en-US" dirty="0"/>
              <a:t>quadratic</a:t>
            </a:r>
          </a:p>
        </p:txBody>
      </p:sp>
      <p:sp>
        <p:nvSpPr>
          <p:cNvPr id="3" name="Content Placeholder 2"/>
          <p:cNvSpPr>
            <a:spLocks noGrp="1"/>
          </p:cNvSpPr>
          <p:nvPr>
            <p:ph idx="1"/>
          </p:nvPr>
        </p:nvSpPr>
        <p:spPr>
          <a:xfrm>
            <a:off x="1648660" y="1202353"/>
            <a:ext cx="7848600" cy="5410200"/>
          </a:xfrm>
        </p:spPr>
        <p:txBody>
          <a:bodyPr/>
          <a:lstStyle/>
          <a:p>
            <a:pPr>
              <a:spcAft>
                <a:spcPts val="1200"/>
              </a:spcAft>
              <a:buNone/>
            </a:pPr>
            <a:r>
              <a:rPr lang="en-US" sz="3600" i="1" dirty="0">
                <a:latin typeface="Times New Roman"/>
                <a:cs typeface="Times New Roman"/>
              </a:rPr>
              <a:t>O(n</a:t>
            </a:r>
            <a:r>
              <a:rPr lang="en-US" sz="3600" i="1" baseline="30000" dirty="0">
                <a:latin typeface="Times New Roman"/>
                <a:cs typeface="Times New Roman"/>
              </a:rPr>
              <a:t>2</a:t>
            </a:r>
            <a:r>
              <a:rPr lang="en-US" sz="3600" i="1" dirty="0">
                <a:latin typeface="Times New Roman"/>
                <a:cs typeface="Times New Roman"/>
              </a:rPr>
              <a:t>)</a:t>
            </a:r>
            <a:r>
              <a:rPr lang="en-US" dirty="0"/>
              <a:t>:</a:t>
            </a:r>
          </a:p>
          <a:p>
            <a:pPr lvl="1">
              <a:buNone/>
            </a:pPr>
            <a:r>
              <a:rPr lang="en-US" sz="2800" dirty="0">
                <a:latin typeface="Courier"/>
                <a:cs typeface="Courier"/>
              </a:rPr>
              <a:t>for </a:t>
            </a:r>
            <a:r>
              <a:rPr lang="en-US" sz="2800" dirty="0" err="1">
                <a:latin typeface="Courier"/>
                <a:cs typeface="Courier"/>
              </a:rPr>
              <a:t>i</a:t>
            </a:r>
            <a:r>
              <a:rPr lang="en-US" sz="2800" dirty="0">
                <a:latin typeface="Courier"/>
                <a:cs typeface="Courier"/>
              </a:rPr>
              <a:t> in range(n) :</a:t>
            </a:r>
          </a:p>
          <a:p>
            <a:pPr lvl="1">
              <a:buNone/>
            </a:pPr>
            <a:r>
              <a:rPr lang="en-US" sz="2800" dirty="0">
                <a:latin typeface="Courier"/>
                <a:cs typeface="Courier"/>
              </a:rPr>
              <a:t>   for j in range(n) :</a:t>
            </a:r>
          </a:p>
          <a:p>
            <a:pPr lvl="1">
              <a:buNone/>
            </a:pPr>
            <a:r>
              <a:rPr lang="en-US" sz="2800" dirty="0">
                <a:latin typeface="Courier"/>
                <a:cs typeface="Courier"/>
              </a:rPr>
              <a:t>     …</a:t>
            </a:r>
          </a:p>
          <a:p>
            <a:pPr lvl="1">
              <a:buNone/>
            </a:pPr>
            <a:endParaRPr lang="en-US" sz="2800" dirty="0">
              <a:latin typeface="Courier"/>
              <a:cs typeface="Courier"/>
            </a:endParaRPr>
          </a:p>
        </p:txBody>
      </p:sp>
      <p:sp>
        <p:nvSpPr>
          <p:cNvPr id="4" name="Left Brace 3"/>
          <p:cNvSpPr/>
          <p:nvPr/>
        </p:nvSpPr>
        <p:spPr>
          <a:xfrm>
            <a:off x="730183" y="2095210"/>
            <a:ext cx="508000" cy="1714500"/>
          </a:xfrm>
          <a:prstGeom prst="leftBrace">
            <a:avLst/>
          </a:prstGeom>
          <a:ln w="63500">
            <a:solidFill>
              <a:schemeClr val="accent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6" name="Left Brace 5"/>
          <p:cNvSpPr/>
          <p:nvPr/>
        </p:nvSpPr>
        <p:spPr>
          <a:xfrm>
            <a:off x="1584547" y="2593976"/>
            <a:ext cx="508000" cy="838200"/>
          </a:xfrm>
          <a:prstGeom prst="leftBrace">
            <a:avLst/>
          </a:prstGeom>
          <a:ln w="63500">
            <a:solidFill>
              <a:schemeClr val="accent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226481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4" grpId="0" animBg="1"/>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a:t>question</a:t>
            </a:r>
          </a:p>
        </p:txBody>
      </p:sp>
      <p:sp>
        <p:nvSpPr>
          <p:cNvPr id="1027" name="Rectangle 3"/>
          <p:cNvSpPr>
            <a:spLocks noGrp="1" noChangeArrowheads="1"/>
          </p:cNvSpPr>
          <p:nvPr>
            <p:ph type="body" idx="1"/>
          </p:nvPr>
        </p:nvSpPr>
        <p:spPr>
          <a:xfrm>
            <a:off x="544945" y="1016000"/>
            <a:ext cx="8421688" cy="4114800"/>
          </a:xfrm>
        </p:spPr>
        <p:txBody>
          <a:bodyPr>
            <a:noAutofit/>
          </a:bodyPr>
          <a:lstStyle/>
          <a:p>
            <a:pPr marL="342900" lvl="2" indent="-342900">
              <a:buNone/>
            </a:pPr>
            <a:r>
              <a:rPr lang="en-US" sz="2000" dirty="0"/>
              <a:t>Give a Big O bound for the following function.</a:t>
            </a:r>
          </a:p>
          <a:p>
            <a:pPr marL="342900" lvl="2" indent="-342900">
              <a:buNone/>
            </a:pPr>
            <a:r>
              <a:rPr lang="en-US" sz="2000" i="1" dirty="0"/>
              <a:t>            f(n</a:t>
            </a:r>
            <a:r>
              <a:rPr lang="en-US" sz="2000" dirty="0"/>
              <a:t>) = (3</a:t>
            </a:r>
            <a:r>
              <a:rPr lang="en-US" sz="2000" i="1" dirty="0"/>
              <a:t>n</a:t>
            </a:r>
            <a:r>
              <a:rPr lang="en-US" sz="2000" baseline="30000" dirty="0"/>
              <a:t>2</a:t>
            </a:r>
            <a:r>
              <a:rPr lang="en-US" sz="2000" dirty="0"/>
              <a:t> + 8)(</a:t>
            </a:r>
            <a:r>
              <a:rPr lang="en-US" sz="2000" i="1" dirty="0"/>
              <a:t>n</a:t>
            </a:r>
            <a:r>
              <a:rPr lang="en-US" sz="2000" dirty="0"/>
              <a:t> + 1)</a:t>
            </a:r>
          </a:p>
          <a:p>
            <a:pPr marL="342900" lvl="2" indent="-342900">
              <a:buNone/>
            </a:pPr>
            <a:endParaRPr lang="en-US" sz="2000" dirty="0"/>
          </a:p>
          <a:p>
            <a:pPr marL="457200" lvl="2" indent="-457200">
              <a:buAutoNum type="alphaLcParenBoth"/>
            </a:pPr>
            <a:r>
              <a:rPr lang="en-US" sz="2000" dirty="0" err="1"/>
              <a:t>O(n</a:t>
            </a:r>
            <a:r>
              <a:rPr lang="en-US" sz="2000" dirty="0"/>
              <a:t>)</a:t>
            </a:r>
          </a:p>
          <a:p>
            <a:pPr marL="457200" lvl="2" indent="-457200">
              <a:buAutoNum type="alphaLcParenBoth"/>
            </a:pPr>
            <a:r>
              <a:rPr lang="en-US" sz="2000" dirty="0"/>
              <a:t>O(n</a:t>
            </a:r>
            <a:r>
              <a:rPr lang="en-US" sz="2000" baseline="30000" dirty="0"/>
              <a:t>3</a:t>
            </a:r>
            <a:r>
              <a:rPr lang="en-US" sz="2000" dirty="0"/>
              <a:t>)</a:t>
            </a:r>
          </a:p>
          <a:p>
            <a:pPr marL="457200" lvl="2" indent="-457200">
              <a:buAutoNum type="alphaLcParenBoth"/>
            </a:pPr>
            <a:r>
              <a:rPr lang="en-US" sz="2000" dirty="0"/>
              <a:t>O(n</a:t>
            </a:r>
            <a:r>
              <a:rPr lang="en-US" sz="2000" baseline="30000" dirty="0"/>
              <a:t>2</a:t>
            </a:r>
            <a:r>
              <a:rPr lang="en-US" sz="2000" dirty="0"/>
              <a:t>)</a:t>
            </a:r>
          </a:p>
          <a:p>
            <a:pPr marL="457200" lvl="2" indent="-457200">
              <a:buAutoNum type="alphaLcParenBoth"/>
            </a:pPr>
            <a:r>
              <a:rPr lang="en-US" sz="2000" dirty="0"/>
              <a:t>O(1)</a:t>
            </a:r>
          </a:p>
          <a:p>
            <a:pPr marL="457200" lvl="2" indent="-457200">
              <a:buAutoNum type="alphaLcParenBoth"/>
            </a:pPr>
            <a:endParaRPr lang="en-US" sz="2000" dirty="0"/>
          </a:p>
          <a:p>
            <a:pPr marL="0" lvl="2" indent="0">
              <a:buNone/>
            </a:pPr>
            <a:r>
              <a:rPr lang="en-US" sz="2000" dirty="0"/>
              <a:t>Is f(n)= O(n</a:t>
            </a:r>
            <a:r>
              <a:rPr lang="en-US" sz="2000" baseline="30000" dirty="0"/>
              <a:t>4</a:t>
            </a:r>
            <a:r>
              <a:rPr lang="en-US" sz="2000" dirty="0"/>
              <a:t>)? </a:t>
            </a:r>
          </a:p>
          <a:p>
            <a:pPr marL="0" lvl="2" indent="0">
              <a:buNone/>
            </a:pPr>
            <a:r>
              <a:rPr lang="en-US" sz="2000" dirty="0"/>
              <a:t>What is the BEST (smallest) big O bound for f(n)?</a:t>
            </a:r>
          </a:p>
          <a:p>
            <a:pPr marL="0" lvl="2" indent="0">
              <a:buNone/>
            </a:pPr>
            <a:endParaRPr lang="en-US" sz="2000" dirty="0"/>
          </a:p>
        </p:txBody>
      </p:sp>
      <p:sp>
        <p:nvSpPr>
          <p:cNvPr id="2" name="Left Arrow 1">
            <a:extLst>
              <a:ext uri="{FF2B5EF4-FFF2-40B4-BE49-F238E27FC236}">
                <a16:creationId xmlns:a16="http://schemas.microsoft.com/office/drawing/2014/main" id="{CEEE36BE-F499-5F4A-8E5D-84167E0C0DB6}"/>
              </a:ext>
            </a:extLst>
          </p:cNvPr>
          <p:cNvSpPr/>
          <p:nvPr/>
        </p:nvSpPr>
        <p:spPr bwMode="auto">
          <a:xfrm>
            <a:off x="2064325" y="2757053"/>
            <a:ext cx="401782" cy="199014"/>
          </a:xfrm>
          <a:prstGeom prst="leftArrow">
            <a:avLst/>
          </a:prstGeom>
          <a:solidFill>
            <a:schemeClr val="accent1"/>
          </a:solidFill>
          <a:ln w="9525" cap="flat" cmpd="sng" algn="ctr">
            <a:solidFill>
              <a:schemeClr val="tx1"/>
            </a:solidFill>
            <a:prstDash val="solid"/>
            <a:round/>
            <a:headEnd type="none" w="med" len="med"/>
            <a:tailEnd type="triangle" w="sm" len="sm"/>
          </a:ln>
          <a:effectLst/>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a:ln>
                <a:noFill/>
              </a:ln>
              <a:solidFill>
                <a:schemeClr val="tx1"/>
              </a:solidFill>
              <a:effectLst/>
              <a:latin typeface="Comic Sans MS" charset="0"/>
            </a:endParaRPr>
          </a:p>
        </p:txBody>
      </p:sp>
      <p:sp>
        <p:nvSpPr>
          <p:cNvPr id="3" name="TextBox 2">
            <a:extLst>
              <a:ext uri="{FF2B5EF4-FFF2-40B4-BE49-F238E27FC236}">
                <a16:creationId xmlns:a16="http://schemas.microsoft.com/office/drawing/2014/main" id="{8EC2A059-E4FE-C94D-ADEC-94E85B0729A6}"/>
              </a:ext>
            </a:extLst>
          </p:cNvPr>
          <p:cNvSpPr txBox="1"/>
          <p:nvPr/>
        </p:nvSpPr>
        <p:spPr>
          <a:xfrm>
            <a:off x="2978725" y="4294911"/>
            <a:ext cx="4556055" cy="338554"/>
          </a:xfrm>
          <a:prstGeom prst="rect">
            <a:avLst/>
          </a:prstGeom>
          <a:noFill/>
        </p:spPr>
        <p:txBody>
          <a:bodyPr wrap="none" rtlCol="0">
            <a:spAutoFit/>
          </a:bodyPr>
          <a:lstStyle/>
          <a:p>
            <a:r>
              <a:rPr lang="en-US" dirty="0">
                <a:solidFill>
                  <a:srgbClr val="FF0000"/>
                </a:solidFill>
              </a:rPr>
              <a:t>Yes, because n</a:t>
            </a:r>
            <a:r>
              <a:rPr lang="en-US" baseline="30000" dirty="0">
                <a:solidFill>
                  <a:srgbClr val="FF0000"/>
                </a:solidFill>
              </a:rPr>
              <a:t>4</a:t>
            </a:r>
            <a:r>
              <a:rPr lang="en-US" dirty="0">
                <a:solidFill>
                  <a:srgbClr val="FF0000"/>
                </a:solidFill>
              </a:rPr>
              <a:t> grows faster, so dominates n</a:t>
            </a:r>
            <a:r>
              <a:rPr lang="en-US" baseline="30000" dirty="0">
                <a:solidFill>
                  <a:srgbClr val="FF0000"/>
                </a:solidFill>
              </a:rPr>
              <a:t>3</a:t>
            </a:r>
            <a:endParaRPr lang="en-US" dirty="0">
              <a:solidFill>
                <a:srgbClr val="FF0000"/>
              </a:solidFill>
            </a:endParaRPr>
          </a:p>
        </p:txBody>
      </p:sp>
      <p:sp>
        <p:nvSpPr>
          <p:cNvPr id="6" name="TextBox 5">
            <a:extLst>
              <a:ext uri="{FF2B5EF4-FFF2-40B4-BE49-F238E27FC236}">
                <a16:creationId xmlns:a16="http://schemas.microsoft.com/office/drawing/2014/main" id="{21ECA98C-77A6-5042-B550-D921B2EF2E46}"/>
              </a:ext>
            </a:extLst>
          </p:cNvPr>
          <p:cNvSpPr txBox="1"/>
          <p:nvPr/>
        </p:nvSpPr>
        <p:spPr>
          <a:xfrm>
            <a:off x="1094505" y="5167750"/>
            <a:ext cx="4881465" cy="338554"/>
          </a:xfrm>
          <a:prstGeom prst="rect">
            <a:avLst/>
          </a:prstGeom>
          <a:noFill/>
        </p:spPr>
        <p:txBody>
          <a:bodyPr wrap="none" rtlCol="0">
            <a:spAutoFit/>
          </a:bodyPr>
          <a:lstStyle/>
          <a:p>
            <a:r>
              <a:rPr lang="en-US" dirty="0">
                <a:solidFill>
                  <a:srgbClr val="FF0000"/>
                </a:solidFill>
              </a:rPr>
              <a:t>O(n</a:t>
            </a:r>
            <a:r>
              <a:rPr lang="en-US" baseline="30000" dirty="0">
                <a:solidFill>
                  <a:srgbClr val="FF0000"/>
                </a:solidFill>
              </a:rPr>
              <a:t>3</a:t>
            </a:r>
            <a:r>
              <a:rPr lang="en-US" dirty="0">
                <a:solidFill>
                  <a:srgbClr val="FF0000"/>
                </a:solidFill>
              </a:rPr>
              <a:t>). We always look for the best (= smallest) O</a:t>
            </a:r>
          </a:p>
        </p:txBody>
      </p:sp>
    </p:spTree>
    <p:extLst>
      <p:ext uri="{BB962C8B-B14F-4D97-AF65-F5344CB8AC3E}">
        <p14:creationId xmlns:p14="http://schemas.microsoft.com/office/powerpoint/2010/main" val="307409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dirty="0"/>
              <a:t>Measuring the running time of algorithms</a:t>
            </a:r>
          </a:p>
        </p:txBody>
      </p:sp>
      <p:sp>
        <p:nvSpPr>
          <p:cNvPr id="74755" name="Rectangle 3"/>
          <p:cNvSpPr>
            <a:spLocks noGrp="1" noChangeArrowheads="1"/>
          </p:cNvSpPr>
          <p:nvPr>
            <p:ph type="body" idx="1"/>
          </p:nvPr>
        </p:nvSpPr>
        <p:spPr>
          <a:xfrm>
            <a:off x="538018" y="1226127"/>
            <a:ext cx="8229600" cy="4530725"/>
          </a:xfrm>
        </p:spPr>
        <p:txBody>
          <a:bodyPr/>
          <a:lstStyle/>
          <a:p>
            <a:r>
              <a:rPr lang="en-US" dirty="0"/>
              <a:t>Possible solution:</a:t>
            </a:r>
          </a:p>
          <a:p>
            <a:r>
              <a:rPr lang="en-US" dirty="0"/>
              <a:t>Implement the two algorithms and compare their running times</a:t>
            </a:r>
          </a:p>
          <a:p>
            <a:endParaRPr lang="en-US" dirty="0"/>
          </a:p>
          <a:p>
            <a:r>
              <a:rPr lang="en-US" dirty="0"/>
              <a:t>Issues with this approach:</a:t>
            </a:r>
          </a:p>
          <a:p>
            <a:pPr lvl="1"/>
            <a:r>
              <a:rPr lang="en-US" sz="2000" dirty="0"/>
              <a:t>How are the algorithms coded?  We want to compare the algorithms, not the implementations.</a:t>
            </a:r>
          </a:p>
          <a:p>
            <a:pPr lvl="1"/>
            <a:r>
              <a:rPr lang="en-US" sz="2000" dirty="0"/>
              <a:t>What computer should we use?  Results may be sensitive to this choice.</a:t>
            </a:r>
          </a:p>
          <a:p>
            <a:pPr lvl="1"/>
            <a:r>
              <a:rPr lang="en-US" sz="2000" dirty="0"/>
              <a:t>What data should we use?</a:t>
            </a:r>
          </a:p>
        </p:txBody>
      </p:sp>
    </p:spTree>
    <p:extLst>
      <p:ext uri="{BB962C8B-B14F-4D97-AF65-F5344CB8AC3E}">
        <p14:creationId xmlns:p14="http://schemas.microsoft.com/office/powerpoint/2010/main" val="880321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a:t>Big-O for Polynomials</a:t>
            </a:r>
          </a:p>
        </p:txBody>
      </p:sp>
      <p:sp>
        <p:nvSpPr>
          <p:cNvPr id="1027" name="Rectangle 3"/>
          <p:cNvSpPr>
            <a:spLocks noGrp="1" noChangeArrowheads="1"/>
          </p:cNvSpPr>
          <p:nvPr>
            <p:ph type="body" idx="1"/>
          </p:nvPr>
        </p:nvSpPr>
        <p:spPr>
          <a:xfrm>
            <a:off x="533400" y="1371600"/>
            <a:ext cx="8421688" cy="4648200"/>
          </a:xfrm>
        </p:spPr>
        <p:txBody>
          <a:bodyPr/>
          <a:lstStyle/>
          <a:p>
            <a:pPr>
              <a:buFont typeface="Wingdings" pitchFamily="-112" charset="2"/>
              <a:buNone/>
            </a:pPr>
            <a:r>
              <a:rPr lang="en-US" dirty="0"/>
              <a:t>Theorem: Let </a:t>
            </a:r>
          </a:p>
          <a:p>
            <a:pPr>
              <a:buFont typeface="Wingdings" pitchFamily="-112" charset="2"/>
              <a:buNone/>
            </a:pPr>
            <a:endParaRPr lang="en-US" dirty="0"/>
          </a:p>
          <a:p>
            <a:pPr>
              <a:buFont typeface="Wingdings" pitchFamily="-112" charset="2"/>
              <a:buNone/>
            </a:pPr>
            <a:endParaRPr lang="en-US" dirty="0"/>
          </a:p>
          <a:p>
            <a:pPr>
              <a:buFont typeface="Wingdings" pitchFamily="-112" charset="2"/>
              <a:buNone/>
            </a:pPr>
            <a:r>
              <a:rPr lang="en-US" dirty="0"/>
              <a:t>where                                     are real numbers.</a:t>
            </a:r>
          </a:p>
          <a:p>
            <a:pPr>
              <a:spcAft>
                <a:spcPts val="1200"/>
              </a:spcAft>
              <a:buFont typeface="Wingdings" pitchFamily="-112" charset="2"/>
              <a:buNone/>
            </a:pPr>
            <a:endParaRPr lang="en-US" dirty="0"/>
          </a:p>
          <a:p>
            <a:pPr>
              <a:spcAft>
                <a:spcPts val="1200"/>
              </a:spcAft>
              <a:buFont typeface="Wingdings" pitchFamily="-112" charset="2"/>
              <a:buNone/>
            </a:pPr>
            <a:r>
              <a:rPr lang="en-US" dirty="0"/>
              <a:t>Then </a:t>
            </a:r>
            <a:r>
              <a:rPr lang="en-US" i="1" dirty="0"/>
              <a:t>    </a:t>
            </a:r>
            <a:r>
              <a:rPr lang="en-US" dirty="0"/>
              <a:t>     is</a:t>
            </a:r>
          </a:p>
          <a:p>
            <a:pPr>
              <a:buFont typeface="Wingdings" pitchFamily="-112" charset="2"/>
              <a:buNone/>
            </a:pPr>
            <a:endParaRPr lang="en-US" dirty="0"/>
          </a:p>
          <a:p>
            <a:pPr>
              <a:buFont typeface="Wingdings" pitchFamily="-112" charset="2"/>
              <a:buNone/>
            </a:pPr>
            <a:r>
              <a:rPr lang="en-US" dirty="0"/>
              <a:t>Example:  </a:t>
            </a:r>
            <a:r>
              <a:rPr lang="en-US" i="1" dirty="0">
                <a:latin typeface="Times New Roman"/>
                <a:cs typeface="Times New Roman"/>
              </a:rPr>
              <a:t>x</a:t>
            </a:r>
            <a:r>
              <a:rPr lang="en-US" i="1" baseline="30000" dirty="0">
                <a:latin typeface="Times New Roman"/>
                <a:cs typeface="Times New Roman"/>
              </a:rPr>
              <a:t>2</a:t>
            </a:r>
            <a:r>
              <a:rPr lang="en-US" i="1" dirty="0">
                <a:latin typeface="Times New Roman"/>
                <a:cs typeface="Times New Roman"/>
              </a:rPr>
              <a:t> + 5x </a:t>
            </a:r>
            <a:r>
              <a:rPr lang="en-US" dirty="0">
                <a:cs typeface="Times New Roman"/>
              </a:rPr>
              <a:t>is</a:t>
            </a:r>
            <a:r>
              <a:rPr lang="en-US" i="1" dirty="0">
                <a:latin typeface="Times New Roman"/>
                <a:cs typeface="Times New Roman"/>
              </a:rPr>
              <a:t> O(x</a:t>
            </a:r>
            <a:r>
              <a:rPr lang="en-US" i="1" baseline="30000" dirty="0">
                <a:latin typeface="Times New Roman"/>
                <a:cs typeface="Times New Roman"/>
              </a:rPr>
              <a:t>2</a:t>
            </a:r>
            <a:r>
              <a:rPr lang="en-US" i="1" dirty="0">
                <a:latin typeface="Times New Roman"/>
                <a:cs typeface="Times New Roman"/>
              </a:rPr>
              <a:t>)</a:t>
            </a:r>
          </a:p>
          <a:p>
            <a:pPr>
              <a:buFont typeface="Wingdings" pitchFamily="-112" charset="2"/>
              <a:buNone/>
            </a:pPr>
            <a:r>
              <a:rPr lang="en-US" i="1" dirty="0">
                <a:latin typeface="Times New Roman"/>
                <a:cs typeface="Times New Roman"/>
              </a:rPr>
              <a:t>                                </a:t>
            </a:r>
          </a:p>
          <a:p>
            <a:pPr>
              <a:buFont typeface="Wingdings" pitchFamily="-112" charset="2"/>
              <a:buNone/>
            </a:pPr>
            <a:endParaRPr lang="en-US" b="1" i="1" dirty="0">
              <a:solidFill>
                <a:srgbClr val="FF0000"/>
              </a:solidFill>
              <a:latin typeface="Times New Roman"/>
              <a:cs typeface="Times New Roman"/>
            </a:endParaRPr>
          </a:p>
          <a:p>
            <a:pPr>
              <a:buFont typeface="Wingdings" pitchFamily="-112" charset="2"/>
              <a:buNone/>
            </a:pPr>
            <a:r>
              <a:rPr lang="en-US" b="1" i="1" dirty="0">
                <a:solidFill>
                  <a:srgbClr val="FF0000"/>
                </a:solidFill>
                <a:latin typeface="Times New Roman"/>
                <a:cs typeface="Times New Roman"/>
              </a:rPr>
              <a:t>Are all quadratic functions the same O? All cubic?    </a:t>
            </a:r>
          </a:p>
          <a:p>
            <a:pPr>
              <a:buFont typeface="Wingdings" pitchFamily="-112" charset="2"/>
              <a:buNone/>
            </a:pPr>
            <a:endParaRPr lang="en-US" baseline="-25000" dirty="0">
              <a:sym typeface="Symbol" pitchFamily="-112" charset="2"/>
            </a:endParaRPr>
          </a:p>
        </p:txBody>
      </p:sp>
      <p:graphicFrame>
        <p:nvGraphicFramePr>
          <p:cNvPr id="1028" name="Object 4"/>
          <p:cNvGraphicFramePr>
            <a:graphicFrameLocks noChangeAspect="1"/>
          </p:cNvGraphicFramePr>
          <p:nvPr>
            <p:extLst>
              <p:ext uri="{D42A27DB-BD31-4B8C-83A1-F6EECF244321}">
                <p14:modId xmlns:p14="http://schemas.microsoft.com/office/powerpoint/2010/main" val="4112463430"/>
              </p:ext>
            </p:extLst>
          </p:nvPr>
        </p:nvGraphicFramePr>
        <p:xfrm>
          <a:off x="990600" y="1738736"/>
          <a:ext cx="5352073" cy="491846"/>
        </p:xfrm>
        <a:graphic>
          <a:graphicData uri="http://schemas.openxmlformats.org/presentationml/2006/ole">
            <mc:AlternateContent xmlns:mc="http://schemas.openxmlformats.org/markup-compatibility/2006">
              <mc:Choice xmlns:v="urn:schemas-microsoft-com:vml" Requires="v">
                <p:oleObj spid="_x0000_s7337" name="Equation" r:id="rId4" imgW="2209800" imgH="203200" progId="Equation.3">
                  <p:embed/>
                </p:oleObj>
              </mc:Choice>
              <mc:Fallback>
                <p:oleObj name="Equation" r:id="rId4" imgW="2209800" imgH="203200" progId="Equation.3">
                  <p:embed/>
                  <p:pic>
                    <p:nvPicPr>
                      <p:cNvPr id="102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738736"/>
                        <a:ext cx="5352073" cy="49184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29" name="Object 5"/>
          <p:cNvGraphicFramePr>
            <a:graphicFrameLocks noChangeAspect="1"/>
          </p:cNvGraphicFramePr>
          <p:nvPr>
            <p:extLst>
              <p:ext uri="{D42A27DB-BD31-4B8C-83A1-F6EECF244321}">
                <p14:modId xmlns:p14="http://schemas.microsoft.com/office/powerpoint/2010/main" val="3294877975"/>
              </p:ext>
            </p:extLst>
          </p:nvPr>
        </p:nvGraphicFramePr>
        <p:xfrm>
          <a:off x="1607125" y="2493817"/>
          <a:ext cx="2289971" cy="457204"/>
        </p:xfrm>
        <a:graphic>
          <a:graphicData uri="http://schemas.openxmlformats.org/presentationml/2006/ole">
            <mc:AlternateContent xmlns:mc="http://schemas.openxmlformats.org/markup-compatibility/2006">
              <mc:Choice xmlns:v="urn:schemas-microsoft-com:vml" Requires="v">
                <p:oleObj spid="_x0000_s7338" name="Equation" r:id="rId6" imgW="889000" imgH="177800" progId="Equation.3">
                  <p:embed/>
                </p:oleObj>
              </mc:Choice>
              <mc:Fallback>
                <p:oleObj name="Equation" r:id="rId6" imgW="889000" imgH="177800" progId="Equation.3">
                  <p:embed/>
                  <p:pic>
                    <p:nvPicPr>
                      <p:cNvPr id="1029"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07125" y="2493817"/>
                        <a:ext cx="2289971" cy="45720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30" name="Object 6"/>
          <p:cNvGraphicFramePr>
            <a:graphicFrameLocks noChangeAspect="1"/>
          </p:cNvGraphicFramePr>
          <p:nvPr>
            <p:extLst>
              <p:ext uri="{D42A27DB-BD31-4B8C-83A1-F6EECF244321}">
                <p14:modId xmlns:p14="http://schemas.microsoft.com/office/powerpoint/2010/main" val="1516917557"/>
              </p:ext>
            </p:extLst>
          </p:nvPr>
        </p:nvGraphicFramePr>
        <p:xfrm>
          <a:off x="1274620" y="3373579"/>
          <a:ext cx="658068" cy="353290"/>
        </p:xfrm>
        <a:graphic>
          <a:graphicData uri="http://schemas.openxmlformats.org/presentationml/2006/ole">
            <mc:AlternateContent xmlns:mc="http://schemas.openxmlformats.org/markup-compatibility/2006">
              <mc:Choice xmlns:v="urn:schemas-microsoft-com:vml" Requires="v">
                <p:oleObj spid="_x0000_s7339" name="Equation" r:id="rId8" imgW="330200" imgH="177800" progId="Equation.3">
                  <p:embed/>
                </p:oleObj>
              </mc:Choice>
              <mc:Fallback>
                <p:oleObj name="Equation" r:id="rId8" imgW="330200" imgH="177800" progId="Equation.3">
                  <p:embed/>
                  <p:pic>
                    <p:nvPicPr>
                      <p:cNvPr id="103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74620" y="3373579"/>
                        <a:ext cx="658068" cy="35329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31" name="Object 7"/>
          <p:cNvGraphicFramePr>
            <a:graphicFrameLocks noChangeAspect="1"/>
          </p:cNvGraphicFramePr>
          <p:nvPr>
            <p:extLst>
              <p:ext uri="{D42A27DB-BD31-4B8C-83A1-F6EECF244321}">
                <p14:modId xmlns:p14="http://schemas.microsoft.com/office/powerpoint/2010/main" val="1209489722"/>
              </p:ext>
            </p:extLst>
          </p:nvPr>
        </p:nvGraphicFramePr>
        <p:xfrm>
          <a:off x="2434934" y="3337063"/>
          <a:ext cx="721699" cy="348239"/>
        </p:xfrm>
        <a:graphic>
          <a:graphicData uri="http://schemas.openxmlformats.org/presentationml/2006/ole">
            <mc:AlternateContent xmlns:mc="http://schemas.openxmlformats.org/markup-compatibility/2006">
              <mc:Choice xmlns:v="urn:schemas-microsoft-com:vml" Requires="v">
                <p:oleObj spid="_x0000_s7340" name="Equation" r:id="rId10" imgW="393700" imgH="190500" progId="Equation.3">
                  <p:embed/>
                </p:oleObj>
              </mc:Choice>
              <mc:Fallback>
                <p:oleObj name="Equation" r:id="rId10" imgW="393700" imgH="190500" progId="Equation.3">
                  <p:embed/>
                  <p:pic>
                    <p:nvPicPr>
                      <p:cNvPr id="1031"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34934" y="3337063"/>
                        <a:ext cx="721699" cy="34823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DFCDBDEA-5568-624D-8499-2A212885F2A5}" type="slidenum">
              <a:rPr lang="en-GB" smtClean="0"/>
              <a:pPr/>
              <a:t>30</a:t>
            </a:fld>
            <a:endParaRPr lang="en-GB"/>
          </a:p>
        </p:txBody>
      </p:sp>
      <p:sp>
        <p:nvSpPr>
          <p:cNvPr id="9" name="Footer Placeholder 8"/>
          <p:cNvSpPr>
            <a:spLocks noGrp="1"/>
          </p:cNvSpPr>
          <p:nvPr>
            <p:ph type="ftr" sz="quarter" idx="11"/>
          </p:nvPr>
        </p:nvSpPr>
        <p:spPr/>
        <p:txBody>
          <a:bodyPr/>
          <a:lstStyle/>
          <a:p>
            <a:endParaRPr lang="en-GB" dirty="0"/>
          </a:p>
        </p:txBody>
      </p:sp>
      <p:sp>
        <p:nvSpPr>
          <p:cNvPr id="2" name="TextBox 1">
            <a:extLst>
              <a:ext uri="{FF2B5EF4-FFF2-40B4-BE49-F238E27FC236}">
                <a16:creationId xmlns:a16="http://schemas.microsoft.com/office/drawing/2014/main" id="{A6BADFFC-3CAF-F549-9CC5-1163F2669109}"/>
              </a:ext>
            </a:extLst>
          </p:cNvPr>
          <p:cNvSpPr txBox="1"/>
          <p:nvPr/>
        </p:nvSpPr>
        <p:spPr>
          <a:xfrm>
            <a:off x="6206836" y="5389413"/>
            <a:ext cx="633507" cy="338554"/>
          </a:xfrm>
          <a:prstGeom prst="rect">
            <a:avLst/>
          </a:prstGeom>
          <a:noFill/>
        </p:spPr>
        <p:txBody>
          <a:bodyPr wrap="none" rtlCol="0">
            <a:spAutoFit/>
          </a:bodyPr>
          <a:lstStyle/>
          <a:p>
            <a:r>
              <a:rPr lang="en-US" dirty="0"/>
              <a:t>YES!</a:t>
            </a:r>
          </a:p>
        </p:txBody>
      </p:sp>
    </p:spTree>
    <p:extLst>
      <p:ext uri="{BB962C8B-B14F-4D97-AF65-F5344CB8AC3E}">
        <p14:creationId xmlns:p14="http://schemas.microsoft.com/office/powerpoint/2010/main" val="122087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a:t>combinations of functions</a:t>
            </a:r>
          </a:p>
        </p:txBody>
      </p:sp>
      <p:sp>
        <p:nvSpPr>
          <p:cNvPr id="35843" name="Rectangle 3"/>
          <p:cNvSpPr>
            <a:spLocks noGrp="1" noChangeArrowheads="1"/>
          </p:cNvSpPr>
          <p:nvPr>
            <p:ph type="body" idx="1"/>
          </p:nvPr>
        </p:nvSpPr>
        <p:spPr>
          <a:xfrm>
            <a:off x="609600" y="1676400"/>
            <a:ext cx="8345488" cy="4114800"/>
          </a:xfrm>
        </p:spPr>
        <p:txBody>
          <a:bodyPr/>
          <a:lstStyle/>
          <a:p>
            <a:r>
              <a:rPr lang="en-US"/>
              <a:t>Additive Theorem:</a:t>
            </a:r>
          </a:p>
          <a:p>
            <a:endParaRPr lang="en-US"/>
          </a:p>
          <a:p>
            <a:endParaRPr lang="en-US"/>
          </a:p>
          <a:p>
            <a:endParaRPr lang="en-US"/>
          </a:p>
          <a:p>
            <a:r>
              <a:rPr lang="en-US"/>
              <a:t>Multiplicative Theorem: </a:t>
            </a:r>
          </a:p>
        </p:txBody>
      </p:sp>
      <p:graphicFrame>
        <p:nvGraphicFramePr>
          <p:cNvPr id="35844" name="Object 4"/>
          <p:cNvGraphicFramePr>
            <a:graphicFrameLocks noChangeAspect="1"/>
          </p:cNvGraphicFramePr>
          <p:nvPr>
            <p:extLst>
              <p:ext uri="{D42A27DB-BD31-4B8C-83A1-F6EECF244321}">
                <p14:modId xmlns:p14="http://schemas.microsoft.com/office/powerpoint/2010/main" val="3559441631"/>
              </p:ext>
            </p:extLst>
          </p:nvPr>
        </p:nvGraphicFramePr>
        <p:xfrm>
          <a:off x="1094509" y="2246746"/>
          <a:ext cx="7162800" cy="901700"/>
        </p:xfrm>
        <a:graphic>
          <a:graphicData uri="http://schemas.openxmlformats.org/presentationml/2006/ole">
            <mc:AlternateContent xmlns:mc="http://schemas.openxmlformats.org/markup-compatibility/2006">
              <mc:Choice xmlns:v="urn:schemas-microsoft-com:vml" Requires="v">
                <p:oleObj spid="_x0000_s2174" name="Equation" r:id="rId4" imgW="3225800" imgH="406400" progId="Equation.3">
                  <p:embed/>
                </p:oleObj>
              </mc:Choice>
              <mc:Fallback>
                <p:oleObj name="Equation" r:id="rId4" imgW="3225800" imgH="406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4509" y="2246746"/>
                        <a:ext cx="7162800" cy="9017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graphicFrame>
        <p:nvGraphicFramePr>
          <p:cNvPr id="35845" name="Object 5"/>
          <p:cNvGraphicFramePr>
            <a:graphicFrameLocks noChangeAspect="1"/>
          </p:cNvGraphicFramePr>
          <p:nvPr>
            <p:extLst>
              <p:ext uri="{D42A27DB-BD31-4B8C-83A1-F6EECF244321}">
                <p14:modId xmlns:p14="http://schemas.microsoft.com/office/powerpoint/2010/main" val="3170907649"/>
              </p:ext>
            </p:extLst>
          </p:nvPr>
        </p:nvGraphicFramePr>
        <p:xfrm>
          <a:off x="1036781" y="3943928"/>
          <a:ext cx="7162800" cy="901700"/>
        </p:xfrm>
        <a:graphic>
          <a:graphicData uri="http://schemas.openxmlformats.org/presentationml/2006/ole">
            <mc:AlternateContent xmlns:mc="http://schemas.openxmlformats.org/markup-compatibility/2006">
              <mc:Choice xmlns:v="urn:schemas-microsoft-com:vml" Requires="v">
                <p:oleObj spid="_x0000_s2175" name="Equation" r:id="rId6" imgW="3225800" imgH="406400" progId="Equation.3">
                  <p:embed/>
                </p:oleObj>
              </mc:Choice>
              <mc:Fallback>
                <p:oleObj name="Equation" r:id="rId6" imgW="3225800" imgH="4064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36781" y="3943928"/>
                        <a:ext cx="7162800" cy="9017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256281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990600" y="3962400"/>
            <a:ext cx="7772400" cy="1316038"/>
          </a:xfrm>
          <a:prstGeom prst="rect">
            <a:avLst/>
          </a:prstGeom>
          <a:noFill/>
          <a:ln w="9525">
            <a:noFill/>
            <a:miter lim="800000"/>
            <a:headEnd/>
            <a:tailEnd/>
          </a:ln>
          <a:effectLst/>
        </p:spPr>
        <p:txBody>
          <a:bodyPr>
            <a:prstTxWarp prst="textNoShape">
              <a:avLst/>
            </a:prstTxWarp>
          </a:bodyPr>
          <a:lstStyle/>
          <a:p>
            <a:pPr marL="342900" indent="-342900" eaLnBrk="1" hangingPunct="1">
              <a:spcBef>
                <a:spcPct val="20000"/>
              </a:spcBef>
              <a:buClr>
                <a:schemeClr val="folHlink"/>
              </a:buClr>
              <a:buSzPct val="60000"/>
              <a:buFont typeface="Wingdings" pitchFamily="-112" charset="2"/>
              <a:buChar char="n"/>
            </a:pPr>
            <a:endParaRPr lang="en-US"/>
          </a:p>
        </p:txBody>
      </p:sp>
      <p:sp>
        <p:nvSpPr>
          <p:cNvPr id="28677" name="Rectangle 5"/>
          <p:cNvSpPr>
            <a:spLocks noChangeArrowheads="1"/>
          </p:cNvSpPr>
          <p:nvPr/>
        </p:nvSpPr>
        <p:spPr bwMode="auto">
          <a:xfrm>
            <a:off x="1066800" y="3429000"/>
            <a:ext cx="7772400" cy="1143000"/>
          </a:xfrm>
          <a:prstGeom prst="rect">
            <a:avLst/>
          </a:prstGeom>
          <a:noFill/>
          <a:ln w="9525">
            <a:noFill/>
            <a:miter lim="800000"/>
            <a:headEnd/>
            <a:tailEnd/>
          </a:ln>
          <a:effectLst/>
        </p:spPr>
        <p:txBody>
          <a:bodyPr>
            <a:prstTxWarp prst="textNoShape">
              <a:avLst/>
            </a:prstTxWarp>
          </a:bodyPr>
          <a:lstStyle/>
          <a:p>
            <a:pPr marL="342900" indent="-342900" eaLnBrk="1" hangingPunct="1">
              <a:spcBef>
                <a:spcPct val="20000"/>
              </a:spcBef>
              <a:buClr>
                <a:schemeClr val="folHlink"/>
              </a:buClr>
              <a:buSzPct val="60000"/>
              <a:buFont typeface="Wingdings" pitchFamily="-112" charset="2"/>
              <a:buNone/>
            </a:pPr>
            <a:endParaRPr lang="en-US" sz="2000"/>
          </a:p>
        </p:txBody>
      </p:sp>
      <p:sp>
        <p:nvSpPr>
          <p:cNvPr id="28680" name="Rectangle 8"/>
          <p:cNvSpPr>
            <a:spLocks noGrp="1" noChangeArrowheads="1"/>
          </p:cNvSpPr>
          <p:nvPr>
            <p:ph type="title"/>
          </p:nvPr>
        </p:nvSpPr>
        <p:spPr/>
        <p:txBody>
          <a:bodyPr/>
          <a:lstStyle/>
          <a:p>
            <a:r>
              <a:rPr lang="en-US" dirty="0"/>
              <a:t>practical analysis</a:t>
            </a:r>
          </a:p>
        </p:txBody>
      </p:sp>
      <p:sp>
        <p:nvSpPr>
          <p:cNvPr id="28681" name="Rectangle 9"/>
          <p:cNvSpPr>
            <a:spLocks noGrp="1" noChangeArrowheads="1"/>
          </p:cNvSpPr>
          <p:nvPr>
            <p:ph type="body" idx="1"/>
          </p:nvPr>
        </p:nvSpPr>
        <p:spPr/>
        <p:txBody>
          <a:bodyPr/>
          <a:lstStyle/>
          <a:p>
            <a:pPr>
              <a:lnSpc>
                <a:spcPct val="90000"/>
              </a:lnSpc>
            </a:pPr>
            <a:r>
              <a:rPr lang="en-US" sz="2600" dirty="0"/>
              <a:t>Sequential</a:t>
            </a:r>
          </a:p>
          <a:p>
            <a:pPr lvl="1">
              <a:lnSpc>
                <a:spcPct val="90000"/>
              </a:lnSpc>
            </a:pPr>
            <a:r>
              <a:rPr lang="en-US" sz="2400" dirty="0"/>
              <a:t>Big-O bound: </a:t>
            </a:r>
            <a:r>
              <a:rPr lang="en-US" sz="2400" dirty="0">
                <a:solidFill>
                  <a:srgbClr val="800000"/>
                </a:solidFill>
              </a:rPr>
              <a:t>steepest growth dominates</a:t>
            </a:r>
          </a:p>
          <a:p>
            <a:pPr lvl="1">
              <a:lnSpc>
                <a:spcPct val="90000"/>
              </a:lnSpc>
            </a:pPr>
            <a:r>
              <a:rPr lang="en-US" sz="2400" dirty="0"/>
              <a:t>Example: copying of array, followed by binary search </a:t>
            </a:r>
          </a:p>
          <a:p>
            <a:pPr lvl="2">
              <a:lnSpc>
                <a:spcPct val="90000"/>
              </a:lnSpc>
            </a:pPr>
            <a:r>
              <a:rPr lang="en-US" sz="2400" dirty="0" err="1"/>
              <a:t>n</a:t>
            </a:r>
            <a:r>
              <a:rPr lang="en-US" sz="2400" dirty="0"/>
              <a:t> + </a:t>
            </a:r>
            <a:r>
              <a:rPr lang="en-US" sz="2400" dirty="0" err="1"/>
              <a:t>log(n</a:t>
            </a:r>
            <a:r>
              <a:rPr lang="en-US" sz="2400" dirty="0"/>
              <a:t>)   O(?)</a:t>
            </a:r>
          </a:p>
          <a:p>
            <a:pPr lvl="2">
              <a:lnSpc>
                <a:spcPct val="90000"/>
              </a:lnSpc>
            </a:pPr>
            <a:endParaRPr lang="en-US" sz="2000" dirty="0"/>
          </a:p>
          <a:p>
            <a:pPr>
              <a:lnSpc>
                <a:spcPct val="90000"/>
              </a:lnSpc>
            </a:pPr>
            <a:r>
              <a:rPr lang="en-US" sz="2600" dirty="0"/>
              <a:t>Embedded code</a:t>
            </a:r>
          </a:p>
          <a:p>
            <a:pPr lvl="1">
              <a:lnSpc>
                <a:spcPct val="90000"/>
              </a:lnSpc>
            </a:pPr>
            <a:r>
              <a:rPr lang="en-US" sz="2400" dirty="0"/>
              <a:t>Big-O bound </a:t>
            </a:r>
            <a:r>
              <a:rPr lang="en-US" sz="2400" dirty="0">
                <a:solidFill>
                  <a:srgbClr val="800000"/>
                </a:solidFill>
              </a:rPr>
              <a:t>multiplicative</a:t>
            </a:r>
          </a:p>
          <a:p>
            <a:pPr lvl="1">
              <a:lnSpc>
                <a:spcPct val="90000"/>
              </a:lnSpc>
            </a:pPr>
            <a:r>
              <a:rPr lang="en-US" sz="2400" dirty="0"/>
              <a:t>Example: a for loop with </a:t>
            </a:r>
            <a:r>
              <a:rPr lang="en-US" sz="2400" dirty="0" err="1"/>
              <a:t>n</a:t>
            </a:r>
            <a:r>
              <a:rPr lang="en-US" sz="2400" dirty="0"/>
              <a:t> iterations and a body taking </a:t>
            </a:r>
            <a:r>
              <a:rPr lang="en-US" sz="2400" dirty="0" err="1"/>
              <a:t>O(log</a:t>
            </a:r>
            <a:r>
              <a:rPr lang="en-US" sz="2400" dirty="0"/>
              <a:t> </a:t>
            </a:r>
            <a:r>
              <a:rPr lang="en-US" sz="2400" dirty="0" err="1"/>
              <a:t>n</a:t>
            </a:r>
            <a:r>
              <a:rPr lang="en-US" sz="2400" dirty="0"/>
              <a:t>)   O(?)</a:t>
            </a:r>
            <a:endParaRPr lang="en-US" sz="2000" dirty="0"/>
          </a:p>
          <a:p>
            <a:pPr lvl="2">
              <a:lnSpc>
                <a:spcPct val="90000"/>
              </a:lnSpc>
            </a:pPr>
            <a:endParaRPr lang="en-US" sz="2000" dirty="0"/>
          </a:p>
          <a:p>
            <a:pPr lvl="4">
              <a:lnSpc>
                <a:spcPct val="90000"/>
              </a:lnSpc>
            </a:pPr>
            <a:endParaRPr lang="en-US" sz="1800" dirty="0"/>
          </a:p>
        </p:txBody>
      </p:sp>
      <p:sp>
        <p:nvSpPr>
          <p:cNvPr id="2" name="TextBox 1">
            <a:extLst>
              <a:ext uri="{FF2B5EF4-FFF2-40B4-BE49-F238E27FC236}">
                <a16:creationId xmlns:a16="http://schemas.microsoft.com/office/drawing/2014/main" id="{A874F715-9FB7-2248-A565-E38EAEA65AE4}"/>
              </a:ext>
            </a:extLst>
          </p:cNvPr>
          <p:cNvSpPr txBox="1"/>
          <p:nvPr/>
        </p:nvSpPr>
        <p:spPr>
          <a:xfrm>
            <a:off x="5430982" y="2664006"/>
            <a:ext cx="606256" cy="338554"/>
          </a:xfrm>
          <a:prstGeom prst="rect">
            <a:avLst/>
          </a:prstGeom>
          <a:noFill/>
        </p:spPr>
        <p:txBody>
          <a:bodyPr wrap="none" rtlCol="0">
            <a:spAutoFit/>
          </a:bodyPr>
          <a:lstStyle/>
          <a:p>
            <a:r>
              <a:rPr lang="en-US" b="1" dirty="0">
                <a:solidFill>
                  <a:srgbClr val="FF0000"/>
                </a:solidFill>
              </a:rPr>
              <a:t>O(n)</a:t>
            </a:r>
          </a:p>
        </p:txBody>
      </p:sp>
      <p:sp>
        <p:nvSpPr>
          <p:cNvPr id="7" name="TextBox 6">
            <a:extLst>
              <a:ext uri="{FF2B5EF4-FFF2-40B4-BE49-F238E27FC236}">
                <a16:creationId xmlns:a16="http://schemas.microsoft.com/office/drawing/2014/main" id="{6DA95F18-1503-2541-98BB-0735EBEA8FD0}"/>
              </a:ext>
            </a:extLst>
          </p:cNvPr>
          <p:cNvSpPr txBox="1"/>
          <p:nvPr/>
        </p:nvSpPr>
        <p:spPr>
          <a:xfrm>
            <a:off x="5389422" y="5033136"/>
            <a:ext cx="1165704" cy="338554"/>
          </a:xfrm>
          <a:prstGeom prst="rect">
            <a:avLst/>
          </a:prstGeom>
          <a:noFill/>
        </p:spPr>
        <p:txBody>
          <a:bodyPr wrap="none" rtlCol="0">
            <a:spAutoFit/>
          </a:bodyPr>
          <a:lstStyle/>
          <a:p>
            <a:r>
              <a:rPr lang="en-US" b="1" dirty="0">
                <a:solidFill>
                  <a:srgbClr val="FF0000"/>
                </a:solidFill>
              </a:rPr>
              <a:t>O(n log n)</a:t>
            </a:r>
          </a:p>
        </p:txBody>
      </p:sp>
    </p:spTree>
    <p:extLst>
      <p:ext uri="{BB962C8B-B14F-4D97-AF65-F5344CB8AC3E}">
        <p14:creationId xmlns:p14="http://schemas.microsoft.com/office/powerpoint/2010/main" val="108747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286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499"/>
                                          </p:stCondLst>
                                        </p:cTn>
                                        <p:tgtEl>
                                          <p:spTgt spid="286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utoUpdateAnimBg="0"/>
      <p:bldP spid="28677"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a:t>dependent loops</a:t>
            </a:r>
          </a:p>
        </p:txBody>
      </p:sp>
      <p:sp>
        <p:nvSpPr>
          <p:cNvPr id="30723" name="Rectangle 3"/>
          <p:cNvSpPr>
            <a:spLocks noGrp="1" noChangeArrowheads="1"/>
          </p:cNvSpPr>
          <p:nvPr>
            <p:ph type="body" idx="1"/>
          </p:nvPr>
        </p:nvSpPr>
        <p:spPr>
          <a:xfrm>
            <a:off x="649288" y="1981200"/>
            <a:ext cx="4449762" cy="3352800"/>
          </a:xfrm>
          <a:solidFill>
            <a:srgbClr val="CCCCCC"/>
          </a:solidFill>
        </p:spPr>
        <p:txBody>
          <a:bodyPr/>
          <a:lstStyle/>
          <a:p>
            <a:pPr>
              <a:buFont typeface="Wingdings" pitchFamily="-112" charset="2"/>
              <a:buNone/>
            </a:pPr>
            <a:r>
              <a:rPr lang="en-US" sz="1900" dirty="0"/>
              <a:t>	....</a:t>
            </a:r>
          </a:p>
          <a:p>
            <a:pPr>
              <a:buFont typeface="Wingdings" pitchFamily="-112" charset="2"/>
              <a:buNone/>
            </a:pPr>
            <a:r>
              <a:rPr lang="en-US" sz="1900" dirty="0"/>
              <a:t>	for (</a:t>
            </a:r>
            <a:r>
              <a:rPr lang="en-US" sz="1900" dirty="0" err="1"/>
              <a:t>i</a:t>
            </a:r>
            <a:r>
              <a:rPr lang="en-US" sz="1900" dirty="0"/>
              <a:t> = 0; </a:t>
            </a:r>
            <a:r>
              <a:rPr lang="en-US" sz="1900" dirty="0" err="1"/>
              <a:t>i</a:t>
            </a:r>
            <a:r>
              <a:rPr lang="en-US" sz="1900" dirty="0"/>
              <a:t> &lt; n; </a:t>
            </a:r>
            <a:r>
              <a:rPr lang="en-US" sz="1900" dirty="0" err="1"/>
              <a:t>i</a:t>
            </a:r>
            <a:r>
              <a:rPr lang="en-US" sz="1900" dirty="0"/>
              <a:t>++) {</a:t>
            </a:r>
          </a:p>
          <a:p>
            <a:pPr>
              <a:buFont typeface="Wingdings" pitchFamily="-112" charset="2"/>
              <a:buNone/>
            </a:pPr>
            <a:r>
              <a:rPr lang="en-US" sz="1900" dirty="0"/>
              <a:t>		for (j = 0; j &lt; </a:t>
            </a:r>
            <a:r>
              <a:rPr lang="en-US" sz="1900" dirty="0" err="1"/>
              <a:t>i</a:t>
            </a:r>
            <a:r>
              <a:rPr lang="en-US" sz="1900" dirty="0"/>
              <a:t>; </a:t>
            </a:r>
            <a:r>
              <a:rPr lang="en-US" sz="1900" dirty="0" err="1"/>
              <a:t>j++</a:t>
            </a:r>
            <a:r>
              <a:rPr lang="en-US" sz="1900" dirty="0"/>
              <a:t>){</a:t>
            </a:r>
          </a:p>
          <a:p>
            <a:pPr>
              <a:buFont typeface="Wingdings" pitchFamily="-112" charset="2"/>
              <a:buNone/>
            </a:pPr>
            <a:r>
              <a:rPr lang="en-US" sz="1900" dirty="0"/>
              <a:t>		     ...</a:t>
            </a:r>
          </a:p>
          <a:p>
            <a:pPr>
              <a:buFont typeface="Wingdings" pitchFamily="-112" charset="2"/>
              <a:buNone/>
            </a:pPr>
            <a:r>
              <a:rPr lang="en-US" sz="1900" dirty="0"/>
              <a:t>		}</a:t>
            </a:r>
          </a:p>
          <a:p>
            <a:pPr>
              <a:buFont typeface="Wingdings" pitchFamily="-112" charset="2"/>
              <a:buNone/>
            </a:pPr>
            <a:r>
              <a:rPr lang="en-US" sz="1900" dirty="0"/>
              <a:t>	}</a:t>
            </a:r>
          </a:p>
          <a:p>
            <a:pPr>
              <a:buFont typeface="Wingdings" pitchFamily="-112" charset="2"/>
              <a:buNone/>
            </a:pPr>
            <a:r>
              <a:rPr lang="en-US" sz="1900" dirty="0"/>
              <a:t>	...</a:t>
            </a:r>
          </a:p>
          <a:p>
            <a:pPr>
              <a:buFont typeface="Wingdings" pitchFamily="-112" charset="2"/>
              <a:buNone/>
            </a:pPr>
            <a:endParaRPr lang="en-US" sz="1900" dirty="0"/>
          </a:p>
        </p:txBody>
      </p:sp>
      <p:sp>
        <p:nvSpPr>
          <p:cNvPr id="30724" name="Text Box 4"/>
          <p:cNvSpPr txBox="1">
            <a:spLocks noChangeArrowheads="1"/>
          </p:cNvSpPr>
          <p:nvPr/>
        </p:nvSpPr>
        <p:spPr bwMode="auto">
          <a:xfrm>
            <a:off x="5083175" y="1905000"/>
            <a:ext cx="3640138" cy="457200"/>
          </a:xfrm>
          <a:prstGeom prst="rect">
            <a:avLst/>
          </a:prstGeom>
          <a:noFill/>
          <a:ln w="9525">
            <a:noFill/>
            <a:miter lim="800000"/>
            <a:headEnd/>
            <a:tailEnd/>
          </a:ln>
          <a:effectLst/>
        </p:spPr>
        <p:txBody>
          <a:bodyPr wrap="none">
            <a:prstTxWarp prst="textNoShape">
              <a:avLst/>
            </a:prstTxWarp>
            <a:spAutoFit/>
          </a:bodyPr>
          <a:lstStyle/>
          <a:p>
            <a:pPr algn="ctr" eaLnBrk="1" hangingPunct="1"/>
            <a:r>
              <a:rPr lang="en-US"/>
              <a:t>i = 0:    inner-loop iters =</a:t>
            </a:r>
            <a:r>
              <a:rPr lang="en-US">
                <a:solidFill>
                  <a:srgbClr val="2F8B20"/>
                </a:solidFill>
              </a:rPr>
              <a:t>0</a:t>
            </a:r>
          </a:p>
        </p:txBody>
      </p:sp>
      <p:sp>
        <p:nvSpPr>
          <p:cNvPr id="30725" name="Text Box 5"/>
          <p:cNvSpPr txBox="1">
            <a:spLocks noChangeArrowheads="1"/>
          </p:cNvSpPr>
          <p:nvPr/>
        </p:nvSpPr>
        <p:spPr bwMode="auto">
          <a:xfrm>
            <a:off x="5083175" y="2427288"/>
            <a:ext cx="3640138" cy="457200"/>
          </a:xfrm>
          <a:prstGeom prst="rect">
            <a:avLst/>
          </a:prstGeom>
          <a:noFill/>
          <a:ln w="9525">
            <a:noFill/>
            <a:miter lim="800000"/>
            <a:headEnd/>
            <a:tailEnd/>
          </a:ln>
          <a:effectLst/>
        </p:spPr>
        <p:txBody>
          <a:bodyPr wrap="none">
            <a:prstTxWarp prst="textNoShape">
              <a:avLst/>
            </a:prstTxWarp>
            <a:spAutoFit/>
          </a:bodyPr>
          <a:lstStyle/>
          <a:p>
            <a:pPr algn="ctr" eaLnBrk="1" hangingPunct="1"/>
            <a:r>
              <a:rPr lang="en-US"/>
              <a:t>i = 1:    inner-loop iters =</a:t>
            </a:r>
            <a:r>
              <a:rPr lang="en-US">
                <a:solidFill>
                  <a:srgbClr val="2F8B20"/>
                </a:solidFill>
              </a:rPr>
              <a:t>1</a:t>
            </a:r>
          </a:p>
        </p:txBody>
      </p:sp>
      <p:sp>
        <p:nvSpPr>
          <p:cNvPr id="30726" name="Text Box 6"/>
          <p:cNvSpPr txBox="1">
            <a:spLocks noChangeArrowheads="1"/>
          </p:cNvSpPr>
          <p:nvPr/>
        </p:nvSpPr>
        <p:spPr bwMode="auto">
          <a:xfrm>
            <a:off x="5218113" y="4419600"/>
            <a:ext cx="3816350" cy="584775"/>
          </a:xfrm>
          <a:prstGeom prst="rect">
            <a:avLst/>
          </a:prstGeom>
          <a:noFill/>
          <a:ln w="9525">
            <a:noFill/>
            <a:miter lim="800000"/>
            <a:headEnd/>
            <a:tailEnd/>
          </a:ln>
          <a:effectLst/>
        </p:spPr>
        <p:txBody>
          <a:bodyPr wrap="square">
            <a:prstTxWarp prst="textNoShape">
              <a:avLst/>
            </a:prstTxWarp>
            <a:spAutoFit/>
          </a:bodyPr>
          <a:lstStyle/>
          <a:p>
            <a:pPr eaLnBrk="1" hangingPunct="1"/>
            <a:r>
              <a:rPr lang="en-US" dirty="0">
                <a:solidFill>
                  <a:srgbClr val="2F8B20"/>
                </a:solidFill>
              </a:rPr>
              <a:t>Total = 0 + 1 + 2 + ... + (n-1)</a:t>
            </a:r>
          </a:p>
          <a:p>
            <a:pPr eaLnBrk="1" hangingPunct="1"/>
            <a:r>
              <a:rPr lang="en-US" dirty="0"/>
              <a:t> </a:t>
            </a:r>
            <a:r>
              <a:rPr lang="en-US" dirty="0">
                <a:solidFill>
                  <a:schemeClr val="hlink"/>
                </a:solidFill>
              </a:rPr>
              <a:t>f(n)  = n*(n-1)/2</a:t>
            </a:r>
          </a:p>
        </p:txBody>
      </p:sp>
      <p:sp>
        <p:nvSpPr>
          <p:cNvPr id="30727" name="Text Box 7"/>
          <p:cNvSpPr txBox="1">
            <a:spLocks noChangeArrowheads="1"/>
          </p:cNvSpPr>
          <p:nvPr/>
        </p:nvSpPr>
        <p:spPr bwMode="auto">
          <a:xfrm>
            <a:off x="5218113" y="5486400"/>
            <a:ext cx="906462" cy="457200"/>
          </a:xfrm>
          <a:prstGeom prst="rect">
            <a:avLst/>
          </a:prstGeom>
          <a:noFill/>
          <a:ln w="9525">
            <a:noFill/>
            <a:miter lim="800000"/>
            <a:headEnd/>
            <a:tailEnd/>
          </a:ln>
          <a:effectLst/>
        </p:spPr>
        <p:txBody>
          <a:bodyPr wrap="none">
            <a:prstTxWarp prst="textNoShape">
              <a:avLst/>
            </a:prstTxWarp>
            <a:spAutoFit/>
          </a:bodyPr>
          <a:lstStyle/>
          <a:p>
            <a:pPr algn="ctr" eaLnBrk="1" hangingPunct="1"/>
            <a:r>
              <a:rPr lang="en-US">
                <a:solidFill>
                  <a:schemeClr val="folHlink"/>
                </a:solidFill>
              </a:rPr>
              <a:t>O(n</a:t>
            </a:r>
            <a:r>
              <a:rPr lang="en-US" baseline="30000">
                <a:solidFill>
                  <a:schemeClr val="folHlink"/>
                </a:solidFill>
              </a:rPr>
              <a:t>2</a:t>
            </a:r>
            <a:r>
              <a:rPr lang="en-US">
                <a:solidFill>
                  <a:schemeClr val="folHlink"/>
                </a:solidFill>
              </a:rPr>
              <a:t>)</a:t>
            </a:r>
          </a:p>
        </p:txBody>
      </p:sp>
      <p:grpSp>
        <p:nvGrpSpPr>
          <p:cNvPr id="30728" name="Group 8"/>
          <p:cNvGrpSpPr>
            <a:grpSpLocks/>
          </p:cNvGrpSpPr>
          <p:nvPr/>
        </p:nvGrpSpPr>
        <p:grpSpPr bwMode="auto">
          <a:xfrm>
            <a:off x="5099050" y="2951163"/>
            <a:ext cx="3929063" cy="1163637"/>
            <a:chOff x="3212" y="1859"/>
            <a:chExt cx="2475" cy="733"/>
          </a:xfrm>
        </p:grpSpPr>
        <p:sp>
          <p:nvSpPr>
            <p:cNvPr id="30729" name="Text Box 9"/>
            <p:cNvSpPr txBox="1">
              <a:spLocks noChangeArrowheads="1"/>
            </p:cNvSpPr>
            <p:nvPr/>
          </p:nvSpPr>
          <p:spPr bwMode="auto">
            <a:xfrm>
              <a:off x="3212" y="2304"/>
              <a:ext cx="2475" cy="288"/>
            </a:xfrm>
            <a:prstGeom prst="rect">
              <a:avLst/>
            </a:prstGeom>
            <a:noFill/>
            <a:ln w="9525">
              <a:noFill/>
              <a:miter lim="800000"/>
              <a:headEnd/>
              <a:tailEnd/>
            </a:ln>
            <a:effectLst/>
          </p:spPr>
          <p:txBody>
            <a:bodyPr wrap="none">
              <a:prstTxWarp prst="textNoShape">
                <a:avLst/>
              </a:prstTxWarp>
              <a:spAutoFit/>
            </a:bodyPr>
            <a:lstStyle/>
            <a:p>
              <a:pPr algn="ctr" eaLnBrk="1" hangingPunct="1"/>
              <a:r>
                <a:rPr lang="en-US"/>
                <a:t>i = n-1: inner-loop iters =</a:t>
              </a:r>
              <a:r>
                <a:rPr lang="en-US">
                  <a:solidFill>
                    <a:srgbClr val="2F8B20"/>
                  </a:solidFill>
                </a:rPr>
                <a:t>n-1</a:t>
              </a:r>
            </a:p>
          </p:txBody>
        </p:sp>
        <p:sp>
          <p:nvSpPr>
            <p:cNvPr id="30730" name="Text Box 10"/>
            <p:cNvSpPr txBox="1">
              <a:spLocks noChangeArrowheads="1"/>
            </p:cNvSpPr>
            <p:nvPr/>
          </p:nvSpPr>
          <p:spPr bwMode="auto">
            <a:xfrm>
              <a:off x="3504" y="1859"/>
              <a:ext cx="143" cy="403"/>
            </a:xfrm>
            <a:prstGeom prst="rect">
              <a:avLst/>
            </a:prstGeom>
            <a:noFill/>
            <a:ln w="9525">
              <a:noFill/>
              <a:miter lim="800000"/>
              <a:headEnd/>
              <a:tailEnd/>
            </a:ln>
            <a:effectLst/>
          </p:spPr>
          <p:txBody>
            <a:bodyPr wrap="none">
              <a:prstTxWarp prst="textNoShape">
                <a:avLst/>
              </a:prstTxWarp>
              <a:spAutoFit/>
            </a:bodyPr>
            <a:lstStyle/>
            <a:p>
              <a:pPr algn="ctr" eaLnBrk="1" hangingPunct="1"/>
              <a:r>
                <a:rPr lang="en-US" sz="1200" b="1"/>
                <a:t>.</a:t>
              </a:r>
            </a:p>
            <a:p>
              <a:pPr algn="ctr" eaLnBrk="1" hangingPunct="1"/>
              <a:r>
                <a:rPr lang="en-US" sz="1200" b="1"/>
                <a:t>.</a:t>
              </a:r>
            </a:p>
            <a:p>
              <a:pPr algn="ctr" eaLnBrk="1" hangingPunct="1"/>
              <a:r>
                <a:rPr lang="en-US" sz="1200" b="1"/>
                <a:t>.</a:t>
              </a:r>
            </a:p>
          </p:txBody>
        </p:sp>
      </p:grpSp>
    </p:spTree>
    <p:extLst>
      <p:ext uri="{BB962C8B-B14F-4D97-AF65-F5344CB8AC3E}">
        <p14:creationId xmlns:p14="http://schemas.microsoft.com/office/powerpoint/2010/main" val="128050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307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utoUpdateAnimBg="0"/>
      <p:bldP spid="30725" grpId="0" autoUpdateAnimBg="0"/>
      <p:bldP spid="30726" grpId="0" autoUpdateAnimBg="0"/>
      <p:bldP spid="30727"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p:spPr>
        <p:txBody>
          <a:bodyPr/>
          <a:lstStyle/>
          <a:p>
            <a:r>
              <a:rPr lang="en-US" dirty="0"/>
              <a:t>Loop Example</a:t>
            </a: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FCDBDEA-5568-624D-8499-2A212885F2A5}" type="slidenum">
              <a:rPr lang="en-GB" smtClean="0"/>
              <a:pPr/>
              <a:t>34</a:t>
            </a:fld>
            <a:endParaRPr lang="en-GB"/>
          </a:p>
        </p:txBody>
      </p:sp>
      <p:sp>
        <p:nvSpPr>
          <p:cNvPr id="6" name="TextBox 5"/>
          <p:cNvSpPr txBox="1"/>
          <p:nvPr/>
        </p:nvSpPr>
        <p:spPr>
          <a:xfrm>
            <a:off x="381000" y="1179017"/>
            <a:ext cx="5004896" cy="2800767"/>
          </a:xfrm>
          <a:prstGeom prst="rect">
            <a:avLst/>
          </a:prstGeom>
          <a:solidFill>
            <a:srgbClr val="BFBFBF"/>
          </a:solidFill>
        </p:spPr>
        <p:txBody>
          <a:bodyPr wrap="none" rtlCol="0">
            <a:spAutoFit/>
          </a:bodyPr>
          <a:lstStyle/>
          <a:p>
            <a:r>
              <a:rPr lang="en-US" b="1" dirty="0"/>
              <a:t>public </a:t>
            </a:r>
            <a:r>
              <a:rPr lang="en-US" b="1" dirty="0" err="1"/>
              <a:t>int</a:t>
            </a:r>
            <a:r>
              <a:rPr lang="en-US" b="1" dirty="0"/>
              <a:t> f(</a:t>
            </a:r>
            <a:r>
              <a:rPr lang="en-US" b="1" dirty="0" err="1"/>
              <a:t>int</a:t>
            </a:r>
            <a:r>
              <a:rPr lang="en-US" b="1" dirty="0"/>
              <a:t> n){</a:t>
            </a:r>
          </a:p>
          <a:p>
            <a:r>
              <a:rPr lang="da-DK" dirty="0"/>
              <a:t>	</a:t>
            </a:r>
            <a:r>
              <a:rPr lang="da-DK" b="1" dirty="0" err="1"/>
              <a:t>int</a:t>
            </a:r>
            <a:r>
              <a:rPr lang="da-DK" b="1" dirty="0"/>
              <a:t> s = n;</a:t>
            </a:r>
          </a:p>
          <a:p>
            <a:r>
              <a:rPr lang="fr-FR" dirty="0"/>
              <a:t>	</a:t>
            </a:r>
            <a:r>
              <a:rPr lang="fr-FR" b="1" dirty="0" err="1"/>
              <a:t>int</a:t>
            </a:r>
            <a:r>
              <a:rPr lang="fr-FR" b="1" dirty="0"/>
              <a:t> c = 0;</a:t>
            </a:r>
          </a:p>
          <a:p>
            <a:r>
              <a:rPr lang="en-US" dirty="0"/>
              <a:t>	</a:t>
            </a:r>
            <a:r>
              <a:rPr lang="en-US" b="1" dirty="0"/>
              <a:t>while(s&gt;1){</a:t>
            </a:r>
          </a:p>
          <a:p>
            <a:r>
              <a:rPr lang="en-US" dirty="0"/>
              <a:t>		s/=2;		</a:t>
            </a:r>
          </a:p>
          <a:p>
            <a:r>
              <a:rPr lang="da-DK" dirty="0"/>
              <a:t>		</a:t>
            </a:r>
            <a:r>
              <a:rPr lang="da-DK" b="1" dirty="0"/>
              <a:t>for(</a:t>
            </a:r>
            <a:r>
              <a:rPr lang="da-DK" b="1" dirty="0" err="1"/>
              <a:t>int</a:t>
            </a:r>
            <a:r>
              <a:rPr lang="da-DK" b="1" dirty="0"/>
              <a:t> i=0;i&lt;</a:t>
            </a:r>
            <a:r>
              <a:rPr lang="da-DK" b="1" dirty="0" err="1"/>
              <a:t>n;i</a:t>
            </a:r>
            <a:r>
              <a:rPr lang="da-DK" b="1" dirty="0"/>
              <a:t>++)</a:t>
            </a:r>
          </a:p>
          <a:p>
            <a:r>
              <a:rPr lang="da-DK" dirty="0"/>
              <a:t>			</a:t>
            </a:r>
            <a:r>
              <a:rPr lang="da-DK" b="1" dirty="0"/>
              <a:t>for(</a:t>
            </a:r>
            <a:r>
              <a:rPr lang="da-DK" b="1" dirty="0" err="1"/>
              <a:t>int</a:t>
            </a:r>
            <a:r>
              <a:rPr lang="da-DK" b="1" dirty="0"/>
              <a:t> j=0;j&lt;=</a:t>
            </a:r>
            <a:r>
              <a:rPr lang="da-DK" b="1" dirty="0" err="1"/>
              <a:t>i;j</a:t>
            </a:r>
            <a:r>
              <a:rPr lang="da-DK" b="1" dirty="0"/>
              <a:t>++)</a:t>
            </a:r>
          </a:p>
          <a:p>
            <a:r>
              <a:rPr lang="da-DK" dirty="0"/>
              <a:t>				</a:t>
            </a:r>
            <a:r>
              <a:rPr lang="da-DK" dirty="0" err="1"/>
              <a:t>c++</a:t>
            </a:r>
            <a:r>
              <a:rPr lang="da-DK" dirty="0"/>
              <a:t>;</a:t>
            </a:r>
          </a:p>
          <a:p>
            <a:r>
              <a:rPr lang="da-DK" dirty="0"/>
              <a:t>	}	</a:t>
            </a:r>
          </a:p>
          <a:p>
            <a:r>
              <a:rPr lang="da-DK" dirty="0"/>
              <a:t>	</a:t>
            </a:r>
            <a:r>
              <a:rPr lang="da-DK" b="1" dirty="0" err="1"/>
              <a:t>return</a:t>
            </a:r>
            <a:r>
              <a:rPr lang="da-DK" b="1" dirty="0"/>
              <a:t> c;</a:t>
            </a:r>
          </a:p>
          <a:p>
            <a:r>
              <a:rPr lang="da-DK" dirty="0"/>
              <a:t>}</a:t>
            </a:r>
          </a:p>
        </p:txBody>
      </p:sp>
      <p:sp>
        <p:nvSpPr>
          <p:cNvPr id="7" name="TextBox 6"/>
          <p:cNvSpPr txBox="1"/>
          <p:nvPr/>
        </p:nvSpPr>
        <p:spPr>
          <a:xfrm>
            <a:off x="6248400" y="1447800"/>
            <a:ext cx="1980029" cy="830997"/>
          </a:xfrm>
          <a:prstGeom prst="rect">
            <a:avLst/>
          </a:prstGeom>
          <a:noFill/>
        </p:spPr>
        <p:txBody>
          <a:bodyPr wrap="none" rtlCol="0">
            <a:spAutoFit/>
          </a:bodyPr>
          <a:lstStyle/>
          <a:p>
            <a:r>
              <a:rPr lang="en-US" b="1" dirty="0">
                <a:solidFill>
                  <a:srgbClr val="FF0000"/>
                </a:solidFill>
              </a:rPr>
              <a:t>How many outer</a:t>
            </a:r>
          </a:p>
          <a:p>
            <a:r>
              <a:rPr lang="en-US" b="1" dirty="0">
                <a:solidFill>
                  <a:srgbClr val="FF0000"/>
                </a:solidFill>
              </a:rPr>
              <a:t>(while) iterations?</a:t>
            </a:r>
          </a:p>
          <a:p>
            <a:r>
              <a:rPr lang="en-US" b="1" dirty="0">
                <a:solidFill>
                  <a:srgbClr val="FF0000"/>
                </a:solidFill>
              </a:rPr>
              <a:t>         </a:t>
            </a:r>
            <a:r>
              <a:rPr lang="en-US" b="1" dirty="0"/>
              <a:t>log n</a:t>
            </a:r>
          </a:p>
        </p:txBody>
      </p:sp>
      <p:sp>
        <p:nvSpPr>
          <p:cNvPr id="8" name="TextBox 7"/>
          <p:cNvSpPr txBox="1"/>
          <p:nvPr/>
        </p:nvSpPr>
        <p:spPr>
          <a:xfrm>
            <a:off x="6248400" y="2521803"/>
            <a:ext cx="1750800" cy="1323439"/>
          </a:xfrm>
          <a:prstGeom prst="rect">
            <a:avLst/>
          </a:prstGeom>
          <a:noFill/>
        </p:spPr>
        <p:txBody>
          <a:bodyPr wrap="none" rtlCol="0">
            <a:spAutoFit/>
          </a:bodyPr>
          <a:lstStyle/>
          <a:p>
            <a:r>
              <a:rPr lang="en-US" b="1" dirty="0">
                <a:solidFill>
                  <a:srgbClr val="FF0000"/>
                </a:solidFill>
              </a:rPr>
              <a:t>How many inner</a:t>
            </a:r>
          </a:p>
          <a:p>
            <a:r>
              <a:rPr lang="en-US" b="1" dirty="0">
                <a:solidFill>
                  <a:srgbClr val="FF0000"/>
                </a:solidFill>
              </a:rPr>
              <a:t>for </a:t>
            </a:r>
            <a:r>
              <a:rPr lang="en-US" b="1" dirty="0" err="1">
                <a:solidFill>
                  <a:srgbClr val="FF0000"/>
                </a:solidFill>
              </a:rPr>
              <a:t>i</a:t>
            </a:r>
            <a:endParaRPr lang="en-US" b="1" dirty="0">
              <a:solidFill>
                <a:srgbClr val="FF0000"/>
              </a:solidFill>
            </a:endParaRPr>
          </a:p>
          <a:p>
            <a:r>
              <a:rPr lang="en-US" b="1" dirty="0">
                <a:solidFill>
                  <a:srgbClr val="FF0000"/>
                </a:solidFill>
              </a:rPr>
              <a:t>     for j </a:t>
            </a:r>
          </a:p>
          <a:p>
            <a:r>
              <a:rPr lang="en-US" b="1" dirty="0">
                <a:solidFill>
                  <a:srgbClr val="FF0000"/>
                </a:solidFill>
              </a:rPr>
              <a:t>iterations?</a:t>
            </a:r>
          </a:p>
          <a:p>
            <a:r>
              <a:rPr lang="en-US" b="1" dirty="0">
                <a:solidFill>
                  <a:srgbClr val="FF0000"/>
                </a:solidFill>
              </a:rPr>
              <a:t>         </a:t>
            </a:r>
            <a:r>
              <a:rPr lang="en-US" b="1" dirty="0"/>
              <a:t>n</a:t>
            </a:r>
            <a:r>
              <a:rPr lang="en-US" b="1" baseline="30000" dirty="0"/>
              <a:t>2</a:t>
            </a:r>
            <a:endParaRPr lang="en-US" b="1" dirty="0"/>
          </a:p>
        </p:txBody>
      </p:sp>
      <p:sp>
        <p:nvSpPr>
          <p:cNvPr id="9" name="TextBox 8"/>
          <p:cNvSpPr txBox="1"/>
          <p:nvPr/>
        </p:nvSpPr>
        <p:spPr>
          <a:xfrm>
            <a:off x="6248400" y="4338935"/>
            <a:ext cx="2886728" cy="461665"/>
          </a:xfrm>
          <a:prstGeom prst="rect">
            <a:avLst/>
          </a:prstGeom>
          <a:noFill/>
        </p:spPr>
        <p:txBody>
          <a:bodyPr wrap="none" rtlCol="0">
            <a:spAutoFit/>
          </a:bodyPr>
          <a:lstStyle/>
          <a:p>
            <a:r>
              <a:rPr lang="en-US" b="1" dirty="0">
                <a:solidFill>
                  <a:srgbClr val="FF0000"/>
                </a:solidFill>
              </a:rPr>
              <a:t>Big O complexity?</a:t>
            </a:r>
          </a:p>
        </p:txBody>
      </p:sp>
      <p:sp>
        <p:nvSpPr>
          <p:cNvPr id="3" name="TextBox 2">
            <a:extLst>
              <a:ext uri="{FF2B5EF4-FFF2-40B4-BE49-F238E27FC236}">
                <a16:creationId xmlns:a16="http://schemas.microsoft.com/office/drawing/2014/main" id="{6E85C43F-F235-3240-A5DE-86AD49B0AB49}"/>
              </a:ext>
            </a:extLst>
          </p:cNvPr>
          <p:cNvSpPr txBox="1"/>
          <p:nvPr/>
        </p:nvSpPr>
        <p:spPr>
          <a:xfrm>
            <a:off x="6871857" y="4779816"/>
            <a:ext cx="1249060" cy="338554"/>
          </a:xfrm>
          <a:prstGeom prst="rect">
            <a:avLst/>
          </a:prstGeom>
          <a:noFill/>
        </p:spPr>
        <p:txBody>
          <a:bodyPr wrap="none" rtlCol="0">
            <a:spAutoFit/>
          </a:bodyPr>
          <a:lstStyle/>
          <a:p>
            <a:r>
              <a:rPr lang="en-US" b="1" dirty="0"/>
              <a:t>O(n</a:t>
            </a:r>
            <a:r>
              <a:rPr lang="en-US" b="1" baseline="30000" dirty="0"/>
              <a:t>2</a:t>
            </a:r>
            <a:r>
              <a:rPr lang="en-US" b="1" dirty="0"/>
              <a:t> log n)</a:t>
            </a:r>
          </a:p>
        </p:txBody>
      </p:sp>
    </p:spTree>
    <p:extLst>
      <p:ext uri="{BB962C8B-B14F-4D97-AF65-F5344CB8AC3E}">
        <p14:creationId xmlns:p14="http://schemas.microsoft.com/office/powerpoint/2010/main" val="372455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p:spPr>
        <p:txBody>
          <a:bodyPr/>
          <a:lstStyle/>
          <a:p>
            <a:r>
              <a:rPr lang="en-US" dirty="0"/>
              <a:t>Loop Example</a:t>
            </a: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FCDBDEA-5568-624D-8499-2A212885F2A5}" type="slidenum">
              <a:rPr lang="en-GB" smtClean="0"/>
              <a:pPr/>
              <a:t>35</a:t>
            </a:fld>
            <a:endParaRPr lang="en-GB"/>
          </a:p>
        </p:txBody>
      </p:sp>
      <p:sp>
        <p:nvSpPr>
          <p:cNvPr id="6" name="TextBox 5"/>
          <p:cNvSpPr txBox="1"/>
          <p:nvPr/>
        </p:nvSpPr>
        <p:spPr>
          <a:xfrm>
            <a:off x="381000" y="1179017"/>
            <a:ext cx="3921266" cy="2554545"/>
          </a:xfrm>
          <a:prstGeom prst="rect">
            <a:avLst/>
          </a:prstGeom>
          <a:solidFill>
            <a:srgbClr val="BFBFBF"/>
          </a:solidFill>
        </p:spPr>
        <p:txBody>
          <a:bodyPr wrap="none" rtlCol="0">
            <a:spAutoFit/>
          </a:bodyPr>
          <a:lstStyle/>
          <a:p>
            <a:r>
              <a:rPr lang="en-US" b="1" dirty="0"/>
              <a:t>public </a:t>
            </a:r>
            <a:r>
              <a:rPr lang="en-US" b="1" dirty="0" err="1"/>
              <a:t>int</a:t>
            </a:r>
            <a:r>
              <a:rPr lang="en-US" b="1" dirty="0"/>
              <a:t> f(</a:t>
            </a:r>
            <a:r>
              <a:rPr lang="en-US" b="1" dirty="0" err="1"/>
              <a:t>int</a:t>
            </a:r>
            <a:r>
              <a:rPr lang="en-US" b="1" dirty="0"/>
              <a:t> n){</a:t>
            </a:r>
          </a:p>
          <a:p>
            <a:r>
              <a:rPr lang="da-DK" dirty="0"/>
              <a:t>	</a:t>
            </a:r>
            <a:r>
              <a:rPr lang="da-DK" b="1" dirty="0" err="1"/>
              <a:t>int</a:t>
            </a:r>
            <a:r>
              <a:rPr lang="da-DK" b="1" dirty="0"/>
              <a:t> s = n;</a:t>
            </a:r>
          </a:p>
          <a:p>
            <a:r>
              <a:rPr lang="fr-FR" dirty="0"/>
              <a:t>	</a:t>
            </a:r>
            <a:r>
              <a:rPr lang="fr-FR" b="1" dirty="0" err="1"/>
              <a:t>int</a:t>
            </a:r>
            <a:r>
              <a:rPr lang="fr-FR" b="1" dirty="0"/>
              <a:t> c = 0;</a:t>
            </a:r>
          </a:p>
          <a:p>
            <a:r>
              <a:rPr lang="en-US" dirty="0"/>
              <a:t>	</a:t>
            </a:r>
            <a:r>
              <a:rPr lang="en-US" b="1" dirty="0"/>
              <a:t>while(s&gt;1){</a:t>
            </a:r>
          </a:p>
          <a:p>
            <a:r>
              <a:rPr lang="en-US" dirty="0"/>
              <a:t>		s/=2;		</a:t>
            </a:r>
          </a:p>
          <a:p>
            <a:r>
              <a:rPr lang="da-DK" dirty="0"/>
              <a:t>		</a:t>
            </a:r>
            <a:r>
              <a:rPr lang="da-DK" b="1" dirty="0"/>
              <a:t>for(</a:t>
            </a:r>
            <a:r>
              <a:rPr lang="da-DK" b="1" dirty="0" err="1"/>
              <a:t>int</a:t>
            </a:r>
            <a:r>
              <a:rPr lang="da-DK" b="1" dirty="0"/>
              <a:t> i=0;i&lt;</a:t>
            </a:r>
            <a:r>
              <a:rPr lang="da-DK" b="1" dirty="0" err="1"/>
              <a:t>s;i</a:t>
            </a:r>
            <a:r>
              <a:rPr lang="da-DK" b="1" dirty="0"/>
              <a:t>++)</a:t>
            </a:r>
          </a:p>
          <a:p>
            <a:r>
              <a:rPr lang="da-DK" dirty="0"/>
              <a:t>		     c++;</a:t>
            </a:r>
          </a:p>
          <a:p>
            <a:r>
              <a:rPr lang="da-DK" dirty="0"/>
              <a:t>	}	</a:t>
            </a:r>
          </a:p>
          <a:p>
            <a:r>
              <a:rPr lang="da-DK" dirty="0"/>
              <a:t>	</a:t>
            </a:r>
            <a:r>
              <a:rPr lang="da-DK" b="1" dirty="0" err="1"/>
              <a:t>return</a:t>
            </a:r>
            <a:r>
              <a:rPr lang="da-DK" b="1" dirty="0"/>
              <a:t> c;</a:t>
            </a:r>
          </a:p>
          <a:p>
            <a:r>
              <a:rPr lang="da-DK" dirty="0"/>
              <a:t>}</a:t>
            </a:r>
          </a:p>
        </p:txBody>
      </p:sp>
      <p:sp>
        <p:nvSpPr>
          <p:cNvPr id="7" name="TextBox 6"/>
          <p:cNvSpPr txBox="1"/>
          <p:nvPr/>
        </p:nvSpPr>
        <p:spPr>
          <a:xfrm>
            <a:off x="6248400" y="1447800"/>
            <a:ext cx="1980029" cy="830997"/>
          </a:xfrm>
          <a:prstGeom prst="rect">
            <a:avLst/>
          </a:prstGeom>
          <a:noFill/>
        </p:spPr>
        <p:txBody>
          <a:bodyPr wrap="none" rtlCol="0">
            <a:spAutoFit/>
          </a:bodyPr>
          <a:lstStyle/>
          <a:p>
            <a:r>
              <a:rPr lang="en-US" b="1" dirty="0">
                <a:solidFill>
                  <a:srgbClr val="FF0000"/>
                </a:solidFill>
              </a:rPr>
              <a:t>How many outer</a:t>
            </a:r>
          </a:p>
          <a:p>
            <a:r>
              <a:rPr lang="en-US" b="1" dirty="0">
                <a:solidFill>
                  <a:srgbClr val="FF0000"/>
                </a:solidFill>
              </a:rPr>
              <a:t>(while) iterations?</a:t>
            </a:r>
          </a:p>
          <a:p>
            <a:r>
              <a:rPr lang="en-US" b="1" dirty="0">
                <a:solidFill>
                  <a:srgbClr val="FF0000"/>
                </a:solidFill>
              </a:rPr>
              <a:t>      </a:t>
            </a:r>
            <a:r>
              <a:rPr lang="en-US" b="1" dirty="0"/>
              <a:t>log n</a:t>
            </a:r>
            <a:endParaRPr lang="en-US" b="1" dirty="0">
              <a:solidFill>
                <a:srgbClr val="FF0000"/>
              </a:solidFill>
            </a:endParaRPr>
          </a:p>
        </p:txBody>
      </p:sp>
      <p:sp>
        <p:nvSpPr>
          <p:cNvPr id="8" name="TextBox 7"/>
          <p:cNvSpPr txBox="1"/>
          <p:nvPr/>
        </p:nvSpPr>
        <p:spPr>
          <a:xfrm>
            <a:off x="6248400" y="2521803"/>
            <a:ext cx="1750800" cy="1077218"/>
          </a:xfrm>
          <a:prstGeom prst="rect">
            <a:avLst/>
          </a:prstGeom>
          <a:noFill/>
        </p:spPr>
        <p:txBody>
          <a:bodyPr wrap="none" rtlCol="0">
            <a:spAutoFit/>
          </a:bodyPr>
          <a:lstStyle/>
          <a:p>
            <a:r>
              <a:rPr lang="en-US" b="1" dirty="0">
                <a:solidFill>
                  <a:srgbClr val="FF0000"/>
                </a:solidFill>
              </a:rPr>
              <a:t>How many inner</a:t>
            </a:r>
          </a:p>
          <a:p>
            <a:r>
              <a:rPr lang="en-US" b="1" dirty="0">
                <a:solidFill>
                  <a:srgbClr val="FF0000"/>
                </a:solidFill>
              </a:rPr>
              <a:t>for </a:t>
            </a:r>
            <a:r>
              <a:rPr lang="en-US" b="1" dirty="0" err="1">
                <a:solidFill>
                  <a:srgbClr val="FF0000"/>
                </a:solidFill>
              </a:rPr>
              <a:t>i</a:t>
            </a:r>
            <a:r>
              <a:rPr lang="en-US" b="1" dirty="0">
                <a:solidFill>
                  <a:srgbClr val="FF0000"/>
                </a:solidFill>
              </a:rPr>
              <a:t>  per s?</a:t>
            </a:r>
          </a:p>
          <a:p>
            <a:r>
              <a:rPr lang="en-US" b="1" dirty="0">
                <a:solidFill>
                  <a:srgbClr val="FF0000"/>
                </a:solidFill>
              </a:rPr>
              <a:t>iterations?</a:t>
            </a:r>
          </a:p>
          <a:p>
            <a:r>
              <a:rPr lang="en-US" b="1" dirty="0">
                <a:solidFill>
                  <a:srgbClr val="FF0000"/>
                </a:solidFill>
              </a:rPr>
              <a:t>     </a:t>
            </a:r>
            <a:r>
              <a:rPr lang="en-US" b="1" dirty="0"/>
              <a:t> s</a:t>
            </a:r>
          </a:p>
        </p:txBody>
      </p:sp>
      <p:sp>
        <p:nvSpPr>
          <p:cNvPr id="9" name="TextBox 8"/>
          <p:cNvSpPr txBox="1"/>
          <p:nvPr/>
        </p:nvSpPr>
        <p:spPr>
          <a:xfrm>
            <a:off x="6248400" y="4338935"/>
            <a:ext cx="2886728" cy="461665"/>
          </a:xfrm>
          <a:prstGeom prst="rect">
            <a:avLst/>
          </a:prstGeom>
          <a:noFill/>
        </p:spPr>
        <p:txBody>
          <a:bodyPr wrap="none" rtlCol="0">
            <a:spAutoFit/>
          </a:bodyPr>
          <a:lstStyle/>
          <a:p>
            <a:r>
              <a:rPr lang="en-US" b="1" dirty="0">
                <a:solidFill>
                  <a:srgbClr val="FF0000"/>
                </a:solidFill>
              </a:rPr>
              <a:t>Big O complexity?</a:t>
            </a:r>
          </a:p>
        </p:txBody>
      </p:sp>
      <p:sp>
        <p:nvSpPr>
          <p:cNvPr id="3" name="TextBox 2">
            <a:extLst>
              <a:ext uri="{FF2B5EF4-FFF2-40B4-BE49-F238E27FC236}">
                <a16:creationId xmlns:a16="http://schemas.microsoft.com/office/drawing/2014/main" id="{B5C81EB9-892D-C747-873D-107BC48B79E7}"/>
              </a:ext>
            </a:extLst>
          </p:cNvPr>
          <p:cNvSpPr txBox="1"/>
          <p:nvPr/>
        </p:nvSpPr>
        <p:spPr>
          <a:xfrm>
            <a:off x="6456217" y="4862943"/>
            <a:ext cx="1904689" cy="584775"/>
          </a:xfrm>
          <a:prstGeom prst="rect">
            <a:avLst/>
          </a:prstGeom>
          <a:noFill/>
        </p:spPr>
        <p:txBody>
          <a:bodyPr wrap="none" rtlCol="0">
            <a:spAutoFit/>
          </a:bodyPr>
          <a:lstStyle/>
          <a:p>
            <a:r>
              <a:rPr lang="en-US" dirty="0"/>
              <a:t>n/2+n/4+n/8 … &lt; n</a:t>
            </a:r>
          </a:p>
          <a:p>
            <a:r>
              <a:rPr lang="en-US" dirty="0"/>
              <a:t>so  O(n) </a:t>
            </a:r>
          </a:p>
        </p:txBody>
      </p:sp>
    </p:spTree>
    <p:extLst>
      <p:ext uri="{BB962C8B-B14F-4D97-AF65-F5344CB8AC3E}">
        <p14:creationId xmlns:p14="http://schemas.microsoft.com/office/powerpoint/2010/main" val="33308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recursion</a:t>
            </a:r>
          </a:p>
        </p:txBody>
      </p:sp>
      <p:sp>
        <p:nvSpPr>
          <p:cNvPr id="26627" name="Rectangle 3"/>
          <p:cNvSpPr>
            <a:spLocks noGrp="1" noChangeArrowheads="1"/>
          </p:cNvSpPr>
          <p:nvPr>
            <p:ph type="body" idx="1"/>
          </p:nvPr>
        </p:nvSpPr>
        <p:spPr>
          <a:xfrm>
            <a:off x="609600" y="772858"/>
            <a:ext cx="7848600" cy="5410200"/>
          </a:xfrm>
        </p:spPr>
        <p:txBody>
          <a:bodyPr/>
          <a:lstStyle/>
          <a:p>
            <a:r>
              <a:rPr lang="en-US" dirty="0"/>
              <a:t>Number of operations depends on :</a:t>
            </a:r>
          </a:p>
          <a:p>
            <a:pPr lvl="1"/>
            <a:r>
              <a:rPr lang="en-US" dirty="0"/>
              <a:t>number of calls</a:t>
            </a:r>
          </a:p>
          <a:p>
            <a:pPr lvl="1"/>
            <a:r>
              <a:rPr lang="en-US" dirty="0"/>
              <a:t>work done in each call</a:t>
            </a:r>
          </a:p>
          <a:p>
            <a:r>
              <a:rPr lang="en-US" dirty="0"/>
              <a:t>Examples:</a:t>
            </a:r>
          </a:p>
          <a:p>
            <a:pPr lvl="1"/>
            <a:r>
              <a:rPr lang="en-US" dirty="0"/>
              <a:t>factorial: how many recursive calls?</a:t>
            </a:r>
          </a:p>
          <a:p>
            <a:pPr lvl="1"/>
            <a:r>
              <a:rPr lang="en-US" dirty="0"/>
              <a:t>binary search?</a:t>
            </a:r>
          </a:p>
          <a:p>
            <a:pPr lvl="1"/>
            <a:r>
              <a:rPr lang="en-US" dirty="0"/>
              <a:t>merge sort?</a:t>
            </a:r>
          </a:p>
          <a:p>
            <a:pPr lvl="1"/>
            <a:r>
              <a:rPr lang="en-US" dirty="0"/>
              <a:t>Fibonacci?   </a:t>
            </a:r>
          </a:p>
          <a:p>
            <a:pPr lvl="1"/>
            <a:endParaRPr lang="en-US" dirty="0"/>
          </a:p>
          <a:p>
            <a:pPr lvl="1"/>
            <a:endParaRPr lang="en-US" dirty="0"/>
          </a:p>
          <a:p>
            <a:pPr marL="114300" lvl="1" indent="0">
              <a:buNone/>
            </a:pPr>
            <a:r>
              <a:rPr lang="en-US" dirty="0"/>
              <a:t>  Do this yourself: draw the call tree.</a:t>
            </a:r>
          </a:p>
          <a:p>
            <a:pPr marL="114300" lvl="1" indent="0">
              <a:buNone/>
            </a:pPr>
            <a:r>
              <a:rPr lang="en-US" dirty="0"/>
              <a:t>  </a:t>
            </a:r>
          </a:p>
          <a:p>
            <a:pPr marL="114300" lvl="1" indent="0">
              <a:buNone/>
            </a:pPr>
            <a:endParaRPr lang="en-US" dirty="0"/>
          </a:p>
          <a:p>
            <a:pPr marL="114300" lvl="1" indent="0">
              <a:buNone/>
            </a:pPr>
            <a:endParaRPr lang="en-US" dirty="0"/>
          </a:p>
        </p:txBody>
      </p:sp>
    </p:spTree>
    <p:extLst>
      <p:ext uri="{BB962C8B-B14F-4D97-AF65-F5344CB8AC3E}">
        <p14:creationId xmlns:p14="http://schemas.microsoft.com/office/powerpoint/2010/main" val="18466881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Practical Analysis - Recursion</a:t>
            </a:r>
          </a:p>
        </p:txBody>
      </p:sp>
      <p:sp>
        <p:nvSpPr>
          <p:cNvPr id="26627" name="Rectangle 3"/>
          <p:cNvSpPr>
            <a:spLocks noGrp="1" noChangeArrowheads="1"/>
          </p:cNvSpPr>
          <p:nvPr>
            <p:ph type="body" idx="1"/>
          </p:nvPr>
        </p:nvSpPr>
        <p:spPr/>
        <p:txBody>
          <a:bodyPr/>
          <a:lstStyle/>
          <a:p>
            <a:r>
              <a:rPr lang="en-US"/>
              <a:t>Number of operations depends on :</a:t>
            </a:r>
          </a:p>
          <a:p>
            <a:pPr lvl="1"/>
            <a:r>
              <a:rPr lang="en-US"/>
              <a:t>number of calls</a:t>
            </a:r>
          </a:p>
          <a:p>
            <a:pPr lvl="1"/>
            <a:r>
              <a:rPr lang="en-US"/>
              <a:t>work done in each call</a:t>
            </a:r>
          </a:p>
          <a:p>
            <a:r>
              <a:rPr lang="en-US"/>
              <a:t>Examples:</a:t>
            </a:r>
          </a:p>
          <a:p>
            <a:pPr lvl="1"/>
            <a:r>
              <a:rPr lang="en-US"/>
              <a:t>factorial: how many recursive calls?</a:t>
            </a:r>
          </a:p>
          <a:p>
            <a:pPr lvl="1"/>
            <a:r>
              <a:rPr lang="en-US"/>
              <a:t>binary search?</a:t>
            </a:r>
          </a:p>
          <a:p>
            <a:pPr lvl="1"/>
            <a:endParaRPr lang="en-US"/>
          </a:p>
          <a:p>
            <a:r>
              <a:rPr lang="en-US"/>
              <a:t>We will devote more time to analyzing recursive algorithms later in the course.</a:t>
            </a:r>
          </a:p>
        </p:txBody>
      </p:sp>
      <p:sp>
        <p:nvSpPr>
          <p:cNvPr id="4" name="Slide Number Placeholder 3"/>
          <p:cNvSpPr>
            <a:spLocks noGrp="1"/>
          </p:cNvSpPr>
          <p:nvPr>
            <p:ph type="sldNum" sz="quarter" idx="12"/>
          </p:nvPr>
        </p:nvSpPr>
        <p:spPr/>
        <p:txBody>
          <a:bodyPr/>
          <a:lstStyle/>
          <a:p>
            <a:fld id="{DFCDBDEA-5568-624D-8499-2A212885F2A5}" type="slidenum">
              <a:rPr lang="en-GB" smtClean="0"/>
              <a:pPr/>
              <a:t>37</a:t>
            </a:fld>
            <a:endParaRPr lang="en-GB"/>
          </a:p>
        </p:txBody>
      </p:sp>
      <p:sp>
        <p:nvSpPr>
          <p:cNvPr id="5" name="Footer Placeholder 4"/>
          <p:cNvSpPr>
            <a:spLocks noGrp="1"/>
          </p:cNvSpPr>
          <p:nvPr>
            <p:ph type="ftr" sz="quarter" idx="11"/>
          </p:nvPr>
        </p:nvSpPr>
        <p:spPr/>
        <p:txBody>
          <a:bodyPr/>
          <a:lstStyle/>
          <a:p>
            <a:endParaRPr lang="en-GB" dirty="0"/>
          </a:p>
        </p:txBody>
      </p:sp>
      <p:sp>
        <p:nvSpPr>
          <p:cNvPr id="3" name="TextBox 2">
            <a:extLst>
              <a:ext uri="{FF2B5EF4-FFF2-40B4-BE49-F238E27FC236}">
                <a16:creationId xmlns:a16="http://schemas.microsoft.com/office/drawing/2014/main" id="{2A4DFFA4-CF39-E146-8C5A-2843297A95BC}"/>
              </a:ext>
            </a:extLst>
          </p:cNvPr>
          <p:cNvSpPr txBox="1"/>
          <p:nvPr/>
        </p:nvSpPr>
        <p:spPr>
          <a:xfrm>
            <a:off x="5098476" y="2521525"/>
            <a:ext cx="3868367" cy="338554"/>
          </a:xfrm>
          <a:prstGeom prst="rect">
            <a:avLst/>
          </a:prstGeom>
          <a:noFill/>
        </p:spPr>
        <p:txBody>
          <a:bodyPr wrap="none" rtlCol="0">
            <a:spAutoFit/>
          </a:bodyPr>
          <a:lstStyle/>
          <a:p>
            <a:r>
              <a:rPr lang="en-US" dirty="0">
                <a:solidFill>
                  <a:srgbClr val="FF0000"/>
                </a:solidFill>
              </a:rPr>
              <a:t>n calls, each call does O(1) work: O(n)</a:t>
            </a:r>
          </a:p>
        </p:txBody>
      </p:sp>
      <p:sp>
        <p:nvSpPr>
          <p:cNvPr id="8" name="TextBox 7">
            <a:extLst>
              <a:ext uri="{FF2B5EF4-FFF2-40B4-BE49-F238E27FC236}">
                <a16:creationId xmlns:a16="http://schemas.microsoft.com/office/drawing/2014/main" id="{96A54C35-F17D-6E44-881C-250E031AC895}"/>
              </a:ext>
            </a:extLst>
          </p:cNvPr>
          <p:cNvSpPr txBox="1"/>
          <p:nvPr/>
        </p:nvSpPr>
        <p:spPr>
          <a:xfrm>
            <a:off x="3768435" y="2951023"/>
            <a:ext cx="4418197" cy="338554"/>
          </a:xfrm>
          <a:prstGeom prst="rect">
            <a:avLst/>
          </a:prstGeom>
          <a:noFill/>
        </p:spPr>
        <p:txBody>
          <a:bodyPr wrap="none" rtlCol="0">
            <a:spAutoFit/>
          </a:bodyPr>
          <a:lstStyle/>
          <a:p>
            <a:r>
              <a:rPr lang="en-US" dirty="0">
                <a:solidFill>
                  <a:srgbClr val="FF0000"/>
                </a:solidFill>
              </a:rPr>
              <a:t>log n calls, each call does O(1) work: O(log n)</a:t>
            </a:r>
          </a:p>
        </p:txBody>
      </p:sp>
    </p:spTree>
    <p:extLst>
      <p:ext uri="{BB962C8B-B14F-4D97-AF65-F5344CB8AC3E}">
        <p14:creationId xmlns:p14="http://schemas.microsoft.com/office/powerpoint/2010/main" val="203105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941387"/>
          </a:xfrm>
        </p:spPr>
        <p:txBody>
          <a:bodyPr/>
          <a:lstStyle/>
          <a:p>
            <a:r>
              <a:rPr lang="en-US" dirty="0"/>
              <a:t>Example Recursive Code</a:t>
            </a: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FCDBDEA-5568-624D-8499-2A212885F2A5}" type="slidenum">
              <a:rPr lang="en-GB" smtClean="0"/>
              <a:pPr/>
              <a:t>38</a:t>
            </a:fld>
            <a:endParaRPr lang="en-GB"/>
          </a:p>
        </p:txBody>
      </p:sp>
      <p:sp>
        <p:nvSpPr>
          <p:cNvPr id="6" name="TextBox 5"/>
          <p:cNvSpPr txBox="1"/>
          <p:nvPr/>
        </p:nvSpPr>
        <p:spPr>
          <a:xfrm>
            <a:off x="533401" y="1219200"/>
            <a:ext cx="7238999" cy="2308324"/>
          </a:xfrm>
          <a:prstGeom prst="rect">
            <a:avLst/>
          </a:prstGeom>
          <a:solidFill>
            <a:schemeClr val="bg1">
              <a:lumMod val="75000"/>
            </a:schemeClr>
          </a:solidFill>
        </p:spPr>
        <p:txBody>
          <a:bodyPr wrap="square" rtlCol="0">
            <a:spAutoFit/>
          </a:bodyPr>
          <a:lstStyle/>
          <a:p>
            <a:r>
              <a:rPr lang="en-US" b="1" dirty="0"/>
              <a:t>public </a:t>
            </a:r>
            <a:r>
              <a:rPr lang="en-US" b="1" dirty="0" err="1"/>
              <a:t>int</a:t>
            </a:r>
            <a:r>
              <a:rPr lang="en-US" b="1" dirty="0"/>
              <a:t> </a:t>
            </a:r>
            <a:r>
              <a:rPr lang="en-US" b="1" dirty="0" err="1"/>
              <a:t>divCo</a:t>
            </a:r>
            <a:r>
              <a:rPr lang="en-US" b="1" dirty="0"/>
              <a:t>(</a:t>
            </a:r>
            <a:r>
              <a:rPr lang="en-US" b="1" dirty="0" err="1"/>
              <a:t>int</a:t>
            </a:r>
            <a:r>
              <a:rPr lang="en-US" b="1" dirty="0"/>
              <a:t> n){</a:t>
            </a:r>
          </a:p>
          <a:p>
            <a:r>
              <a:rPr lang="en-US" dirty="0"/>
              <a:t>	</a:t>
            </a:r>
            <a:r>
              <a:rPr lang="en-US" b="1" dirty="0"/>
              <a:t>if(n&lt;=1)</a:t>
            </a:r>
          </a:p>
          <a:p>
            <a:r>
              <a:rPr lang="en-US" dirty="0"/>
              <a:t>		</a:t>
            </a:r>
            <a:r>
              <a:rPr lang="en-US" b="1" dirty="0"/>
              <a:t>return 1;</a:t>
            </a:r>
          </a:p>
          <a:p>
            <a:r>
              <a:rPr lang="en-US" dirty="0"/>
              <a:t>	</a:t>
            </a:r>
            <a:r>
              <a:rPr lang="en-US" b="1" dirty="0"/>
              <a:t>else</a:t>
            </a:r>
          </a:p>
          <a:p>
            <a:r>
              <a:rPr lang="en-US" dirty="0"/>
              <a:t>		</a:t>
            </a:r>
            <a:r>
              <a:rPr lang="en-US" b="1" dirty="0"/>
              <a:t>return 1 + </a:t>
            </a:r>
            <a:r>
              <a:rPr lang="en-US" b="1" dirty="0" err="1"/>
              <a:t>divCo</a:t>
            </a:r>
            <a:r>
              <a:rPr lang="en-US" b="1" dirty="0"/>
              <a:t>(n-1) + </a:t>
            </a:r>
            <a:r>
              <a:rPr lang="en-US" b="1" dirty="0" err="1"/>
              <a:t>divCo</a:t>
            </a:r>
            <a:r>
              <a:rPr lang="en-US" b="1" dirty="0"/>
              <a:t>(n-1);</a:t>
            </a:r>
          </a:p>
          <a:p>
            <a:r>
              <a:rPr lang="en-US" dirty="0"/>
              <a:t>}</a:t>
            </a:r>
          </a:p>
        </p:txBody>
      </p:sp>
      <p:sp>
        <p:nvSpPr>
          <p:cNvPr id="7" name="TextBox 6"/>
          <p:cNvSpPr txBox="1"/>
          <p:nvPr/>
        </p:nvSpPr>
        <p:spPr>
          <a:xfrm>
            <a:off x="457200" y="4122003"/>
            <a:ext cx="2799164" cy="830997"/>
          </a:xfrm>
          <a:prstGeom prst="rect">
            <a:avLst/>
          </a:prstGeom>
          <a:noFill/>
        </p:spPr>
        <p:txBody>
          <a:bodyPr wrap="none" rtlCol="0">
            <a:spAutoFit/>
          </a:bodyPr>
          <a:lstStyle/>
          <a:p>
            <a:r>
              <a:rPr lang="en-US" b="1" dirty="0">
                <a:solidFill>
                  <a:srgbClr val="FF0000"/>
                </a:solidFill>
              </a:rPr>
              <a:t>How many recursive calls?</a:t>
            </a:r>
          </a:p>
          <a:p>
            <a:r>
              <a:rPr lang="en-US" b="1" dirty="0">
                <a:solidFill>
                  <a:srgbClr val="FF0000"/>
                </a:solidFill>
              </a:rPr>
              <a:t>hint: draw the call tree</a:t>
            </a:r>
          </a:p>
          <a:p>
            <a:r>
              <a:rPr lang="en-US" b="1" dirty="0">
                <a:solidFill>
                  <a:srgbClr val="FF0000"/>
                </a:solidFill>
              </a:rPr>
              <a:t>      </a:t>
            </a:r>
            <a:r>
              <a:rPr lang="en-US" b="1" dirty="0"/>
              <a:t>O(2</a:t>
            </a:r>
            <a:r>
              <a:rPr lang="en-US" b="1" baseline="30000" dirty="0"/>
              <a:t>n</a:t>
            </a:r>
            <a:r>
              <a:rPr lang="en-US" b="1" dirty="0"/>
              <a:t>)</a:t>
            </a:r>
          </a:p>
        </p:txBody>
      </p:sp>
      <p:sp>
        <p:nvSpPr>
          <p:cNvPr id="8" name="TextBox 7"/>
          <p:cNvSpPr txBox="1"/>
          <p:nvPr/>
        </p:nvSpPr>
        <p:spPr>
          <a:xfrm>
            <a:off x="457200" y="5257800"/>
            <a:ext cx="5190845" cy="584775"/>
          </a:xfrm>
          <a:prstGeom prst="rect">
            <a:avLst/>
          </a:prstGeom>
          <a:noFill/>
        </p:spPr>
        <p:txBody>
          <a:bodyPr wrap="none" rtlCol="0">
            <a:spAutoFit/>
          </a:bodyPr>
          <a:lstStyle/>
          <a:p>
            <a:r>
              <a:rPr lang="en-US" b="1" dirty="0">
                <a:solidFill>
                  <a:srgbClr val="FF0000"/>
                </a:solidFill>
              </a:rPr>
              <a:t>How much work per call?       </a:t>
            </a:r>
            <a:r>
              <a:rPr lang="en-US" b="1" dirty="0"/>
              <a:t>O(1)</a:t>
            </a:r>
          </a:p>
          <a:p>
            <a:r>
              <a:rPr lang="en-US" b="1" dirty="0">
                <a:solidFill>
                  <a:srgbClr val="FF0000"/>
                </a:solidFill>
              </a:rPr>
              <a:t>What is the role of “return 1” and return 1+…” ?</a:t>
            </a:r>
          </a:p>
        </p:txBody>
      </p:sp>
      <p:sp>
        <p:nvSpPr>
          <p:cNvPr id="9" name="TextBox 8"/>
          <p:cNvSpPr txBox="1"/>
          <p:nvPr/>
        </p:nvSpPr>
        <p:spPr>
          <a:xfrm>
            <a:off x="5562600" y="4800600"/>
            <a:ext cx="2886728" cy="461665"/>
          </a:xfrm>
          <a:prstGeom prst="rect">
            <a:avLst/>
          </a:prstGeom>
          <a:noFill/>
        </p:spPr>
        <p:txBody>
          <a:bodyPr wrap="none" rtlCol="0">
            <a:spAutoFit/>
          </a:bodyPr>
          <a:lstStyle/>
          <a:p>
            <a:r>
              <a:rPr lang="en-US" b="1" dirty="0">
                <a:solidFill>
                  <a:srgbClr val="FF0000"/>
                </a:solidFill>
              </a:rPr>
              <a:t>Big O complexity?</a:t>
            </a:r>
          </a:p>
        </p:txBody>
      </p:sp>
      <p:sp>
        <p:nvSpPr>
          <p:cNvPr id="3" name="TextBox 2">
            <a:extLst>
              <a:ext uri="{FF2B5EF4-FFF2-40B4-BE49-F238E27FC236}">
                <a16:creationId xmlns:a16="http://schemas.microsoft.com/office/drawing/2014/main" id="{DB620A51-D081-884F-B688-CB552479278B}"/>
              </a:ext>
            </a:extLst>
          </p:cNvPr>
          <p:cNvSpPr txBox="1"/>
          <p:nvPr/>
        </p:nvSpPr>
        <p:spPr>
          <a:xfrm>
            <a:off x="6677889" y="5140036"/>
            <a:ext cx="696024" cy="338554"/>
          </a:xfrm>
          <a:prstGeom prst="rect">
            <a:avLst/>
          </a:prstGeom>
          <a:noFill/>
        </p:spPr>
        <p:txBody>
          <a:bodyPr wrap="none" rtlCol="0">
            <a:spAutoFit/>
          </a:bodyPr>
          <a:lstStyle/>
          <a:p>
            <a:r>
              <a:rPr lang="en-US" b="1" dirty="0"/>
              <a:t>O(2</a:t>
            </a:r>
            <a:r>
              <a:rPr lang="en-US" b="1" baseline="30000" dirty="0"/>
              <a:t>n</a:t>
            </a:r>
            <a:r>
              <a:rPr lang="en-US" b="1" dirty="0"/>
              <a:t>)</a:t>
            </a:r>
          </a:p>
        </p:txBody>
      </p:sp>
    </p:spTree>
    <p:extLst>
      <p:ext uri="{BB962C8B-B14F-4D97-AF65-F5344CB8AC3E}">
        <p14:creationId xmlns:p14="http://schemas.microsoft.com/office/powerpoint/2010/main" val="1329763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dirty="0"/>
              <a:t>final comments</a:t>
            </a:r>
          </a:p>
        </p:txBody>
      </p:sp>
      <p:sp>
        <p:nvSpPr>
          <p:cNvPr id="80899" name="Rectangle 3"/>
          <p:cNvSpPr>
            <a:spLocks noGrp="1" noChangeArrowheads="1"/>
          </p:cNvSpPr>
          <p:nvPr>
            <p:ph type="body" idx="1"/>
          </p:nvPr>
        </p:nvSpPr>
        <p:spPr/>
        <p:txBody>
          <a:bodyPr/>
          <a:lstStyle/>
          <a:p>
            <a:pPr marL="342900" indent="-342900">
              <a:buFont typeface="Wingdings" charset="2"/>
              <a:buChar char="ü"/>
            </a:pPr>
            <a:endParaRPr lang="en-US" sz="2400" dirty="0"/>
          </a:p>
          <a:p>
            <a:pPr marL="342900" indent="-342900">
              <a:buFont typeface="Wingdings" charset="2"/>
              <a:buChar char="ü"/>
            </a:pPr>
            <a:r>
              <a:rPr lang="en-US" sz="2400" dirty="0"/>
              <a:t>Order-of-magnitude analysis focuses on large problems, and only cares about growth RATE:</a:t>
            </a:r>
          </a:p>
          <a:p>
            <a:r>
              <a:rPr lang="en-US" sz="2400" dirty="0"/>
              <a:t>          the leading factor</a:t>
            </a:r>
          </a:p>
          <a:p>
            <a:endParaRPr lang="en-US" sz="2400" dirty="0"/>
          </a:p>
          <a:p>
            <a:endParaRPr lang="en-US" sz="2600" dirty="0"/>
          </a:p>
        </p:txBody>
      </p:sp>
    </p:spTree>
    <p:extLst>
      <p:ext uri="{BB962C8B-B14F-4D97-AF65-F5344CB8AC3E}">
        <p14:creationId xmlns:p14="http://schemas.microsoft.com/office/powerpoint/2010/main" val="4122930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dirty="0"/>
              <a:t>Measuring the running time of algorithms</a:t>
            </a:r>
          </a:p>
        </p:txBody>
      </p:sp>
      <p:sp>
        <p:nvSpPr>
          <p:cNvPr id="75779" name="Rectangle 3"/>
          <p:cNvSpPr>
            <a:spLocks noGrp="1" noChangeArrowheads="1"/>
          </p:cNvSpPr>
          <p:nvPr>
            <p:ph type="body" idx="1"/>
          </p:nvPr>
        </p:nvSpPr>
        <p:spPr>
          <a:xfrm>
            <a:off x="457200" y="1253837"/>
            <a:ext cx="8229600" cy="4530725"/>
          </a:xfrm>
        </p:spPr>
        <p:txBody>
          <a:bodyPr/>
          <a:lstStyle/>
          <a:p>
            <a:pPr>
              <a:lnSpc>
                <a:spcPct val="90000"/>
              </a:lnSpc>
              <a:spcAft>
                <a:spcPts val="1200"/>
              </a:spcAft>
            </a:pPr>
            <a:r>
              <a:rPr lang="en-US" dirty="0">
                <a:solidFill>
                  <a:srgbClr val="800000"/>
                </a:solidFill>
              </a:rPr>
              <a:t>Objective:  </a:t>
            </a:r>
            <a:r>
              <a:rPr lang="en-US" dirty="0"/>
              <a:t>analyze algorithms independently of specific implementations, hardware, or data</a:t>
            </a:r>
          </a:p>
          <a:p>
            <a:pPr>
              <a:lnSpc>
                <a:spcPct val="90000"/>
              </a:lnSpc>
              <a:spcAft>
                <a:spcPts val="1200"/>
              </a:spcAft>
            </a:pPr>
            <a:r>
              <a:rPr lang="en-US" dirty="0">
                <a:solidFill>
                  <a:srgbClr val="800000"/>
                </a:solidFill>
              </a:rPr>
              <a:t>Observation: </a:t>
            </a:r>
            <a:r>
              <a:rPr lang="en-US" dirty="0"/>
              <a:t>An algorithm’s execution time is related to the number of operations it requires</a:t>
            </a:r>
          </a:p>
          <a:p>
            <a:pPr>
              <a:lnSpc>
                <a:spcPct val="90000"/>
              </a:lnSpc>
              <a:spcAft>
                <a:spcPts val="1200"/>
              </a:spcAft>
            </a:pPr>
            <a:r>
              <a:rPr lang="en-US" dirty="0">
                <a:solidFill>
                  <a:srgbClr val="800000"/>
                </a:solidFill>
              </a:rPr>
              <a:t>Solution:</a:t>
            </a:r>
            <a:r>
              <a:rPr lang="en-US" dirty="0">
                <a:solidFill>
                  <a:srgbClr val="FF0000"/>
                </a:solidFill>
              </a:rPr>
              <a:t>  </a:t>
            </a:r>
            <a:r>
              <a:rPr lang="en-US" dirty="0"/>
              <a:t>count the number of </a:t>
            </a:r>
            <a:r>
              <a:rPr lang="en-US" dirty="0">
                <a:solidFill>
                  <a:srgbClr val="800000"/>
                </a:solidFill>
              </a:rPr>
              <a:t>steps, </a:t>
            </a:r>
            <a:r>
              <a:rPr lang="en-US" dirty="0"/>
              <a:t>i.e., constant time operations the algorithm will perform for an input of given size</a:t>
            </a:r>
          </a:p>
          <a:p>
            <a:pPr>
              <a:lnSpc>
                <a:spcPct val="90000"/>
              </a:lnSpc>
              <a:spcAft>
                <a:spcPts val="1200"/>
              </a:spcAft>
            </a:pPr>
            <a:endParaRPr lang="en-US" dirty="0"/>
          </a:p>
          <a:p>
            <a:pPr>
              <a:lnSpc>
                <a:spcPct val="90000"/>
              </a:lnSpc>
              <a:spcAft>
                <a:spcPts val="1200"/>
              </a:spcAft>
            </a:pPr>
            <a:r>
              <a:rPr lang="en-US" dirty="0">
                <a:solidFill>
                  <a:srgbClr val="000000"/>
                </a:solidFill>
              </a:rPr>
              <a:t>Example:</a:t>
            </a:r>
            <a:r>
              <a:rPr lang="en-US" dirty="0"/>
              <a:t>  copying an array with n elements requires ….  operations.</a:t>
            </a:r>
          </a:p>
          <a:p>
            <a:pPr>
              <a:lnSpc>
                <a:spcPct val="90000"/>
              </a:lnSpc>
              <a:spcAft>
                <a:spcPts val="1200"/>
              </a:spcAft>
            </a:pPr>
            <a:endParaRPr lang="en-US" dirty="0"/>
          </a:p>
        </p:txBody>
      </p:sp>
    </p:spTree>
    <p:extLst>
      <p:ext uri="{BB962C8B-B14F-4D97-AF65-F5344CB8AC3E}">
        <p14:creationId xmlns:p14="http://schemas.microsoft.com/office/powerpoint/2010/main" val="1980432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linear search</a:t>
            </a:r>
          </a:p>
        </p:txBody>
      </p:sp>
      <p:sp>
        <p:nvSpPr>
          <p:cNvPr id="3" name="Content Placeholder 2"/>
          <p:cNvSpPr>
            <a:spLocks noGrp="1"/>
          </p:cNvSpPr>
          <p:nvPr>
            <p:ph idx="1"/>
          </p:nvPr>
        </p:nvSpPr>
        <p:spPr>
          <a:xfrm>
            <a:off x="457199" y="1258956"/>
            <a:ext cx="8415867" cy="4525963"/>
          </a:xfrm>
        </p:spPr>
        <p:txBody>
          <a:bodyPr>
            <a:noAutofit/>
          </a:bodyPr>
          <a:lstStyle/>
          <a:p>
            <a:pPr>
              <a:buNone/>
            </a:pPr>
            <a:r>
              <a:rPr lang="en-US" sz="1600" dirty="0">
                <a:solidFill>
                  <a:srgbClr val="000090"/>
                </a:solidFill>
              </a:rPr>
              <a:t>	</a:t>
            </a:r>
          </a:p>
          <a:p>
            <a:pPr>
              <a:buNone/>
            </a:pPr>
            <a:endParaRPr lang="en-US" sz="1600" dirty="0">
              <a:solidFill>
                <a:srgbClr val="000090"/>
              </a:solidFill>
            </a:endParaRPr>
          </a:p>
          <a:p>
            <a:pPr marL="0" indent="0">
              <a:buNone/>
            </a:pPr>
            <a:endParaRPr lang="en-US" sz="1600" dirty="0">
              <a:solidFill>
                <a:srgbClr val="000090"/>
              </a:solidFill>
            </a:endParaRPr>
          </a:p>
          <a:p>
            <a:pPr marL="0" indent="0">
              <a:buNone/>
            </a:pPr>
            <a:endParaRPr lang="en-US" sz="1600" dirty="0">
              <a:solidFill>
                <a:srgbClr val="000090"/>
              </a:solidFill>
            </a:endParaRPr>
          </a:p>
          <a:p>
            <a:pPr marL="0" indent="0">
              <a:buNone/>
            </a:pPr>
            <a:endParaRPr lang="en-US" sz="1600" dirty="0">
              <a:solidFill>
                <a:srgbClr val="000090"/>
              </a:solidFill>
            </a:endParaRPr>
          </a:p>
          <a:p>
            <a:pPr marL="0" indent="0">
              <a:buNone/>
            </a:pPr>
            <a:endParaRPr lang="en-US" sz="1600" dirty="0">
              <a:solidFill>
                <a:srgbClr val="000090"/>
              </a:solidFill>
            </a:endParaRPr>
          </a:p>
          <a:p>
            <a:pPr marL="0" indent="0">
              <a:buNone/>
            </a:pPr>
            <a:endParaRPr lang="en-US" sz="1600" dirty="0">
              <a:solidFill>
                <a:srgbClr val="000090"/>
              </a:solidFill>
            </a:endParaRPr>
          </a:p>
          <a:p>
            <a:r>
              <a:rPr lang="en-US" sz="2000" dirty="0">
                <a:solidFill>
                  <a:srgbClr val="000090"/>
                </a:solidFill>
              </a:rPr>
              <a:t>What is the maximum number of steps linear search takes for an array of size n?</a:t>
            </a:r>
          </a:p>
        </p:txBody>
      </p:sp>
      <p:sp>
        <p:nvSpPr>
          <p:cNvPr id="6" name="TextBox 5"/>
          <p:cNvSpPr txBox="1"/>
          <p:nvPr/>
        </p:nvSpPr>
        <p:spPr>
          <a:xfrm>
            <a:off x="76200" y="1473875"/>
            <a:ext cx="8421255" cy="1938992"/>
          </a:xfrm>
          <a:prstGeom prst="rect">
            <a:avLst/>
          </a:prstGeom>
          <a:noFill/>
        </p:spPr>
        <p:txBody>
          <a:bodyPr wrap="square" rtlCol="0">
            <a:spAutoFit/>
          </a:bodyPr>
          <a:lstStyle/>
          <a:p>
            <a:r>
              <a:rPr lang="en-US" sz="2000" b="1" dirty="0"/>
              <a:t>	</a:t>
            </a:r>
            <a:r>
              <a:rPr lang="en-US" sz="2000" b="1" dirty="0" err="1"/>
              <a:t>def</a:t>
            </a:r>
            <a:r>
              <a:rPr lang="en-US" sz="2000" b="1" dirty="0"/>
              <a:t> </a:t>
            </a:r>
            <a:r>
              <a:rPr lang="en-US" sz="2000" b="1" dirty="0" err="1"/>
              <a:t>linear_search</a:t>
            </a:r>
            <a:r>
              <a:rPr lang="en-US" sz="2000" b="1" dirty="0"/>
              <a:t>(array, value):</a:t>
            </a:r>
          </a:p>
          <a:p>
            <a:r>
              <a:rPr lang="en-US" sz="2000" b="1" dirty="0"/>
              <a:t>	    for </a:t>
            </a:r>
            <a:r>
              <a:rPr lang="en-US" sz="2000" b="1" dirty="0" err="1"/>
              <a:t>i</a:t>
            </a:r>
            <a:r>
              <a:rPr lang="en-US" sz="2000" b="1" dirty="0"/>
              <a:t> in range(</a:t>
            </a:r>
            <a:r>
              <a:rPr lang="en-US" sz="2000" b="1" dirty="0" err="1"/>
              <a:t>len</a:t>
            </a:r>
            <a:r>
              <a:rPr lang="en-US" sz="2000" b="1" dirty="0"/>
              <a:t>(array)) :</a:t>
            </a:r>
          </a:p>
          <a:p>
            <a:r>
              <a:rPr lang="en-US" sz="2000" b="1" dirty="0"/>
              <a:t>	       if array[</a:t>
            </a:r>
            <a:r>
              <a:rPr lang="en-US" sz="2000" b="1" dirty="0" err="1"/>
              <a:t>i</a:t>
            </a:r>
            <a:r>
              <a:rPr lang="en-US" sz="2000" b="1" dirty="0"/>
              <a:t>] == value :</a:t>
            </a:r>
          </a:p>
          <a:p>
            <a:r>
              <a:rPr lang="en-US" sz="2000" b="1" dirty="0"/>
              <a:t>                    return </a:t>
            </a:r>
            <a:r>
              <a:rPr lang="en-US" sz="2000" b="1" dirty="0" err="1"/>
              <a:t>i</a:t>
            </a:r>
            <a:endParaRPr lang="en-US" sz="2000" b="1" dirty="0"/>
          </a:p>
          <a:p>
            <a:r>
              <a:rPr lang="en-US" sz="2000" b="1" dirty="0"/>
              <a:t>	    return -1</a:t>
            </a:r>
          </a:p>
          <a:p>
            <a:endParaRPr lang="en-US" sz="2000" b="1" dirty="0"/>
          </a:p>
        </p:txBody>
      </p:sp>
    </p:spTree>
    <p:extLst>
      <p:ext uri="{BB962C8B-B14F-4D97-AF65-F5344CB8AC3E}">
        <p14:creationId xmlns:p14="http://schemas.microsoft.com/office/powerpoint/2010/main" val="1422443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636587"/>
          </a:xfrm>
        </p:spPr>
        <p:txBody>
          <a:bodyPr/>
          <a:lstStyle/>
          <a:p>
            <a:r>
              <a:rPr lang="en-US" dirty="0"/>
              <a:t>example:  binary search</a:t>
            </a:r>
          </a:p>
        </p:txBody>
      </p:sp>
      <p:sp>
        <p:nvSpPr>
          <p:cNvPr id="3" name="Content Placeholder 2"/>
          <p:cNvSpPr>
            <a:spLocks noGrp="1"/>
          </p:cNvSpPr>
          <p:nvPr>
            <p:ph idx="1"/>
          </p:nvPr>
        </p:nvSpPr>
        <p:spPr>
          <a:xfrm>
            <a:off x="621145" y="1039090"/>
            <a:ext cx="8418945" cy="5045364"/>
          </a:xfrm>
        </p:spPr>
        <p:txBody>
          <a:bodyPr/>
          <a:lstStyle/>
          <a:p>
            <a:pPr marL="0" indent="0">
              <a:buNone/>
            </a:pPr>
            <a:r>
              <a:rPr lang="en-US" sz="1800" b="1" dirty="0" err="1"/>
              <a:t>def</a:t>
            </a:r>
            <a:r>
              <a:rPr lang="en-US" sz="1800" b="1" dirty="0"/>
              <a:t> </a:t>
            </a:r>
            <a:r>
              <a:rPr lang="en-US" sz="1800" b="1" dirty="0" err="1"/>
              <a:t>binary_search</a:t>
            </a:r>
            <a:r>
              <a:rPr lang="en-US" sz="1800" b="1" dirty="0"/>
              <a:t>(array, value, lo, hi):</a:t>
            </a:r>
          </a:p>
          <a:p>
            <a:pPr marL="0" indent="0">
              <a:buNone/>
            </a:pPr>
            <a:r>
              <a:rPr lang="en-US" sz="1800" dirty="0"/>
              <a:t>    # precondition: array is sorted</a:t>
            </a:r>
          </a:p>
          <a:p>
            <a:pPr marL="0" indent="0">
              <a:buNone/>
            </a:pPr>
            <a:r>
              <a:rPr lang="en-US" sz="1800" dirty="0"/>
              <a:t>    # </a:t>
            </a:r>
            <a:r>
              <a:rPr lang="en-US" sz="1800" dirty="0" err="1"/>
              <a:t>postcondition</a:t>
            </a:r>
            <a:r>
              <a:rPr lang="en-US" sz="1800" dirty="0"/>
              <a:t>: if value in array[</a:t>
            </a:r>
            <a:r>
              <a:rPr lang="en-US" sz="1800" u="sng" dirty="0"/>
              <a:t>lo...hi</a:t>
            </a:r>
            <a:r>
              <a:rPr lang="en-US" sz="1800" dirty="0"/>
              <a:t>] return its position</a:t>
            </a:r>
            <a:r>
              <a:rPr lang="da-DK" sz="1800" dirty="0"/>
              <a:t>    </a:t>
            </a:r>
          </a:p>
          <a:p>
            <a:pPr marL="0" indent="0">
              <a:buNone/>
            </a:pPr>
            <a:r>
              <a:rPr lang="da-DK" sz="1800" dirty="0"/>
              <a:t>    # </a:t>
            </a:r>
            <a:r>
              <a:rPr lang="da-DK" sz="1800" dirty="0" err="1"/>
              <a:t>else</a:t>
            </a:r>
            <a:r>
              <a:rPr lang="da-DK" sz="1800" dirty="0"/>
              <a:t> </a:t>
            </a:r>
            <a:r>
              <a:rPr lang="da-DK" sz="1800" dirty="0" err="1"/>
              <a:t>return</a:t>
            </a:r>
            <a:r>
              <a:rPr lang="da-DK" sz="1800" dirty="0"/>
              <a:t> -1 </a:t>
            </a:r>
          </a:p>
          <a:p>
            <a:pPr marL="0" indent="0">
              <a:buNone/>
            </a:pPr>
            <a:r>
              <a:rPr lang="en-US" sz="1800" b="1" dirty="0"/>
              <a:t> </a:t>
            </a:r>
            <a:r>
              <a:rPr lang="en-US" sz="1800" dirty="0"/>
              <a:t>   if (lo&gt;hi) :</a:t>
            </a:r>
          </a:p>
          <a:p>
            <a:pPr marL="0" indent="0">
              <a:buNone/>
            </a:pPr>
            <a:r>
              <a:rPr lang="en-US" sz="1800" dirty="0"/>
              <a:t>	</a:t>
            </a:r>
            <a:r>
              <a:rPr lang="it-IT" sz="1800" dirty="0" err="1"/>
              <a:t>r</a:t>
            </a:r>
            <a:r>
              <a:rPr lang="it-IT" sz="1800" dirty="0"/>
              <a:t> = -1</a:t>
            </a:r>
          </a:p>
          <a:p>
            <a:pPr marL="0" indent="0">
              <a:buNone/>
            </a:pPr>
            <a:r>
              <a:rPr lang="it-IT" sz="1800" dirty="0"/>
              <a:t>     </a:t>
            </a:r>
            <a:r>
              <a:rPr lang="da-DK" sz="1800" dirty="0" err="1"/>
              <a:t>else</a:t>
            </a:r>
            <a:r>
              <a:rPr lang="da-DK" sz="1800" dirty="0"/>
              <a:t> :</a:t>
            </a:r>
          </a:p>
          <a:p>
            <a:pPr marL="0" indent="0">
              <a:buNone/>
            </a:pPr>
            <a:r>
              <a:rPr lang="da-DK" sz="1800" dirty="0"/>
              <a:t>          </a:t>
            </a:r>
            <a:r>
              <a:rPr lang="da-DK" sz="1800" dirty="0" err="1"/>
              <a:t>mid</a:t>
            </a:r>
            <a:r>
              <a:rPr lang="da-DK" sz="1800" dirty="0"/>
              <a:t> = (</a:t>
            </a:r>
            <a:r>
              <a:rPr lang="da-DK" sz="1800" dirty="0" err="1"/>
              <a:t>lo+hi</a:t>
            </a:r>
            <a:r>
              <a:rPr lang="da-DK" sz="1800" dirty="0"/>
              <a:t>)/2</a:t>
            </a:r>
          </a:p>
          <a:p>
            <a:pPr marL="0" indent="0">
              <a:buNone/>
            </a:pPr>
            <a:r>
              <a:rPr lang="en-US" sz="1800" dirty="0"/>
              <a:t>          if (array[mid]==value): </a:t>
            </a:r>
          </a:p>
          <a:p>
            <a:pPr marL="0" indent="0">
              <a:buNone/>
            </a:pPr>
            <a:r>
              <a:rPr lang="en-US" sz="1800" dirty="0"/>
              <a:t>              </a:t>
            </a:r>
            <a:r>
              <a:rPr lang="tr-TR" sz="1800" dirty="0"/>
              <a:t>r = </a:t>
            </a:r>
            <a:r>
              <a:rPr lang="tr-TR" sz="1800" dirty="0" err="1"/>
              <a:t>mid</a:t>
            </a:r>
            <a:endParaRPr lang="tr-TR" sz="1800" dirty="0"/>
          </a:p>
          <a:p>
            <a:pPr marL="0" indent="0">
              <a:buNone/>
            </a:pPr>
            <a:r>
              <a:rPr lang="en-US" sz="1800" dirty="0"/>
              <a:t>          </a:t>
            </a:r>
            <a:r>
              <a:rPr lang="en-US" sz="1800" dirty="0" err="1"/>
              <a:t>elif</a:t>
            </a:r>
            <a:r>
              <a:rPr lang="en-US" sz="1800" dirty="0"/>
              <a:t> array[mid]&gt;value :</a:t>
            </a:r>
          </a:p>
          <a:p>
            <a:pPr marL="0" indent="0">
              <a:buNone/>
            </a:pPr>
            <a:r>
              <a:rPr lang="en-US" sz="1800" dirty="0"/>
              <a:t>	     r = </a:t>
            </a:r>
            <a:r>
              <a:rPr lang="en-US" sz="1800" dirty="0" err="1"/>
              <a:t>binary_search</a:t>
            </a:r>
            <a:r>
              <a:rPr lang="en-US" sz="1800" dirty="0"/>
              <a:t>(array, value, lo, mid-1)   </a:t>
            </a:r>
          </a:p>
          <a:p>
            <a:pPr marL="0" indent="0">
              <a:buNone/>
            </a:pPr>
            <a:r>
              <a:rPr lang="da-DK" sz="1800" dirty="0"/>
              <a:t>          </a:t>
            </a:r>
            <a:r>
              <a:rPr lang="da-DK" sz="1800" dirty="0" err="1"/>
              <a:t>else</a:t>
            </a:r>
            <a:r>
              <a:rPr lang="da-DK" sz="1800" dirty="0"/>
              <a:t> : </a:t>
            </a:r>
          </a:p>
          <a:p>
            <a:pPr marL="0" indent="0">
              <a:buNone/>
            </a:pPr>
            <a:r>
              <a:rPr lang="tr-TR" sz="1800" dirty="0"/>
              <a:t>                  </a:t>
            </a:r>
            <a:r>
              <a:rPr lang="en-US" sz="1800" dirty="0"/>
              <a:t>r = </a:t>
            </a:r>
            <a:r>
              <a:rPr lang="en-US" sz="1800" dirty="0" err="1"/>
              <a:t>binary_search</a:t>
            </a:r>
            <a:r>
              <a:rPr lang="en-US" sz="1800" dirty="0"/>
              <a:t>(array, value, mid+1, hi) </a:t>
            </a:r>
          </a:p>
          <a:p>
            <a:pPr marL="0" indent="0">
              <a:buNone/>
            </a:pPr>
            <a:r>
              <a:rPr lang="en-US" sz="1800" dirty="0"/>
              <a:t>     return r</a:t>
            </a:r>
          </a:p>
          <a:p>
            <a:pPr marL="0" indent="0">
              <a:buNone/>
            </a:pPr>
            <a:endParaRPr lang="en-US" sz="1400" dirty="0"/>
          </a:p>
        </p:txBody>
      </p:sp>
    </p:spTree>
    <p:extLst>
      <p:ext uri="{BB962C8B-B14F-4D97-AF65-F5344CB8AC3E}">
        <p14:creationId xmlns:p14="http://schemas.microsoft.com/office/powerpoint/2010/main" val="1372341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complexity</a:t>
            </a:r>
          </a:p>
        </p:txBody>
      </p:sp>
      <p:sp>
        <p:nvSpPr>
          <p:cNvPr id="3" name="Content Placeholder 2"/>
          <p:cNvSpPr>
            <a:spLocks noGrp="1"/>
          </p:cNvSpPr>
          <p:nvPr>
            <p:ph idx="1"/>
          </p:nvPr>
        </p:nvSpPr>
        <p:spPr>
          <a:xfrm>
            <a:off x="609600" y="1063808"/>
            <a:ext cx="7460673" cy="5367010"/>
          </a:xfrm>
        </p:spPr>
        <p:txBody>
          <a:bodyPr/>
          <a:lstStyle/>
          <a:p>
            <a:r>
              <a:rPr lang="en-US" dirty="0"/>
              <a:t>The </a:t>
            </a:r>
            <a:r>
              <a:rPr lang="en-US" dirty="0">
                <a:solidFill>
                  <a:srgbClr val="800000"/>
                </a:solidFill>
              </a:rPr>
              <a:t>time complexity </a:t>
            </a:r>
            <a:r>
              <a:rPr lang="en-US" dirty="0"/>
              <a:t>of an algorithm is defined by a function f: </a:t>
            </a:r>
            <a:r>
              <a:rPr lang="en-US" b="1" dirty="0"/>
              <a:t>N</a:t>
            </a:r>
            <a:r>
              <a:rPr lang="en-US" dirty="0"/>
              <a:t> → </a:t>
            </a:r>
            <a:r>
              <a:rPr lang="en-US" b="1" dirty="0"/>
              <a:t>N</a:t>
            </a:r>
            <a:r>
              <a:rPr lang="en-US" dirty="0"/>
              <a:t> such that f(n) is the maximum number of atomic operations performed by the algorithm on any input of size n. </a:t>
            </a:r>
          </a:p>
        </p:txBody>
      </p:sp>
    </p:spTree>
    <p:extLst>
      <p:ext uri="{BB962C8B-B14F-4D97-AF65-F5344CB8AC3E}">
        <p14:creationId xmlns:p14="http://schemas.microsoft.com/office/powerpoint/2010/main" val="3381193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dirty="0"/>
              <a:t>growth rates</a:t>
            </a:r>
          </a:p>
        </p:txBody>
      </p:sp>
      <p:sp>
        <p:nvSpPr>
          <p:cNvPr id="76803" name="Rectangle 3"/>
          <p:cNvSpPr>
            <a:spLocks noGrp="1" noChangeArrowheads="1"/>
          </p:cNvSpPr>
          <p:nvPr>
            <p:ph type="body" idx="1"/>
          </p:nvPr>
        </p:nvSpPr>
        <p:spPr/>
        <p:txBody>
          <a:bodyPr/>
          <a:lstStyle/>
          <a:p>
            <a:pPr>
              <a:lnSpc>
                <a:spcPct val="90000"/>
              </a:lnSpc>
            </a:pPr>
            <a:r>
              <a:rPr lang="en-US" sz="2400" dirty="0"/>
              <a:t>Algorithm A requires </a:t>
            </a:r>
            <a:r>
              <a:rPr lang="en-US" sz="2400" i="1" dirty="0">
                <a:latin typeface="Times New Roman" pitchFamily="-112" charset="0"/>
              </a:rPr>
              <a:t>n</a:t>
            </a:r>
            <a:r>
              <a:rPr lang="en-US" sz="2400" i="1" baseline="30000" dirty="0">
                <a:latin typeface="Times New Roman" pitchFamily="-112" charset="0"/>
              </a:rPr>
              <a:t>2 </a:t>
            </a:r>
            <a:r>
              <a:rPr lang="en-US" sz="2400" i="1" dirty="0">
                <a:latin typeface="Times New Roman" pitchFamily="-112" charset="0"/>
              </a:rPr>
              <a:t>/ 2</a:t>
            </a:r>
            <a:r>
              <a:rPr lang="en-US" sz="2400" i="1" baseline="30000" dirty="0">
                <a:latin typeface="Times New Roman" pitchFamily="-112" charset="0"/>
              </a:rPr>
              <a:t> </a:t>
            </a:r>
            <a:r>
              <a:rPr lang="en-US" sz="2400" dirty="0"/>
              <a:t> operations to solve a problem of size </a:t>
            </a:r>
            <a:r>
              <a:rPr lang="en-US" sz="2400" i="1" dirty="0" err="1">
                <a:latin typeface="Times New Roman" pitchFamily="-112" charset="0"/>
              </a:rPr>
              <a:t>n</a:t>
            </a:r>
            <a:endParaRPr lang="en-US" sz="2400" dirty="0"/>
          </a:p>
          <a:p>
            <a:pPr>
              <a:lnSpc>
                <a:spcPct val="90000"/>
              </a:lnSpc>
            </a:pPr>
            <a:r>
              <a:rPr lang="en-US" sz="2400" dirty="0"/>
              <a:t>Algorithm B requires </a:t>
            </a:r>
            <a:r>
              <a:rPr lang="en-US" sz="2400" i="1" dirty="0">
                <a:latin typeface="Times New Roman" pitchFamily="-112" charset="0"/>
              </a:rPr>
              <a:t>5n+10</a:t>
            </a:r>
            <a:r>
              <a:rPr lang="en-US" sz="2400" dirty="0"/>
              <a:t> operations to solve a problem of size </a:t>
            </a:r>
            <a:r>
              <a:rPr lang="en-US" sz="2400" i="1" dirty="0" err="1">
                <a:latin typeface="Times New Roman" pitchFamily="-112" charset="0"/>
              </a:rPr>
              <a:t>n</a:t>
            </a:r>
            <a:endParaRPr lang="en-US" sz="2400" i="1" dirty="0">
              <a:latin typeface="Times New Roman" pitchFamily="-112" charset="0"/>
            </a:endParaRPr>
          </a:p>
          <a:p>
            <a:pPr>
              <a:lnSpc>
                <a:spcPct val="90000"/>
              </a:lnSpc>
            </a:pPr>
            <a:endParaRPr lang="en-US" sz="2400" i="1" dirty="0">
              <a:latin typeface="Times New Roman" pitchFamily="-112" charset="0"/>
            </a:endParaRPr>
          </a:p>
          <a:p>
            <a:pPr>
              <a:lnSpc>
                <a:spcPct val="90000"/>
              </a:lnSpc>
            </a:pPr>
            <a:r>
              <a:rPr lang="en-US" sz="2400" dirty="0"/>
              <a:t>Which one would you choose?</a:t>
            </a:r>
          </a:p>
          <a:p>
            <a:pPr>
              <a:lnSpc>
                <a:spcPct val="90000"/>
              </a:lnSpc>
            </a:pPr>
            <a:endParaRPr lang="en-US" sz="2400" dirty="0"/>
          </a:p>
        </p:txBody>
      </p:sp>
    </p:spTree>
    <p:extLst>
      <p:ext uri="{BB962C8B-B14F-4D97-AF65-F5344CB8AC3E}">
        <p14:creationId xmlns:p14="http://schemas.microsoft.com/office/powerpoint/2010/main" val="4043091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dirty="0"/>
              <a:t>growth rates</a:t>
            </a:r>
          </a:p>
        </p:txBody>
      </p:sp>
      <p:graphicFrame>
        <p:nvGraphicFramePr>
          <p:cNvPr id="5" name="Table 4"/>
          <p:cNvGraphicFramePr>
            <a:graphicFrameLocks noGrp="1"/>
          </p:cNvGraphicFramePr>
          <p:nvPr>
            <p:extLst>
              <p:ext uri="{D42A27DB-BD31-4B8C-83A1-F6EECF244321}">
                <p14:modId xmlns:p14="http://schemas.microsoft.com/office/powerpoint/2010/main" val="1369614990"/>
              </p:ext>
            </p:extLst>
          </p:nvPr>
        </p:nvGraphicFramePr>
        <p:xfrm>
          <a:off x="457200" y="2336810"/>
          <a:ext cx="8229600" cy="1112520"/>
        </p:xfrm>
        <a:graphic>
          <a:graphicData uri="http://schemas.openxmlformats.org/drawingml/2006/table">
            <a:tbl>
              <a:tblPr firstRow="1" bandRow="1">
                <a:tableStyleId>{8A107856-5554-42FB-B03E-39F5DBC370BA}</a:tableStyleId>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914400">
                  <a:extLst>
                    <a:ext uri="{9D8B030D-6E8A-4147-A177-3AD203B41FA5}">
                      <a16:colId xmlns:a16="http://schemas.microsoft.com/office/drawing/2014/main" val="20008"/>
                    </a:ext>
                  </a:extLst>
                </a:gridCol>
              </a:tblGrid>
              <a:tr h="370840">
                <a:tc>
                  <a:txBody>
                    <a:bodyPr/>
                    <a:lstStyle/>
                    <a:p>
                      <a:r>
                        <a:rPr lang="en-US" dirty="0" err="1"/>
                        <a:t>n</a:t>
                      </a:r>
                      <a:endParaRPr lang="en-US" dirty="0"/>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extLst>
                  <a:ext uri="{0D108BD9-81ED-4DB2-BD59-A6C34878D82A}">
                    <a16:rowId xmlns:a16="http://schemas.microsoft.com/office/drawing/2014/main" val="10000"/>
                  </a:ext>
                </a:extLst>
              </a:tr>
              <a:tr h="370840">
                <a:tc>
                  <a:txBody>
                    <a:bodyPr/>
                    <a:lstStyle/>
                    <a:p>
                      <a:r>
                        <a:rPr lang="en-US" sz="1800" dirty="0"/>
                        <a:t>n</a:t>
                      </a:r>
                      <a:r>
                        <a:rPr lang="en-US" sz="1800" baseline="30000" dirty="0"/>
                        <a:t>2 </a:t>
                      </a:r>
                      <a:r>
                        <a:rPr lang="en-US" sz="1800" dirty="0"/>
                        <a:t>/ 2</a:t>
                      </a:r>
                      <a:r>
                        <a:rPr lang="en-US" sz="1800" baseline="30000" dirty="0"/>
                        <a:t> </a:t>
                      </a:r>
                      <a:endParaRPr lang="en-US" dirty="0"/>
                    </a:p>
                  </a:txBody>
                  <a:tcPr/>
                </a:tc>
                <a:tc>
                  <a:txBody>
                    <a:bodyPr/>
                    <a:lstStyle/>
                    <a:p>
                      <a:r>
                        <a:rPr lang="en-US" dirty="0"/>
                        <a:t>.5</a:t>
                      </a:r>
                    </a:p>
                  </a:txBody>
                  <a:tcPr/>
                </a:tc>
                <a:tc>
                  <a:txBody>
                    <a:bodyPr/>
                    <a:lstStyle/>
                    <a:p>
                      <a:r>
                        <a:rPr lang="en-US" dirty="0"/>
                        <a:t>2</a:t>
                      </a:r>
                    </a:p>
                  </a:txBody>
                  <a:tcPr/>
                </a:tc>
                <a:tc>
                  <a:txBody>
                    <a:bodyPr/>
                    <a:lstStyle/>
                    <a:p>
                      <a:r>
                        <a:rPr lang="en-US" dirty="0"/>
                        <a:t>4.5</a:t>
                      </a:r>
                    </a:p>
                  </a:txBody>
                  <a:tcPr/>
                </a:tc>
                <a:tc>
                  <a:txBody>
                    <a:bodyPr/>
                    <a:lstStyle/>
                    <a:p>
                      <a:r>
                        <a:rPr lang="en-US" dirty="0"/>
                        <a:t>8</a:t>
                      </a:r>
                    </a:p>
                  </a:txBody>
                  <a:tcPr/>
                </a:tc>
                <a:tc>
                  <a:txBody>
                    <a:bodyPr/>
                    <a:lstStyle/>
                    <a:p>
                      <a:r>
                        <a:rPr lang="en-US" dirty="0"/>
                        <a:t>12.5</a:t>
                      </a:r>
                    </a:p>
                  </a:txBody>
                  <a:tcPr/>
                </a:tc>
                <a:tc>
                  <a:txBody>
                    <a:bodyPr/>
                    <a:lstStyle/>
                    <a:p>
                      <a:r>
                        <a:rPr lang="en-US" dirty="0"/>
                        <a:t>18</a:t>
                      </a:r>
                    </a:p>
                  </a:txBody>
                  <a:tcPr/>
                </a:tc>
                <a:tc>
                  <a:txBody>
                    <a:bodyPr/>
                    <a:lstStyle/>
                    <a:p>
                      <a:r>
                        <a:rPr lang="en-US" dirty="0"/>
                        <a:t>24.5</a:t>
                      </a:r>
                    </a:p>
                  </a:txBody>
                  <a:tcPr/>
                </a:tc>
                <a:tc>
                  <a:txBody>
                    <a:bodyPr/>
                    <a:lstStyle/>
                    <a:p>
                      <a:r>
                        <a:rPr lang="en-US" dirty="0"/>
                        <a:t>32</a:t>
                      </a:r>
                    </a:p>
                  </a:txBody>
                  <a:tcPr/>
                </a:tc>
                <a:extLst>
                  <a:ext uri="{0D108BD9-81ED-4DB2-BD59-A6C34878D82A}">
                    <a16:rowId xmlns:a16="http://schemas.microsoft.com/office/drawing/2014/main" val="10001"/>
                  </a:ext>
                </a:extLst>
              </a:tr>
              <a:tr h="370840">
                <a:tc>
                  <a:txBody>
                    <a:bodyPr/>
                    <a:lstStyle/>
                    <a:p>
                      <a:r>
                        <a:rPr lang="en-US" sz="1800" dirty="0"/>
                        <a:t>5n+10 </a:t>
                      </a:r>
                      <a:endParaRPr lang="en-US" dirty="0"/>
                    </a:p>
                  </a:txBody>
                  <a:tcPr/>
                </a:tc>
                <a:tc>
                  <a:txBody>
                    <a:bodyPr/>
                    <a:lstStyle/>
                    <a:p>
                      <a:r>
                        <a:rPr lang="en-US" dirty="0"/>
                        <a:t>15</a:t>
                      </a:r>
                    </a:p>
                  </a:txBody>
                  <a:tcPr/>
                </a:tc>
                <a:tc>
                  <a:txBody>
                    <a:bodyPr/>
                    <a:lstStyle/>
                    <a:p>
                      <a:r>
                        <a:rPr lang="en-US" dirty="0"/>
                        <a:t>20</a:t>
                      </a:r>
                    </a:p>
                  </a:txBody>
                  <a:tcPr/>
                </a:tc>
                <a:tc>
                  <a:txBody>
                    <a:bodyPr/>
                    <a:lstStyle/>
                    <a:p>
                      <a:r>
                        <a:rPr lang="en-US" dirty="0"/>
                        <a:t>25</a:t>
                      </a:r>
                    </a:p>
                  </a:txBody>
                  <a:tcPr/>
                </a:tc>
                <a:tc>
                  <a:txBody>
                    <a:bodyPr/>
                    <a:lstStyle/>
                    <a:p>
                      <a:r>
                        <a:rPr lang="en-US" dirty="0"/>
                        <a:t>30</a:t>
                      </a:r>
                    </a:p>
                  </a:txBody>
                  <a:tcPr/>
                </a:tc>
                <a:tc>
                  <a:txBody>
                    <a:bodyPr/>
                    <a:lstStyle/>
                    <a:p>
                      <a:r>
                        <a:rPr lang="en-US" dirty="0"/>
                        <a:t>35</a:t>
                      </a:r>
                    </a:p>
                  </a:txBody>
                  <a:tcPr/>
                </a:tc>
                <a:tc>
                  <a:txBody>
                    <a:bodyPr/>
                    <a:lstStyle/>
                    <a:p>
                      <a:r>
                        <a:rPr lang="en-US" dirty="0"/>
                        <a:t>40</a:t>
                      </a:r>
                    </a:p>
                  </a:txBody>
                  <a:tcPr/>
                </a:tc>
                <a:tc>
                  <a:txBody>
                    <a:bodyPr/>
                    <a:lstStyle/>
                    <a:p>
                      <a:r>
                        <a:rPr lang="en-US" dirty="0"/>
                        <a:t>45</a:t>
                      </a:r>
                    </a:p>
                  </a:txBody>
                  <a:tcPr/>
                </a:tc>
                <a:tc>
                  <a:txBody>
                    <a:bodyPr/>
                    <a:lstStyle/>
                    <a:p>
                      <a:r>
                        <a:rPr lang="en-US" dirty="0"/>
                        <a:t>50</a:t>
                      </a: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98939788"/>
              </p:ext>
            </p:extLst>
          </p:nvPr>
        </p:nvGraphicFramePr>
        <p:xfrm>
          <a:off x="457200" y="3641455"/>
          <a:ext cx="8229601" cy="1112520"/>
        </p:xfrm>
        <a:graphic>
          <a:graphicData uri="http://schemas.openxmlformats.org/drawingml/2006/table">
            <a:tbl>
              <a:tblPr firstRow="1" bandRow="1">
                <a:tableStyleId>{8A107856-5554-42FB-B03E-39F5DBC370BA}</a:tableStyleId>
              </a:tblPr>
              <a:tblGrid>
                <a:gridCol w="1371600">
                  <a:extLst>
                    <a:ext uri="{9D8B030D-6E8A-4147-A177-3AD203B41FA5}">
                      <a16:colId xmlns:a16="http://schemas.microsoft.com/office/drawing/2014/main" val="20000"/>
                    </a:ext>
                  </a:extLst>
                </a:gridCol>
                <a:gridCol w="1082842">
                  <a:extLst>
                    <a:ext uri="{9D8B030D-6E8A-4147-A177-3AD203B41FA5}">
                      <a16:colId xmlns:a16="http://schemas.microsoft.com/office/drawing/2014/main" val="20001"/>
                    </a:ext>
                  </a:extLst>
                </a:gridCol>
                <a:gridCol w="1010653">
                  <a:extLst>
                    <a:ext uri="{9D8B030D-6E8A-4147-A177-3AD203B41FA5}">
                      <a16:colId xmlns:a16="http://schemas.microsoft.com/office/drawing/2014/main" val="20002"/>
                    </a:ext>
                  </a:extLst>
                </a:gridCol>
                <a:gridCol w="1155032">
                  <a:extLst>
                    <a:ext uri="{9D8B030D-6E8A-4147-A177-3AD203B41FA5}">
                      <a16:colId xmlns:a16="http://schemas.microsoft.com/office/drawing/2014/main" val="20003"/>
                    </a:ext>
                  </a:extLst>
                </a:gridCol>
                <a:gridCol w="1584400">
                  <a:extLst>
                    <a:ext uri="{9D8B030D-6E8A-4147-A177-3AD203B41FA5}">
                      <a16:colId xmlns:a16="http://schemas.microsoft.com/office/drawing/2014/main" val="20004"/>
                    </a:ext>
                  </a:extLst>
                </a:gridCol>
                <a:gridCol w="2025074">
                  <a:extLst>
                    <a:ext uri="{9D8B030D-6E8A-4147-A177-3AD203B41FA5}">
                      <a16:colId xmlns:a16="http://schemas.microsoft.com/office/drawing/2014/main" val="20005"/>
                    </a:ext>
                  </a:extLst>
                </a:gridCol>
              </a:tblGrid>
              <a:tr h="370840">
                <a:tc>
                  <a:txBody>
                    <a:bodyPr/>
                    <a:lstStyle/>
                    <a:p>
                      <a:r>
                        <a:rPr lang="en-US" dirty="0" err="1"/>
                        <a:t>n</a:t>
                      </a:r>
                      <a:endParaRPr lang="en-US" dirty="0"/>
                    </a:p>
                  </a:txBody>
                  <a:tcPr/>
                </a:tc>
                <a:tc>
                  <a:txBody>
                    <a:bodyPr/>
                    <a:lstStyle/>
                    <a:p>
                      <a:r>
                        <a:rPr lang="en-US" dirty="0"/>
                        <a:t>50</a:t>
                      </a:r>
                    </a:p>
                  </a:txBody>
                  <a:tcPr/>
                </a:tc>
                <a:tc>
                  <a:txBody>
                    <a:bodyPr/>
                    <a:lstStyle/>
                    <a:p>
                      <a:r>
                        <a:rPr lang="en-US" dirty="0"/>
                        <a:t>100</a:t>
                      </a:r>
                    </a:p>
                  </a:txBody>
                  <a:tcPr/>
                </a:tc>
                <a:tc>
                  <a:txBody>
                    <a:bodyPr/>
                    <a:lstStyle/>
                    <a:p>
                      <a:r>
                        <a:rPr lang="en-US" dirty="0"/>
                        <a:t>1,000</a:t>
                      </a:r>
                    </a:p>
                  </a:txBody>
                  <a:tcPr/>
                </a:tc>
                <a:tc>
                  <a:txBody>
                    <a:bodyPr/>
                    <a:lstStyle/>
                    <a:p>
                      <a:r>
                        <a:rPr lang="en-US" dirty="0"/>
                        <a:t>10,000</a:t>
                      </a:r>
                    </a:p>
                  </a:txBody>
                  <a:tcPr/>
                </a:tc>
                <a:tc>
                  <a:txBody>
                    <a:bodyPr/>
                    <a:lstStyle/>
                    <a:p>
                      <a:r>
                        <a:rPr lang="en-US" dirty="0"/>
                        <a:t>100,000</a:t>
                      </a:r>
                    </a:p>
                  </a:txBody>
                  <a:tcPr/>
                </a:tc>
                <a:extLst>
                  <a:ext uri="{0D108BD9-81ED-4DB2-BD59-A6C34878D82A}">
                    <a16:rowId xmlns:a16="http://schemas.microsoft.com/office/drawing/2014/main" val="10000"/>
                  </a:ext>
                </a:extLst>
              </a:tr>
              <a:tr h="370840">
                <a:tc>
                  <a:txBody>
                    <a:bodyPr/>
                    <a:lstStyle/>
                    <a:p>
                      <a:r>
                        <a:rPr lang="en-US" sz="1800" dirty="0"/>
                        <a:t>n</a:t>
                      </a:r>
                      <a:r>
                        <a:rPr lang="en-US" sz="1800" baseline="30000" dirty="0"/>
                        <a:t>2 </a:t>
                      </a:r>
                      <a:r>
                        <a:rPr lang="en-US" sz="1800" dirty="0"/>
                        <a:t>/ 2</a:t>
                      </a:r>
                      <a:r>
                        <a:rPr lang="en-US" sz="1800" baseline="30000" dirty="0"/>
                        <a:t> </a:t>
                      </a:r>
                      <a:endParaRPr lang="en-US" dirty="0"/>
                    </a:p>
                  </a:txBody>
                  <a:tcPr/>
                </a:tc>
                <a:tc>
                  <a:txBody>
                    <a:bodyPr/>
                    <a:lstStyle/>
                    <a:p>
                      <a:r>
                        <a:rPr lang="en-US" dirty="0"/>
                        <a:t>1250</a:t>
                      </a:r>
                    </a:p>
                  </a:txBody>
                  <a:tcPr/>
                </a:tc>
                <a:tc>
                  <a:txBody>
                    <a:bodyPr/>
                    <a:lstStyle/>
                    <a:p>
                      <a:r>
                        <a:rPr lang="en-US" dirty="0"/>
                        <a:t>5,000</a:t>
                      </a:r>
                    </a:p>
                  </a:txBody>
                  <a:tcPr/>
                </a:tc>
                <a:tc>
                  <a:txBody>
                    <a:bodyPr/>
                    <a:lstStyle/>
                    <a:p>
                      <a:r>
                        <a:rPr lang="en-US" dirty="0"/>
                        <a:t>500,000</a:t>
                      </a:r>
                    </a:p>
                  </a:txBody>
                  <a:tcPr/>
                </a:tc>
                <a:tc>
                  <a:txBody>
                    <a:bodyPr/>
                    <a:lstStyle/>
                    <a:p>
                      <a:r>
                        <a:rPr lang="en-US" dirty="0"/>
                        <a:t>50,000,000</a:t>
                      </a:r>
                    </a:p>
                  </a:txBody>
                  <a:tcPr/>
                </a:tc>
                <a:tc>
                  <a:txBody>
                    <a:bodyPr/>
                    <a:lstStyle/>
                    <a:p>
                      <a:r>
                        <a:rPr lang="en-US" dirty="0"/>
                        <a:t>5,000,000,000</a:t>
                      </a:r>
                    </a:p>
                  </a:txBody>
                  <a:tcPr/>
                </a:tc>
                <a:extLst>
                  <a:ext uri="{0D108BD9-81ED-4DB2-BD59-A6C34878D82A}">
                    <a16:rowId xmlns:a16="http://schemas.microsoft.com/office/drawing/2014/main" val="10001"/>
                  </a:ext>
                </a:extLst>
              </a:tr>
              <a:tr h="370840">
                <a:tc>
                  <a:txBody>
                    <a:bodyPr/>
                    <a:lstStyle/>
                    <a:p>
                      <a:r>
                        <a:rPr lang="en-US" sz="1800" dirty="0"/>
                        <a:t>5n+10 </a:t>
                      </a:r>
                      <a:endParaRPr lang="en-US" dirty="0"/>
                    </a:p>
                  </a:txBody>
                  <a:tcPr/>
                </a:tc>
                <a:tc>
                  <a:txBody>
                    <a:bodyPr/>
                    <a:lstStyle/>
                    <a:p>
                      <a:r>
                        <a:rPr lang="en-US" dirty="0"/>
                        <a:t>260</a:t>
                      </a:r>
                    </a:p>
                  </a:txBody>
                  <a:tcPr/>
                </a:tc>
                <a:tc>
                  <a:txBody>
                    <a:bodyPr/>
                    <a:lstStyle/>
                    <a:p>
                      <a:r>
                        <a:rPr lang="en-US" dirty="0"/>
                        <a:t>510</a:t>
                      </a:r>
                    </a:p>
                  </a:txBody>
                  <a:tcPr/>
                </a:tc>
                <a:tc>
                  <a:txBody>
                    <a:bodyPr/>
                    <a:lstStyle/>
                    <a:p>
                      <a:r>
                        <a:rPr lang="en-US" dirty="0"/>
                        <a:t>5,010</a:t>
                      </a:r>
                    </a:p>
                  </a:txBody>
                  <a:tcPr/>
                </a:tc>
                <a:tc>
                  <a:txBody>
                    <a:bodyPr/>
                    <a:lstStyle/>
                    <a:p>
                      <a:r>
                        <a:rPr lang="en-US" dirty="0"/>
                        <a:t>50,010</a:t>
                      </a:r>
                    </a:p>
                  </a:txBody>
                  <a:tcPr/>
                </a:tc>
                <a:tc>
                  <a:txBody>
                    <a:bodyPr/>
                    <a:lstStyle/>
                    <a:p>
                      <a:r>
                        <a:rPr lang="en-US" dirty="0"/>
                        <a:t>500,010</a:t>
                      </a:r>
                    </a:p>
                  </a:txBody>
                  <a:tcPr/>
                </a:tc>
                <a:extLst>
                  <a:ext uri="{0D108BD9-81ED-4DB2-BD59-A6C34878D82A}">
                    <a16:rowId xmlns:a16="http://schemas.microsoft.com/office/drawing/2014/main" val="10002"/>
                  </a:ext>
                </a:extLst>
              </a:tr>
            </a:tbl>
          </a:graphicData>
        </a:graphic>
      </p:graphicFrame>
      <p:sp>
        <p:nvSpPr>
          <p:cNvPr id="3" name="Content Placeholder 2"/>
          <p:cNvSpPr>
            <a:spLocks noGrp="1"/>
          </p:cNvSpPr>
          <p:nvPr>
            <p:ph idx="1"/>
          </p:nvPr>
        </p:nvSpPr>
        <p:spPr/>
        <p:txBody>
          <a:bodyPr/>
          <a:lstStyle/>
          <a:p>
            <a:r>
              <a:rPr lang="en-US" dirty="0"/>
              <a:t>When we increase the size of input </a:t>
            </a:r>
            <a:r>
              <a:rPr lang="en-US" sz="2800" i="1" dirty="0">
                <a:latin typeface="Times New Roman"/>
                <a:cs typeface="Times New Roman"/>
              </a:rPr>
              <a:t>n</a:t>
            </a:r>
            <a:r>
              <a:rPr lang="en-US" dirty="0"/>
              <a:t>, how does the execution time grow for these algorithms? </a:t>
            </a:r>
          </a:p>
          <a:p>
            <a:endParaRPr lang="en-US" dirty="0"/>
          </a:p>
        </p:txBody>
      </p:sp>
    </p:spTree>
    <p:extLst>
      <p:ext uri="{BB962C8B-B14F-4D97-AF65-F5344CB8AC3E}">
        <p14:creationId xmlns:p14="http://schemas.microsoft.com/office/powerpoint/2010/main" val="4242825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lg-design">
  <a:themeElements>
    <a:clrScheme name="alg-design 7">
      <a:dk1>
        <a:srgbClr val="000000"/>
      </a:dk1>
      <a:lt1>
        <a:srgbClr val="FFFFFF"/>
      </a:lt1>
      <a:dk2>
        <a:srgbClr val="C0C0C0"/>
      </a:dk2>
      <a:lt2>
        <a:srgbClr val="010000"/>
      </a:lt2>
      <a:accent1>
        <a:srgbClr val="CC0000"/>
      </a:accent1>
      <a:accent2>
        <a:srgbClr val="777777"/>
      </a:accent2>
      <a:accent3>
        <a:srgbClr val="FFFFFF"/>
      </a:accent3>
      <a:accent4>
        <a:srgbClr val="000000"/>
      </a:accent4>
      <a:accent5>
        <a:srgbClr val="E2AAAA"/>
      </a:accent5>
      <a:accent6>
        <a:srgbClr val="6B6B6B"/>
      </a:accent6>
      <a:hlink>
        <a:srgbClr val="4D4D4D"/>
      </a:hlink>
      <a:folHlink>
        <a:srgbClr val="660066"/>
      </a:folHlink>
    </a:clrScheme>
    <a:fontScheme name="alg-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600" b="0" i="0" u="none" strike="noStrike" cap="none" normalizeH="0" baseline="0">
            <a:ln>
              <a:noFill/>
            </a:ln>
            <a:solidFill>
              <a:schemeClr val="tx1"/>
            </a:solidFill>
            <a:effectLst/>
            <a:latin typeface="Comic Sans M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600" b="0" i="0" u="none" strike="noStrike" cap="none" normalizeH="0" baseline="0">
            <a:ln>
              <a:noFill/>
            </a:ln>
            <a:solidFill>
              <a:schemeClr val="tx1"/>
            </a:solidFill>
            <a:effectLst/>
            <a:latin typeface="Comic Sans MS" charset="0"/>
          </a:defRPr>
        </a:defPPr>
      </a:lstStyle>
    </a:lnDef>
  </a:objectDefaults>
  <a:extraClrSchemeLst>
    <a:extraClrScheme>
      <a:clrScheme name="alg-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alg-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alg-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alg-design 4">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CC"/>
        </a:folHlink>
      </a:clrScheme>
      <a:clrMap bg1="lt1" tx1="dk1" bg2="lt2" tx2="dk2" accent1="accent1" accent2="accent2" accent3="accent3" accent4="accent4" accent5="accent5" accent6="accent6" hlink="hlink" folHlink="folHlink"/>
    </a:extraClrScheme>
    <a:extraClrScheme>
      <a:clrScheme name="alg-design 5">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660066"/>
        </a:folHlink>
      </a:clrScheme>
      <a:clrMap bg1="lt1" tx1="dk1" bg2="lt2" tx2="dk2" accent1="accent1" accent2="accent2" accent3="accent3" accent4="accent4" accent5="accent5" accent6="accent6" hlink="hlink" folHlink="folHlink"/>
    </a:extraClrScheme>
    <a:extraClrScheme>
      <a:clrScheme name="alg-design 6">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FF"/>
        </a:folHlink>
      </a:clrScheme>
      <a:clrMap bg1="lt1" tx1="dk1" bg2="lt2" tx2="dk2" accent1="accent1" accent2="accent2" accent3="accent3" accent4="accent4" accent5="accent5" accent6="accent6" hlink="hlink" folHlink="folHlink"/>
    </a:extraClrScheme>
    <a:extraClrScheme>
      <a:clrScheme name="alg-design 7">
        <a:dk1>
          <a:srgbClr val="000000"/>
        </a:dk1>
        <a:lt1>
          <a:srgbClr val="FFFFFF"/>
        </a:lt1>
        <a:dk2>
          <a:srgbClr val="C0C0C0"/>
        </a:dk2>
        <a:lt2>
          <a:srgbClr val="010000"/>
        </a:lt2>
        <a:accent1>
          <a:srgbClr val="CC0000"/>
        </a:accent1>
        <a:accent2>
          <a:srgbClr val="777777"/>
        </a:accent2>
        <a:accent3>
          <a:srgbClr val="FFFFFF"/>
        </a:accent3>
        <a:accent4>
          <a:srgbClr val="000000"/>
        </a:accent4>
        <a:accent5>
          <a:srgbClr val="E2AAAA"/>
        </a:accent5>
        <a:accent6>
          <a:srgbClr val="6B6B6B"/>
        </a:accent6>
        <a:hlink>
          <a:srgbClr val="4D4D4D"/>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51316</TotalTime>
  <Words>3035</Words>
  <Application>Microsoft Macintosh PowerPoint</Application>
  <PresentationFormat>On-screen Show (4:3)</PresentationFormat>
  <Paragraphs>523</Paragraphs>
  <Slides>39</Slides>
  <Notes>32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50" baseType="lpstr">
      <vt:lpstr>ＭＳ Ｐゴシック</vt:lpstr>
      <vt:lpstr>American Typewriter</vt:lpstr>
      <vt:lpstr>Comic Sans MS</vt:lpstr>
      <vt:lpstr>Courier</vt:lpstr>
      <vt:lpstr>Helvetica</vt:lpstr>
      <vt:lpstr>Monotype Sorts</vt:lpstr>
      <vt:lpstr>Symbol</vt:lpstr>
      <vt:lpstr>Times New Roman</vt:lpstr>
      <vt:lpstr>Wingdings</vt:lpstr>
      <vt:lpstr>alg-design</vt:lpstr>
      <vt:lpstr>Equation</vt:lpstr>
      <vt:lpstr>CS 220: Discrete Structures and their Applications </vt:lpstr>
      <vt:lpstr>measuring algorithm running time</vt:lpstr>
      <vt:lpstr>Measuring the running time of algorithms</vt:lpstr>
      <vt:lpstr>Measuring the running time of algorithms</vt:lpstr>
      <vt:lpstr>example: linear search</vt:lpstr>
      <vt:lpstr>example:  binary search</vt:lpstr>
      <vt:lpstr>time complexity</vt:lpstr>
      <vt:lpstr>growth rates</vt:lpstr>
      <vt:lpstr>growth rates</vt:lpstr>
      <vt:lpstr>growth rates</vt:lpstr>
      <vt:lpstr>growth rates</vt:lpstr>
      <vt:lpstr>Order of magnitude analysis</vt:lpstr>
      <vt:lpstr>Order of magnitude analysis</vt:lpstr>
      <vt:lpstr>Order of magnitude analysis</vt:lpstr>
      <vt:lpstr>Question</vt:lpstr>
      <vt:lpstr>worst/average case analysis</vt:lpstr>
      <vt:lpstr>common running times</vt:lpstr>
      <vt:lpstr>common shapes: constant</vt:lpstr>
      <vt:lpstr>Questions</vt:lpstr>
      <vt:lpstr>Common Shapes: Linear</vt:lpstr>
      <vt:lpstr>question</vt:lpstr>
      <vt:lpstr>Other Shapes: Sublinear</vt:lpstr>
      <vt:lpstr>common shapes: logarithm </vt:lpstr>
      <vt:lpstr>Logarithms (cont.)</vt:lpstr>
      <vt:lpstr>Question</vt:lpstr>
      <vt:lpstr>O(log n)  in algorithms</vt:lpstr>
      <vt:lpstr>Other Shapes: Superlinear</vt:lpstr>
      <vt:lpstr>quadratic</vt:lpstr>
      <vt:lpstr>question</vt:lpstr>
      <vt:lpstr>Big-O for Polynomials</vt:lpstr>
      <vt:lpstr>combinations of functions</vt:lpstr>
      <vt:lpstr>practical analysis</vt:lpstr>
      <vt:lpstr>dependent loops</vt:lpstr>
      <vt:lpstr>Loop Example</vt:lpstr>
      <vt:lpstr>Loop Example</vt:lpstr>
      <vt:lpstr>recursion</vt:lpstr>
      <vt:lpstr>Practical Analysis - Recursion</vt:lpstr>
      <vt:lpstr>Example Recursive Code</vt:lpstr>
      <vt:lpstr>final comments</vt:lpstr>
    </vt:vector>
  </TitlesOfParts>
  <Company>Dell Computer Corporation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Kevin Wayne</dc:creator>
  <cp:lastModifiedBy>Microsoft Office User</cp:lastModifiedBy>
  <cp:revision>849</cp:revision>
  <cp:lastPrinted>2019-11-04T16:20:48Z</cp:lastPrinted>
  <dcterms:created xsi:type="dcterms:W3CDTF">2011-01-03T17:49:16Z</dcterms:created>
  <dcterms:modified xsi:type="dcterms:W3CDTF">2021-03-30T18:59:04Z</dcterms:modified>
</cp:coreProperties>
</file>