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4.xml" ContentType="application/vnd.openxmlformats-officedocument.presentationml.tags+xml"/>
  <Override PartName="/ppt/notesSlides/notesSlide20.xml" ContentType="application/vnd.openxmlformats-officedocument.presentationml.notesSlide+xml"/>
  <Override PartName="/ppt/tags/tag5.xml" ContentType="application/vnd.openxmlformats-officedocument.presentationml.tags+xml"/>
  <Override PartName="/ppt/notesSlides/notesSlide21.xml" ContentType="application/vnd.openxmlformats-officedocument.presentationml.notesSlide+xml"/>
  <Override PartName="/ppt/tags/tag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9"/>
  </p:notesMasterIdLst>
  <p:handoutMasterIdLst>
    <p:handoutMasterId r:id="rId40"/>
  </p:handoutMasterIdLst>
  <p:sldIdLst>
    <p:sldId id="436" r:id="rId2"/>
    <p:sldId id="438" r:id="rId3"/>
    <p:sldId id="437" r:id="rId4"/>
    <p:sldId id="440" r:id="rId5"/>
    <p:sldId id="555" r:id="rId6"/>
    <p:sldId id="556" r:id="rId7"/>
    <p:sldId id="496" r:id="rId8"/>
    <p:sldId id="494" r:id="rId9"/>
    <p:sldId id="495" r:id="rId10"/>
    <p:sldId id="449" r:id="rId11"/>
    <p:sldId id="452" r:id="rId12"/>
    <p:sldId id="503" r:id="rId13"/>
    <p:sldId id="468" r:id="rId14"/>
    <p:sldId id="473" r:id="rId15"/>
    <p:sldId id="472" r:id="rId16"/>
    <p:sldId id="467" r:id="rId17"/>
    <p:sldId id="507" r:id="rId18"/>
    <p:sldId id="508" r:id="rId19"/>
    <p:sldId id="509" r:id="rId20"/>
    <p:sldId id="563" r:id="rId21"/>
    <p:sldId id="564" r:id="rId22"/>
    <p:sldId id="565" r:id="rId23"/>
    <p:sldId id="566" r:id="rId24"/>
    <p:sldId id="570" r:id="rId25"/>
    <p:sldId id="569" r:id="rId26"/>
    <p:sldId id="571" r:id="rId27"/>
    <p:sldId id="572" r:id="rId28"/>
    <p:sldId id="573" r:id="rId29"/>
    <p:sldId id="574" r:id="rId30"/>
    <p:sldId id="544" r:id="rId31"/>
    <p:sldId id="584" r:id="rId32"/>
    <p:sldId id="560" r:id="rId33"/>
    <p:sldId id="505" r:id="rId34"/>
    <p:sldId id="489" r:id="rId35"/>
    <p:sldId id="534" r:id="rId36"/>
    <p:sldId id="583" r:id="rId37"/>
    <p:sldId id="585" r:id="rId38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80697" autoAdjust="0"/>
  </p:normalViewPr>
  <p:slideViewPr>
    <p:cSldViewPr snapToGrid="0">
      <p:cViewPr varScale="1">
        <p:scale>
          <a:sx n="95" d="100"/>
          <a:sy n="95" d="100"/>
        </p:scale>
        <p:origin x="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4/21/21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4/21/21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C4BC7-2A9C-D342-985E-168F55C34480}" type="slidenum">
              <a:rPr lang="en-US"/>
              <a:pPr/>
              <a:t>17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C4BC7-2A9C-D342-985E-168F55C34480}" type="slidenum">
              <a:rPr lang="en-US"/>
              <a:pPr/>
              <a:t>18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C4BC7-2A9C-D342-985E-168F55C34480}" type="slidenum">
              <a:rPr lang="en-US"/>
              <a:pPr/>
              <a:t>19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inf</a:t>
            </a:r>
            <a:r>
              <a:rPr lang="en-US" dirty="0"/>
              <a:t>, n-1, </a:t>
            </a:r>
            <a:r>
              <a:rPr lang="en-US" dirty="0" err="1"/>
              <a:t>inf</a:t>
            </a:r>
            <a:r>
              <a:rPr lang="en-US" dirty="0"/>
              <a:t>, 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White: not considered</a:t>
            </a:r>
          </a:p>
          <a:p>
            <a:r>
              <a:rPr lang="en-US" dirty="0"/>
              <a:t>Grey: in consideration (means: in the queue)</a:t>
            </a:r>
          </a:p>
          <a:p>
            <a:r>
              <a:rPr lang="en-US" dirty="0"/>
              <a:t>Black: done with, no need for further consideration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53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this for some graphs.</a:t>
            </a:r>
          </a:p>
          <a:p>
            <a:endParaRPr lang="en-US" dirty="0"/>
          </a:p>
          <a:p>
            <a:r>
              <a:rPr lang="en-US" dirty="0"/>
              <a:t>We don’t use it, we just test for not visited (white) so can paint v black immediately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41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8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352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7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70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0B373-2462-F54B-8909-7D46D781B12D}" type="slidenum">
              <a:rPr lang="en-US"/>
              <a:pPr/>
              <a:t>33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C1B6A-6938-DA40-AA7C-E5D0CB76C156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Any binary relation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45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01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5C982-B301-9245-8B61-C3633773A38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4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7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307F6-A066-634C-916A-1B7E98195818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A computer network</a:t>
            </a:r>
          </a:p>
          <a:p>
            <a:pPr eaLnBrk="1" hangingPunct="1"/>
            <a:r>
              <a:rPr lang="en-US" dirty="0"/>
              <a:t>Abstraction of a map</a:t>
            </a:r>
          </a:p>
          <a:p>
            <a:pPr eaLnBrk="1" hangingPunct="1"/>
            <a:r>
              <a:rPr lang="en-US" dirty="0"/>
              <a:t>Social network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11B8-F086-3344-8D87-7EB15408AF63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Note that degree as the number of neighbors applies to simple graphs (without</a:t>
            </a:r>
            <a:r>
              <a:rPr lang="en-US" baseline="0" dirty="0"/>
              <a:t> self loops)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DFC31-DA9B-3F4F-8EC5-7029EA36301E}" type="slidenum">
              <a:rPr lang="en-US"/>
              <a:pPr/>
              <a:t>8</a:t>
            </a:fld>
            <a:endParaRPr lang="en-US"/>
          </a:p>
        </p:txBody>
      </p:sp>
      <p:sp>
        <p:nvSpPr>
          <p:cNvPr id="452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edge contributes two to the sum because it is incident to two vertices</a:t>
            </a:r>
          </a:p>
          <a:p>
            <a:r>
              <a:rPr lang="en-US" dirty="0"/>
              <a:t>because the sum is even, the only way odd degree can work out is if there are </a:t>
            </a:r>
          </a:p>
          <a:p>
            <a:r>
              <a:rPr lang="en-US" dirty="0"/>
              <a:t>an even number of them. </a:t>
            </a:r>
          </a:p>
          <a:p>
            <a:r>
              <a:rPr lang="en-US" dirty="0"/>
              <a:t>The</a:t>
            </a:r>
            <a:r>
              <a:rPr lang="en-US" baseline="0" dirty="0"/>
              <a:t> book proves this by induction on the number of edges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</a:t>
            </a:r>
            <a:r>
              <a:rPr lang="en-US" baseline="0" dirty="0"/>
              <a:t> </a:t>
            </a:r>
            <a:r>
              <a:rPr lang="en-US" baseline="0" dirty="0" err="1"/>
              <a:t>Kn</a:t>
            </a:r>
            <a:r>
              <a:rPr lang="en-US" baseline="0" dirty="0"/>
              <a:t> unique?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6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2A66C-ABC4-8249-BB7C-4BF7310D868D}" type="slidenum">
              <a:rPr lang="en-US"/>
              <a:pPr/>
              <a:t>13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symmetric</a:t>
            </a:r>
          </a:p>
          <a:p>
            <a:r>
              <a:rPr lang="en-US" dirty="0"/>
              <a:t>In a weighted graph, cells would contain weights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9BA51-CDC5-054F-862E-F8576701408A}" type="slidenum">
              <a:rPr lang="en-US"/>
              <a:pPr/>
              <a:t>15</a:t>
            </a:fld>
            <a:endParaRPr lang="en-US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2E2FA-1A55-AB4A-AAD5-94C25BAA6608}" type="slidenum">
              <a:rPr lang="en-US"/>
              <a:pPr/>
              <a:t>16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3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graphs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chapter 10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complete graph </a:t>
            </a:r>
            <a:r>
              <a:rPr lang="en-US" dirty="0"/>
              <a:t>is a simple graph that has an edge between every pair of vertices.</a:t>
            </a:r>
          </a:p>
          <a:p>
            <a:endParaRPr lang="en-US" dirty="0"/>
          </a:p>
          <a:p>
            <a:r>
              <a:rPr lang="en-US" dirty="0"/>
              <a:t>The complete graph with n vertices is denoted by </a:t>
            </a:r>
            <a:r>
              <a:rPr lang="en-US" dirty="0" err="1"/>
              <a:t>K</a:t>
            </a:r>
            <a:r>
              <a:rPr lang="en-US" baseline="-25000" dirty="0" err="1"/>
              <a:t>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</a:t>
            </a:r>
            <a:r>
              <a:rPr lang="en-US" baseline="-25000" dirty="0"/>
              <a:t>4</a:t>
            </a:r>
            <a:r>
              <a:rPr lang="en-US" dirty="0"/>
              <a:t>: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1976571" y="3797798"/>
            <a:ext cx="4408884" cy="1795462"/>
            <a:chOff x="793750" y="1639888"/>
            <a:chExt cx="4408884" cy="1795462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900238" y="1639888"/>
              <a:ext cx="304800" cy="3810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793750" y="2346325"/>
              <a:ext cx="304800" cy="3810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1909763" y="3054350"/>
              <a:ext cx="304800" cy="3810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3022600" y="2362200"/>
              <a:ext cx="304800" cy="3810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" name="AutoShape 16"/>
            <p:cNvCxnSpPr>
              <a:cxnSpLocks noChangeShapeType="1"/>
              <a:stCxn id="7" idx="2"/>
              <a:endCxn id="8" idx="7"/>
            </p:cNvCxnSpPr>
            <p:nvPr/>
          </p:nvCxnSpPr>
          <p:spPr bwMode="auto">
            <a:xfrm flipH="1">
              <a:off x="1054100" y="1830388"/>
              <a:ext cx="846138" cy="571500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" name="AutoShape 20"/>
            <p:cNvCxnSpPr>
              <a:cxnSpLocks noChangeShapeType="1"/>
              <a:stCxn id="7" idx="6"/>
              <a:endCxn id="10" idx="1"/>
            </p:cNvCxnSpPr>
            <p:nvPr/>
          </p:nvCxnSpPr>
          <p:spPr bwMode="auto">
            <a:xfrm>
              <a:off x="2205038" y="1830388"/>
              <a:ext cx="862199" cy="587608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3" name="AutoShape 21"/>
            <p:cNvCxnSpPr>
              <a:cxnSpLocks noChangeShapeType="1"/>
              <a:stCxn id="7" idx="4"/>
            </p:cNvCxnSpPr>
            <p:nvPr/>
          </p:nvCxnSpPr>
          <p:spPr bwMode="auto">
            <a:xfrm>
              <a:off x="2052638" y="2020888"/>
              <a:ext cx="9525" cy="998537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4" name="AutoShape 22"/>
            <p:cNvCxnSpPr>
              <a:cxnSpLocks noChangeShapeType="1"/>
              <a:stCxn id="8" idx="5"/>
            </p:cNvCxnSpPr>
            <p:nvPr/>
          </p:nvCxnSpPr>
          <p:spPr bwMode="auto">
            <a:xfrm>
              <a:off x="1054100" y="2671763"/>
              <a:ext cx="855663" cy="538162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" name="AutoShape 26"/>
            <p:cNvCxnSpPr>
              <a:cxnSpLocks noChangeShapeType="1"/>
              <a:stCxn id="10" idx="3"/>
            </p:cNvCxnSpPr>
            <p:nvPr/>
          </p:nvCxnSpPr>
          <p:spPr bwMode="auto">
            <a:xfrm flipH="1">
              <a:off x="2214563" y="2687637"/>
              <a:ext cx="852487" cy="508000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6" name="AutoShape 45"/>
            <p:cNvCxnSpPr>
              <a:cxnSpLocks noChangeShapeType="1"/>
              <a:stCxn id="8" idx="6"/>
              <a:endCxn id="10" idx="2"/>
            </p:cNvCxnSpPr>
            <p:nvPr/>
          </p:nvCxnSpPr>
          <p:spPr bwMode="auto">
            <a:xfrm>
              <a:off x="1098550" y="2536825"/>
              <a:ext cx="1924050" cy="15875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7" name="Text Box 46"/>
            <p:cNvSpPr txBox="1">
              <a:spLocks noChangeArrowheads="1"/>
            </p:cNvSpPr>
            <p:nvPr/>
          </p:nvSpPr>
          <p:spPr bwMode="auto">
            <a:xfrm>
              <a:off x="2973388" y="1824038"/>
              <a:ext cx="22292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Complete Graph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679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/>
              <a:t>The </a:t>
            </a:r>
            <a:r>
              <a:rPr lang="en-US" sz="2200" dirty="0">
                <a:solidFill>
                  <a:srgbClr val="800000"/>
                </a:solidFill>
              </a:rPr>
              <a:t>cycle</a:t>
            </a:r>
            <a:r>
              <a:rPr lang="en-US" sz="2200" dirty="0"/>
              <a:t> </a:t>
            </a:r>
            <a:r>
              <a:rPr lang="en-US" sz="2200" i="1" dirty="0" err="1">
                <a:latin typeface="Times"/>
                <a:cs typeface="Times"/>
              </a:rPr>
              <a:t>C</a:t>
            </a:r>
            <a:r>
              <a:rPr lang="en-US" sz="2200" i="1" baseline="-25000" dirty="0" err="1">
                <a:latin typeface="Times"/>
                <a:cs typeface="Times"/>
              </a:rPr>
              <a:t>n</a:t>
            </a:r>
            <a:r>
              <a:rPr lang="en-US" sz="2200" i="1" dirty="0">
                <a:latin typeface="Times"/>
                <a:cs typeface="Times"/>
              </a:rPr>
              <a:t>, n </a:t>
            </a:r>
            <a:r>
              <a:rPr lang="en-US" sz="2200" dirty="0">
                <a:latin typeface="Times"/>
                <a:cs typeface="Times"/>
              </a:rPr>
              <a:t>≥</a:t>
            </a:r>
            <a:r>
              <a:rPr lang="en-US" sz="2200" i="1" dirty="0">
                <a:latin typeface="Times"/>
                <a:cs typeface="Times"/>
              </a:rPr>
              <a:t> 3</a:t>
            </a:r>
            <a:r>
              <a:rPr lang="en-US" sz="2200" dirty="0"/>
              <a:t>, consists of n vertices </a:t>
            </a:r>
            <a:r>
              <a:rPr lang="en-US" sz="2200" i="1" dirty="0">
                <a:latin typeface="Times"/>
                <a:cs typeface="Times"/>
              </a:rPr>
              <a:t>v</a:t>
            </a:r>
            <a:r>
              <a:rPr lang="en-US" sz="2200" i="1" baseline="-25000" dirty="0">
                <a:latin typeface="Times"/>
                <a:cs typeface="Times"/>
              </a:rPr>
              <a:t>1</a:t>
            </a:r>
            <a:r>
              <a:rPr lang="en-US" sz="2200" i="1" dirty="0">
                <a:latin typeface="Times"/>
                <a:cs typeface="Times"/>
              </a:rPr>
              <a:t>, v</a:t>
            </a:r>
            <a:r>
              <a:rPr lang="en-US" sz="2200" i="1" baseline="-25000" dirty="0">
                <a:latin typeface="Times"/>
                <a:cs typeface="Times"/>
              </a:rPr>
              <a:t>2</a:t>
            </a:r>
            <a:r>
              <a:rPr lang="en-US" sz="2200" i="1" dirty="0">
                <a:latin typeface="Times"/>
                <a:cs typeface="Times"/>
              </a:rPr>
              <a:t>, …, </a:t>
            </a:r>
            <a:r>
              <a:rPr lang="en-US" sz="2200" i="1" dirty="0" err="1">
                <a:latin typeface="Times"/>
                <a:cs typeface="Times"/>
              </a:rPr>
              <a:t>v</a:t>
            </a:r>
            <a:r>
              <a:rPr lang="en-US" sz="2200" i="1" baseline="-25000" dirty="0" err="1">
                <a:latin typeface="Times"/>
                <a:cs typeface="Times"/>
              </a:rPr>
              <a:t>n</a:t>
            </a:r>
            <a:r>
              <a:rPr lang="en-US" sz="2200" dirty="0">
                <a:latin typeface="Times"/>
                <a:cs typeface="Times"/>
              </a:rPr>
              <a:t> </a:t>
            </a:r>
            <a:r>
              <a:rPr lang="en-US" sz="2200" dirty="0">
                <a:latin typeface="+mj-lt"/>
                <a:cs typeface="Arial"/>
              </a:rPr>
              <a:t>and n edges </a:t>
            </a:r>
            <a:r>
              <a:rPr lang="en-US" sz="2200" dirty="0">
                <a:latin typeface="Times"/>
                <a:cs typeface="Times"/>
              </a:rPr>
              <a:t>{</a:t>
            </a:r>
            <a:r>
              <a:rPr lang="en-US" sz="2200" i="1" dirty="0">
                <a:latin typeface="Times"/>
                <a:cs typeface="Times"/>
              </a:rPr>
              <a:t>v</a:t>
            </a:r>
            <a:r>
              <a:rPr lang="en-US" sz="2200" i="1" baseline="-25000" dirty="0">
                <a:latin typeface="Times"/>
                <a:cs typeface="Times"/>
              </a:rPr>
              <a:t>1</a:t>
            </a:r>
            <a:r>
              <a:rPr lang="en-US" sz="2200" i="1" dirty="0">
                <a:latin typeface="Times"/>
                <a:cs typeface="Times"/>
              </a:rPr>
              <a:t>, v</a:t>
            </a:r>
            <a:r>
              <a:rPr lang="en-US" sz="2200" i="1" baseline="-25000" dirty="0">
                <a:latin typeface="Times"/>
                <a:cs typeface="Times"/>
              </a:rPr>
              <a:t>2</a:t>
            </a:r>
            <a:r>
              <a:rPr lang="en-US" sz="2200" dirty="0">
                <a:latin typeface="Times"/>
                <a:cs typeface="Times"/>
              </a:rPr>
              <a:t>}, {</a:t>
            </a:r>
            <a:r>
              <a:rPr lang="en-US" sz="2200" i="1" dirty="0">
                <a:latin typeface="Times"/>
                <a:cs typeface="Times"/>
              </a:rPr>
              <a:t>v</a:t>
            </a:r>
            <a:r>
              <a:rPr lang="en-US" sz="2200" i="1" baseline="-25000" dirty="0">
                <a:latin typeface="Times"/>
                <a:cs typeface="Times"/>
              </a:rPr>
              <a:t>2</a:t>
            </a:r>
            <a:r>
              <a:rPr lang="en-US" sz="2200" i="1" dirty="0">
                <a:latin typeface="Times"/>
                <a:cs typeface="Times"/>
              </a:rPr>
              <a:t>, v</a:t>
            </a:r>
            <a:r>
              <a:rPr lang="en-US" sz="2200" i="1" baseline="-25000" dirty="0">
                <a:latin typeface="Times"/>
                <a:cs typeface="Times"/>
              </a:rPr>
              <a:t>3</a:t>
            </a:r>
            <a:r>
              <a:rPr lang="en-US" sz="2200" dirty="0">
                <a:latin typeface="Times"/>
                <a:cs typeface="Times"/>
              </a:rPr>
              <a:t>},…, {</a:t>
            </a:r>
            <a:r>
              <a:rPr lang="en-US" sz="2200" i="1" dirty="0">
                <a:latin typeface="Times"/>
                <a:cs typeface="Times"/>
              </a:rPr>
              <a:t>v</a:t>
            </a:r>
            <a:r>
              <a:rPr lang="en-US" sz="2200" i="1" baseline="-25000" dirty="0">
                <a:latin typeface="Times"/>
                <a:cs typeface="Times"/>
              </a:rPr>
              <a:t>n-1</a:t>
            </a:r>
            <a:r>
              <a:rPr lang="en-US" sz="2200" i="1" dirty="0">
                <a:latin typeface="Times"/>
                <a:cs typeface="Times"/>
              </a:rPr>
              <a:t>, </a:t>
            </a:r>
            <a:r>
              <a:rPr lang="en-US" sz="2200" i="1" dirty="0" err="1">
                <a:latin typeface="Times"/>
                <a:cs typeface="Times"/>
              </a:rPr>
              <a:t>v</a:t>
            </a:r>
            <a:r>
              <a:rPr lang="en-US" sz="2200" i="1" baseline="-25000" dirty="0" err="1">
                <a:latin typeface="Times"/>
                <a:cs typeface="Times"/>
              </a:rPr>
              <a:t>n</a:t>
            </a:r>
            <a:r>
              <a:rPr lang="en-US" sz="2200" dirty="0">
                <a:latin typeface="Times"/>
                <a:cs typeface="Times"/>
              </a:rPr>
              <a:t>}, {</a:t>
            </a:r>
            <a:r>
              <a:rPr lang="en-US" sz="2200" i="1" dirty="0" err="1">
                <a:latin typeface="Times"/>
                <a:cs typeface="Times"/>
              </a:rPr>
              <a:t>v</a:t>
            </a:r>
            <a:r>
              <a:rPr lang="en-US" sz="2200" i="1" baseline="-25000" dirty="0" err="1">
                <a:latin typeface="Times"/>
                <a:cs typeface="Times"/>
              </a:rPr>
              <a:t>n</a:t>
            </a:r>
            <a:r>
              <a:rPr lang="en-US" sz="2200" i="1" dirty="0">
                <a:latin typeface="Times"/>
                <a:cs typeface="Times"/>
              </a:rPr>
              <a:t>, v</a:t>
            </a:r>
            <a:r>
              <a:rPr lang="en-US" sz="2200" i="1" baseline="-25000" dirty="0">
                <a:latin typeface="Times"/>
                <a:cs typeface="Times"/>
              </a:rPr>
              <a:t>1</a:t>
            </a:r>
            <a:r>
              <a:rPr lang="en-US" sz="2200" dirty="0">
                <a:latin typeface="Times"/>
                <a:cs typeface="Times"/>
              </a:rPr>
              <a:t>}.  </a:t>
            </a:r>
          </a:p>
        </p:txBody>
      </p:sp>
      <p:grpSp>
        <p:nvGrpSpPr>
          <p:cNvPr id="8" name="Group 55"/>
          <p:cNvGrpSpPr/>
          <p:nvPr/>
        </p:nvGrpSpPr>
        <p:grpSpPr>
          <a:xfrm>
            <a:off x="575731" y="2874097"/>
            <a:ext cx="1202253" cy="1015988"/>
            <a:chOff x="575731" y="4097867"/>
            <a:chExt cx="1202253" cy="1015988"/>
          </a:xfrm>
        </p:grpSpPr>
        <p:sp>
          <p:nvSpPr>
            <p:cNvPr id="5" name="Oval 4"/>
            <p:cNvSpPr/>
            <p:nvPr/>
          </p:nvSpPr>
          <p:spPr>
            <a:xfrm>
              <a:off x="575731" y="4097867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66791" y="4893721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557851" y="4097873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5" idx="5"/>
              <a:endCxn id="6" idx="1"/>
            </p:cNvCxnSpPr>
            <p:nvPr/>
          </p:nvCxnSpPr>
          <p:spPr>
            <a:xfrm rot="16200000" flipH="1">
              <a:off x="611229" y="4438158"/>
              <a:ext cx="640197" cy="3354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3"/>
              <a:endCxn id="6" idx="4"/>
            </p:cNvCxnSpPr>
            <p:nvPr/>
          </p:nvCxnSpPr>
          <p:spPr>
            <a:xfrm rot="5400000">
              <a:off x="969431" y="4493196"/>
              <a:ext cx="828086" cy="4132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>
              <a:off x="1176855" y="3804802"/>
              <a:ext cx="6" cy="8264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54"/>
          <p:cNvGrpSpPr/>
          <p:nvPr/>
        </p:nvGrpSpPr>
        <p:grpSpPr>
          <a:xfrm>
            <a:off x="2946417" y="2916424"/>
            <a:ext cx="1405449" cy="1193793"/>
            <a:chOff x="2946417" y="4140194"/>
            <a:chExt cx="1405449" cy="1193793"/>
          </a:xfrm>
        </p:grpSpPr>
        <p:sp>
          <p:nvSpPr>
            <p:cNvPr id="10" name="Oval 9"/>
            <p:cNvSpPr/>
            <p:nvPr/>
          </p:nvSpPr>
          <p:spPr>
            <a:xfrm>
              <a:off x="2946417" y="4140194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31733" y="5113854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963349" y="5113854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31733" y="4148666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3" idx="2"/>
              <a:endCxn id="10" idx="6"/>
            </p:cNvCxnSpPr>
            <p:nvPr/>
          </p:nvCxnSpPr>
          <p:spPr>
            <a:xfrm rot="10800000">
              <a:off x="3166551" y="4250261"/>
              <a:ext cx="965183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2" idx="0"/>
              <a:endCxn id="10" idx="4"/>
            </p:cNvCxnSpPr>
            <p:nvPr/>
          </p:nvCxnSpPr>
          <p:spPr>
            <a:xfrm rot="16200000" flipV="1">
              <a:off x="2688187" y="4728625"/>
              <a:ext cx="753527" cy="169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1" idx="0"/>
            </p:cNvCxnSpPr>
            <p:nvPr/>
          </p:nvCxnSpPr>
          <p:spPr>
            <a:xfrm rot="16200000" flipV="1">
              <a:off x="3852337" y="4724391"/>
              <a:ext cx="770459" cy="84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3166550" y="5240850"/>
              <a:ext cx="965183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52"/>
          <p:cNvGrpSpPr/>
          <p:nvPr/>
        </p:nvGrpSpPr>
        <p:grpSpPr>
          <a:xfrm>
            <a:off x="5791199" y="2399964"/>
            <a:ext cx="2540001" cy="1718726"/>
            <a:chOff x="5791199" y="3623734"/>
            <a:chExt cx="2540001" cy="1718726"/>
          </a:xfrm>
        </p:grpSpPr>
        <p:sp>
          <p:nvSpPr>
            <p:cNvPr id="33" name="Oval 32"/>
            <p:cNvSpPr/>
            <p:nvPr/>
          </p:nvSpPr>
          <p:spPr>
            <a:xfrm>
              <a:off x="6333066" y="3623734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518382" y="3632206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2"/>
              <a:endCxn id="33" idx="6"/>
            </p:cNvCxnSpPr>
            <p:nvPr/>
          </p:nvCxnSpPr>
          <p:spPr>
            <a:xfrm rot="10800000">
              <a:off x="6553200" y="3733801"/>
              <a:ext cx="965183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6333066" y="5113855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518382" y="5122327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37" idx="2"/>
              <a:endCxn id="36" idx="6"/>
            </p:cNvCxnSpPr>
            <p:nvPr/>
          </p:nvCxnSpPr>
          <p:spPr>
            <a:xfrm rot="10800000">
              <a:off x="6553200" y="5223922"/>
              <a:ext cx="965183" cy="8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5791199" y="4368799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11067" y="4368799"/>
              <a:ext cx="220133" cy="22013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stCxn id="33" idx="3"/>
              <a:endCxn id="39" idx="0"/>
            </p:cNvCxnSpPr>
            <p:nvPr/>
          </p:nvCxnSpPr>
          <p:spPr>
            <a:xfrm rot="5400000">
              <a:off x="5854700" y="3858195"/>
              <a:ext cx="557170" cy="4640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7658083" y="4635498"/>
              <a:ext cx="557170" cy="4640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4" idx="5"/>
              <a:endCxn id="40" idx="1"/>
            </p:cNvCxnSpPr>
            <p:nvPr/>
          </p:nvCxnSpPr>
          <p:spPr>
            <a:xfrm rot="16200000" flipH="1">
              <a:off x="7634323" y="3892055"/>
              <a:ext cx="580936" cy="4370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5829312" y="4625391"/>
              <a:ext cx="580936" cy="4370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18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looks can be misleading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two graphs: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Are they the same?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109" y="1644072"/>
            <a:ext cx="6212225" cy="266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17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 of a graph</a:t>
            </a:r>
          </a:p>
        </p:txBody>
      </p:sp>
      <p:grpSp>
        <p:nvGrpSpPr>
          <p:cNvPr id="332803" name="Group 1027"/>
          <p:cNvGrpSpPr>
            <a:grpSpLocks/>
          </p:cNvGrpSpPr>
          <p:nvPr/>
        </p:nvGrpSpPr>
        <p:grpSpPr bwMode="auto">
          <a:xfrm>
            <a:off x="2667000" y="1477097"/>
            <a:ext cx="2285999" cy="3117272"/>
            <a:chOff x="4368" y="1536"/>
            <a:chExt cx="1056" cy="1440"/>
          </a:xfrm>
        </p:grpSpPr>
        <p:sp>
          <p:nvSpPr>
            <p:cNvPr id="332804" name="Oval 1028"/>
            <p:cNvSpPr>
              <a:spLocks noChangeArrowheads="1"/>
            </p:cNvSpPr>
            <p:nvPr/>
          </p:nvSpPr>
          <p:spPr bwMode="auto">
            <a:xfrm>
              <a:off x="4848" y="153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32805" name="Oval 1029"/>
            <p:cNvSpPr>
              <a:spLocks noChangeArrowheads="1"/>
            </p:cNvSpPr>
            <p:nvPr/>
          </p:nvSpPr>
          <p:spPr bwMode="auto">
            <a:xfrm>
              <a:off x="4368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32806" name="Oval 1030"/>
            <p:cNvSpPr>
              <a:spLocks noChangeArrowheads="1"/>
            </p:cNvSpPr>
            <p:nvPr/>
          </p:nvSpPr>
          <p:spPr bwMode="auto">
            <a:xfrm>
              <a:off x="5232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32807" name="Oval 1031"/>
            <p:cNvSpPr>
              <a:spLocks noChangeArrowheads="1"/>
            </p:cNvSpPr>
            <p:nvPr/>
          </p:nvSpPr>
          <p:spPr bwMode="auto">
            <a:xfrm>
              <a:off x="513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32808" name="Oval 1032"/>
            <p:cNvSpPr>
              <a:spLocks noChangeArrowheads="1"/>
            </p:cNvSpPr>
            <p:nvPr/>
          </p:nvSpPr>
          <p:spPr bwMode="auto">
            <a:xfrm>
              <a:off x="4560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D</a:t>
              </a:r>
            </a:p>
          </p:txBody>
        </p:sp>
        <p:cxnSp>
          <p:nvCxnSpPr>
            <p:cNvPr id="332809" name="AutoShape 1033"/>
            <p:cNvCxnSpPr>
              <a:cxnSpLocks noChangeShapeType="1"/>
              <a:stCxn id="332804" idx="5"/>
              <a:endCxn id="332806" idx="1"/>
            </p:cNvCxnSpPr>
            <p:nvPr/>
          </p:nvCxnSpPr>
          <p:spPr bwMode="auto">
            <a:xfrm>
              <a:off x="5012" y="1700"/>
              <a:ext cx="248" cy="24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332810" name="AutoShape 1034"/>
            <p:cNvCxnSpPr>
              <a:cxnSpLocks noChangeShapeType="1"/>
              <a:stCxn id="332804" idx="3"/>
              <a:endCxn id="332808" idx="0"/>
            </p:cNvCxnSpPr>
            <p:nvPr/>
          </p:nvCxnSpPr>
          <p:spPr bwMode="auto">
            <a:xfrm flipH="1">
              <a:off x="4656" y="1700"/>
              <a:ext cx="220" cy="844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332811" name="AutoShape 1035"/>
            <p:cNvCxnSpPr>
              <a:cxnSpLocks noChangeShapeType="1"/>
              <a:stCxn id="332804" idx="3"/>
              <a:endCxn id="332805" idx="7"/>
            </p:cNvCxnSpPr>
            <p:nvPr/>
          </p:nvCxnSpPr>
          <p:spPr bwMode="auto">
            <a:xfrm flipH="1">
              <a:off x="4532" y="1700"/>
              <a:ext cx="344" cy="24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332812" name="AutoShape 1036"/>
            <p:cNvCxnSpPr>
              <a:cxnSpLocks noChangeShapeType="1"/>
              <a:stCxn id="332805" idx="4"/>
              <a:endCxn id="332808" idx="1"/>
            </p:cNvCxnSpPr>
            <p:nvPr/>
          </p:nvCxnSpPr>
          <p:spPr bwMode="auto">
            <a:xfrm>
              <a:off x="4464" y="2112"/>
              <a:ext cx="124" cy="460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332813" name="AutoShape 1037"/>
            <p:cNvCxnSpPr>
              <a:cxnSpLocks noChangeShapeType="1"/>
              <a:stCxn id="332806" idx="4"/>
              <a:endCxn id="332807" idx="0"/>
            </p:cNvCxnSpPr>
            <p:nvPr/>
          </p:nvCxnSpPr>
          <p:spPr bwMode="auto">
            <a:xfrm flipH="1">
              <a:off x="5232" y="2112"/>
              <a:ext cx="96" cy="672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332814" name="AutoShape 1038"/>
            <p:cNvCxnSpPr>
              <a:cxnSpLocks noChangeShapeType="1"/>
              <a:stCxn id="332805" idx="5"/>
              <a:endCxn id="332807" idx="1"/>
            </p:cNvCxnSpPr>
            <p:nvPr/>
          </p:nvCxnSpPr>
          <p:spPr bwMode="auto">
            <a:xfrm>
              <a:off x="4532" y="2084"/>
              <a:ext cx="632" cy="72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332821" name="Text Box 1045"/>
          <p:cNvSpPr txBox="1">
            <a:spLocks noChangeArrowheads="1"/>
          </p:cNvSpPr>
          <p:nvPr/>
        </p:nvSpPr>
        <p:spPr bwMode="auto">
          <a:xfrm>
            <a:off x="156875" y="1574800"/>
            <a:ext cx="23715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mapping of vertex</a:t>
            </a:r>
          </a:p>
          <a:p>
            <a:r>
              <a:rPr lang="en-US" sz="2000" dirty="0"/>
              <a:t>labels to array indices</a:t>
            </a:r>
          </a:p>
        </p:txBody>
      </p:sp>
      <p:graphicFrame>
        <p:nvGraphicFramePr>
          <p:cNvPr id="332957" name="Group 1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18957"/>
              </p:ext>
            </p:extLst>
          </p:nvPr>
        </p:nvGraphicFramePr>
        <p:xfrm>
          <a:off x="784225" y="2971800"/>
          <a:ext cx="1533525" cy="2194560"/>
        </p:xfrm>
        <a:graphic>
          <a:graphicData uri="http://schemas.openxmlformats.org/drawingml/2006/table">
            <a:tbl>
              <a:tblPr/>
              <a:tblGrid>
                <a:gridCol w="744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32986" name="Group 1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06844"/>
              </p:ext>
            </p:extLst>
          </p:nvPr>
        </p:nvGraphicFramePr>
        <p:xfrm>
          <a:off x="5549900" y="1981200"/>
          <a:ext cx="3211513" cy="2743200"/>
        </p:xfrm>
        <a:graphic>
          <a:graphicData uri="http://schemas.openxmlformats.org/drawingml/2006/table">
            <a:tbl>
              <a:tblPr/>
              <a:tblGrid>
                <a:gridCol w="41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ED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2968" name="Text Box 1192"/>
          <p:cNvSpPr txBox="1">
            <a:spLocks noChangeArrowheads="1"/>
          </p:cNvSpPr>
          <p:nvPr/>
        </p:nvSpPr>
        <p:spPr bwMode="auto">
          <a:xfrm>
            <a:off x="4893828" y="4933229"/>
            <a:ext cx="403080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Adjacency matrix: </a:t>
            </a:r>
            <a:r>
              <a:rPr lang="en-US" sz="2000" dirty="0">
                <a:solidFill>
                  <a:srgbClr val="003399"/>
                </a:solidFill>
              </a:rPr>
              <a:t>n x n matrix with entries that indicate if an edge between two vertices is present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672" y="5495637"/>
            <a:ext cx="3530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For an undirected graph, </a:t>
            </a:r>
          </a:p>
          <a:p>
            <a:r>
              <a:rPr lang="en-US" sz="2000" dirty="0">
                <a:solidFill>
                  <a:srgbClr val="003399"/>
                </a:solidFill>
              </a:rPr>
              <a:t>what would the adjacency </a:t>
            </a:r>
          </a:p>
          <a:p>
            <a:r>
              <a:rPr lang="en-US" sz="2000" dirty="0">
                <a:solidFill>
                  <a:srgbClr val="003399"/>
                </a:solidFill>
              </a:rPr>
              <a:t>matrix look like?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8F6DBD-4A50-5B49-B174-7F10F13A129F}"/>
              </a:ext>
            </a:extLst>
          </p:cNvPr>
          <p:cNvSpPr txBox="1"/>
          <p:nvPr/>
        </p:nvSpPr>
        <p:spPr>
          <a:xfrm>
            <a:off x="1989265" y="6481483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190934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 for a directed graph</a:t>
            </a:r>
          </a:p>
        </p:txBody>
      </p:sp>
      <p:grpSp>
        <p:nvGrpSpPr>
          <p:cNvPr id="5" name="Group 1027"/>
          <p:cNvGrpSpPr>
            <a:grpSpLocks/>
          </p:cNvGrpSpPr>
          <p:nvPr/>
        </p:nvGrpSpPr>
        <p:grpSpPr bwMode="auto">
          <a:xfrm>
            <a:off x="457201" y="1406263"/>
            <a:ext cx="2285999" cy="3117272"/>
            <a:chOff x="4368" y="1536"/>
            <a:chExt cx="1056" cy="1440"/>
          </a:xfrm>
        </p:grpSpPr>
        <p:sp>
          <p:nvSpPr>
            <p:cNvPr id="6" name="Oval 1028"/>
            <p:cNvSpPr>
              <a:spLocks noChangeArrowheads="1"/>
            </p:cNvSpPr>
            <p:nvPr/>
          </p:nvSpPr>
          <p:spPr bwMode="auto">
            <a:xfrm>
              <a:off x="4848" y="153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" name="Oval 1029"/>
            <p:cNvSpPr>
              <a:spLocks noChangeArrowheads="1"/>
            </p:cNvSpPr>
            <p:nvPr/>
          </p:nvSpPr>
          <p:spPr bwMode="auto">
            <a:xfrm>
              <a:off x="4368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8" name="Oval 1030"/>
            <p:cNvSpPr>
              <a:spLocks noChangeArrowheads="1"/>
            </p:cNvSpPr>
            <p:nvPr/>
          </p:nvSpPr>
          <p:spPr bwMode="auto">
            <a:xfrm>
              <a:off x="5232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9" name="Oval 1031"/>
            <p:cNvSpPr>
              <a:spLocks noChangeArrowheads="1"/>
            </p:cNvSpPr>
            <p:nvPr/>
          </p:nvSpPr>
          <p:spPr bwMode="auto">
            <a:xfrm>
              <a:off x="513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0" name="Oval 1032"/>
            <p:cNvSpPr>
              <a:spLocks noChangeArrowheads="1"/>
            </p:cNvSpPr>
            <p:nvPr/>
          </p:nvSpPr>
          <p:spPr bwMode="auto">
            <a:xfrm>
              <a:off x="4560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D</a:t>
              </a:r>
            </a:p>
          </p:txBody>
        </p:sp>
        <p:cxnSp>
          <p:nvCxnSpPr>
            <p:cNvPr id="11" name="AutoShape 1033"/>
            <p:cNvCxnSpPr>
              <a:cxnSpLocks noChangeShapeType="1"/>
              <a:stCxn id="6" idx="5"/>
              <a:endCxn id="8" idx="1"/>
            </p:cNvCxnSpPr>
            <p:nvPr/>
          </p:nvCxnSpPr>
          <p:spPr bwMode="auto">
            <a:xfrm>
              <a:off x="5012" y="1700"/>
              <a:ext cx="248" cy="248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12" name="AutoShape 1034"/>
            <p:cNvCxnSpPr>
              <a:cxnSpLocks noChangeShapeType="1"/>
              <a:stCxn id="6" idx="3"/>
              <a:endCxn id="10" idx="0"/>
            </p:cNvCxnSpPr>
            <p:nvPr/>
          </p:nvCxnSpPr>
          <p:spPr bwMode="auto">
            <a:xfrm flipH="1">
              <a:off x="4656" y="1700"/>
              <a:ext cx="220" cy="844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3" name="AutoShape 1035"/>
            <p:cNvCxnSpPr>
              <a:cxnSpLocks noChangeShapeType="1"/>
              <a:stCxn id="6" idx="3"/>
              <a:endCxn id="7" idx="7"/>
            </p:cNvCxnSpPr>
            <p:nvPr/>
          </p:nvCxnSpPr>
          <p:spPr bwMode="auto">
            <a:xfrm flipH="1">
              <a:off x="4532" y="1700"/>
              <a:ext cx="344" cy="248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" name="AutoShape 1036"/>
            <p:cNvCxnSpPr>
              <a:cxnSpLocks noChangeShapeType="1"/>
              <a:stCxn id="7" idx="4"/>
              <a:endCxn id="10" idx="1"/>
            </p:cNvCxnSpPr>
            <p:nvPr/>
          </p:nvCxnSpPr>
          <p:spPr bwMode="auto">
            <a:xfrm>
              <a:off x="4464" y="2112"/>
              <a:ext cx="124" cy="460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15" name="AutoShape 1037"/>
            <p:cNvCxnSpPr>
              <a:cxnSpLocks noChangeShapeType="1"/>
              <a:stCxn id="8" idx="4"/>
              <a:endCxn id="9" idx="0"/>
            </p:cNvCxnSpPr>
            <p:nvPr/>
          </p:nvCxnSpPr>
          <p:spPr bwMode="auto">
            <a:xfrm flipH="1">
              <a:off x="5232" y="2112"/>
              <a:ext cx="96" cy="672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 type="triangle" w="med" len="med"/>
              <a:tailEnd/>
            </a:ln>
            <a:effectLst/>
          </p:spPr>
        </p:cxnSp>
        <p:cxnSp>
          <p:nvCxnSpPr>
            <p:cNvPr id="16" name="AutoShape 1038"/>
            <p:cNvCxnSpPr>
              <a:cxnSpLocks noChangeShapeType="1"/>
              <a:stCxn id="7" idx="5"/>
              <a:endCxn id="9" idx="1"/>
            </p:cNvCxnSpPr>
            <p:nvPr/>
          </p:nvCxnSpPr>
          <p:spPr bwMode="auto">
            <a:xfrm>
              <a:off x="4532" y="2084"/>
              <a:ext cx="632" cy="728"/>
            </a:xfrm>
            <a:prstGeom prst="straightConnector1">
              <a:avLst/>
            </a:prstGeom>
            <a:noFill/>
            <a:ln w="38100" cmpd="sng">
              <a:solidFill>
                <a:srgbClr val="000099"/>
              </a:solidFill>
              <a:miter lim="800000"/>
              <a:headEnd/>
              <a:tailEnd type="triangle" w="med" len="med"/>
            </a:ln>
            <a:effectLst/>
          </p:spPr>
        </p:cxnSp>
      </p:grpSp>
      <p:graphicFrame>
        <p:nvGraphicFramePr>
          <p:cNvPr id="17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705388"/>
              </p:ext>
            </p:extLst>
          </p:nvPr>
        </p:nvGraphicFramePr>
        <p:xfrm>
          <a:off x="3405188" y="1729535"/>
          <a:ext cx="1643062" cy="2805113"/>
        </p:xfrm>
        <a:graphic>
          <a:graphicData uri="http://schemas.openxmlformats.org/drawingml/2006/table">
            <a:tbl>
              <a:tblPr/>
              <a:tblGrid>
                <a:gridCol w="889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Label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Line 108"/>
          <p:cNvSpPr>
            <a:spLocks noChangeShapeType="1"/>
          </p:cNvSpPr>
          <p:nvPr/>
        </p:nvSpPr>
        <p:spPr bwMode="auto">
          <a:xfrm>
            <a:off x="4803775" y="4296523"/>
            <a:ext cx="5191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09"/>
          <p:cNvSpPr>
            <a:spLocks noChangeShapeType="1"/>
          </p:cNvSpPr>
          <p:nvPr/>
        </p:nvSpPr>
        <p:spPr bwMode="auto">
          <a:xfrm>
            <a:off x="4818063" y="3845673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10"/>
          <p:cNvSpPr>
            <a:spLocks noChangeShapeType="1"/>
          </p:cNvSpPr>
          <p:nvPr/>
        </p:nvSpPr>
        <p:spPr bwMode="auto">
          <a:xfrm>
            <a:off x="4827588" y="3412285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11"/>
          <p:cNvSpPr>
            <a:spLocks noChangeShapeType="1"/>
          </p:cNvSpPr>
          <p:nvPr/>
        </p:nvSpPr>
        <p:spPr bwMode="auto">
          <a:xfrm>
            <a:off x="4837113" y="2978898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12"/>
          <p:cNvSpPr>
            <a:spLocks noChangeShapeType="1"/>
          </p:cNvSpPr>
          <p:nvPr/>
        </p:nvSpPr>
        <p:spPr bwMode="auto">
          <a:xfrm>
            <a:off x="4846638" y="2502648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99"/>
          <p:cNvSpPr txBox="1">
            <a:spLocks noChangeArrowheads="1"/>
          </p:cNvSpPr>
          <p:nvPr/>
        </p:nvSpPr>
        <p:spPr bwMode="auto">
          <a:xfrm>
            <a:off x="5338763" y="223753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28" name="Text Box 99"/>
          <p:cNvSpPr txBox="1">
            <a:spLocks noChangeArrowheads="1"/>
          </p:cNvSpPr>
          <p:nvPr/>
        </p:nvSpPr>
        <p:spPr bwMode="auto">
          <a:xfrm>
            <a:off x="5338763" y="223753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31" name="Text Box 100"/>
          <p:cNvSpPr txBox="1">
            <a:spLocks noChangeArrowheads="1"/>
          </p:cNvSpPr>
          <p:nvPr/>
        </p:nvSpPr>
        <p:spPr bwMode="auto">
          <a:xfrm>
            <a:off x="5334000" y="2694735"/>
            <a:ext cx="38995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    </a:t>
            </a:r>
          </a:p>
        </p:txBody>
      </p:sp>
      <p:sp>
        <p:nvSpPr>
          <p:cNvPr id="33" name="Text Box 99"/>
          <p:cNvSpPr txBox="1">
            <a:spLocks noChangeArrowheads="1"/>
          </p:cNvSpPr>
          <p:nvPr/>
        </p:nvSpPr>
        <p:spPr bwMode="auto">
          <a:xfrm>
            <a:off x="5338763" y="223753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36" name="Text Box 100"/>
          <p:cNvSpPr txBox="1">
            <a:spLocks noChangeArrowheads="1"/>
          </p:cNvSpPr>
          <p:nvPr/>
        </p:nvSpPr>
        <p:spPr bwMode="auto">
          <a:xfrm>
            <a:off x="5867400" y="2237535"/>
            <a:ext cx="40693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    </a:t>
            </a:r>
          </a:p>
        </p:txBody>
      </p:sp>
      <p:sp>
        <p:nvSpPr>
          <p:cNvPr id="43" name="Text Box 100"/>
          <p:cNvSpPr txBox="1">
            <a:spLocks noChangeArrowheads="1"/>
          </p:cNvSpPr>
          <p:nvPr/>
        </p:nvSpPr>
        <p:spPr bwMode="auto">
          <a:xfrm>
            <a:off x="5334000" y="3147470"/>
            <a:ext cx="40267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   </a:t>
            </a:r>
          </a:p>
        </p:txBody>
      </p:sp>
      <p:sp>
        <p:nvSpPr>
          <p:cNvPr id="44" name="Text Box 100"/>
          <p:cNvSpPr txBox="1">
            <a:spLocks noChangeArrowheads="1"/>
          </p:cNvSpPr>
          <p:nvPr/>
        </p:nvSpPr>
        <p:spPr bwMode="auto">
          <a:xfrm>
            <a:off x="5334000" y="3609135"/>
            <a:ext cx="38995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45" name="Text Box 100"/>
          <p:cNvSpPr txBox="1">
            <a:spLocks noChangeArrowheads="1"/>
          </p:cNvSpPr>
          <p:nvPr/>
        </p:nvSpPr>
        <p:spPr bwMode="auto">
          <a:xfrm>
            <a:off x="5334000" y="4061870"/>
            <a:ext cx="40693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    </a:t>
            </a:r>
          </a:p>
        </p:txBody>
      </p:sp>
    </p:spTree>
    <p:extLst>
      <p:ext uri="{BB962C8B-B14F-4D97-AF65-F5344CB8AC3E}">
        <p14:creationId xmlns:p14="http://schemas.microsoft.com/office/powerpoint/2010/main" val="73026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 for an undirected graph</a:t>
            </a:r>
          </a:p>
        </p:txBody>
      </p:sp>
      <p:sp>
        <p:nvSpPr>
          <p:cNvPr id="334869" name="Text Box 21"/>
          <p:cNvSpPr txBox="1">
            <a:spLocks noChangeArrowheads="1"/>
          </p:cNvSpPr>
          <p:nvPr/>
        </p:nvSpPr>
        <p:spPr bwMode="auto">
          <a:xfrm>
            <a:off x="3451225" y="4576793"/>
            <a:ext cx="305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mapping of vertex</a:t>
            </a:r>
          </a:p>
          <a:p>
            <a:r>
              <a:rPr lang="en-US" sz="2000"/>
              <a:t>labels to list of edges</a:t>
            </a:r>
          </a:p>
        </p:txBody>
      </p:sp>
      <p:graphicFrame>
        <p:nvGraphicFramePr>
          <p:cNvPr id="334952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68927"/>
              </p:ext>
            </p:extLst>
          </p:nvPr>
        </p:nvGraphicFramePr>
        <p:xfrm>
          <a:off x="3405188" y="1625630"/>
          <a:ext cx="1755630" cy="2805113"/>
        </p:xfrm>
        <a:graphic>
          <a:graphicData uri="http://schemas.openxmlformats.org/drawingml/2006/table">
            <a:tbl>
              <a:tblPr/>
              <a:tblGrid>
                <a:gridCol w="90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Label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4947" name="Text Box 99"/>
          <p:cNvSpPr txBox="1">
            <a:spLocks noChangeArrowheads="1"/>
          </p:cNvSpPr>
          <p:nvPr/>
        </p:nvSpPr>
        <p:spPr bwMode="auto">
          <a:xfrm>
            <a:off x="5338763" y="2133630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334948" name="Text Box 100"/>
          <p:cNvSpPr txBox="1">
            <a:spLocks noChangeArrowheads="1"/>
          </p:cNvSpPr>
          <p:nvPr/>
        </p:nvSpPr>
        <p:spPr bwMode="auto">
          <a:xfrm>
            <a:off x="5867400" y="2133630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    </a:t>
            </a:r>
          </a:p>
        </p:txBody>
      </p:sp>
      <p:sp>
        <p:nvSpPr>
          <p:cNvPr id="334956" name="Line 108"/>
          <p:cNvSpPr>
            <a:spLocks noChangeShapeType="1"/>
          </p:cNvSpPr>
          <p:nvPr/>
        </p:nvSpPr>
        <p:spPr bwMode="auto">
          <a:xfrm>
            <a:off x="4803775" y="4192618"/>
            <a:ext cx="5191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57" name="Line 109"/>
          <p:cNvSpPr>
            <a:spLocks noChangeShapeType="1"/>
          </p:cNvSpPr>
          <p:nvPr/>
        </p:nvSpPr>
        <p:spPr bwMode="auto">
          <a:xfrm>
            <a:off x="4818063" y="3741768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58" name="Line 110"/>
          <p:cNvSpPr>
            <a:spLocks noChangeShapeType="1"/>
          </p:cNvSpPr>
          <p:nvPr/>
        </p:nvSpPr>
        <p:spPr bwMode="auto">
          <a:xfrm>
            <a:off x="4827588" y="3308380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59" name="Line 111"/>
          <p:cNvSpPr>
            <a:spLocks noChangeShapeType="1"/>
          </p:cNvSpPr>
          <p:nvPr/>
        </p:nvSpPr>
        <p:spPr bwMode="auto">
          <a:xfrm>
            <a:off x="4837113" y="2874993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60" name="Line 112"/>
          <p:cNvSpPr>
            <a:spLocks noChangeShapeType="1"/>
          </p:cNvSpPr>
          <p:nvPr/>
        </p:nvSpPr>
        <p:spPr bwMode="auto">
          <a:xfrm>
            <a:off x="4846638" y="2398743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4" name="Group 4"/>
          <p:cNvGrpSpPr>
            <a:grpSpLocks/>
          </p:cNvGrpSpPr>
          <p:nvPr/>
        </p:nvGrpSpPr>
        <p:grpSpPr bwMode="auto">
          <a:xfrm>
            <a:off x="762000" y="1371630"/>
            <a:ext cx="2209800" cy="2819400"/>
            <a:chOff x="4368" y="1536"/>
            <a:chExt cx="1056" cy="1440"/>
          </a:xfrm>
        </p:grpSpPr>
        <p:sp>
          <p:nvSpPr>
            <p:cNvPr id="45" name="Oval 5"/>
            <p:cNvSpPr>
              <a:spLocks noChangeArrowheads="1"/>
            </p:cNvSpPr>
            <p:nvPr/>
          </p:nvSpPr>
          <p:spPr bwMode="auto">
            <a:xfrm>
              <a:off x="4848" y="153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A</a:t>
              </a:r>
            </a:p>
          </p:txBody>
        </p:sp>
        <p:sp>
          <p:nvSpPr>
            <p:cNvPr id="46" name="Oval 6"/>
            <p:cNvSpPr>
              <a:spLocks noChangeArrowheads="1"/>
            </p:cNvSpPr>
            <p:nvPr/>
          </p:nvSpPr>
          <p:spPr bwMode="auto">
            <a:xfrm>
              <a:off x="4368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B</a:t>
              </a:r>
            </a:p>
          </p:txBody>
        </p:sp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5232" y="1920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513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</a:rPr>
                <a:t>E</a:t>
              </a:r>
            </a:p>
          </p:txBody>
        </p:sp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4560" y="2544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D</a:t>
              </a:r>
            </a:p>
          </p:txBody>
        </p:sp>
        <p:cxnSp>
          <p:nvCxnSpPr>
            <p:cNvPr id="50" name="AutoShape 10"/>
            <p:cNvCxnSpPr>
              <a:cxnSpLocks noChangeShapeType="1"/>
              <a:stCxn id="45" idx="5"/>
              <a:endCxn id="47" idx="1"/>
            </p:cNvCxnSpPr>
            <p:nvPr/>
          </p:nvCxnSpPr>
          <p:spPr bwMode="auto">
            <a:xfrm>
              <a:off x="5012" y="1700"/>
              <a:ext cx="248" cy="24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1" name="AutoShape 11"/>
            <p:cNvCxnSpPr>
              <a:cxnSpLocks noChangeShapeType="1"/>
              <a:stCxn id="45" idx="3"/>
              <a:endCxn id="49" idx="0"/>
            </p:cNvCxnSpPr>
            <p:nvPr/>
          </p:nvCxnSpPr>
          <p:spPr bwMode="auto">
            <a:xfrm flipH="1">
              <a:off x="4656" y="1700"/>
              <a:ext cx="220" cy="844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2" name="AutoShape 12"/>
            <p:cNvCxnSpPr>
              <a:cxnSpLocks noChangeShapeType="1"/>
              <a:stCxn id="45" idx="3"/>
              <a:endCxn id="46" idx="7"/>
            </p:cNvCxnSpPr>
            <p:nvPr/>
          </p:nvCxnSpPr>
          <p:spPr bwMode="auto">
            <a:xfrm flipH="1">
              <a:off x="4532" y="1700"/>
              <a:ext cx="344" cy="24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3" name="AutoShape 13"/>
            <p:cNvCxnSpPr>
              <a:cxnSpLocks noChangeShapeType="1"/>
              <a:stCxn id="46" idx="4"/>
              <a:endCxn id="49" idx="1"/>
            </p:cNvCxnSpPr>
            <p:nvPr/>
          </p:nvCxnSpPr>
          <p:spPr bwMode="auto">
            <a:xfrm>
              <a:off x="4464" y="2112"/>
              <a:ext cx="124" cy="460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" name="AutoShape 14"/>
            <p:cNvCxnSpPr>
              <a:cxnSpLocks noChangeShapeType="1"/>
              <a:stCxn id="47" idx="4"/>
              <a:endCxn id="48" idx="0"/>
            </p:cNvCxnSpPr>
            <p:nvPr/>
          </p:nvCxnSpPr>
          <p:spPr bwMode="auto">
            <a:xfrm flipH="1">
              <a:off x="5232" y="2112"/>
              <a:ext cx="96" cy="672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55" name="AutoShape 15"/>
            <p:cNvCxnSpPr>
              <a:cxnSpLocks noChangeShapeType="1"/>
              <a:stCxn id="46" idx="5"/>
              <a:endCxn id="48" idx="1"/>
            </p:cNvCxnSpPr>
            <p:nvPr/>
          </p:nvCxnSpPr>
          <p:spPr bwMode="auto">
            <a:xfrm>
              <a:off x="4532" y="2084"/>
              <a:ext cx="632" cy="728"/>
            </a:xfrm>
            <a:prstGeom prst="straightConnector1">
              <a:avLst/>
            </a:prstGeom>
            <a:noFill/>
            <a:ln w="28575" cmpd="sng">
              <a:solidFill>
                <a:srgbClr val="800000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43" name="Text Box 100"/>
          <p:cNvSpPr txBox="1">
            <a:spLocks noChangeArrowheads="1"/>
          </p:cNvSpPr>
          <p:nvPr/>
        </p:nvSpPr>
        <p:spPr bwMode="auto">
          <a:xfrm>
            <a:off x="6477000" y="2133630"/>
            <a:ext cx="40693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    </a:t>
            </a:r>
          </a:p>
        </p:txBody>
      </p:sp>
      <p:sp>
        <p:nvSpPr>
          <p:cNvPr id="57" name="Text Box 99"/>
          <p:cNvSpPr txBox="1">
            <a:spLocks noChangeArrowheads="1"/>
          </p:cNvSpPr>
          <p:nvPr/>
        </p:nvSpPr>
        <p:spPr bwMode="auto">
          <a:xfrm>
            <a:off x="5334000" y="258636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   </a:t>
            </a:r>
          </a:p>
        </p:txBody>
      </p:sp>
      <p:sp>
        <p:nvSpPr>
          <p:cNvPr id="58" name="Text Box 100"/>
          <p:cNvSpPr txBox="1">
            <a:spLocks noChangeArrowheads="1"/>
          </p:cNvSpPr>
          <p:nvPr/>
        </p:nvSpPr>
        <p:spPr bwMode="auto">
          <a:xfrm>
            <a:off x="5867400" y="2586365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    </a:t>
            </a:r>
          </a:p>
        </p:txBody>
      </p:sp>
      <p:sp>
        <p:nvSpPr>
          <p:cNvPr id="60" name="Text Box 100"/>
          <p:cNvSpPr txBox="1">
            <a:spLocks noChangeArrowheads="1"/>
          </p:cNvSpPr>
          <p:nvPr/>
        </p:nvSpPr>
        <p:spPr bwMode="auto">
          <a:xfrm>
            <a:off x="6477000" y="2586365"/>
            <a:ext cx="38995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    </a:t>
            </a:r>
          </a:p>
        </p:txBody>
      </p:sp>
      <p:sp>
        <p:nvSpPr>
          <p:cNvPr id="62" name="Text Box 99"/>
          <p:cNvSpPr txBox="1">
            <a:spLocks noChangeArrowheads="1"/>
          </p:cNvSpPr>
          <p:nvPr/>
        </p:nvSpPr>
        <p:spPr bwMode="auto">
          <a:xfrm>
            <a:off x="5334000" y="3043565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   </a:t>
            </a:r>
          </a:p>
        </p:txBody>
      </p:sp>
      <p:sp>
        <p:nvSpPr>
          <p:cNvPr id="63" name="Text Box 100"/>
          <p:cNvSpPr txBox="1">
            <a:spLocks noChangeArrowheads="1"/>
          </p:cNvSpPr>
          <p:nvPr/>
        </p:nvSpPr>
        <p:spPr bwMode="auto">
          <a:xfrm>
            <a:off x="5867400" y="3043565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    </a:t>
            </a:r>
          </a:p>
        </p:txBody>
      </p:sp>
      <p:sp>
        <p:nvSpPr>
          <p:cNvPr id="68" name="Text Box 99"/>
          <p:cNvSpPr txBox="1">
            <a:spLocks noChangeArrowheads="1"/>
          </p:cNvSpPr>
          <p:nvPr/>
        </p:nvSpPr>
        <p:spPr bwMode="auto">
          <a:xfrm>
            <a:off x="5334000" y="3535392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   </a:t>
            </a:r>
          </a:p>
        </p:txBody>
      </p:sp>
      <p:sp>
        <p:nvSpPr>
          <p:cNvPr id="69" name="Text Box 100"/>
          <p:cNvSpPr txBox="1">
            <a:spLocks noChangeArrowheads="1"/>
          </p:cNvSpPr>
          <p:nvPr/>
        </p:nvSpPr>
        <p:spPr bwMode="auto">
          <a:xfrm>
            <a:off x="5867400" y="3535392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72" name="Text Box 99"/>
          <p:cNvSpPr txBox="1">
            <a:spLocks noChangeArrowheads="1"/>
          </p:cNvSpPr>
          <p:nvPr/>
        </p:nvSpPr>
        <p:spPr bwMode="auto">
          <a:xfrm>
            <a:off x="5338763" y="3992592"/>
            <a:ext cx="5286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    </a:t>
            </a:r>
          </a:p>
        </p:txBody>
      </p:sp>
      <p:sp>
        <p:nvSpPr>
          <p:cNvPr id="73" name="Text Box 100"/>
          <p:cNvSpPr txBox="1">
            <a:spLocks noChangeArrowheads="1"/>
          </p:cNvSpPr>
          <p:nvPr/>
        </p:nvSpPr>
        <p:spPr bwMode="auto">
          <a:xfrm>
            <a:off x="5867400" y="3992592"/>
            <a:ext cx="609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    </a:t>
            </a:r>
          </a:p>
        </p:txBody>
      </p:sp>
    </p:spTree>
    <p:extLst>
      <p:ext uri="{BB962C8B-B14F-4D97-AF65-F5344CB8AC3E}">
        <p14:creationId xmlns:p14="http://schemas.microsoft.com/office/powerpoint/2010/main" val="239002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implementation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Adjacency matrix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Edges are entries in a square matrix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size: |V|</a:t>
            </a:r>
            <a:r>
              <a:rPr lang="en-US" sz="2200" baseline="30000" dirty="0"/>
              <a:t>2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values: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1/0 to indicate presence/absence of edge in (un)directed graph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useful for dense graphs</a:t>
            </a:r>
          </a:p>
          <a:p>
            <a:endParaRPr lang="en-US" sz="2200" dirty="0"/>
          </a:p>
          <a:p>
            <a:r>
              <a:rPr lang="en-US" sz="2200" dirty="0"/>
              <a:t>Adjacency list</a:t>
            </a:r>
          </a:p>
          <a:p>
            <a:pPr lvl="1"/>
            <a:r>
              <a:rPr lang="en-US" sz="2200" dirty="0"/>
              <a:t>linked-list of out-going edges per vertex</a:t>
            </a:r>
          </a:p>
          <a:p>
            <a:r>
              <a:rPr lang="en-US" sz="2200" dirty="0"/>
              <a:t>useful for sparse graphs</a:t>
            </a: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68744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walks</a:t>
            </a:r>
          </a:p>
        </p:txBody>
      </p:sp>
      <p:sp>
        <p:nvSpPr>
          <p:cNvPr id="29699" name="Content Placeholder 74"/>
          <p:cNvSpPr>
            <a:spLocks noGrp="1"/>
          </p:cNvSpPr>
          <p:nvPr>
            <p:ph idx="1"/>
          </p:nvPr>
        </p:nvSpPr>
        <p:spPr>
          <a:xfrm>
            <a:off x="4479925" y="1127125"/>
            <a:ext cx="4664075" cy="4816475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800000"/>
                </a:solidFill>
              </a:rPr>
              <a:t>walk</a:t>
            </a:r>
            <a:r>
              <a:rPr lang="en-US" sz="2400" dirty="0"/>
              <a:t> from v</a:t>
            </a:r>
            <a:r>
              <a:rPr lang="en-US" sz="2400" baseline="-25000" dirty="0"/>
              <a:t>0</a:t>
            </a:r>
            <a:r>
              <a:rPr lang="en-US" sz="2400" dirty="0"/>
              <a:t> to </a:t>
            </a:r>
            <a:r>
              <a:rPr lang="en-US" sz="2400" dirty="0" err="1"/>
              <a:t>v</a:t>
            </a:r>
            <a:r>
              <a:rPr lang="en-US" sz="2400" baseline="-25000" dirty="0" err="1"/>
              <a:t>l</a:t>
            </a:r>
            <a:r>
              <a:rPr lang="en-US" sz="2400" dirty="0"/>
              <a:t> in an undirected graph G is a sequence of alternating vertices and edges that starts and ends with a vertex:</a:t>
            </a:r>
          </a:p>
          <a:p>
            <a:r>
              <a:rPr lang="en-US" sz="2400" dirty="0"/>
              <a:t>⟨v</a:t>
            </a:r>
            <a:r>
              <a:rPr lang="en-US" sz="2400" baseline="-25000" dirty="0"/>
              <a:t>0</a:t>
            </a:r>
            <a:r>
              <a:rPr lang="en-US" sz="2400" dirty="0"/>
              <a:t>,{v</a:t>
            </a:r>
            <a:r>
              <a:rPr lang="en-US" sz="2400" baseline="-25000" dirty="0"/>
              <a:t>0</a:t>
            </a:r>
            <a:r>
              <a:rPr lang="en-US" sz="2400" dirty="0"/>
              <a:t>,v</a:t>
            </a:r>
            <a:r>
              <a:rPr lang="en-US" sz="2400" baseline="-25000" dirty="0"/>
              <a:t>1</a:t>
            </a:r>
            <a:r>
              <a:rPr lang="en-US" sz="2400" dirty="0"/>
              <a:t>},v</a:t>
            </a:r>
            <a:r>
              <a:rPr lang="en-US" sz="2400" baseline="-25000" dirty="0"/>
              <a:t>1</a:t>
            </a:r>
            <a:r>
              <a:rPr lang="en-US" sz="2400" dirty="0"/>
              <a:t>,{v</a:t>
            </a:r>
            <a:r>
              <a:rPr lang="en-US" sz="2400" baseline="-25000" dirty="0"/>
              <a:t>1</a:t>
            </a:r>
            <a:r>
              <a:rPr lang="en-US" sz="2400" dirty="0"/>
              <a:t>,v</a:t>
            </a:r>
            <a:r>
              <a:rPr lang="en-US" sz="2400" baseline="-25000" dirty="0"/>
              <a:t>2</a:t>
            </a:r>
            <a:r>
              <a:rPr lang="en-US" sz="2400" dirty="0"/>
              <a:t>},v</a:t>
            </a:r>
            <a:r>
              <a:rPr lang="en-US" sz="2400" baseline="-25000" dirty="0"/>
              <a:t>2</a:t>
            </a:r>
            <a:r>
              <a:rPr lang="en-US" sz="2400" dirty="0"/>
              <a:t>,...,v</a:t>
            </a:r>
            <a:r>
              <a:rPr lang="en-US" sz="2400" baseline="-25000" dirty="0"/>
              <a:t>l−1</a:t>
            </a:r>
            <a:r>
              <a:rPr lang="en-US" sz="2400" dirty="0"/>
              <a:t>,{v</a:t>
            </a:r>
            <a:r>
              <a:rPr lang="en-US" sz="2400" baseline="-25000" dirty="0"/>
              <a:t>l−1</a:t>
            </a:r>
            <a:r>
              <a:rPr lang="en-US" sz="2400" dirty="0"/>
              <a:t>,v</a:t>
            </a:r>
            <a:r>
              <a:rPr lang="en-US" sz="2400" baseline="-25000" dirty="0"/>
              <a:t>l</a:t>
            </a:r>
            <a:r>
              <a:rPr lang="en-US" sz="2400" dirty="0"/>
              <a:t>},</a:t>
            </a:r>
            <a:r>
              <a:rPr lang="en-US" sz="2400" dirty="0" err="1"/>
              <a:t>v</a:t>
            </a:r>
            <a:r>
              <a:rPr lang="en-US" sz="2400" baseline="-25000" dirty="0" err="1"/>
              <a:t>l</a:t>
            </a:r>
            <a:r>
              <a:rPr lang="en-US" sz="2400" dirty="0"/>
              <a:t>⟩</a:t>
            </a:r>
          </a:p>
          <a:p>
            <a:endParaRPr lang="en-US" sz="2400" dirty="0"/>
          </a:p>
          <a:p>
            <a:r>
              <a:rPr lang="en-US" sz="2400" dirty="0"/>
              <a:t>A walk can also be denoted by the sequence of vertices:</a:t>
            </a:r>
          </a:p>
          <a:p>
            <a:r>
              <a:rPr lang="en-US" sz="2400" dirty="0"/>
              <a:t>⟨v</a:t>
            </a:r>
            <a:r>
              <a:rPr lang="en-US" sz="2400" baseline="-25000" dirty="0"/>
              <a:t>0</a:t>
            </a:r>
            <a:r>
              <a:rPr lang="en-US" sz="2400" dirty="0"/>
              <a:t>,v</a:t>
            </a:r>
            <a:r>
              <a:rPr lang="en-US" sz="2400" baseline="-25000" dirty="0"/>
              <a:t>1</a:t>
            </a:r>
            <a:r>
              <a:rPr lang="en-US" sz="2400" dirty="0"/>
              <a:t>,...,</a:t>
            </a:r>
            <a:r>
              <a:rPr lang="en-US" sz="2400" dirty="0" err="1"/>
              <a:t>v</a:t>
            </a:r>
            <a:r>
              <a:rPr lang="en-US" sz="2400" baseline="-25000" dirty="0" err="1"/>
              <a:t>l</a:t>
            </a:r>
            <a:r>
              <a:rPr lang="en-US" sz="2400" dirty="0"/>
              <a:t>⟩.</a:t>
            </a:r>
          </a:p>
          <a:p>
            <a:r>
              <a:rPr lang="en-US" sz="2400" dirty="0"/>
              <a:t>The sequence of vertices is a walk only if {v</a:t>
            </a:r>
            <a:r>
              <a:rPr lang="en-US" sz="2400" baseline="-25000" dirty="0"/>
              <a:t>i-1</a:t>
            </a:r>
            <a:r>
              <a:rPr lang="en-US" sz="2400" dirty="0"/>
              <a:t>, v</a:t>
            </a:r>
            <a:r>
              <a:rPr lang="en-US" sz="2400" baseline="-25000" dirty="0"/>
              <a:t>i</a:t>
            </a:r>
            <a:r>
              <a:rPr lang="en-US" sz="2400" dirty="0"/>
              <a:t>} ∈ E 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= 1, 2,...,l.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800000"/>
                </a:solidFill>
              </a:rPr>
              <a:t>length</a:t>
            </a:r>
            <a:r>
              <a:rPr lang="en-US" sz="2400" dirty="0"/>
              <a:t> of a walk is the number of edges in the walk.</a:t>
            </a:r>
          </a:p>
          <a:p>
            <a:endParaRPr lang="en-US" sz="2400" dirty="0"/>
          </a:p>
        </p:txBody>
      </p:sp>
      <p:sp>
        <p:nvSpPr>
          <p:cNvPr id="29700" name="Oval 7"/>
          <p:cNvSpPr>
            <a:spLocks noChangeArrowheads="1"/>
          </p:cNvSpPr>
          <p:nvPr/>
        </p:nvSpPr>
        <p:spPr bwMode="auto">
          <a:xfrm>
            <a:off x="1900238" y="1546225"/>
            <a:ext cx="457200" cy="4603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604838" y="2308225"/>
            <a:ext cx="539750" cy="4905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0</a:t>
            </a:r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3805238" y="3908425"/>
            <a:ext cx="514350" cy="4635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2205038" y="2917825"/>
            <a:ext cx="555625" cy="5302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1747838" y="4441825"/>
            <a:ext cx="450850" cy="4206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223838" y="3984625"/>
            <a:ext cx="444500" cy="4016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Oval 13"/>
          <p:cNvSpPr>
            <a:spLocks noChangeArrowheads="1"/>
          </p:cNvSpPr>
          <p:nvPr/>
        </p:nvSpPr>
        <p:spPr bwMode="auto">
          <a:xfrm>
            <a:off x="3500438" y="2308225"/>
            <a:ext cx="458787" cy="4905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Oval 14"/>
          <p:cNvSpPr>
            <a:spLocks noChangeArrowheads="1"/>
          </p:cNvSpPr>
          <p:nvPr/>
        </p:nvSpPr>
        <p:spPr bwMode="auto">
          <a:xfrm>
            <a:off x="1062038" y="5737225"/>
            <a:ext cx="414337" cy="3952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2967038" y="5203825"/>
            <a:ext cx="473075" cy="4810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29709" name="AutoShape 16"/>
          <p:cNvCxnSpPr>
            <a:cxnSpLocks noChangeShapeType="1"/>
            <a:stCxn id="29700" idx="2"/>
            <a:endCxn id="29701" idx="7"/>
          </p:cNvCxnSpPr>
          <p:nvPr/>
        </p:nvCxnSpPr>
        <p:spPr bwMode="auto">
          <a:xfrm rot="10800000" flipV="1">
            <a:off x="1065213" y="1776413"/>
            <a:ext cx="835025" cy="603250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0" name="AutoShape 17"/>
          <p:cNvCxnSpPr>
            <a:cxnSpLocks noChangeShapeType="1"/>
            <a:stCxn id="29701" idx="4"/>
            <a:endCxn id="29705" idx="0"/>
          </p:cNvCxnSpPr>
          <p:nvPr/>
        </p:nvCxnSpPr>
        <p:spPr bwMode="auto">
          <a:xfrm rot="5400000">
            <a:off x="67470" y="3177381"/>
            <a:ext cx="1185862" cy="42862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1" name="AutoShape 18"/>
          <p:cNvCxnSpPr>
            <a:cxnSpLocks noChangeShapeType="1"/>
            <a:stCxn id="29705" idx="4"/>
            <a:endCxn id="29707" idx="1"/>
          </p:cNvCxnSpPr>
          <p:nvPr/>
        </p:nvCxnSpPr>
        <p:spPr bwMode="auto">
          <a:xfrm rot="16200000" flipH="1">
            <a:off x="79376" y="4752975"/>
            <a:ext cx="1409700" cy="67627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2" name="AutoShape 19"/>
          <p:cNvCxnSpPr>
            <a:cxnSpLocks noChangeShapeType="1"/>
            <a:stCxn id="29707" idx="6"/>
            <a:endCxn id="29708" idx="3"/>
          </p:cNvCxnSpPr>
          <p:nvPr/>
        </p:nvCxnSpPr>
        <p:spPr bwMode="auto">
          <a:xfrm flipV="1">
            <a:off x="1476375" y="5614988"/>
            <a:ext cx="1558925" cy="32067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3" name="AutoShape 20"/>
          <p:cNvCxnSpPr>
            <a:cxnSpLocks noChangeShapeType="1"/>
            <a:stCxn id="29700" idx="6"/>
            <a:endCxn id="29706" idx="1"/>
          </p:cNvCxnSpPr>
          <p:nvPr/>
        </p:nvCxnSpPr>
        <p:spPr bwMode="auto">
          <a:xfrm>
            <a:off x="2357438" y="1776413"/>
            <a:ext cx="1209675" cy="603250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4" name="AutoShape 21"/>
          <p:cNvCxnSpPr>
            <a:cxnSpLocks noChangeShapeType="1"/>
            <a:stCxn id="29700" idx="4"/>
            <a:endCxn id="29703" idx="0"/>
          </p:cNvCxnSpPr>
          <p:nvPr/>
        </p:nvCxnSpPr>
        <p:spPr bwMode="auto">
          <a:xfrm rot="16200000" flipH="1">
            <a:off x="1850231" y="2285207"/>
            <a:ext cx="911225" cy="3540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5" name="AutoShape 22"/>
          <p:cNvCxnSpPr>
            <a:cxnSpLocks noChangeShapeType="1"/>
            <a:stCxn id="29701" idx="6"/>
            <a:endCxn id="29703" idx="2"/>
          </p:cNvCxnSpPr>
          <p:nvPr/>
        </p:nvCxnSpPr>
        <p:spPr bwMode="auto">
          <a:xfrm>
            <a:off x="1144588" y="2553494"/>
            <a:ext cx="1060450" cy="629444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cxnSp>
        <p:nvCxnSpPr>
          <p:cNvPr id="29716" name="AutoShape 23"/>
          <p:cNvCxnSpPr>
            <a:cxnSpLocks noChangeShapeType="1"/>
            <a:stCxn id="29701" idx="5"/>
            <a:endCxn id="29704" idx="1"/>
          </p:cNvCxnSpPr>
          <p:nvPr/>
        </p:nvCxnSpPr>
        <p:spPr bwMode="auto">
          <a:xfrm rot="16200000" flipH="1">
            <a:off x="550862" y="3241676"/>
            <a:ext cx="1776413" cy="7477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7" name="AutoShape 24"/>
          <p:cNvCxnSpPr>
            <a:cxnSpLocks noChangeShapeType="1"/>
            <a:stCxn id="29703" idx="4"/>
            <a:endCxn id="29704" idx="0"/>
          </p:cNvCxnSpPr>
          <p:nvPr/>
        </p:nvCxnSpPr>
        <p:spPr bwMode="auto">
          <a:xfrm rot="5400000">
            <a:off x="1731169" y="3690144"/>
            <a:ext cx="993775" cy="509587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8" name="AutoShape 25"/>
          <p:cNvCxnSpPr>
            <a:cxnSpLocks noChangeShapeType="1"/>
            <a:stCxn id="29704" idx="3"/>
            <a:endCxn id="29707" idx="0"/>
          </p:cNvCxnSpPr>
          <p:nvPr/>
        </p:nvCxnSpPr>
        <p:spPr bwMode="auto">
          <a:xfrm rot="5400000">
            <a:off x="1072356" y="4996657"/>
            <a:ext cx="936625" cy="5445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9" name="AutoShape 26"/>
          <p:cNvCxnSpPr>
            <a:cxnSpLocks noChangeShapeType="1"/>
            <a:stCxn id="29706" idx="3"/>
            <a:endCxn id="29703" idx="7"/>
          </p:cNvCxnSpPr>
          <p:nvPr/>
        </p:nvCxnSpPr>
        <p:spPr bwMode="auto">
          <a:xfrm rot="5400000">
            <a:off x="2989263" y="2417762"/>
            <a:ext cx="268288" cy="887413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0" name="AutoShape 27"/>
          <p:cNvCxnSpPr>
            <a:cxnSpLocks noChangeShapeType="1"/>
            <a:stCxn id="29702" idx="3"/>
            <a:endCxn id="29708" idx="7"/>
          </p:cNvCxnSpPr>
          <p:nvPr/>
        </p:nvCxnSpPr>
        <p:spPr bwMode="auto">
          <a:xfrm rot="5400000">
            <a:off x="3139282" y="4534694"/>
            <a:ext cx="971550" cy="509587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cxnSp>
        <p:nvCxnSpPr>
          <p:cNvPr id="29721" name="AutoShape 28"/>
          <p:cNvCxnSpPr>
            <a:cxnSpLocks noChangeShapeType="1"/>
            <a:stCxn id="29704" idx="6"/>
            <a:endCxn id="29708" idx="2"/>
          </p:cNvCxnSpPr>
          <p:nvPr/>
        </p:nvCxnSpPr>
        <p:spPr bwMode="auto">
          <a:xfrm>
            <a:off x="2198688" y="4652963"/>
            <a:ext cx="768350" cy="79216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2" name="AutoShape 29"/>
          <p:cNvCxnSpPr>
            <a:cxnSpLocks noChangeShapeType="1"/>
            <a:stCxn id="29706" idx="4"/>
            <a:endCxn id="29708" idx="0"/>
          </p:cNvCxnSpPr>
          <p:nvPr/>
        </p:nvCxnSpPr>
        <p:spPr bwMode="auto">
          <a:xfrm rot="5400000">
            <a:off x="2263776" y="3738562"/>
            <a:ext cx="2405062" cy="525463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3" name="AutoShape 30"/>
          <p:cNvCxnSpPr>
            <a:cxnSpLocks noChangeShapeType="1"/>
            <a:stCxn id="29703" idx="4"/>
            <a:endCxn id="29708" idx="0"/>
          </p:cNvCxnSpPr>
          <p:nvPr/>
        </p:nvCxnSpPr>
        <p:spPr bwMode="auto">
          <a:xfrm>
            <a:off x="2482851" y="3448050"/>
            <a:ext cx="720725" cy="1755775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sp>
        <p:nvSpPr>
          <p:cNvPr id="29724" name="TextBox 76"/>
          <p:cNvSpPr txBox="1">
            <a:spLocks noChangeArrowheads="1"/>
          </p:cNvSpPr>
          <p:nvPr/>
        </p:nvSpPr>
        <p:spPr bwMode="auto">
          <a:xfrm>
            <a:off x="1535113" y="2470150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29725" name="TextBox 77"/>
          <p:cNvSpPr txBox="1">
            <a:spLocks noChangeArrowheads="1"/>
          </p:cNvSpPr>
          <p:nvPr/>
        </p:nvSpPr>
        <p:spPr bwMode="auto">
          <a:xfrm>
            <a:off x="2392363" y="4086225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e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9726" name="TextBox 78"/>
          <p:cNvSpPr txBox="1">
            <a:spLocks noChangeArrowheads="1"/>
          </p:cNvSpPr>
          <p:nvPr/>
        </p:nvSpPr>
        <p:spPr bwMode="auto">
          <a:xfrm>
            <a:off x="3644900" y="4738688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3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34865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walks, circuits, paths, cycles</a:t>
            </a:r>
          </a:p>
        </p:txBody>
      </p:sp>
      <p:sp>
        <p:nvSpPr>
          <p:cNvPr id="29699" name="Content Placeholder 74"/>
          <p:cNvSpPr>
            <a:spLocks noGrp="1"/>
          </p:cNvSpPr>
          <p:nvPr>
            <p:ph idx="1"/>
          </p:nvPr>
        </p:nvSpPr>
        <p:spPr>
          <a:xfrm>
            <a:off x="4479925" y="1127125"/>
            <a:ext cx="4664075" cy="4816475"/>
          </a:xfrm>
        </p:spPr>
        <p:txBody>
          <a:bodyPr>
            <a:normAutofit/>
          </a:bodyPr>
          <a:lstStyle/>
          <a:p>
            <a:r>
              <a:rPr lang="en-US" dirty="0"/>
              <a:t>A sequence of one vertex, denoted &lt;a&gt;, is a circuit of length 0. </a:t>
            </a:r>
          </a:p>
          <a:p>
            <a:r>
              <a:rPr lang="en-US" dirty="0"/>
              <a:t>A walk is a </a:t>
            </a:r>
            <a:r>
              <a:rPr lang="en-US" dirty="0">
                <a:solidFill>
                  <a:srgbClr val="800000"/>
                </a:solidFill>
              </a:rPr>
              <a:t>path</a:t>
            </a:r>
            <a:r>
              <a:rPr lang="en-US" dirty="0"/>
              <a:t> if no vertex is repeated in the walk. 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circuit</a:t>
            </a:r>
            <a:r>
              <a:rPr lang="en-US" dirty="0"/>
              <a:t> is a walk in which the first vertex is the same as the last vertex. </a:t>
            </a:r>
          </a:p>
          <a:p>
            <a:endParaRPr lang="en-US" dirty="0"/>
          </a:p>
          <a:p>
            <a:r>
              <a:rPr lang="en-US" dirty="0"/>
              <a:t>A circuit is a </a:t>
            </a:r>
            <a:r>
              <a:rPr lang="en-US" dirty="0">
                <a:solidFill>
                  <a:srgbClr val="800000"/>
                </a:solidFill>
              </a:rPr>
              <a:t>cycle</a:t>
            </a:r>
            <a:r>
              <a:rPr lang="en-US" dirty="0"/>
              <a:t> if there are no other repeated vertices, except the first and the last.</a:t>
            </a:r>
          </a:p>
          <a:p>
            <a:endParaRPr lang="en-US" dirty="0"/>
          </a:p>
          <a:p>
            <a:r>
              <a:rPr lang="en-US" dirty="0"/>
              <a:t>Same as in directed graphs.</a:t>
            </a:r>
          </a:p>
          <a:p>
            <a:endParaRPr lang="en-US" sz="2400" dirty="0"/>
          </a:p>
        </p:txBody>
      </p:sp>
      <p:sp>
        <p:nvSpPr>
          <p:cNvPr id="29700" name="Oval 7"/>
          <p:cNvSpPr>
            <a:spLocks noChangeArrowheads="1"/>
          </p:cNvSpPr>
          <p:nvPr/>
        </p:nvSpPr>
        <p:spPr bwMode="auto">
          <a:xfrm>
            <a:off x="1900238" y="1546225"/>
            <a:ext cx="457200" cy="4603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604838" y="2308225"/>
            <a:ext cx="539750" cy="4905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0</a:t>
            </a:r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3805238" y="3908425"/>
            <a:ext cx="514350" cy="4635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2205038" y="2917825"/>
            <a:ext cx="555625" cy="5302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1747838" y="4441825"/>
            <a:ext cx="450850" cy="4206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223838" y="3984625"/>
            <a:ext cx="444500" cy="4016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Oval 13"/>
          <p:cNvSpPr>
            <a:spLocks noChangeArrowheads="1"/>
          </p:cNvSpPr>
          <p:nvPr/>
        </p:nvSpPr>
        <p:spPr bwMode="auto">
          <a:xfrm>
            <a:off x="3500438" y="2308225"/>
            <a:ext cx="458787" cy="4905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Oval 14"/>
          <p:cNvSpPr>
            <a:spLocks noChangeArrowheads="1"/>
          </p:cNvSpPr>
          <p:nvPr/>
        </p:nvSpPr>
        <p:spPr bwMode="auto">
          <a:xfrm>
            <a:off x="1062038" y="5737225"/>
            <a:ext cx="414337" cy="3952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Oval 15"/>
          <p:cNvSpPr>
            <a:spLocks noChangeArrowheads="1"/>
          </p:cNvSpPr>
          <p:nvPr/>
        </p:nvSpPr>
        <p:spPr bwMode="auto">
          <a:xfrm>
            <a:off x="2967038" y="5203825"/>
            <a:ext cx="473075" cy="4810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29709" name="AutoShape 16"/>
          <p:cNvCxnSpPr>
            <a:cxnSpLocks noChangeShapeType="1"/>
            <a:stCxn id="29700" idx="2"/>
            <a:endCxn id="29701" idx="7"/>
          </p:cNvCxnSpPr>
          <p:nvPr/>
        </p:nvCxnSpPr>
        <p:spPr bwMode="auto">
          <a:xfrm rot="10800000" flipV="1">
            <a:off x="1065213" y="1776413"/>
            <a:ext cx="835025" cy="603250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0" name="AutoShape 17"/>
          <p:cNvCxnSpPr>
            <a:cxnSpLocks noChangeShapeType="1"/>
            <a:stCxn id="29701" idx="4"/>
            <a:endCxn id="29705" idx="0"/>
          </p:cNvCxnSpPr>
          <p:nvPr/>
        </p:nvCxnSpPr>
        <p:spPr bwMode="auto">
          <a:xfrm rot="5400000">
            <a:off x="67470" y="3177381"/>
            <a:ext cx="1185862" cy="42862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1" name="AutoShape 18"/>
          <p:cNvCxnSpPr>
            <a:cxnSpLocks noChangeShapeType="1"/>
            <a:stCxn id="29705" idx="4"/>
            <a:endCxn id="29707" idx="1"/>
          </p:cNvCxnSpPr>
          <p:nvPr/>
        </p:nvCxnSpPr>
        <p:spPr bwMode="auto">
          <a:xfrm rot="16200000" flipH="1">
            <a:off x="79376" y="4752975"/>
            <a:ext cx="1409700" cy="67627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2" name="AutoShape 19"/>
          <p:cNvCxnSpPr>
            <a:cxnSpLocks noChangeShapeType="1"/>
            <a:stCxn id="29707" idx="6"/>
            <a:endCxn id="29708" idx="3"/>
          </p:cNvCxnSpPr>
          <p:nvPr/>
        </p:nvCxnSpPr>
        <p:spPr bwMode="auto">
          <a:xfrm flipV="1">
            <a:off x="1476375" y="5614988"/>
            <a:ext cx="1558925" cy="320675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3" name="AutoShape 20"/>
          <p:cNvCxnSpPr>
            <a:cxnSpLocks noChangeShapeType="1"/>
            <a:stCxn id="29700" idx="6"/>
            <a:endCxn id="29706" idx="1"/>
          </p:cNvCxnSpPr>
          <p:nvPr/>
        </p:nvCxnSpPr>
        <p:spPr bwMode="auto">
          <a:xfrm>
            <a:off x="2357438" y="1776413"/>
            <a:ext cx="1209675" cy="603250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4" name="AutoShape 21"/>
          <p:cNvCxnSpPr>
            <a:cxnSpLocks noChangeShapeType="1"/>
            <a:stCxn id="29700" idx="4"/>
            <a:endCxn id="29703" idx="0"/>
          </p:cNvCxnSpPr>
          <p:nvPr/>
        </p:nvCxnSpPr>
        <p:spPr bwMode="auto">
          <a:xfrm rot="16200000" flipH="1">
            <a:off x="1850231" y="2285207"/>
            <a:ext cx="911225" cy="3540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5" name="AutoShape 22"/>
          <p:cNvCxnSpPr>
            <a:cxnSpLocks noChangeShapeType="1"/>
            <a:stCxn id="29701" idx="6"/>
            <a:endCxn id="29703" idx="2"/>
          </p:cNvCxnSpPr>
          <p:nvPr/>
        </p:nvCxnSpPr>
        <p:spPr bwMode="auto">
          <a:xfrm>
            <a:off x="1144588" y="2553494"/>
            <a:ext cx="1060450" cy="629444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cxnSp>
        <p:nvCxnSpPr>
          <p:cNvPr id="29716" name="AutoShape 23"/>
          <p:cNvCxnSpPr>
            <a:cxnSpLocks noChangeShapeType="1"/>
            <a:stCxn id="29701" idx="5"/>
            <a:endCxn id="29704" idx="1"/>
          </p:cNvCxnSpPr>
          <p:nvPr/>
        </p:nvCxnSpPr>
        <p:spPr bwMode="auto">
          <a:xfrm rot="16200000" flipH="1">
            <a:off x="550862" y="3241676"/>
            <a:ext cx="1776413" cy="7477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7" name="AutoShape 24"/>
          <p:cNvCxnSpPr>
            <a:cxnSpLocks noChangeShapeType="1"/>
            <a:stCxn id="29703" idx="4"/>
            <a:endCxn id="29704" idx="0"/>
          </p:cNvCxnSpPr>
          <p:nvPr/>
        </p:nvCxnSpPr>
        <p:spPr bwMode="auto">
          <a:xfrm rot="5400000">
            <a:off x="1731169" y="3690144"/>
            <a:ext cx="993775" cy="509587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8" name="AutoShape 25"/>
          <p:cNvCxnSpPr>
            <a:cxnSpLocks noChangeShapeType="1"/>
            <a:stCxn id="29704" idx="3"/>
            <a:endCxn id="29707" idx="0"/>
          </p:cNvCxnSpPr>
          <p:nvPr/>
        </p:nvCxnSpPr>
        <p:spPr bwMode="auto">
          <a:xfrm rot="5400000">
            <a:off x="1072356" y="4996657"/>
            <a:ext cx="936625" cy="54451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19" name="AutoShape 26"/>
          <p:cNvCxnSpPr>
            <a:cxnSpLocks noChangeShapeType="1"/>
            <a:stCxn id="29706" idx="3"/>
            <a:endCxn id="29703" idx="7"/>
          </p:cNvCxnSpPr>
          <p:nvPr/>
        </p:nvCxnSpPr>
        <p:spPr bwMode="auto">
          <a:xfrm rot="5400000">
            <a:off x="2989263" y="2417762"/>
            <a:ext cx="268288" cy="887413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0" name="AutoShape 27"/>
          <p:cNvCxnSpPr>
            <a:cxnSpLocks noChangeShapeType="1"/>
            <a:stCxn id="29702" idx="3"/>
            <a:endCxn id="29708" idx="7"/>
          </p:cNvCxnSpPr>
          <p:nvPr/>
        </p:nvCxnSpPr>
        <p:spPr bwMode="auto">
          <a:xfrm rot="5400000">
            <a:off x="3139282" y="4534694"/>
            <a:ext cx="971550" cy="509587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cxnSp>
        <p:nvCxnSpPr>
          <p:cNvPr id="29721" name="AutoShape 28"/>
          <p:cNvCxnSpPr>
            <a:cxnSpLocks noChangeShapeType="1"/>
            <a:stCxn id="29704" idx="6"/>
            <a:endCxn id="29708" idx="2"/>
          </p:cNvCxnSpPr>
          <p:nvPr/>
        </p:nvCxnSpPr>
        <p:spPr bwMode="auto">
          <a:xfrm>
            <a:off x="2198688" y="4652963"/>
            <a:ext cx="768350" cy="792162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2" name="AutoShape 29"/>
          <p:cNvCxnSpPr>
            <a:cxnSpLocks noChangeShapeType="1"/>
            <a:stCxn id="29706" idx="4"/>
            <a:endCxn id="29708" idx="0"/>
          </p:cNvCxnSpPr>
          <p:nvPr/>
        </p:nvCxnSpPr>
        <p:spPr bwMode="auto">
          <a:xfrm rot="5400000">
            <a:off x="2263776" y="3738562"/>
            <a:ext cx="2405062" cy="525463"/>
          </a:xfrm>
          <a:prstGeom prst="straightConnector1">
            <a:avLst/>
          </a:prstGeom>
          <a:noFill/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cxnSp>
      <p:cxnSp>
        <p:nvCxnSpPr>
          <p:cNvPr id="29723" name="AutoShape 30"/>
          <p:cNvCxnSpPr>
            <a:cxnSpLocks noChangeShapeType="1"/>
            <a:stCxn id="29703" idx="4"/>
            <a:endCxn id="29708" idx="0"/>
          </p:cNvCxnSpPr>
          <p:nvPr/>
        </p:nvCxnSpPr>
        <p:spPr bwMode="auto">
          <a:xfrm>
            <a:off x="2482851" y="3448050"/>
            <a:ext cx="720725" cy="1755775"/>
          </a:xfrm>
          <a:prstGeom prst="straightConnector1">
            <a:avLst/>
          </a:prstGeom>
          <a:noFill/>
          <a:ln w="50800">
            <a:solidFill>
              <a:srgbClr val="000099"/>
            </a:solidFill>
            <a:miter lim="800000"/>
            <a:headEnd/>
            <a:tailEnd/>
          </a:ln>
        </p:spPr>
      </p:cxnSp>
      <p:sp>
        <p:nvSpPr>
          <p:cNvPr id="29724" name="TextBox 76"/>
          <p:cNvSpPr txBox="1">
            <a:spLocks noChangeArrowheads="1"/>
          </p:cNvSpPr>
          <p:nvPr/>
        </p:nvSpPr>
        <p:spPr bwMode="auto">
          <a:xfrm>
            <a:off x="1535113" y="2470150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29725" name="TextBox 77"/>
          <p:cNvSpPr txBox="1">
            <a:spLocks noChangeArrowheads="1"/>
          </p:cNvSpPr>
          <p:nvPr/>
        </p:nvSpPr>
        <p:spPr bwMode="auto">
          <a:xfrm>
            <a:off x="2392363" y="4086225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e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  <p:sp>
        <p:nvSpPr>
          <p:cNvPr id="29726" name="TextBox 78"/>
          <p:cNvSpPr txBox="1">
            <a:spLocks noChangeArrowheads="1"/>
          </p:cNvSpPr>
          <p:nvPr/>
        </p:nvSpPr>
        <p:spPr bwMode="auto">
          <a:xfrm>
            <a:off x="3644900" y="4738688"/>
            <a:ext cx="422275" cy="400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e</a:t>
            </a:r>
            <a:r>
              <a:rPr lang="en-US" sz="2000" baseline="-25000"/>
              <a:t>3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06771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walks, circuits, paths, cycles</a:t>
            </a:r>
          </a:p>
        </p:txBody>
      </p:sp>
      <p:sp>
        <p:nvSpPr>
          <p:cNvPr id="29699" name="Content Placeholder 74"/>
          <p:cNvSpPr>
            <a:spLocks noGrp="1"/>
          </p:cNvSpPr>
          <p:nvPr>
            <p:ph idx="1"/>
          </p:nvPr>
        </p:nvSpPr>
        <p:spPr>
          <a:xfrm>
            <a:off x="554183" y="1050637"/>
            <a:ext cx="8220364" cy="4987636"/>
          </a:xfrm>
        </p:spPr>
        <p:txBody>
          <a:bodyPr>
            <a:no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walk</a:t>
            </a:r>
            <a:r>
              <a:rPr lang="en-US" dirty="0"/>
              <a:t> can also be denoted by the sequence of vertices: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,...,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⟩. A </a:t>
            </a:r>
            <a:r>
              <a:rPr lang="en-US" dirty="0">
                <a:solidFill>
                  <a:srgbClr val="FF0000"/>
                </a:solidFill>
              </a:rPr>
              <a:t>circuit</a:t>
            </a:r>
            <a:r>
              <a:rPr lang="en-US" dirty="0"/>
              <a:t> is a walk in which the first vertex is the same as the last vertex.  A walk is a </a:t>
            </a:r>
            <a:r>
              <a:rPr lang="en-US" dirty="0">
                <a:solidFill>
                  <a:srgbClr val="FF0000"/>
                </a:solidFill>
              </a:rPr>
              <a:t>path</a:t>
            </a:r>
            <a:r>
              <a:rPr lang="en-US" dirty="0"/>
              <a:t> if no vertex is repeated in the walk.  A circuit is a </a:t>
            </a:r>
            <a:r>
              <a:rPr lang="en-US" dirty="0">
                <a:solidFill>
                  <a:srgbClr val="FF0000"/>
                </a:solidFill>
              </a:rPr>
              <a:t>cycle</a:t>
            </a:r>
            <a:r>
              <a:rPr lang="en-US" dirty="0"/>
              <a:t> if there are no other repeated vertices, except the first and the last.</a:t>
            </a:r>
          </a:p>
          <a:p>
            <a:endParaRPr lang="en-US" dirty="0"/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What is the length of the longest possible walk in a graph with n vertices?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What is the length of the longest possible path in a graph with n vertices?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What is the length of the longest possible circuit in a graph with n vertices?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What is the length of the longest possible cycle in a graph with n vertices?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E5887-3B77-5F4C-9894-4338DC72FF63}"/>
              </a:ext>
            </a:extLst>
          </p:cNvPr>
          <p:cNvSpPr txBox="1"/>
          <p:nvPr/>
        </p:nvSpPr>
        <p:spPr>
          <a:xfrm>
            <a:off x="2729756" y="3469345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infinite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AF4DBF-28AF-1542-8340-C39D229B1CF3}"/>
              </a:ext>
            </a:extLst>
          </p:cNvPr>
          <p:cNvSpPr txBox="1"/>
          <p:nvPr/>
        </p:nvSpPr>
        <p:spPr>
          <a:xfrm>
            <a:off x="2667004" y="415962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n-1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A7422-1757-E144-BE85-5B09E18027E1}"/>
              </a:ext>
            </a:extLst>
          </p:cNvPr>
          <p:cNvSpPr txBox="1"/>
          <p:nvPr/>
        </p:nvSpPr>
        <p:spPr>
          <a:xfrm>
            <a:off x="2613216" y="4858869"/>
            <a:ext cx="88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infinite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490EC4-5C2C-0346-92DF-3F9076402FD8}"/>
              </a:ext>
            </a:extLst>
          </p:cNvPr>
          <p:cNvSpPr txBox="1"/>
          <p:nvPr/>
        </p:nvSpPr>
        <p:spPr>
          <a:xfrm>
            <a:off x="2752169" y="554914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499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directed graphs</a:t>
            </a:r>
          </a:p>
        </p:txBody>
      </p:sp>
      <p:sp>
        <p:nvSpPr>
          <p:cNvPr id="19460" name="Oval 36"/>
          <p:cNvSpPr>
            <a:spLocks noChangeArrowheads="1"/>
          </p:cNvSpPr>
          <p:nvPr/>
        </p:nvSpPr>
        <p:spPr bwMode="auto">
          <a:xfrm>
            <a:off x="2951163" y="1676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Oval 40"/>
          <p:cNvSpPr>
            <a:spLocks noChangeArrowheads="1"/>
          </p:cNvSpPr>
          <p:nvPr/>
        </p:nvSpPr>
        <p:spPr bwMode="auto">
          <a:xfrm>
            <a:off x="1655763" y="2438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Oval 41"/>
          <p:cNvSpPr>
            <a:spLocks noChangeArrowheads="1"/>
          </p:cNvSpPr>
          <p:nvPr/>
        </p:nvSpPr>
        <p:spPr bwMode="auto">
          <a:xfrm>
            <a:off x="4856163" y="40386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Oval 42"/>
          <p:cNvSpPr>
            <a:spLocks noChangeArrowheads="1"/>
          </p:cNvSpPr>
          <p:nvPr/>
        </p:nvSpPr>
        <p:spPr bwMode="auto">
          <a:xfrm>
            <a:off x="3255963" y="3048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Oval 43"/>
          <p:cNvSpPr>
            <a:spLocks noChangeArrowheads="1"/>
          </p:cNvSpPr>
          <p:nvPr/>
        </p:nvSpPr>
        <p:spPr bwMode="auto">
          <a:xfrm>
            <a:off x="2798763" y="4572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Oval 44"/>
          <p:cNvSpPr>
            <a:spLocks noChangeArrowheads="1"/>
          </p:cNvSpPr>
          <p:nvPr/>
        </p:nvSpPr>
        <p:spPr bwMode="auto">
          <a:xfrm>
            <a:off x="1274763" y="41148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Oval 45"/>
          <p:cNvSpPr>
            <a:spLocks noChangeArrowheads="1"/>
          </p:cNvSpPr>
          <p:nvPr/>
        </p:nvSpPr>
        <p:spPr bwMode="auto">
          <a:xfrm>
            <a:off x="4551363" y="2438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Oval 46"/>
          <p:cNvSpPr>
            <a:spLocks noChangeArrowheads="1"/>
          </p:cNvSpPr>
          <p:nvPr/>
        </p:nvSpPr>
        <p:spPr bwMode="auto">
          <a:xfrm>
            <a:off x="2112963" y="5867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Oval 48"/>
          <p:cNvSpPr>
            <a:spLocks noChangeArrowheads="1"/>
          </p:cNvSpPr>
          <p:nvPr/>
        </p:nvSpPr>
        <p:spPr bwMode="auto">
          <a:xfrm>
            <a:off x="4017963" y="5334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469" name="AutoShape 49"/>
          <p:cNvCxnSpPr>
            <a:cxnSpLocks noChangeShapeType="1"/>
            <a:stCxn id="19460" idx="2"/>
            <a:endCxn id="19461" idx="7"/>
          </p:cNvCxnSpPr>
          <p:nvPr/>
        </p:nvCxnSpPr>
        <p:spPr bwMode="auto">
          <a:xfrm flipH="1">
            <a:off x="1916113" y="1866900"/>
            <a:ext cx="1035050" cy="627063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0" name="AutoShape 50"/>
          <p:cNvCxnSpPr>
            <a:cxnSpLocks noChangeShapeType="1"/>
            <a:stCxn id="19461" idx="4"/>
            <a:endCxn id="19465" idx="0"/>
          </p:cNvCxnSpPr>
          <p:nvPr/>
        </p:nvCxnSpPr>
        <p:spPr bwMode="auto">
          <a:xfrm flipH="1">
            <a:off x="1427163" y="2819400"/>
            <a:ext cx="381000" cy="12954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cxnSp>
        <p:nvCxnSpPr>
          <p:cNvPr id="19471" name="AutoShape 51"/>
          <p:cNvCxnSpPr>
            <a:cxnSpLocks noChangeShapeType="1"/>
            <a:stCxn id="19465" idx="4"/>
            <a:endCxn id="19467" idx="1"/>
          </p:cNvCxnSpPr>
          <p:nvPr/>
        </p:nvCxnSpPr>
        <p:spPr bwMode="auto">
          <a:xfrm>
            <a:off x="1427163" y="4495800"/>
            <a:ext cx="730250" cy="1427163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2" name="AutoShape 52"/>
          <p:cNvCxnSpPr>
            <a:cxnSpLocks noChangeShapeType="1"/>
            <a:stCxn id="19467" idx="6"/>
            <a:endCxn id="19468" idx="3"/>
          </p:cNvCxnSpPr>
          <p:nvPr/>
        </p:nvCxnSpPr>
        <p:spPr bwMode="auto">
          <a:xfrm flipV="1">
            <a:off x="2417763" y="5659438"/>
            <a:ext cx="1644650" cy="398462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cxnSp>
        <p:nvCxnSpPr>
          <p:cNvPr id="19473" name="AutoShape 53"/>
          <p:cNvCxnSpPr>
            <a:cxnSpLocks noChangeShapeType="1"/>
            <a:stCxn id="19460" idx="6"/>
            <a:endCxn id="19466" idx="1"/>
          </p:cNvCxnSpPr>
          <p:nvPr/>
        </p:nvCxnSpPr>
        <p:spPr bwMode="auto">
          <a:xfrm>
            <a:off x="3255963" y="1866900"/>
            <a:ext cx="1339850" cy="627063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4" name="AutoShape 54"/>
          <p:cNvCxnSpPr>
            <a:cxnSpLocks noChangeShapeType="1"/>
            <a:stCxn id="19460" idx="4"/>
            <a:endCxn id="19463" idx="0"/>
          </p:cNvCxnSpPr>
          <p:nvPr/>
        </p:nvCxnSpPr>
        <p:spPr bwMode="auto">
          <a:xfrm>
            <a:off x="3103563" y="2057400"/>
            <a:ext cx="304800" cy="9906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cxnSp>
        <p:nvCxnSpPr>
          <p:cNvPr id="19475" name="AutoShape 55"/>
          <p:cNvCxnSpPr>
            <a:cxnSpLocks noChangeShapeType="1"/>
            <a:stCxn id="19461" idx="6"/>
            <a:endCxn id="19463" idx="2"/>
          </p:cNvCxnSpPr>
          <p:nvPr/>
        </p:nvCxnSpPr>
        <p:spPr bwMode="auto">
          <a:xfrm>
            <a:off x="1960563" y="2628900"/>
            <a:ext cx="1295400" cy="6096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6" name="AutoShape 56"/>
          <p:cNvCxnSpPr>
            <a:cxnSpLocks noChangeShapeType="1"/>
            <a:stCxn id="19461" idx="5"/>
            <a:endCxn id="19464" idx="1"/>
          </p:cNvCxnSpPr>
          <p:nvPr/>
        </p:nvCxnSpPr>
        <p:spPr bwMode="auto">
          <a:xfrm>
            <a:off x="1916113" y="2763838"/>
            <a:ext cx="927100" cy="1863725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7" name="AutoShape 57"/>
          <p:cNvCxnSpPr>
            <a:cxnSpLocks noChangeShapeType="1"/>
            <a:stCxn id="19463" idx="4"/>
            <a:endCxn id="19464" idx="0"/>
          </p:cNvCxnSpPr>
          <p:nvPr/>
        </p:nvCxnSpPr>
        <p:spPr bwMode="auto">
          <a:xfrm flipH="1">
            <a:off x="2951163" y="3429000"/>
            <a:ext cx="457200" cy="11430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8" name="AutoShape 58"/>
          <p:cNvCxnSpPr>
            <a:cxnSpLocks noChangeShapeType="1"/>
            <a:stCxn id="19464" idx="3"/>
            <a:endCxn id="19467" idx="0"/>
          </p:cNvCxnSpPr>
          <p:nvPr/>
        </p:nvCxnSpPr>
        <p:spPr bwMode="auto">
          <a:xfrm flipH="1">
            <a:off x="2265363" y="4897438"/>
            <a:ext cx="577850" cy="969962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79" name="AutoShape 59"/>
          <p:cNvCxnSpPr>
            <a:cxnSpLocks noChangeShapeType="1"/>
            <a:stCxn id="19466" idx="3"/>
            <a:endCxn id="19463" idx="7"/>
          </p:cNvCxnSpPr>
          <p:nvPr/>
        </p:nvCxnSpPr>
        <p:spPr bwMode="auto">
          <a:xfrm flipH="1">
            <a:off x="3516313" y="2763838"/>
            <a:ext cx="1079500" cy="339725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80" name="AutoShape 61"/>
          <p:cNvCxnSpPr>
            <a:cxnSpLocks noChangeShapeType="1"/>
            <a:stCxn id="19462" idx="3"/>
            <a:endCxn id="19468" idx="7"/>
          </p:cNvCxnSpPr>
          <p:nvPr/>
        </p:nvCxnSpPr>
        <p:spPr bwMode="auto">
          <a:xfrm flipH="1">
            <a:off x="4278313" y="4364038"/>
            <a:ext cx="622300" cy="1025525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none" w="lg" len="lg"/>
            <a:tailEnd type="triangle" w="lg" len="lg"/>
          </a:ln>
        </p:spPr>
      </p:cxnSp>
      <p:cxnSp>
        <p:nvCxnSpPr>
          <p:cNvPr id="19481" name="AutoShape 62"/>
          <p:cNvCxnSpPr>
            <a:cxnSpLocks noChangeShapeType="1"/>
            <a:stCxn id="19464" idx="6"/>
            <a:endCxn id="19468" idx="2"/>
          </p:cNvCxnSpPr>
          <p:nvPr/>
        </p:nvCxnSpPr>
        <p:spPr bwMode="auto">
          <a:xfrm>
            <a:off x="3103563" y="4762500"/>
            <a:ext cx="914400" cy="7620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82" name="AutoShape 63"/>
          <p:cNvCxnSpPr>
            <a:cxnSpLocks noChangeShapeType="1"/>
            <a:stCxn id="19466" idx="4"/>
            <a:endCxn id="19468" idx="0"/>
          </p:cNvCxnSpPr>
          <p:nvPr/>
        </p:nvCxnSpPr>
        <p:spPr bwMode="auto">
          <a:xfrm flipH="1">
            <a:off x="4170363" y="2819400"/>
            <a:ext cx="533400" cy="2514600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 type="triangle" w="lg" len="lg"/>
            <a:tailEnd/>
          </a:ln>
        </p:spPr>
      </p:cxnSp>
      <p:cxnSp>
        <p:nvCxnSpPr>
          <p:cNvPr id="19483" name="AutoShape 64"/>
          <p:cNvCxnSpPr>
            <a:cxnSpLocks noChangeShapeType="1"/>
            <a:stCxn id="19463" idx="5"/>
            <a:endCxn id="19468" idx="1"/>
          </p:cNvCxnSpPr>
          <p:nvPr/>
        </p:nvCxnSpPr>
        <p:spPr bwMode="auto">
          <a:xfrm>
            <a:off x="3516313" y="3373438"/>
            <a:ext cx="546100" cy="2016125"/>
          </a:xfrm>
          <a:prstGeom prst="straightConnector1">
            <a:avLst/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sp>
        <p:nvSpPr>
          <p:cNvPr id="19486" name="TextBox 45"/>
          <p:cNvSpPr txBox="1">
            <a:spLocks noChangeArrowheads="1"/>
          </p:cNvSpPr>
          <p:nvPr/>
        </p:nvSpPr>
        <p:spPr bwMode="auto">
          <a:xfrm>
            <a:off x="152400" y="1085672"/>
            <a:ext cx="25590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 collection of </a:t>
            </a:r>
          </a:p>
          <a:p>
            <a:r>
              <a:rPr lang="en-US" sz="2400" dirty="0"/>
              <a:t>vertices and directed edges</a:t>
            </a:r>
          </a:p>
        </p:txBody>
      </p:sp>
      <p:sp>
        <p:nvSpPr>
          <p:cNvPr id="28" name="Content Placeholder 48">
            <a:extLst>
              <a:ext uri="{FF2B5EF4-FFF2-40B4-BE49-F238E27FC236}">
                <a16:creationId xmlns:a16="http://schemas.microsoft.com/office/drawing/2014/main" id="{5F0E9981-06C8-7C4A-916F-4AD891C7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175" y="1341438"/>
            <a:ext cx="3095625" cy="47132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dirty="0"/>
              <a:t>What can this represent?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1EA1D-E214-9A45-A740-09CF346528B6}"/>
              </a:ext>
            </a:extLst>
          </p:cNvPr>
          <p:cNvSpPr txBox="1"/>
          <p:nvPr/>
        </p:nvSpPr>
        <p:spPr>
          <a:xfrm>
            <a:off x="6293224" y="2754875"/>
            <a:ext cx="2013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 binary relation</a:t>
            </a:r>
          </a:p>
        </p:txBody>
      </p:sp>
    </p:spTree>
    <p:extLst>
      <p:ext uri="{BB962C8B-B14F-4D97-AF65-F5344CB8AC3E}">
        <p14:creationId xmlns:p14="http://schemas.microsoft.com/office/powerpoint/2010/main" val="35952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Graph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686800" cy="4144963"/>
          </a:xfrm>
        </p:spPr>
        <p:txBody>
          <a:bodyPr/>
          <a:lstStyle/>
          <a:p>
            <a:r>
              <a:rPr lang="en-US" sz="2400" dirty="0"/>
              <a:t>What can  cause  problems when walking graphs?</a:t>
            </a:r>
          </a:p>
          <a:p>
            <a:pPr lvl="1"/>
            <a:r>
              <a:rPr lang="en-US" sz="2400" dirty="0"/>
              <a:t>you can visit the same node more than once</a:t>
            </a:r>
          </a:p>
          <a:p>
            <a:pPr lvl="1"/>
            <a:r>
              <a:rPr lang="en-US" sz="2400" dirty="0"/>
              <a:t>you can get in a cycle</a:t>
            </a:r>
          </a:p>
          <a:p>
            <a:r>
              <a:rPr lang="en-US" sz="2400" dirty="0"/>
              <a:t>What to do about it: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mark</a:t>
            </a:r>
            <a:r>
              <a:rPr lang="en-US" sz="2400" dirty="0"/>
              <a:t> the nodes</a:t>
            </a:r>
          </a:p>
          <a:p>
            <a:pPr lvl="2">
              <a:buNone/>
            </a:pPr>
            <a:r>
              <a:rPr lang="en-US" sz="2400" dirty="0"/>
              <a:t>-White: unvisited</a:t>
            </a:r>
          </a:p>
          <a:p>
            <a:pPr lvl="2">
              <a:buNone/>
            </a:pPr>
            <a:r>
              <a:rPr lang="en-US" sz="2400" dirty="0"/>
              <a:t>-Grey: (still being considered) on the frontier: not all adjacent nodes have been visited yet</a:t>
            </a:r>
          </a:p>
          <a:p>
            <a:pPr lvl="2">
              <a:buNone/>
            </a:pPr>
            <a:r>
              <a:rPr lang="en-US" sz="2400" dirty="0"/>
              <a:t>-Black: off the frontier: all adjacent nodes visited (not considered anymore) </a:t>
            </a:r>
          </a:p>
        </p:txBody>
      </p:sp>
    </p:spTree>
    <p:extLst>
      <p:ext uri="{BB962C8B-B14F-4D97-AF65-F5344CB8AC3E}">
        <p14:creationId xmlns:p14="http://schemas.microsoft.com/office/powerpoint/2010/main" val="91389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BFS: Breadth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Like </a:t>
            </a:r>
            <a:r>
              <a:rPr lang="en-US" sz="2800" b="1" dirty="0">
                <a:solidFill>
                  <a:srgbClr val="FF0000"/>
                </a:solidFill>
              </a:rPr>
              <a:t>level</a:t>
            </a:r>
            <a:r>
              <a:rPr lang="en-US" sz="2800" dirty="0"/>
              <a:t> traversal in trees,  </a:t>
            </a:r>
            <a:r>
              <a:rPr lang="en-US" sz="2800" b="1" dirty="0" err="1">
                <a:solidFill>
                  <a:srgbClr val="FF0000"/>
                </a:solidFill>
              </a:rPr>
              <a:t>BFS(G,s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/>
              <a:t>explores the edges of G and locates every node </a:t>
            </a:r>
            <a:r>
              <a:rPr lang="en-US" sz="2800" dirty="0" err="1"/>
              <a:t>v</a:t>
            </a:r>
            <a:r>
              <a:rPr lang="en-US" sz="2800" dirty="0"/>
              <a:t> reachable from </a:t>
            </a:r>
            <a:r>
              <a:rPr lang="en-US" sz="2800" dirty="0" err="1"/>
              <a:t>s</a:t>
            </a:r>
            <a:r>
              <a:rPr lang="en-US" sz="2800" dirty="0"/>
              <a:t> in a level order using a queue.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93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BFS: Breadth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Like level traversal in trees,  </a:t>
            </a:r>
            <a:r>
              <a:rPr lang="en-US" sz="2800" b="1" dirty="0" err="1">
                <a:solidFill>
                  <a:srgbClr val="FF0000"/>
                </a:solidFill>
              </a:rPr>
              <a:t>BFS(G,s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/>
              <a:t>explores the edges of G and locates every node </a:t>
            </a:r>
            <a:r>
              <a:rPr lang="en-US" sz="2800" dirty="0" err="1"/>
              <a:t>v</a:t>
            </a:r>
            <a:r>
              <a:rPr lang="en-US" sz="2800" dirty="0"/>
              <a:t> reachable from </a:t>
            </a:r>
            <a:r>
              <a:rPr lang="en-US" sz="2800" dirty="0" err="1"/>
              <a:t>s</a:t>
            </a:r>
            <a:r>
              <a:rPr lang="en-US" sz="2800" dirty="0"/>
              <a:t> in a level order using a queue.</a:t>
            </a:r>
          </a:p>
          <a:p>
            <a:r>
              <a:rPr lang="en-US" sz="2800" dirty="0"/>
              <a:t>BFS also computes the </a:t>
            </a:r>
            <a:r>
              <a:rPr lang="en-US" sz="2800" b="1" dirty="0">
                <a:solidFill>
                  <a:srgbClr val="FF0000"/>
                </a:solidFill>
              </a:rPr>
              <a:t>distance</a:t>
            </a:r>
            <a:r>
              <a:rPr lang="en-US" sz="2800" dirty="0"/>
              <a:t>: number of edges from </a:t>
            </a:r>
            <a:r>
              <a:rPr lang="en-US" sz="2800" dirty="0" err="1"/>
              <a:t>s</a:t>
            </a:r>
            <a:r>
              <a:rPr lang="en-US" sz="2800" dirty="0"/>
              <a:t> to all these nodes, and the </a:t>
            </a:r>
            <a:r>
              <a:rPr lang="en-US" sz="2800" b="1" dirty="0">
                <a:solidFill>
                  <a:srgbClr val="FF0000"/>
                </a:solidFill>
              </a:rPr>
              <a:t>shortest path </a:t>
            </a:r>
            <a:r>
              <a:rPr lang="en-US" sz="2800" dirty="0"/>
              <a:t>(minimal #edges) from </a:t>
            </a:r>
            <a:r>
              <a:rPr lang="en-US" sz="2800" dirty="0" err="1"/>
              <a:t>s</a:t>
            </a:r>
            <a:r>
              <a:rPr lang="en-US" sz="2800" dirty="0"/>
              <a:t> to </a:t>
            </a:r>
            <a:r>
              <a:rPr lang="en-US" sz="2800" dirty="0" err="1"/>
              <a:t>v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34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BFS: Breadth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Like level traversal in trees,  </a:t>
            </a:r>
            <a:r>
              <a:rPr lang="en-US" sz="2800" b="1" dirty="0" err="1">
                <a:solidFill>
                  <a:srgbClr val="FF0000"/>
                </a:solidFill>
              </a:rPr>
              <a:t>BFS(G,s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en-US" sz="2800" dirty="0"/>
              <a:t>explores the edges of G and locates every node </a:t>
            </a:r>
            <a:r>
              <a:rPr lang="en-US" sz="2800" dirty="0" err="1"/>
              <a:t>v</a:t>
            </a:r>
            <a:r>
              <a:rPr lang="en-US" sz="2800" dirty="0"/>
              <a:t> reachable from </a:t>
            </a:r>
            <a:r>
              <a:rPr lang="en-US" sz="2800" dirty="0" err="1"/>
              <a:t>s</a:t>
            </a:r>
            <a:r>
              <a:rPr lang="en-US" sz="2800" dirty="0"/>
              <a:t> in a level order using a queue.</a:t>
            </a:r>
          </a:p>
          <a:p>
            <a:r>
              <a:rPr lang="en-US" sz="2800" dirty="0"/>
              <a:t>BFS also computes the </a:t>
            </a:r>
            <a:r>
              <a:rPr lang="en-US" sz="2800" b="1" dirty="0">
                <a:solidFill>
                  <a:srgbClr val="FF0000"/>
                </a:solidFill>
              </a:rPr>
              <a:t>distance: </a:t>
            </a:r>
            <a:r>
              <a:rPr lang="en-US" sz="2800" dirty="0"/>
              <a:t>number of edges from </a:t>
            </a:r>
            <a:r>
              <a:rPr lang="en-US" sz="2800" dirty="0" err="1"/>
              <a:t>s</a:t>
            </a:r>
            <a:r>
              <a:rPr lang="en-US" sz="2800" dirty="0"/>
              <a:t> to all these nodes, and the </a:t>
            </a:r>
            <a:r>
              <a:rPr lang="en-US" sz="2800" b="1" dirty="0">
                <a:solidFill>
                  <a:srgbClr val="FF0000"/>
                </a:solidFill>
              </a:rPr>
              <a:t>shortest path </a:t>
            </a:r>
            <a:r>
              <a:rPr lang="en-US" sz="2800" dirty="0"/>
              <a:t>(minimal #edges) from </a:t>
            </a:r>
            <a:r>
              <a:rPr lang="en-US" sz="2800" dirty="0" err="1"/>
              <a:t>s</a:t>
            </a:r>
            <a:r>
              <a:rPr lang="en-US" sz="2800" dirty="0"/>
              <a:t> to </a:t>
            </a:r>
            <a:r>
              <a:rPr lang="en-US" sz="2800" dirty="0" err="1"/>
              <a:t>v</a:t>
            </a:r>
            <a:r>
              <a:rPr lang="en-US" sz="2800" dirty="0"/>
              <a:t>.</a:t>
            </a:r>
          </a:p>
          <a:p>
            <a:r>
              <a:rPr lang="en-US" sz="2800" dirty="0"/>
              <a:t>BFS expands a </a:t>
            </a:r>
            <a:r>
              <a:rPr lang="en-US" sz="2800" b="1" dirty="0">
                <a:solidFill>
                  <a:srgbClr val="FF0000"/>
                </a:solidFill>
              </a:rPr>
              <a:t>frontier </a:t>
            </a:r>
            <a:r>
              <a:rPr lang="en-US" sz="2800" dirty="0"/>
              <a:t>of </a:t>
            </a:r>
            <a:r>
              <a:rPr lang="en-US" sz="2800" b="1" dirty="0">
                <a:solidFill>
                  <a:srgbClr val="FF0000"/>
                </a:solidFill>
              </a:rPr>
              <a:t>discovered</a:t>
            </a:r>
            <a:r>
              <a:rPr lang="en-US" sz="2800" dirty="0"/>
              <a:t> but not yet visited nodes. Nodes are colored white, grey or black. They start out undiscovered or white.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14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7952818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BFS(G,s</a:t>
            </a:r>
            <a:r>
              <a:rPr lang="en-US" sz="2800" dirty="0"/>
              <a:t>)</a:t>
            </a:r>
          </a:p>
          <a:p>
            <a:r>
              <a:rPr lang="en-US" sz="2800" dirty="0"/>
              <a:t>  #d: distance,  c: color,  p: parent in BFS tree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forall</a:t>
            </a:r>
            <a:r>
              <a:rPr lang="en-US" sz="2800" dirty="0"/>
              <a:t> </a:t>
            </a:r>
            <a:r>
              <a:rPr lang="en-US" sz="2800" dirty="0" err="1"/>
              <a:t>v</a:t>
            </a:r>
            <a:r>
              <a:rPr lang="en-US" sz="2800" dirty="0"/>
              <a:t> in V-</a:t>
            </a:r>
            <a:r>
              <a:rPr lang="en-US" sz="2800" dirty="0" err="1"/>
              <a:t>s</a:t>
            </a:r>
            <a:r>
              <a:rPr lang="en-US" sz="2800" dirty="0"/>
              <a:t> {</a:t>
            </a:r>
            <a:r>
              <a:rPr lang="en-US" sz="2800" dirty="0" err="1"/>
              <a:t>c[v</a:t>
            </a:r>
            <a:r>
              <a:rPr lang="en-US" sz="2800" dirty="0"/>
              <a:t>]=white; </a:t>
            </a:r>
            <a:r>
              <a:rPr lang="en-US" sz="2800" dirty="0" err="1"/>
              <a:t>d[v</a:t>
            </a:r>
            <a:r>
              <a:rPr lang="en-US" sz="2800" dirty="0"/>
              <a:t>]=</a:t>
            </a:r>
            <a:r>
              <a:rPr lang="en-US" sz="2800" dirty="0" err="1">
                <a:sym typeface="Symbol"/>
              </a:rPr>
              <a:t></a:t>
            </a:r>
            <a:r>
              <a:rPr lang="en-US" sz="2800" dirty="0" err="1"/>
              <a:t>,p[v</a:t>
            </a:r>
            <a:r>
              <a:rPr lang="en-US" sz="2800" dirty="0"/>
              <a:t>]=nil}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c[s</a:t>
            </a:r>
            <a:r>
              <a:rPr lang="en-US" sz="2800" dirty="0"/>
              <a:t>]=grey; </a:t>
            </a:r>
            <a:r>
              <a:rPr lang="en-US" sz="2800" dirty="0" err="1"/>
              <a:t>d[s</a:t>
            </a:r>
            <a:r>
              <a:rPr lang="en-US" sz="2800" dirty="0"/>
              <a:t>]=0; </a:t>
            </a:r>
            <a:r>
              <a:rPr lang="en-US" sz="2800" dirty="0" err="1"/>
              <a:t>p[s</a:t>
            </a:r>
            <a:r>
              <a:rPr lang="en-US" sz="2800" dirty="0"/>
              <a:t>]=nil;</a:t>
            </a:r>
          </a:p>
          <a:p>
            <a:r>
              <a:rPr lang="en-US" sz="2800" dirty="0"/>
              <a:t>  Q=empty;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enque(Q,s</a:t>
            </a:r>
            <a:r>
              <a:rPr lang="en-US" sz="2800" dirty="0"/>
              <a:t>);</a:t>
            </a:r>
          </a:p>
          <a:p>
            <a:r>
              <a:rPr lang="en-US" sz="2800" dirty="0"/>
              <a:t>  while (Q != empty)  </a:t>
            </a:r>
          </a:p>
          <a:p>
            <a:r>
              <a:rPr lang="en-US" sz="2800" dirty="0"/>
              <a:t>     </a:t>
            </a:r>
            <a:r>
              <a:rPr lang="en-US" sz="2800" dirty="0" err="1"/>
              <a:t>u</a:t>
            </a:r>
            <a:r>
              <a:rPr lang="en-US" sz="2800" dirty="0"/>
              <a:t> = </a:t>
            </a:r>
            <a:r>
              <a:rPr lang="en-US" sz="2800" dirty="0" err="1"/>
              <a:t>deque(Q</a:t>
            </a:r>
            <a:r>
              <a:rPr lang="en-US" sz="2800" dirty="0"/>
              <a:t>);</a:t>
            </a:r>
          </a:p>
          <a:p>
            <a:r>
              <a:rPr lang="en-US" sz="2800" dirty="0"/>
              <a:t>      </a:t>
            </a:r>
            <a:r>
              <a:rPr lang="en-US" sz="2800" dirty="0" err="1"/>
              <a:t>forall</a:t>
            </a:r>
            <a:r>
              <a:rPr lang="en-US" sz="2800" dirty="0"/>
              <a:t>  </a:t>
            </a:r>
            <a:r>
              <a:rPr lang="en-US" sz="2800" dirty="0" err="1"/>
              <a:t>v</a:t>
            </a:r>
            <a:r>
              <a:rPr lang="en-US" sz="2800" dirty="0"/>
              <a:t> in </a:t>
            </a:r>
            <a:r>
              <a:rPr lang="en-US" sz="2800" dirty="0" err="1"/>
              <a:t>adj(u</a:t>
            </a:r>
            <a:r>
              <a:rPr lang="en-US" sz="2800" dirty="0"/>
              <a:t>)</a:t>
            </a:r>
          </a:p>
          <a:p>
            <a:r>
              <a:rPr lang="en-US" sz="2800" dirty="0"/>
              <a:t>         if (</a:t>
            </a:r>
            <a:r>
              <a:rPr lang="en-US" sz="2800" dirty="0" err="1"/>
              <a:t>c[v</a:t>
            </a:r>
            <a:r>
              <a:rPr lang="en-US" sz="2800" dirty="0"/>
              <a:t>]==white)  </a:t>
            </a:r>
          </a:p>
          <a:p>
            <a:r>
              <a:rPr lang="en-US" sz="2800" dirty="0"/>
              <a:t>            </a:t>
            </a:r>
            <a:r>
              <a:rPr lang="en-US" sz="2800" dirty="0" err="1"/>
              <a:t>c[v</a:t>
            </a:r>
            <a:r>
              <a:rPr lang="en-US" sz="2800" dirty="0"/>
              <a:t>]=grey; </a:t>
            </a:r>
            <a:r>
              <a:rPr lang="en-US" sz="2800" dirty="0" err="1"/>
              <a:t>d[v</a:t>
            </a:r>
            <a:r>
              <a:rPr lang="en-US" sz="2800" dirty="0"/>
              <a:t>]=d[u]+1; </a:t>
            </a:r>
            <a:r>
              <a:rPr lang="en-US" sz="2800" dirty="0" err="1"/>
              <a:t>p[v</a:t>
            </a:r>
            <a:r>
              <a:rPr lang="en-US" sz="2800" dirty="0"/>
              <a:t>]=</a:t>
            </a:r>
            <a:r>
              <a:rPr lang="en-US" sz="2800" dirty="0" err="1"/>
              <a:t>u</a:t>
            </a:r>
            <a:r>
              <a:rPr lang="en-US" sz="2800" dirty="0"/>
              <a:t>;        </a:t>
            </a:r>
          </a:p>
          <a:p>
            <a:r>
              <a:rPr lang="en-US" sz="2800" dirty="0"/>
              <a:t>            </a:t>
            </a:r>
            <a:r>
              <a:rPr lang="en-US" sz="2800" dirty="0" err="1"/>
              <a:t>enque(Q,v</a:t>
            </a:r>
            <a:r>
              <a:rPr lang="en-US" sz="2800" dirty="0"/>
              <a:t>)</a:t>
            </a:r>
          </a:p>
          <a:p>
            <a:r>
              <a:rPr lang="en-US" sz="2800" dirty="0"/>
              <a:t>     c[u]=black;</a:t>
            </a:r>
          </a:p>
          <a:p>
            <a:r>
              <a:rPr lang="en-US" sz="2800" dirty="0"/>
              <a:t>   # don’t really need grey here,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50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pic>
        <p:nvPicPr>
          <p:cNvPr id="703494" name="Picture 6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8" r="42842" b="20930"/>
          <a:stretch>
            <a:fillRect/>
          </a:stretch>
        </p:blipFill>
        <p:spPr bwMode="auto">
          <a:xfrm>
            <a:off x="2971800" y="1736725"/>
            <a:ext cx="2335213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34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Do it: Breadth First Search, s = 1</a:t>
            </a:r>
          </a:p>
        </p:txBody>
      </p:sp>
      <p:sp>
        <p:nvSpPr>
          <p:cNvPr id="7034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-3733800"/>
            <a:ext cx="7848600" cy="541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BFS produces a Breadth First Tree rooted at </a:t>
            </a:r>
            <a:r>
              <a:rPr lang="en-US" sz="2400" dirty="0" err="1"/>
              <a:t>s</a:t>
            </a:r>
            <a:r>
              <a:rPr lang="en-US" sz="2400" dirty="0"/>
              <a:t>: when a node </a:t>
            </a:r>
            <a:r>
              <a:rPr lang="en-US" sz="2400" dirty="0" err="1"/>
              <a:t>v</a:t>
            </a:r>
            <a:r>
              <a:rPr lang="en-US" sz="2400" dirty="0"/>
              <a:t> in L</a:t>
            </a:r>
            <a:r>
              <a:rPr lang="en-US" sz="2400" baseline="-25000" dirty="0"/>
              <a:t>i+1</a:t>
            </a:r>
            <a:r>
              <a:rPr lang="en-US" sz="2400" dirty="0"/>
              <a:t> is discovered as a neighbor  of node </a:t>
            </a:r>
            <a:r>
              <a:rPr lang="en-US" sz="2400" dirty="0" err="1"/>
              <a:t>u</a:t>
            </a:r>
            <a:r>
              <a:rPr lang="en-US" sz="2400" dirty="0"/>
              <a:t> in L</a:t>
            </a:r>
            <a:r>
              <a:rPr lang="en-US" sz="2400" baseline="-25000" dirty="0"/>
              <a:t>i</a:t>
            </a:r>
            <a:r>
              <a:rPr lang="en-US" sz="2400" dirty="0"/>
              <a:t> we add edge (</a:t>
            </a:r>
            <a:r>
              <a:rPr lang="en-US" sz="2400" dirty="0" err="1"/>
              <a:t>u,v</a:t>
            </a:r>
            <a:r>
              <a:rPr lang="en-US" sz="2400" dirty="0"/>
              <a:t>) to the BF tree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Property.  </a:t>
            </a:r>
            <a:r>
              <a:rPr lang="en-US" sz="2400" dirty="0">
                <a:solidFill>
                  <a:schemeClr val="tx1"/>
                </a:solidFill>
              </a:rPr>
              <a:t>Let T be a BFS tree of G, and let (x, y) be an edge of G. Then the level of x and y differ by at most 1.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AA7DE9-0B31-0043-9487-194198DE38E8}"/>
              </a:ext>
            </a:extLst>
          </p:cNvPr>
          <p:cNvGrpSpPr/>
          <p:nvPr/>
        </p:nvGrpSpPr>
        <p:grpSpPr>
          <a:xfrm>
            <a:off x="635000" y="4105275"/>
            <a:ext cx="8231887" cy="2533650"/>
            <a:chOff x="635000" y="4105275"/>
            <a:chExt cx="8231887" cy="2533650"/>
          </a:xfrm>
        </p:grpSpPr>
        <p:pic>
          <p:nvPicPr>
            <p:cNvPr id="703492" name="Picture 4" descr="kleinberg_03F03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587"/>
            <a:stretch>
              <a:fillRect/>
            </a:stretch>
          </p:blipFill>
          <p:spPr bwMode="auto">
            <a:xfrm>
              <a:off x="635000" y="4105275"/>
              <a:ext cx="7772400" cy="2533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03498" name="Rectangle 10"/>
            <p:cNvSpPr>
              <a:spLocks noChangeArrowheads="1"/>
            </p:cNvSpPr>
            <p:nvPr/>
          </p:nvSpPr>
          <p:spPr bwMode="auto">
            <a:xfrm>
              <a:off x="8482013" y="4227513"/>
              <a:ext cx="382450" cy="339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dirty="0"/>
                <a:t>L</a:t>
              </a:r>
              <a:r>
                <a:rPr lang="en-US" sz="1600" baseline="-25000" dirty="0"/>
                <a:t>0</a:t>
              </a:r>
              <a:endParaRPr lang="en-US" sz="1600" dirty="0"/>
            </a:p>
          </p:txBody>
        </p:sp>
        <p:sp>
          <p:nvSpPr>
            <p:cNvPr id="703499" name="Rectangle 11"/>
            <p:cNvSpPr>
              <a:spLocks noChangeArrowheads="1"/>
            </p:cNvSpPr>
            <p:nvPr/>
          </p:nvSpPr>
          <p:spPr bwMode="auto">
            <a:xfrm>
              <a:off x="8494713" y="4795838"/>
              <a:ext cx="339837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/>
                <a:t>L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703500" name="Rectangle 12"/>
            <p:cNvSpPr>
              <a:spLocks noChangeArrowheads="1"/>
            </p:cNvSpPr>
            <p:nvPr/>
          </p:nvSpPr>
          <p:spPr bwMode="auto">
            <a:xfrm>
              <a:off x="8507413" y="5394325"/>
              <a:ext cx="357887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/>
                <a:t>L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sp>
          <p:nvSpPr>
            <p:cNvPr id="703501" name="Rectangle 13"/>
            <p:cNvSpPr>
              <a:spLocks noChangeArrowheads="1"/>
            </p:cNvSpPr>
            <p:nvPr/>
          </p:nvSpPr>
          <p:spPr bwMode="auto">
            <a:xfrm>
              <a:off x="8509000" y="5975350"/>
              <a:ext cx="357887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/>
                <a:t>L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245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Complexity 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node is painted white once, and is </a:t>
            </a:r>
            <a:r>
              <a:rPr lang="en-US" sz="2400" dirty="0" err="1"/>
              <a:t>enqueued</a:t>
            </a:r>
            <a:r>
              <a:rPr lang="en-US" sz="2400" dirty="0"/>
              <a:t>  and </a:t>
            </a:r>
            <a:r>
              <a:rPr lang="en-US" sz="2400" dirty="0" err="1"/>
              <a:t>dequeued</a:t>
            </a:r>
            <a:r>
              <a:rPr lang="en-US" sz="2400" dirty="0"/>
              <a:t> at most once.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96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Complexity 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node is painted white once, and is </a:t>
            </a:r>
            <a:r>
              <a:rPr lang="en-US" sz="2400" dirty="0" err="1"/>
              <a:t>enqueued</a:t>
            </a:r>
            <a:r>
              <a:rPr lang="en-US" sz="2400" dirty="0"/>
              <a:t>  and </a:t>
            </a:r>
            <a:r>
              <a:rPr lang="en-US" sz="2400" dirty="0" err="1"/>
              <a:t>dequeued</a:t>
            </a:r>
            <a:r>
              <a:rPr lang="en-US" sz="2400" dirty="0"/>
              <a:t> at most once.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Why?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CE74B-38C4-8B41-ADF0-A4C1E0FBCCB8}"/>
              </a:ext>
            </a:extLst>
          </p:cNvPr>
          <p:cNvSpPr txBox="1"/>
          <p:nvPr/>
        </p:nvSpPr>
        <p:spPr>
          <a:xfrm>
            <a:off x="2783544" y="1949824"/>
            <a:ext cx="1058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code</a:t>
            </a:r>
          </a:p>
        </p:txBody>
      </p:sp>
    </p:spTree>
    <p:extLst>
      <p:ext uri="{BB962C8B-B14F-4D97-AF65-F5344CB8AC3E}">
        <p14:creationId xmlns:p14="http://schemas.microsoft.com/office/powerpoint/2010/main" val="2583040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Complexity 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node is painted white once, and is </a:t>
            </a:r>
            <a:r>
              <a:rPr lang="en-US" sz="2400" dirty="0" err="1"/>
              <a:t>enqueued</a:t>
            </a:r>
            <a:r>
              <a:rPr lang="en-US" sz="2400" dirty="0"/>
              <a:t>  and </a:t>
            </a:r>
            <a:r>
              <a:rPr lang="en-US" sz="2400" dirty="0" err="1"/>
              <a:t>dequeued</a:t>
            </a:r>
            <a:r>
              <a:rPr lang="en-US" sz="2400" dirty="0"/>
              <a:t> at most once.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endParaRPr lang="en-US" sz="2400" dirty="0"/>
          </a:p>
          <a:p>
            <a:r>
              <a:rPr lang="en-US" sz="2400" dirty="0" err="1"/>
              <a:t>Enque</a:t>
            </a:r>
            <a:r>
              <a:rPr lang="en-US" sz="2400" dirty="0"/>
              <a:t> and </a:t>
            </a:r>
            <a:r>
              <a:rPr lang="en-US" sz="2400" dirty="0" err="1"/>
              <a:t>deque</a:t>
            </a:r>
            <a:r>
              <a:rPr lang="en-US" sz="2400" dirty="0"/>
              <a:t> take constant time. The adjacency list of each node is scanned only once: when it is </a:t>
            </a:r>
            <a:r>
              <a:rPr lang="en-US" sz="2400" dirty="0" err="1"/>
              <a:t>dequeued</a:t>
            </a:r>
            <a:r>
              <a:rPr lang="en-US" sz="2400" dirty="0"/>
              <a:t>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27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Complexity 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node is painted white once, and is </a:t>
            </a:r>
            <a:r>
              <a:rPr lang="en-US" sz="2400" dirty="0" err="1"/>
              <a:t>enqueued</a:t>
            </a:r>
            <a:r>
              <a:rPr lang="en-US" sz="2400" dirty="0"/>
              <a:t>  and </a:t>
            </a:r>
            <a:r>
              <a:rPr lang="en-US" sz="2400" dirty="0" err="1"/>
              <a:t>dequeued</a:t>
            </a:r>
            <a:r>
              <a:rPr lang="en-US" sz="2400" dirty="0"/>
              <a:t> at most once. 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endParaRPr lang="en-US" sz="2400" dirty="0"/>
          </a:p>
          <a:p>
            <a:r>
              <a:rPr lang="en-US" sz="2400" dirty="0" err="1"/>
              <a:t>Enque</a:t>
            </a:r>
            <a:r>
              <a:rPr lang="en-US" sz="2400" dirty="0"/>
              <a:t> and </a:t>
            </a:r>
            <a:r>
              <a:rPr lang="en-US" sz="2400" dirty="0" err="1"/>
              <a:t>deque</a:t>
            </a:r>
            <a:r>
              <a:rPr lang="en-US" sz="2400" dirty="0"/>
              <a:t> take constant time. The adjacency list of each node is scanned only once, when it is </a:t>
            </a:r>
            <a:r>
              <a:rPr lang="en-US" sz="2400" dirty="0" err="1"/>
              <a:t>dequeued</a:t>
            </a:r>
            <a:r>
              <a:rPr lang="en-US" sz="2400" dirty="0"/>
              <a:t>. </a:t>
            </a:r>
          </a:p>
          <a:p>
            <a:r>
              <a:rPr lang="en-US" sz="2400" dirty="0"/>
              <a:t>Therefore time complexity for BFS is</a:t>
            </a:r>
          </a:p>
          <a:p>
            <a:pPr>
              <a:buNone/>
            </a:pPr>
            <a:r>
              <a:rPr lang="en-US" sz="2400" dirty="0"/>
              <a:t>                       O(|V|+|E|)  or </a:t>
            </a:r>
            <a:r>
              <a:rPr lang="en-US" sz="2400" dirty="0" err="1"/>
              <a:t>O(n+m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9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undirected graphs</a:t>
            </a:r>
          </a:p>
        </p:txBody>
      </p:sp>
      <p:sp>
        <p:nvSpPr>
          <p:cNvPr id="17411" name="Content Placeholder 48"/>
          <p:cNvSpPr>
            <a:spLocks noGrp="1"/>
          </p:cNvSpPr>
          <p:nvPr>
            <p:ph idx="1"/>
          </p:nvPr>
        </p:nvSpPr>
        <p:spPr>
          <a:xfrm>
            <a:off x="5591175" y="1341438"/>
            <a:ext cx="3095625" cy="47132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dirty="0"/>
              <a:t>What can this represent?</a:t>
            </a:r>
          </a:p>
        </p:txBody>
      </p:sp>
      <p:sp>
        <p:nvSpPr>
          <p:cNvPr id="17416" name="Oval 36"/>
          <p:cNvSpPr>
            <a:spLocks noChangeArrowheads="1"/>
          </p:cNvSpPr>
          <p:nvPr/>
        </p:nvSpPr>
        <p:spPr bwMode="auto">
          <a:xfrm>
            <a:off x="2951163" y="1676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Oval 40"/>
          <p:cNvSpPr>
            <a:spLocks noChangeArrowheads="1"/>
          </p:cNvSpPr>
          <p:nvPr/>
        </p:nvSpPr>
        <p:spPr bwMode="auto">
          <a:xfrm>
            <a:off x="1655763" y="2438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Oval 41"/>
          <p:cNvSpPr>
            <a:spLocks noChangeArrowheads="1"/>
          </p:cNvSpPr>
          <p:nvPr/>
        </p:nvSpPr>
        <p:spPr bwMode="auto">
          <a:xfrm>
            <a:off x="4856163" y="40386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Oval 42"/>
          <p:cNvSpPr>
            <a:spLocks noChangeArrowheads="1"/>
          </p:cNvSpPr>
          <p:nvPr/>
        </p:nvSpPr>
        <p:spPr bwMode="auto">
          <a:xfrm>
            <a:off x="3255963" y="3048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Oval 43"/>
          <p:cNvSpPr>
            <a:spLocks noChangeArrowheads="1"/>
          </p:cNvSpPr>
          <p:nvPr/>
        </p:nvSpPr>
        <p:spPr bwMode="auto">
          <a:xfrm>
            <a:off x="2798763" y="4572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Oval 44"/>
          <p:cNvSpPr>
            <a:spLocks noChangeArrowheads="1"/>
          </p:cNvSpPr>
          <p:nvPr/>
        </p:nvSpPr>
        <p:spPr bwMode="auto">
          <a:xfrm>
            <a:off x="1274763" y="41148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Oval 45"/>
          <p:cNvSpPr>
            <a:spLocks noChangeArrowheads="1"/>
          </p:cNvSpPr>
          <p:nvPr/>
        </p:nvSpPr>
        <p:spPr bwMode="auto">
          <a:xfrm>
            <a:off x="4551363" y="2438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Oval 46"/>
          <p:cNvSpPr>
            <a:spLocks noChangeArrowheads="1"/>
          </p:cNvSpPr>
          <p:nvPr/>
        </p:nvSpPr>
        <p:spPr bwMode="auto">
          <a:xfrm>
            <a:off x="2112963" y="58674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Oval 48"/>
          <p:cNvSpPr>
            <a:spLocks noChangeArrowheads="1"/>
          </p:cNvSpPr>
          <p:nvPr/>
        </p:nvSpPr>
        <p:spPr bwMode="auto">
          <a:xfrm>
            <a:off x="4017963" y="5334000"/>
            <a:ext cx="304800" cy="381000"/>
          </a:xfrm>
          <a:prstGeom prst="ellipse">
            <a:avLst/>
          </a:prstGeom>
          <a:solidFill>
            <a:srgbClr val="3366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425" name="AutoShape 49"/>
          <p:cNvCxnSpPr>
            <a:cxnSpLocks noChangeShapeType="1"/>
            <a:stCxn id="17416" idx="2"/>
            <a:endCxn id="17417" idx="7"/>
          </p:cNvCxnSpPr>
          <p:nvPr/>
        </p:nvCxnSpPr>
        <p:spPr bwMode="auto">
          <a:xfrm flipH="1">
            <a:off x="1916113" y="1866900"/>
            <a:ext cx="1035050" cy="6270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26" name="AutoShape 50"/>
          <p:cNvCxnSpPr>
            <a:cxnSpLocks noChangeShapeType="1"/>
            <a:stCxn id="17417" idx="4"/>
            <a:endCxn id="17421" idx="0"/>
          </p:cNvCxnSpPr>
          <p:nvPr/>
        </p:nvCxnSpPr>
        <p:spPr bwMode="auto">
          <a:xfrm flipH="1">
            <a:off x="1427163" y="2819400"/>
            <a:ext cx="381000" cy="12954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27" name="AutoShape 51"/>
          <p:cNvCxnSpPr>
            <a:cxnSpLocks noChangeShapeType="1"/>
            <a:stCxn id="17421" idx="4"/>
            <a:endCxn id="17423" idx="1"/>
          </p:cNvCxnSpPr>
          <p:nvPr/>
        </p:nvCxnSpPr>
        <p:spPr bwMode="auto">
          <a:xfrm>
            <a:off x="1427163" y="4495800"/>
            <a:ext cx="730250" cy="14271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28" name="AutoShape 52"/>
          <p:cNvCxnSpPr>
            <a:cxnSpLocks noChangeShapeType="1"/>
            <a:stCxn id="17423" idx="6"/>
            <a:endCxn id="17424" idx="3"/>
          </p:cNvCxnSpPr>
          <p:nvPr/>
        </p:nvCxnSpPr>
        <p:spPr bwMode="auto">
          <a:xfrm flipV="1">
            <a:off x="2417763" y="5659438"/>
            <a:ext cx="1644650" cy="3984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29" name="AutoShape 53"/>
          <p:cNvCxnSpPr>
            <a:cxnSpLocks noChangeShapeType="1"/>
            <a:stCxn id="17416" idx="6"/>
            <a:endCxn id="17422" idx="1"/>
          </p:cNvCxnSpPr>
          <p:nvPr/>
        </p:nvCxnSpPr>
        <p:spPr bwMode="auto">
          <a:xfrm>
            <a:off x="3255963" y="1866900"/>
            <a:ext cx="1339850" cy="6270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0" name="AutoShape 54"/>
          <p:cNvCxnSpPr>
            <a:cxnSpLocks noChangeShapeType="1"/>
            <a:stCxn id="17416" idx="4"/>
            <a:endCxn id="17419" idx="0"/>
          </p:cNvCxnSpPr>
          <p:nvPr/>
        </p:nvCxnSpPr>
        <p:spPr bwMode="auto">
          <a:xfrm>
            <a:off x="3103563" y="2057400"/>
            <a:ext cx="304800" cy="9906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1" name="AutoShape 55"/>
          <p:cNvCxnSpPr>
            <a:cxnSpLocks noChangeShapeType="1"/>
            <a:stCxn id="17417" idx="6"/>
            <a:endCxn id="17419" idx="2"/>
          </p:cNvCxnSpPr>
          <p:nvPr/>
        </p:nvCxnSpPr>
        <p:spPr bwMode="auto">
          <a:xfrm>
            <a:off x="1960563" y="2628900"/>
            <a:ext cx="1295400" cy="6096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2" name="AutoShape 56"/>
          <p:cNvCxnSpPr>
            <a:cxnSpLocks noChangeShapeType="1"/>
            <a:stCxn id="17417" idx="5"/>
            <a:endCxn id="17420" idx="1"/>
          </p:cNvCxnSpPr>
          <p:nvPr/>
        </p:nvCxnSpPr>
        <p:spPr bwMode="auto">
          <a:xfrm>
            <a:off x="1916113" y="2763838"/>
            <a:ext cx="927100" cy="1863725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3" name="AutoShape 57"/>
          <p:cNvCxnSpPr>
            <a:cxnSpLocks noChangeShapeType="1"/>
            <a:stCxn id="17419" idx="4"/>
            <a:endCxn id="17420" idx="0"/>
          </p:cNvCxnSpPr>
          <p:nvPr/>
        </p:nvCxnSpPr>
        <p:spPr bwMode="auto">
          <a:xfrm flipH="1">
            <a:off x="2951163" y="3429000"/>
            <a:ext cx="457200" cy="11430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4" name="AutoShape 58"/>
          <p:cNvCxnSpPr>
            <a:cxnSpLocks noChangeShapeType="1"/>
            <a:stCxn id="17420" idx="3"/>
            <a:endCxn id="17423" idx="0"/>
          </p:cNvCxnSpPr>
          <p:nvPr/>
        </p:nvCxnSpPr>
        <p:spPr bwMode="auto">
          <a:xfrm flipH="1">
            <a:off x="2265363" y="4897438"/>
            <a:ext cx="577850" cy="969963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5" name="AutoShape 59"/>
          <p:cNvCxnSpPr>
            <a:cxnSpLocks noChangeShapeType="1"/>
            <a:stCxn id="17422" idx="3"/>
            <a:endCxn id="17419" idx="7"/>
          </p:cNvCxnSpPr>
          <p:nvPr/>
        </p:nvCxnSpPr>
        <p:spPr bwMode="auto">
          <a:xfrm flipH="1">
            <a:off x="3516313" y="2763838"/>
            <a:ext cx="1079500" cy="339725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6" name="AutoShape 61"/>
          <p:cNvCxnSpPr>
            <a:cxnSpLocks noChangeShapeType="1"/>
            <a:stCxn id="17418" idx="3"/>
            <a:endCxn id="17424" idx="7"/>
          </p:cNvCxnSpPr>
          <p:nvPr/>
        </p:nvCxnSpPr>
        <p:spPr bwMode="auto">
          <a:xfrm flipH="1">
            <a:off x="4278313" y="4364038"/>
            <a:ext cx="622300" cy="1025525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7" name="AutoShape 62"/>
          <p:cNvCxnSpPr>
            <a:cxnSpLocks noChangeShapeType="1"/>
            <a:stCxn id="17420" idx="6"/>
            <a:endCxn id="17424" idx="2"/>
          </p:cNvCxnSpPr>
          <p:nvPr/>
        </p:nvCxnSpPr>
        <p:spPr bwMode="auto">
          <a:xfrm>
            <a:off x="3103563" y="4762500"/>
            <a:ext cx="914400" cy="7620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8" name="AutoShape 63"/>
          <p:cNvCxnSpPr>
            <a:cxnSpLocks noChangeShapeType="1"/>
            <a:stCxn id="17422" idx="4"/>
            <a:endCxn id="17424" idx="0"/>
          </p:cNvCxnSpPr>
          <p:nvPr/>
        </p:nvCxnSpPr>
        <p:spPr bwMode="auto">
          <a:xfrm flipH="1">
            <a:off x="4170363" y="2819400"/>
            <a:ext cx="533400" cy="2514600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cxnSp>
        <p:nvCxnSpPr>
          <p:cNvPr id="17439" name="AutoShape 64"/>
          <p:cNvCxnSpPr>
            <a:cxnSpLocks noChangeShapeType="1"/>
            <a:stCxn id="17419" idx="5"/>
            <a:endCxn id="17424" idx="1"/>
          </p:cNvCxnSpPr>
          <p:nvPr/>
        </p:nvCxnSpPr>
        <p:spPr bwMode="auto">
          <a:xfrm>
            <a:off x="3516313" y="3373438"/>
            <a:ext cx="546100" cy="2016125"/>
          </a:xfrm>
          <a:prstGeom prst="straightConnector1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cxnSp>
      <p:sp>
        <p:nvSpPr>
          <p:cNvPr id="17415" name="TextBox 45"/>
          <p:cNvSpPr txBox="1">
            <a:spLocks noChangeArrowheads="1"/>
          </p:cNvSpPr>
          <p:nvPr/>
        </p:nvSpPr>
        <p:spPr bwMode="auto">
          <a:xfrm>
            <a:off x="76200" y="1219200"/>
            <a:ext cx="25590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 collection of </a:t>
            </a:r>
          </a:p>
          <a:p>
            <a:r>
              <a:rPr lang="en-US" sz="2400" dirty="0"/>
              <a:t>vertices and edges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12E1E-3F66-3C46-82E5-3E46E2BCBBDB}"/>
              </a:ext>
            </a:extLst>
          </p:cNvPr>
          <p:cNvSpPr txBox="1"/>
          <p:nvPr/>
        </p:nvSpPr>
        <p:spPr>
          <a:xfrm>
            <a:off x="5809131" y="3359533"/>
            <a:ext cx="3177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dirty="0"/>
              <a:t>A computer network, a map, . . .</a:t>
            </a:r>
          </a:p>
        </p:txBody>
      </p:sp>
    </p:spTree>
    <p:extLst>
      <p:ext uri="{BB962C8B-B14F-4D97-AF65-F5344CB8AC3E}">
        <p14:creationId xmlns:p14="http://schemas.microsoft.com/office/powerpoint/2010/main" val="379585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DFS: Depth 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Explores edges </a:t>
            </a:r>
            <a:r>
              <a:rPr lang="en-US" sz="2800" dirty="0">
                <a:solidFill>
                  <a:schemeClr val="accent1"/>
                </a:solidFill>
              </a:rPr>
              <a:t>from the most recently discovered node;  </a:t>
            </a:r>
            <a:r>
              <a:rPr lang="en-US" sz="2800" dirty="0"/>
              <a:t>backtracks when reaching a dead-end. The algorithm below does not use white, grey, black, but uses </a:t>
            </a:r>
            <a:r>
              <a:rPr lang="en-US" sz="2800" dirty="0">
                <a:solidFill>
                  <a:srgbClr val="FF0000"/>
                </a:solidFill>
              </a:rPr>
              <a:t>explored</a:t>
            </a:r>
            <a:r>
              <a:rPr lang="en-US" sz="2800" dirty="0"/>
              <a:t> (and implicitly unexplored). Recursive code: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 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3429000"/>
            <a:ext cx="9144000" cy="19811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2880" tIns="91440" rIns="137160" bIns="91440">
            <a:prstTxWarp prst="textNoShape">
              <a:avLst/>
            </a:prstTxWarp>
            <a:spAutoFit/>
          </a:bodyPr>
          <a:lstStyle/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</a:t>
            </a:r>
            <a:r>
              <a:rPr kumimoji="0" lang="en-US" sz="2000" b="1" dirty="0" err="1">
                <a:solidFill>
                  <a:schemeClr val="bg2"/>
                </a:solidFill>
                <a:latin typeface="Courier New" charset="0"/>
              </a:rPr>
              <a:t>DFS(u</a:t>
            </a: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):</a:t>
            </a:r>
          </a:p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  mark u as Explored and add u to R</a:t>
            </a:r>
          </a:p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  </a:t>
            </a:r>
            <a:r>
              <a:rPr kumimoji="0" lang="en-US" sz="2000" b="1" dirty="0">
                <a:solidFill>
                  <a:srgbClr val="000090"/>
                </a:solidFill>
                <a:latin typeface="Courier New" charset="0"/>
              </a:rPr>
              <a:t>for </a:t>
            </a: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each edge (</a:t>
            </a:r>
            <a:r>
              <a:rPr kumimoji="0" lang="en-US" sz="2000" b="1" dirty="0" err="1">
                <a:solidFill>
                  <a:schemeClr val="bg2"/>
                </a:solidFill>
                <a:latin typeface="Courier New" charset="0"/>
              </a:rPr>
              <a:t>u,v</a:t>
            </a: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) :</a:t>
            </a:r>
          </a:p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    </a:t>
            </a:r>
            <a:r>
              <a:rPr kumimoji="0" lang="en-US" sz="2000" b="1" dirty="0">
                <a:solidFill>
                  <a:srgbClr val="000090"/>
                </a:solidFill>
                <a:latin typeface="Courier New" charset="0"/>
              </a:rPr>
              <a:t>if</a:t>
            </a: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v is not marked Explored :</a:t>
            </a:r>
          </a:p>
          <a:p>
            <a:pPr>
              <a:lnSpc>
                <a:spcPts val="2300"/>
              </a:lnSpc>
            </a:pPr>
            <a:r>
              <a:rPr kumimoji="0" lang="en-US" sz="2000" b="1" dirty="0">
                <a:solidFill>
                  <a:schemeClr val="bg2"/>
                </a:solidFill>
                <a:latin typeface="Courier New" charset="0"/>
              </a:rPr>
              <a:t>          DFS(v)</a:t>
            </a:r>
          </a:p>
          <a:p>
            <a:pPr>
              <a:lnSpc>
                <a:spcPts val="2300"/>
              </a:lnSpc>
            </a:pPr>
            <a:endParaRPr lang="en-US" sz="20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59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Recursive / node coloring 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</a:t>
            </a:r>
            <a:r>
              <a:rPr lang="en-US" sz="2400" dirty="0" err="1"/>
              <a:t>DFS(u</a:t>
            </a:r>
            <a:r>
              <a:rPr lang="en-US" sz="2400" dirty="0"/>
              <a:t>):</a:t>
            </a:r>
          </a:p>
          <a:p>
            <a:pPr>
              <a:buNone/>
            </a:pPr>
            <a:r>
              <a:rPr lang="en-US" sz="2400" dirty="0"/>
              <a:t>         #</a:t>
            </a:r>
            <a:r>
              <a:rPr lang="en-US" sz="2400" dirty="0" err="1"/>
              <a:t>c</a:t>
            </a:r>
            <a:r>
              <a:rPr lang="en-US" sz="2400" dirty="0"/>
              <a:t>: color,  </a:t>
            </a:r>
            <a:r>
              <a:rPr lang="en-US" sz="2400" dirty="0" err="1"/>
              <a:t>p</a:t>
            </a:r>
            <a:r>
              <a:rPr lang="en-US" sz="2400" dirty="0"/>
              <a:t>: parent</a:t>
            </a:r>
          </a:p>
          <a:p>
            <a:pPr>
              <a:buNone/>
            </a:pPr>
            <a:r>
              <a:rPr lang="en-US" sz="2400" dirty="0"/>
              <a:t>         </a:t>
            </a:r>
            <a:r>
              <a:rPr lang="en-US" sz="2400" dirty="0" err="1"/>
              <a:t>c[u</a:t>
            </a:r>
            <a:r>
              <a:rPr lang="en-US" sz="2400" dirty="0"/>
              <a:t>]=grey</a:t>
            </a:r>
          </a:p>
          <a:p>
            <a:pPr>
              <a:buNone/>
            </a:pPr>
            <a:r>
              <a:rPr lang="en-US" sz="2400" dirty="0"/>
              <a:t>         </a:t>
            </a:r>
            <a:r>
              <a:rPr lang="en-US" sz="2400" dirty="0" err="1"/>
              <a:t>forall</a:t>
            </a:r>
            <a:r>
              <a:rPr lang="en-US" sz="2400" dirty="0"/>
              <a:t>  </a:t>
            </a:r>
            <a:r>
              <a:rPr lang="en-US" sz="2400" dirty="0" err="1"/>
              <a:t>v</a:t>
            </a:r>
            <a:r>
              <a:rPr lang="en-US" sz="2400" dirty="0"/>
              <a:t> in </a:t>
            </a:r>
            <a:r>
              <a:rPr lang="en-US" sz="2400" dirty="0" err="1"/>
              <a:t>Adj(u</a:t>
            </a:r>
            <a:r>
              <a:rPr lang="en-US" sz="2400" dirty="0"/>
              <a:t>):</a:t>
            </a:r>
          </a:p>
          <a:p>
            <a:pPr>
              <a:buNone/>
            </a:pPr>
            <a:r>
              <a:rPr lang="en-US" sz="2400" dirty="0"/>
              <a:t>            if </a:t>
            </a:r>
            <a:r>
              <a:rPr lang="en-US" sz="2400" dirty="0" err="1"/>
              <a:t>c[v</a:t>
            </a:r>
            <a:r>
              <a:rPr lang="en-US" sz="2400" dirty="0"/>
              <a:t>]==white:</a:t>
            </a:r>
          </a:p>
          <a:p>
            <a:pPr>
              <a:buNone/>
            </a:pPr>
            <a:r>
              <a:rPr lang="en-US" sz="2400" dirty="0"/>
              <a:t>               </a:t>
            </a:r>
            <a:r>
              <a:rPr lang="en-US" sz="2400" dirty="0" err="1"/>
              <a:t>p[v</a:t>
            </a:r>
            <a:r>
              <a:rPr lang="en-US" sz="2400" dirty="0"/>
              <a:t>]=</a:t>
            </a:r>
            <a:r>
              <a:rPr lang="en-US" sz="2400" dirty="0" err="1"/>
              <a:t>u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               </a:t>
            </a:r>
            <a:r>
              <a:rPr lang="en-US" sz="2400" dirty="0" err="1"/>
              <a:t>DFS(v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         </a:t>
            </a:r>
            <a:r>
              <a:rPr lang="en-US" sz="2400" dirty="0" err="1"/>
              <a:t>c[u</a:t>
            </a:r>
            <a:r>
              <a:rPr lang="en-US" sz="2400" dirty="0"/>
              <a:t>]=black 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16858" y="4840936"/>
            <a:ext cx="8610600" cy="1676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The above implementation of DFS runs in  O(m + n) time if the graph is given by its adjacency list representation.</a:t>
            </a:r>
          </a:p>
          <a:p>
            <a:r>
              <a:rPr lang="en-US" sz="2400" dirty="0"/>
              <a:t>Proof:</a:t>
            </a:r>
          </a:p>
          <a:p>
            <a:pPr marL="460375" lvl="2" indent="0">
              <a:buNone/>
            </a:pPr>
            <a:r>
              <a:rPr lang="en-US" sz="2400" dirty="0">
                <a:cs typeface="Lucida Grande" charset="0"/>
              </a:rPr>
              <a:t>Same as in BFS ▪</a:t>
            </a:r>
            <a:endParaRPr lang="en-US" sz="24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2711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E874-209E-9E41-BF48-5A9EEA1BBA4B}" type="slidenum">
              <a:rPr lang="en-US"/>
              <a:pPr/>
              <a:t>32</a:t>
            </a:fld>
            <a:endParaRPr lang="en-US" sz="1400"/>
          </a:p>
        </p:txBody>
      </p:sp>
      <p:pic>
        <p:nvPicPr>
          <p:cNvPr id="704516" name="Picture 4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r="44359" b="20930"/>
          <a:stretch>
            <a:fillRect/>
          </a:stretch>
        </p:blipFill>
        <p:spPr bwMode="auto">
          <a:xfrm>
            <a:off x="5424488" y="3810000"/>
            <a:ext cx="2195512" cy="217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Connectivity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s-t connectivity problem.  </a:t>
            </a:r>
            <a:r>
              <a:rPr lang="en-US" sz="2400" dirty="0">
                <a:solidFill>
                  <a:schemeClr val="tx1"/>
                </a:solidFill>
              </a:rPr>
              <a:t>Given two node s and t, is there a path between s and t?</a:t>
            </a:r>
          </a:p>
          <a:p>
            <a:pPr marL="114300" lvl="1" indent="0">
              <a:buNone/>
            </a:pPr>
            <a:endParaRPr lang="en-US" sz="2400" dirty="0"/>
          </a:p>
          <a:p>
            <a:r>
              <a:rPr lang="en-US" sz="2400" dirty="0"/>
              <a:t>s-t shortest path problem.  </a:t>
            </a:r>
            <a:r>
              <a:rPr lang="en-US" sz="2400" dirty="0">
                <a:solidFill>
                  <a:schemeClr val="tx1"/>
                </a:solidFill>
              </a:rPr>
              <a:t>Given two nodes s and t, what is the length of the shortest path between s and t? Length: either in terms of number of edges, </a:t>
            </a:r>
          </a:p>
          <a:p>
            <a:r>
              <a:rPr lang="en-US" sz="2400" dirty="0">
                <a:solidFill>
                  <a:schemeClr val="tx1"/>
                </a:solidFill>
              </a:rPr>
              <a:t>or in terms of sum of weights.</a:t>
            </a:r>
            <a:endParaRPr lang="en-US" sz="2400" dirty="0"/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045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connected components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58343" y="995075"/>
            <a:ext cx="8585200" cy="2309812"/>
          </a:xfrm>
        </p:spPr>
        <p:txBody>
          <a:bodyPr/>
          <a:lstStyle/>
          <a:p>
            <a:pPr eaLnBrk="1" hangingPunct="1"/>
            <a:r>
              <a:rPr lang="en-US" sz="2200" dirty="0"/>
              <a:t>An undirected graph is called </a:t>
            </a:r>
            <a:r>
              <a:rPr lang="en-US" sz="2200" dirty="0">
                <a:solidFill>
                  <a:srgbClr val="800000"/>
                </a:solidFill>
              </a:rPr>
              <a:t>connected </a:t>
            </a:r>
            <a:r>
              <a:rPr lang="en-US" sz="2200" dirty="0"/>
              <a:t>if there is a path between every pair of vertices. </a:t>
            </a:r>
          </a:p>
          <a:p>
            <a:pPr eaLnBrk="1" hangingPunct="1"/>
            <a:r>
              <a:rPr lang="en-US" sz="2200" dirty="0"/>
              <a:t>A </a:t>
            </a:r>
            <a:r>
              <a:rPr lang="en-US" sz="2200" dirty="0">
                <a:solidFill>
                  <a:srgbClr val="800000"/>
                </a:solidFill>
              </a:rPr>
              <a:t>connected component </a:t>
            </a:r>
            <a:r>
              <a:rPr lang="en-US" sz="2200" dirty="0"/>
              <a:t>is a maximal set of vertices that is connected. </a:t>
            </a:r>
          </a:p>
          <a:p>
            <a:pPr eaLnBrk="1" hangingPunct="1"/>
            <a:r>
              <a:rPr lang="en-US" sz="2200" dirty="0"/>
              <a:t>The word "maximal" means that if any vertex is added to a connected component, then the set of vertices will no longer be connected.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037" y="3779982"/>
            <a:ext cx="4000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93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Connected Components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Connected graph.  </a:t>
            </a:r>
            <a:r>
              <a:rPr lang="en-US" sz="2400" dirty="0">
                <a:solidFill>
                  <a:srgbClr val="000000"/>
                </a:solidFill>
              </a:rPr>
              <a:t>There is a path between any pair of nodes.</a:t>
            </a:r>
          </a:p>
          <a:p>
            <a:endParaRPr lang="en-US" sz="2400" dirty="0"/>
          </a:p>
          <a:p>
            <a:r>
              <a:rPr lang="en-US" sz="2400" dirty="0"/>
              <a:t>Connected component of a node s.  </a:t>
            </a:r>
            <a:r>
              <a:rPr lang="en-US" sz="2400" dirty="0">
                <a:solidFill>
                  <a:schemeClr val="tx1"/>
                </a:solidFill>
              </a:rPr>
              <a:t>The set of all nodes reachable from s.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Connected component containing node 1 = { 1, 2, 3, 4, 5, 6, 7, 8 }.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35236" name="Picture 4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r="14383" b="20930"/>
          <a:stretch>
            <a:fillRect/>
          </a:stretch>
        </p:blipFill>
        <p:spPr bwMode="auto">
          <a:xfrm>
            <a:off x="2438400" y="3090862"/>
            <a:ext cx="4191000" cy="230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027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Connected component of a node s.  </a:t>
            </a:r>
            <a:r>
              <a:rPr lang="en-US" sz="2400" dirty="0">
                <a:solidFill>
                  <a:schemeClr val="tx1"/>
                </a:solidFill>
              </a:rPr>
              <a:t>The set of all nodes reachable from s.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Given two nodes s, and t, their connected components are either identical or disjoint.  </a:t>
            </a:r>
            <a:r>
              <a:rPr lang="en-US" sz="2400" b="1" dirty="0">
                <a:solidFill>
                  <a:srgbClr val="FF0000"/>
                </a:solidFill>
              </a:rPr>
              <a:t>WHY?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pic>
        <p:nvPicPr>
          <p:cNvPr id="5" name="Picture 4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r="14383" b="20930"/>
          <a:stretch>
            <a:fillRect/>
          </a:stretch>
        </p:blipFill>
        <p:spPr bwMode="auto">
          <a:xfrm>
            <a:off x="2057401" y="3388230"/>
            <a:ext cx="4572000" cy="251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020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Connected component of a node s.  </a:t>
            </a:r>
            <a:r>
              <a:rPr lang="en-US" sz="2400" dirty="0">
                <a:solidFill>
                  <a:schemeClr val="tx1"/>
                </a:solidFill>
              </a:rPr>
              <a:t>The set of all nodes reachable from s.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Given two nodes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, and 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dirty="0"/>
              <a:t>, their connected components are either identical or disjoint.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5763-8BBD-4347-9E09-9CD84C8D3BCF}" type="slidenum">
              <a:rPr lang="en-US" smtClean="0"/>
              <a:pPr/>
              <a:t>36</a:t>
            </a:fld>
            <a:endParaRPr lang="en-US" sz="1400"/>
          </a:p>
        </p:txBody>
      </p:sp>
      <p:pic>
        <p:nvPicPr>
          <p:cNvPr id="5" name="Picture 4" descr="kleinberg_03F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r="14383" b="20930"/>
          <a:stretch>
            <a:fillRect/>
          </a:stretch>
        </p:blipFill>
        <p:spPr bwMode="auto">
          <a:xfrm>
            <a:off x="2466323" y="2796994"/>
            <a:ext cx="416307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5152072"/>
            <a:ext cx="81147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cases – either there is a path between the two nodes, or there isn’t.</a:t>
            </a:r>
          </a:p>
          <a:p>
            <a:r>
              <a:rPr lang="en-US" dirty="0"/>
              <a:t>If there is a path:  take a node </a:t>
            </a:r>
            <a:r>
              <a:rPr lang="en-US" dirty="0" err="1"/>
              <a:t>u</a:t>
            </a:r>
            <a:r>
              <a:rPr lang="en-US" dirty="0"/>
              <a:t> in the connected component of </a:t>
            </a:r>
            <a:r>
              <a:rPr lang="en-US" dirty="0" err="1"/>
              <a:t>s</a:t>
            </a:r>
            <a:r>
              <a:rPr lang="en-US" dirty="0"/>
              <a:t>, and </a:t>
            </a:r>
          </a:p>
          <a:p>
            <a:r>
              <a:rPr lang="en-US" dirty="0"/>
              <a:t>construct a path from </a:t>
            </a:r>
            <a:r>
              <a:rPr lang="en-US" dirty="0" err="1"/>
              <a:t>t</a:t>
            </a:r>
            <a:r>
              <a:rPr lang="en-US" dirty="0"/>
              <a:t> to </a:t>
            </a:r>
            <a:r>
              <a:rPr lang="en-US" dirty="0" err="1"/>
              <a:t>u</a:t>
            </a:r>
            <a:r>
              <a:rPr lang="en-US" dirty="0"/>
              <a:t>:  </a:t>
            </a:r>
            <a:r>
              <a:rPr lang="en-US" dirty="0" err="1"/>
              <a:t>t</a:t>
            </a:r>
            <a:r>
              <a:rPr lang="en-US" dirty="0"/>
              <a:t> to </a:t>
            </a:r>
            <a:r>
              <a:rPr lang="en-US" dirty="0" err="1"/>
              <a:t>s</a:t>
            </a:r>
            <a:r>
              <a:rPr lang="en-US" dirty="0"/>
              <a:t>, then </a:t>
            </a:r>
            <a:r>
              <a:rPr lang="en-US" dirty="0" err="1"/>
              <a:t>s</a:t>
            </a:r>
            <a:r>
              <a:rPr lang="en-US" dirty="0"/>
              <a:t> to </a:t>
            </a:r>
            <a:r>
              <a:rPr lang="en-US" dirty="0" err="1"/>
              <a:t>u</a:t>
            </a:r>
            <a:r>
              <a:rPr lang="en-US" dirty="0"/>
              <a:t>, so CC</a:t>
            </a:r>
            <a:r>
              <a:rPr lang="en-US" baseline="-25000" dirty="0"/>
              <a:t>s</a:t>
            </a:r>
            <a:r>
              <a:rPr lang="en-US" dirty="0"/>
              <a:t>  = </a:t>
            </a:r>
            <a:r>
              <a:rPr lang="en-US" dirty="0" err="1"/>
              <a:t>CC</a:t>
            </a:r>
            <a:r>
              <a:rPr lang="en-US" baseline="-25000" dirty="0" err="1"/>
              <a:t>t</a:t>
            </a:r>
            <a:endParaRPr lang="en-US" dirty="0"/>
          </a:p>
          <a:p>
            <a:r>
              <a:rPr lang="en-US" dirty="0"/>
              <a:t>If there is no path:  assume that the intersection contains a node </a:t>
            </a:r>
            <a:r>
              <a:rPr lang="en-US" dirty="0" err="1"/>
              <a:t>u</a:t>
            </a:r>
            <a:r>
              <a:rPr lang="en-US" dirty="0"/>
              <a:t>.  Use </a:t>
            </a:r>
          </a:p>
          <a:p>
            <a:r>
              <a:rPr lang="en-US" dirty="0"/>
              <a:t>it to construct a path between 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 err="1"/>
              <a:t>t</a:t>
            </a:r>
            <a:r>
              <a:rPr lang="en-US" dirty="0"/>
              <a:t>:  </a:t>
            </a:r>
            <a:r>
              <a:rPr lang="en-US" dirty="0" err="1"/>
              <a:t>s</a:t>
            </a:r>
            <a:r>
              <a:rPr lang="en-US" dirty="0"/>
              <a:t> to </a:t>
            </a:r>
            <a:r>
              <a:rPr lang="en-US" dirty="0" err="1"/>
              <a:t>u</a:t>
            </a:r>
            <a:r>
              <a:rPr lang="en-US" dirty="0"/>
              <a:t>, then </a:t>
            </a:r>
            <a:r>
              <a:rPr lang="en-US" dirty="0" err="1"/>
              <a:t>u</a:t>
            </a:r>
            <a:r>
              <a:rPr lang="en-US" dirty="0"/>
              <a:t> to </a:t>
            </a:r>
            <a:r>
              <a:rPr lang="en-US" dirty="0" err="1"/>
              <a:t>t</a:t>
            </a:r>
            <a:r>
              <a:rPr lang="en-US" dirty="0"/>
              <a:t> – </a:t>
            </a:r>
            <a:r>
              <a:rPr lang="en-US" b="1" dirty="0">
                <a:solidFill>
                  <a:srgbClr val="FF0000"/>
                </a:solidFill>
              </a:rPr>
              <a:t>contradiction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056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A37CB-7691-3A42-94E6-A06AF77717FA}" type="slidenum">
              <a:rPr lang="en-US"/>
              <a:pPr/>
              <a:t>37</a:t>
            </a:fld>
            <a:endParaRPr lang="en-US" sz="1400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Connected Components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A generic algorithm for finding 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connected components: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Upon termination, R is the connected component containing </a:t>
            </a:r>
            <a:r>
              <a:rPr lang="en-US" sz="2400" dirty="0" err="1">
                <a:solidFill>
                  <a:schemeClr val="tx1"/>
                </a:solidFill>
              </a:rPr>
              <a:t>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BFS:  explore in order of distance from s.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DFS:  explores edges </a:t>
            </a:r>
            <a:r>
              <a:rPr lang="en-US" sz="2400" dirty="0">
                <a:solidFill>
                  <a:schemeClr val="accent1"/>
                </a:solidFill>
              </a:rPr>
              <a:t>from the most recently discovered node;  </a:t>
            </a:r>
            <a:r>
              <a:rPr lang="en-US" sz="2400" dirty="0"/>
              <a:t>backtracks when reaching a dead-end.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770053" name="Freeform 5"/>
          <p:cNvSpPr>
            <a:spLocks/>
          </p:cNvSpPr>
          <p:nvPr/>
        </p:nvSpPr>
        <p:spPr bwMode="auto">
          <a:xfrm>
            <a:off x="6373813" y="762000"/>
            <a:ext cx="2106612" cy="1371600"/>
          </a:xfrm>
          <a:custGeom>
            <a:avLst/>
            <a:gdLst>
              <a:gd name="T0" fmla="*/ 159 w 1471"/>
              <a:gd name="T1" fmla="*/ 190 h 1045"/>
              <a:gd name="T2" fmla="*/ 313 w 1471"/>
              <a:gd name="T3" fmla="*/ 78 h 1045"/>
              <a:gd name="T4" fmla="*/ 450 w 1471"/>
              <a:gd name="T5" fmla="*/ 72 h 1045"/>
              <a:gd name="T6" fmla="*/ 634 w 1471"/>
              <a:gd name="T7" fmla="*/ 24 h 1045"/>
              <a:gd name="T8" fmla="*/ 669 w 1471"/>
              <a:gd name="T9" fmla="*/ 18 h 1045"/>
              <a:gd name="T10" fmla="*/ 693 w 1471"/>
              <a:gd name="T11" fmla="*/ 12 h 1045"/>
              <a:gd name="T12" fmla="*/ 752 w 1471"/>
              <a:gd name="T13" fmla="*/ 0 h 1045"/>
              <a:gd name="T14" fmla="*/ 1103 w 1471"/>
              <a:gd name="T15" fmla="*/ 6 h 1045"/>
              <a:gd name="T16" fmla="*/ 1174 w 1471"/>
              <a:gd name="T17" fmla="*/ 24 h 1045"/>
              <a:gd name="T18" fmla="*/ 1228 w 1471"/>
              <a:gd name="T19" fmla="*/ 54 h 1045"/>
              <a:gd name="T20" fmla="*/ 1317 w 1471"/>
              <a:gd name="T21" fmla="*/ 107 h 1045"/>
              <a:gd name="T22" fmla="*/ 1394 w 1471"/>
              <a:gd name="T23" fmla="*/ 167 h 1045"/>
              <a:gd name="T24" fmla="*/ 1459 w 1471"/>
              <a:gd name="T25" fmla="*/ 273 h 1045"/>
              <a:gd name="T26" fmla="*/ 1429 w 1471"/>
              <a:gd name="T27" fmla="*/ 612 h 1045"/>
              <a:gd name="T28" fmla="*/ 1406 w 1471"/>
              <a:gd name="T29" fmla="*/ 766 h 1045"/>
              <a:gd name="T30" fmla="*/ 1275 w 1471"/>
              <a:gd name="T31" fmla="*/ 921 h 1045"/>
              <a:gd name="T32" fmla="*/ 1210 w 1471"/>
              <a:gd name="T33" fmla="*/ 980 h 1045"/>
              <a:gd name="T34" fmla="*/ 1127 w 1471"/>
              <a:gd name="T35" fmla="*/ 1016 h 1045"/>
              <a:gd name="T36" fmla="*/ 996 w 1471"/>
              <a:gd name="T37" fmla="*/ 1045 h 1045"/>
              <a:gd name="T38" fmla="*/ 574 w 1471"/>
              <a:gd name="T39" fmla="*/ 1040 h 1045"/>
              <a:gd name="T40" fmla="*/ 349 w 1471"/>
              <a:gd name="T41" fmla="*/ 921 h 1045"/>
              <a:gd name="T42" fmla="*/ 307 w 1471"/>
              <a:gd name="T43" fmla="*/ 867 h 1045"/>
              <a:gd name="T44" fmla="*/ 271 w 1471"/>
              <a:gd name="T45" fmla="*/ 844 h 1045"/>
              <a:gd name="T46" fmla="*/ 182 w 1471"/>
              <a:gd name="T47" fmla="*/ 737 h 1045"/>
              <a:gd name="T48" fmla="*/ 171 w 1471"/>
              <a:gd name="T49" fmla="*/ 719 h 1045"/>
              <a:gd name="T50" fmla="*/ 153 w 1471"/>
              <a:gd name="T51" fmla="*/ 707 h 1045"/>
              <a:gd name="T52" fmla="*/ 135 w 1471"/>
              <a:gd name="T53" fmla="*/ 648 h 1045"/>
              <a:gd name="T54" fmla="*/ 111 w 1471"/>
              <a:gd name="T55" fmla="*/ 612 h 1045"/>
              <a:gd name="T56" fmla="*/ 99 w 1471"/>
              <a:gd name="T57" fmla="*/ 576 h 1045"/>
              <a:gd name="T58" fmla="*/ 147 w 1471"/>
              <a:gd name="T59" fmla="*/ 202 h 1045"/>
              <a:gd name="T60" fmla="*/ 159 w 1471"/>
              <a:gd name="T61" fmla="*/ 190 h 1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471" h="1045">
                <a:moveTo>
                  <a:pt x="159" y="190"/>
                </a:moveTo>
                <a:cubicBezTo>
                  <a:pt x="191" y="167"/>
                  <a:pt x="280" y="82"/>
                  <a:pt x="313" y="78"/>
                </a:cubicBezTo>
                <a:cubicBezTo>
                  <a:pt x="358" y="73"/>
                  <a:pt x="404" y="74"/>
                  <a:pt x="450" y="72"/>
                </a:cubicBezTo>
                <a:cubicBezTo>
                  <a:pt x="510" y="51"/>
                  <a:pt x="572" y="36"/>
                  <a:pt x="634" y="24"/>
                </a:cubicBezTo>
                <a:cubicBezTo>
                  <a:pt x="646" y="22"/>
                  <a:pt x="657" y="20"/>
                  <a:pt x="669" y="18"/>
                </a:cubicBezTo>
                <a:cubicBezTo>
                  <a:pt x="677" y="16"/>
                  <a:pt x="685" y="14"/>
                  <a:pt x="693" y="12"/>
                </a:cubicBezTo>
                <a:cubicBezTo>
                  <a:pt x="713" y="8"/>
                  <a:pt x="752" y="0"/>
                  <a:pt x="752" y="0"/>
                </a:cubicBezTo>
                <a:cubicBezTo>
                  <a:pt x="869" y="2"/>
                  <a:pt x="986" y="2"/>
                  <a:pt x="1103" y="6"/>
                </a:cubicBezTo>
                <a:cubicBezTo>
                  <a:pt x="1122" y="7"/>
                  <a:pt x="1157" y="14"/>
                  <a:pt x="1174" y="24"/>
                </a:cubicBezTo>
                <a:cubicBezTo>
                  <a:pt x="1236" y="58"/>
                  <a:pt x="1187" y="40"/>
                  <a:pt x="1228" y="54"/>
                </a:cubicBezTo>
                <a:cubicBezTo>
                  <a:pt x="1256" y="73"/>
                  <a:pt x="1284" y="96"/>
                  <a:pt x="1317" y="107"/>
                </a:cubicBezTo>
                <a:cubicBezTo>
                  <a:pt x="1345" y="126"/>
                  <a:pt x="1367" y="149"/>
                  <a:pt x="1394" y="167"/>
                </a:cubicBezTo>
                <a:cubicBezTo>
                  <a:pt x="1418" y="201"/>
                  <a:pt x="1436" y="240"/>
                  <a:pt x="1459" y="273"/>
                </a:cubicBezTo>
                <a:cubicBezTo>
                  <a:pt x="1471" y="390"/>
                  <a:pt x="1466" y="502"/>
                  <a:pt x="1429" y="612"/>
                </a:cubicBezTo>
                <a:cubicBezTo>
                  <a:pt x="1426" y="677"/>
                  <a:pt x="1439" y="719"/>
                  <a:pt x="1406" y="766"/>
                </a:cubicBezTo>
                <a:cubicBezTo>
                  <a:pt x="1386" y="827"/>
                  <a:pt x="1328" y="886"/>
                  <a:pt x="1275" y="921"/>
                </a:cubicBezTo>
                <a:cubicBezTo>
                  <a:pt x="1259" y="945"/>
                  <a:pt x="1234" y="964"/>
                  <a:pt x="1210" y="980"/>
                </a:cubicBezTo>
                <a:cubicBezTo>
                  <a:pt x="1189" y="1011"/>
                  <a:pt x="1160" y="1008"/>
                  <a:pt x="1127" y="1016"/>
                </a:cubicBezTo>
                <a:cubicBezTo>
                  <a:pt x="1084" y="1026"/>
                  <a:pt x="1039" y="1033"/>
                  <a:pt x="996" y="1045"/>
                </a:cubicBezTo>
                <a:cubicBezTo>
                  <a:pt x="855" y="1043"/>
                  <a:pt x="715" y="1043"/>
                  <a:pt x="574" y="1040"/>
                </a:cubicBezTo>
                <a:cubicBezTo>
                  <a:pt x="485" y="1038"/>
                  <a:pt x="429" y="948"/>
                  <a:pt x="349" y="921"/>
                </a:cubicBezTo>
                <a:cubicBezTo>
                  <a:pt x="336" y="901"/>
                  <a:pt x="326" y="881"/>
                  <a:pt x="307" y="867"/>
                </a:cubicBezTo>
                <a:cubicBezTo>
                  <a:pt x="296" y="858"/>
                  <a:pt x="271" y="844"/>
                  <a:pt x="271" y="844"/>
                </a:cubicBezTo>
                <a:cubicBezTo>
                  <a:pt x="258" y="816"/>
                  <a:pt x="210" y="756"/>
                  <a:pt x="182" y="737"/>
                </a:cubicBezTo>
                <a:cubicBezTo>
                  <a:pt x="178" y="731"/>
                  <a:pt x="176" y="724"/>
                  <a:pt x="171" y="719"/>
                </a:cubicBezTo>
                <a:cubicBezTo>
                  <a:pt x="166" y="714"/>
                  <a:pt x="157" y="713"/>
                  <a:pt x="153" y="707"/>
                </a:cubicBezTo>
                <a:cubicBezTo>
                  <a:pt x="119" y="653"/>
                  <a:pt x="156" y="690"/>
                  <a:pt x="135" y="648"/>
                </a:cubicBezTo>
                <a:cubicBezTo>
                  <a:pt x="128" y="635"/>
                  <a:pt x="119" y="624"/>
                  <a:pt x="111" y="612"/>
                </a:cubicBezTo>
                <a:cubicBezTo>
                  <a:pt x="104" y="601"/>
                  <a:pt x="99" y="576"/>
                  <a:pt x="99" y="576"/>
                </a:cubicBezTo>
                <a:cubicBezTo>
                  <a:pt x="102" y="395"/>
                  <a:pt x="0" y="239"/>
                  <a:pt x="147" y="202"/>
                </a:cubicBezTo>
                <a:cubicBezTo>
                  <a:pt x="160" y="182"/>
                  <a:pt x="159" y="177"/>
                  <a:pt x="159" y="19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770054" name="Oval 6"/>
          <p:cNvSpPr>
            <a:spLocks noChangeArrowheads="1"/>
          </p:cNvSpPr>
          <p:nvPr/>
        </p:nvSpPr>
        <p:spPr bwMode="auto">
          <a:xfrm>
            <a:off x="6726238" y="1019175"/>
            <a:ext cx="255587" cy="2555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s</a:t>
            </a:r>
          </a:p>
        </p:txBody>
      </p:sp>
      <p:sp>
        <p:nvSpPr>
          <p:cNvPr id="770055" name="Oval 7"/>
          <p:cNvSpPr>
            <a:spLocks noChangeArrowheads="1"/>
          </p:cNvSpPr>
          <p:nvPr/>
        </p:nvSpPr>
        <p:spPr bwMode="auto">
          <a:xfrm>
            <a:off x="7821613" y="1628775"/>
            <a:ext cx="255587" cy="2555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u</a:t>
            </a:r>
          </a:p>
        </p:txBody>
      </p:sp>
      <p:sp>
        <p:nvSpPr>
          <p:cNvPr id="770056" name="Freeform 8"/>
          <p:cNvSpPr>
            <a:spLocks/>
          </p:cNvSpPr>
          <p:nvPr/>
        </p:nvSpPr>
        <p:spPr bwMode="auto">
          <a:xfrm>
            <a:off x="6983413" y="1171575"/>
            <a:ext cx="838200" cy="635000"/>
          </a:xfrm>
          <a:custGeom>
            <a:avLst/>
            <a:gdLst>
              <a:gd name="T0" fmla="*/ 0 w 528"/>
              <a:gd name="T1" fmla="*/ 0 h 400"/>
              <a:gd name="T2" fmla="*/ 336 w 528"/>
              <a:gd name="T3" fmla="*/ 48 h 400"/>
              <a:gd name="T4" fmla="*/ 384 w 528"/>
              <a:gd name="T5" fmla="*/ 144 h 400"/>
              <a:gd name="T6" fmla="*/ 336 w 528"/>
              <a:gd name="T7" fmla="*/ 288 h 400"/>
              <a:gd name="T8" fmla="*/ 432 w 528"/>
              <a:gd name="T9" fmla="*/ 384 h 400"/>
              <a:gd name="T10" fmla="*/ 528 w 528"/>
              <a:gd name="T11" fmla="*/ 384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8" h="400">
                <a:moveTo>
                  <a:pt x="0" y="0"/>
                </a:moveTo>
                <a:cubicBezTo>
                  <a:pt x="136" y="12"/>
                  <a:pt x="272" y="24"/>
                  <a:pt x="336" y="48"/>
                </a:cubicBezTo>
                <a:cubicBezTo>
                  <a:pt x="400" y="72"/>
                  <a:pt x="384" y="104"/>
                  <a:pt x="384" y="144"/>
                </a:cubicBezTo>
                <a:cubicBezTo>
                  <a:pt x="384" y="184"/>
                  <a:pt x="328" y="248"/>
                  <a:pt x="336" y="288"/>
                </a:cubicBezTo>
                <a:cubicBezTo>
                  <a:pt x="344" y="328"/>
                  <a:pt x="400" y="368"/>
                  <a:pt x="432" y="384"/>
                </a:cubicBezTo>
                <a:cubicBezTo>
                  <a:pt x="464" y="400"/>
                  <a:pt x="496" y="392"/>
                  <a:pt x="528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770057" name="Oval 9"/>
          <p:cNvSpPr>
            <a:spLocks noChangeArrowheads="1"/>
          </p:cNvSpPr>
          <p:nvPr/>
        </p:nvSpPr>
        <p:spPr bwMode="auto">
          <a:xfrm>
            <a:off x="8659813" y="1628775"/>
            <a:ext cx="255587" cy="2555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v</a:t>
            </a:r>
          </a:p>
        </p:txBody>
      </p:sp>
      <p:cxnSp>
        <p:nvCxnSpPr>
          <p:cNvPr id="770058" name="AutoShape 10"/>
          <p:cNvCxnSpPr>
            <a:cxnSpLocks noChangeShapeType="1"/>
            <a:stCxn id="770055" idx="6"/>
            <a:endCxn id="770057" idx="2"/>
          </p:cNvCxnSpPr>
          <p:nvPr/>
        </p:nvCxnSpPr>
        <p:spPr bwMode="auto">
          <a:xfrm>
            <a:off x="8077200" y="1757363"/>
            <a:ext cx="582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70059" name="Text Box 11"/>
          <p:cNvSpPr txBox="1">
            <a:spLocks noChangeArrowheads="1"/>
          </p:cNvSpPr>
          <p:nvPr/>
        </p:nvSpPr>
        <p:spPr bwMode="auto">
          <a:xfrm>
            <a:off x="7745413" y="852488"/>
            <a:ext cx="311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/>
              <a:t>R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2362200"/>
            <a:ext cx="9144000" cy="136148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2880" tIns="91440" rIns="137160" bIns="91440">
            <a:prstTxWarp prst="textNoShape">
              <a:avLst/>
            </a:prstTxWarp>
            <a:spAutoFit/>
          </a:bodyPr>
          <a:lstStyle/>
          <a:p>
            <a:pPr>
              <a:lnSpc>
                <a:spcPts val="2300"/>
              </a:lnSpc>
            </a:pPr>
            <a:r>
              <a:rPr kumimoji="0" lang="en-US" b="1" dirty="0">
                <a:solidFill>
                  <a:schemeClr val="bg2"/>
                </a:solidFill>
                <a:latin typeface="Courier New" charset="0"/>
              </a:rPr>
              <a:t>R = {s}  # the connected component of s is initially s.</a:t>
            </a:r>
          </a:p>
          <a:p>
            <a:pPr>
              <a:lnSpc>
                <a:spcPts val="2300"/>
              </a:lnSpc>
            </a:pPr>
            <a:r>
              <a:rPr kumimoji="0" lang="en-US" b="1" dirty="0">
                <a:solidFill>
                  <a:srgbClr val="003399"/>
                </a:solidFill>
                <a:latin typeface="Courier New" charset="0"/>
              </a:rPr>
              <a:t>while</a:t>
            </a:r>
            <a:r>
              <a:rPr kumimoji="0" lang="en-US" b="1" dirty="0">
                <a:solidFill>
                  <a:schemeClr val="bg2"/>
                </a:solidFill>
                <a:latin typeface="Courier New" charset="0"/>
              </a:rPr>
              <a:t> there is an edge (</a:t>
            </a:r>
            <a:r>
              <a:rPr kumimoji="0" lang="en-US" b="1" dirty="0" err="1">
                <a:solidFill>
                  <a:schemeClr val="bg2"/>
                </a:solidFill>
                <a:latin typeface="Courier New" charset="0"/>
              </a:rPr>
              <a:t>u,v</a:t>
            </a:r>
            <a:r>
              <a:rPr kumimoji="0" lang="en-US" b="1" dirty="0">
                <a:solidFill>
                  <a:schemeClr val="bg2"/>
                </a:solidFill>
                <a:latin typeface="Courier New" charset="0"/>
              </a:rPr>
              <a:t>) where u is in R and v is not in R:</a:t>
            </a:r>
          </a:p>
          <a:p>
            <a:pPr>
              <a:lnSpc>
                <a:spcPts val="2300"/>
              </a:lnSpc>
            </a:pPr>
            <a:r>
              <a:rPr kumimoji="0" lang="en-US" b="1" dirty="0">
                <a:solidFill>
                  <a:schemeClr val="bg2"/>
                </a:solidFill>
                <a:latin typeface="Courier New" charset="0"/>
              </a:rPr>
              <a:t>    add v to R</a:t>
            </a:r>
          </a:p>
          <a:p>
            <a:pPr>
              <a:lnSpc>
                <a:spcPts val="2300"/>
              </a:lnSpc>
            </a:pPr>
            <a:endParaRPr lang="en-US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8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terminology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209800" y="1752600"/>
            <a:ext cx="3581400" cy="4572000"/>
            <a:chOff x="1392" y="1056"/>
            <a:chExt cx="2256" cy="288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1524" name="Oval 36"/>
            <p:cNvSpPr>
              <a:spLocks noChangeArrowheads="1"/>
            </p:cNvSpPr>
            <p:nvPr/>
          </p:nvSpPr>
          <p:spPr bwMode="auto">
            <a:xfrm>
              <a:off x="2448" y="1056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5" name="Oval 40"/>
            <p:cNvSpPr>
              <a:spLocks noChangeArrowheads="1"/>
            </p:cNvSpPr>
            <p:nvPr/>
          </p:nvSpPr>
          <p:spPr bwMode="auto">
            <a:xfrm>
              <a:off x="1632" y="1536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7" name="Oval 42"/>
            <p:cNvSpPr>
              <a:spLocks noChangeArrowheads="1"/>
            </p:cNvSpPr>
            <p:nvPr/>
          </p:nvSpPr>
          <p:spPr bwMode="auto">
            <a:xfrm>
              <a:off x="2640" y="1920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8" name="Oval 43"/>
            <p:cNvSpPr>
              <a:spLocks noChangeArrowheads="1"/>
            </p:cNvSpPr>
            <p:nvPr/>
          </p:nvSpPr>
          <p:spPr bwMode="auto">
            <a:xfrm>
              <a:off x="2352" y="2880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9" name="Oval 44"/>
            <p:cNvSpPr>
              <a:spLocks noChangeArrowheads="1"/>
            </p:cNvSpPr>
            <p:nvPr/>
          </p:nvSpPr>
          <p:spPr bwMode="auto">
            <a:xfrm>
              <a:off x="1392" y="2592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0" name="Oval 45"/>
            <p:cNvSpPr>
              <a:spLocks noChangeArrowheads="1"/>
            </p:cNvSpPr>
            <p:nvPr/>
          </p:nvSpPr>
          <p:spPr bwMode="auto">
            <a:xfrm>
              <a:off x="3456" y="1536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1" name="Oval 46"/>
            <p:cNvSpPr>
              <a:spLocks noChangeArrowheads="1"/>
            </p:cNvSpPr>
            <p:nvPr/>
          </p:nvSpPr>
          <p:spPr bwMode="auto">
            <a:xfrm>
              <a:off x="1920" y="3696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2" name="Oval 48"/>
            <p:cNvSpPr>
              <a:spLocks noChangeArrowheads="1"/>
            </p:cNvSpPr>
            <p:nvPr/>
          </p:nvSpPr>
          <p:spPr bwMode="auto">
            <a:xfrm>
              <a:off x="3120" y="3360"/>
              <a:ext cx="192" cy="240"/>
            </a:xfrm>
            <a:prstGeom prst="ellipse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533" name="AutoShape 49"/>
            <p:cNvCxnSpPr>
              <a:cxnSpLocks noChangeShapeType="1"/>
              <a:stCxn id="21524" idx="2"/>
              <a:endCxn id="21525" idx="7"/>
            </p:cNvCxnSpPr>
            <p:nvPr/>
          </p:nvCxnSpPr>
          <p:spPr bwMode="auto">
            <a:xfrm flipH="1">
              <a:off x="1796" y="1176"/>
              <a:ext cx="652" cy="395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4" name="AutoShape 50"/>
            <p:cNvCxnSpPr>
              <a:cxnSpLocks noChangeShapeType="1"/>
              <a:stCxn id="21525" idx="4"/>
              <a:endCxn id="21529" idx="0"/>
            </p:cNvCxnSpPr>
            <p:nvPr/>
          </p:nvCxnSpPr>
          <p:spPr bwMode="auto">
            <a:xfrm flipH="1">
              <a:off x="1488" y="1776"/>
              <a:ext cx="240" cy="816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5" name="AutoShape 51"/>
            <p:cNvCxnSpPr>
              <a:cxnSpLocks noChangeShapeType="1"/>
              <a:stCxn id="21529" idx="4"/>
              <a:endCxn id="21531" idx="1"/>
            </p:cNvCxnSpPr>
            <p:nvPr/>
          </p:nvCxnSpPr>
          <p:spPr bwMode="auto">
            <a:xfrm>
              <a:off x="1488" y="2832"/>
              <a:ext cx="460" cy="899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6" name="AutoShape 52"/>
            <p:cNvCxnSpPr>
              <a:cxnSpLocks noChangeShapeType="1"/>
              <a:stCxn id="21531" idx="6"/>
              <a:endCxn id="21532" idx="3"/>
            </p:cNvCxnSpPr>
            <p:nvPr/>
          </p:nvCxnSpPr>
          <p:spPr bwMode="auto">
            <a:xfrm flipV="1">
              <a:off x="2112" y="3565"/>
              <a:ext cx="1036" cy="251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7" name="AutoShape 53"/>
            <p:cNvCxnSpPr>
              <a:cxnSpLocks noChangeShapeType="1"/>
              <a:stCxn id="21524" idx="6"/>
              <a:endCxn id="21530" idx="1"/>
            </p:cNvCxnSpPr>
            <p:nvPr/>
          </p:nvCxnSpPr>
          <p:spPr bwMode="auto">
            <a:xfrm>
              <a:off x="2640" y="1176"/>
              <a:ext cx="844" cy="395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8" name="AutoShape 54"/>
            <p:cNvCxnSpPr>
              <a:cxnSpLocks noChangeShapeType="1"/>
              <a:stCxn id="21524" idx="4"/>
              <a:endCxn id="21527" idx="0"/>
            </p:cNvCxnSpPr>
            <p:nvPr/>
          </p:nvCxnSpPr>
          <p:spPr bwMode="auto">
            <a:xfrm>
              <a:off x="2544" y="1296"/>
              <a:ext cx="192" cy="62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39" name="AutoShape 55"/>
            <p:cNvCxnSpPr>
              <a:cxnSpLocks noChangeShapeType="1"/>
              <a:stCxn id="21525" idx="6"/>
              <a:endCxn id="21527" idx="2"/>
            </p:cNvCxnSpPr>
            <p:nvPr/>
          </p:nvCxnSpPr>
          <p:spPr bwMode="auto">
            <a:xfrm>
              <a:off x="1824" y="1656"/>
              <a:ext cx="816" cy="38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0" name="AutoShape 56"/>
            <p:cNvCxnSpPr>
              <a:cxnSpLocks noChangeShapeType="1"/>
              <a:stCxn id="21525" idx="5"/>
              <a:endCxn id="21528" idx="1"/>
            </p:cNvCxnSpPr>
            <p:nvPr/>
          </p:nvCxnSpPr>
          <p:spPr bwMode="auto">
            <a:xfrm>
              <a:off x="1796" y="1741"/>
              <a:ext cx="584" cy="117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1" name="AutoShape 57"/>
            <p:cNvCxnSpPr>
              <a:cxnSpLocks noChangeShapeType="1"/>
              <a:stCxn id="21527" idx="4"/>
              <a:endCxn id="21528" idx="0"/>
            </p:cNvCxnSpPr>
            <p:nvPr/>
          </p:nvCxnSpPr>
          <p:spPr bwMode="auto">
            <a:xfrm flipH="1">
              <a:off x="2448" y="2160"/>
              <a:ext cx="288" cy="720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2" name="AutoShape 58"/>
            <p:cNvCxnSpPr>
              <a:cxnSpLocks noChangeShapeType="1"/>
              <a:stCxn id="21528" idx="3"/>
              <a:endCxn id="21531" idx="0"/>
            </p:cNvCxnSpPr>
            <p:nvPr/>
          </p:nvCxnSpPr>
          <p:spPr bwMode="auto">
            <a:xfrm flipH="1">
              <a:off x="2016" y="3085"/>
              <a:ext cx="364" cy="611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3" name="AutoShape 59"/>
            <p:cNvCxnSpPr>
              <a:cxnSpLocks noChangeShapeType="1"/>
              <a:stCxn id="21530" idx="3"/>
              <a:endCxn id="21527" idx="7"/>
            </p:cNvCxnSpPr>
            <p:nvPr/>
          </p:nvCxnSpPr>
          <p:spPr bwMode="auto">
            <a:xfrm flipH="1">
              <a:off x="2804" y="1741"/>
              <a:ext cx="680" cy="21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5" name="AutoShape 62"/>
            <p:cNvCxnSpPr>
              <a:cxnSpLocks noChangeShapeType="1"/>
              <a:stCxn id="21528" idx="6"/>
              <a:endCxn id="21532" idx="2"/>
            </p:cNvCxnSpPr>
            <p:nvPr/>
          </p:nvCxnSpPr>
          <p:spPr bwMode="auto">
            <a:xfrm>
              <a:off x="2544" y="3000"/>
              <a:ext cx="576" cy="480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6" name="AutoShape 63"/>
            <p:cNvCxnSpPr>
              <a:cxnSpLocks noChangeShapeType="1"/>
              <a:stCxn id="21530" idx="4"/>
              <a:endCxn id="21532" idx="0"/>
            </p:cNvCxnSpPr>
            <p:nvPr/>
          </p:nvCxnSpPr>
          <p:spPr bwMode="auto">
            <a:xfrm flipH="1">
              <a:off x="3216" y="1776"/>
              <a:ext cx="336" cy="1584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1547" name="AutoShape 64"/>
            <p:cNvCxnSpPr>
              <a:cxnSpLocks noChangeShapeType="1"/>
              <a:stCxn id="21527" idx="5"/>
              <a:endCxn id="21532" idx="1"/>
            </p:cNvCxnSpPr>
            <p:nvPr/>
          </p:nvCxnSpPr>
          <p:spPr bwMode="auto">
            <a:xfrm>
              <a:off x="2804" y="2125"/>
              <a:ext cx="344" cy="1270"/>
            </a:xfrm>
            <a:prstGeom prst="straightConnector1">
              <a:avLst/>
            </a:prstGeom>
            <a:grpFill/>
            <a:ln w="50800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</p:spPr>
        </p:cxn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696913" y="4800600"/>
            <a:ext cx="3036887" cy="1219200"/>
            <a:chOff x="439" y="3024"/>
            <a:chExt cx="1913" cy="768"/>
          </a:xfrm>
        </p:grpSpPr>
        <p:sp>
          <p:nvSpPr>
            <p:cNvPr id="21521" name="Text Box 65"/>
            <p:cNvSpPr txBox="1">
              <a:spLocks noChangeArrowheads="1"/>
            </p:cNvSpPr>
            <p:nvPr/>
          </p:nvSpPr>
          <p:spPr bwMode="auto">
            <a:xfrm>
              <a:off x="439" y="3124"/>
              <a:ext cx="8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9900"/>
                  </a:solidFill>
                </a:rPr>
                <a:t>Vertices/</a:t>
              </a:r>
            </a:p>
            <a:p>
              <a:r>
                <a:rPr lang="en-US" sz="2400">
                  <a:solidFill>
                    <a:srgbClr val="009900"/>
                  </a:solidFill>
                </a:rPr>
                <a:t>Nodes</a:t>
              </a:r>
            </a:p>
            <a:p>
              <a:endParaRPr lang="en-US" sz="2400">
                <a:solidFill>
                  <a:srgbClr val="009900"/>
                </a:solidFill>
              </a:endParaRPr>
            </a:p>
          </p:txBody>
        </p:sp>
        <p:sp>
          <p:nvSpPr>
            <p:cNvPr id="21522" name="Freeform 67"/>
            <p:cNvSpPr>
              <a:spLocks/>
            </p:cNvSpPr>
            <p:nvPr/>
          </p:nvSpPr>
          <p:spPr bwMode="auto">
            <a:xfrm>
              <a:off x="1296" y="3024"/>
              <a:ext cx="1056" cy="288"/>
            </a:xfrm>
            <a:custGeom>
              <a:avLst/>
              <a:gdLst>
                <a:gd name="T0" fmla="*/ 0 w 960"/>
                <a:gd name="T1" fmla="*/ 288 h 288"/>
                <a:gd name="T2" fmla="*/ 813 w 960"/>
                <a:gd name="T3" fmla="*/ 240 h 288"/>
                <a:gd name="T4" fmla="*/ 1162 w 960"/>
                <a:gd name="T5" fmla="*/ 0 h 288"/>
                <a:gd name="T6" fmla="*/ 0 60000 65536"/>
                <a:gd name="T7" fmla="*/ 0 60000 65536"/>
                <a:gd name="T8" fmla="*/ 0 60000 65536"/>
                <a:gd name="T9" fmla="*/ 0 w 960"/>
                <a:gd name="T10" fmla="*/ 0 h 288"/>
                <a:gd name="T11" fmla="*/ 960 w 96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8">
                  <a:moveTo>
                    <a:pt x="0" y="288"/>
                  </a:moveTo>
                  <a:cubicBezTo>
                    <a:pt x="256" y="288"/>
                    <a:pt x="512" y="288"/>
                    <a:pt x="672" y="240"/>
                  </a:cubicBezTo>
                  <a:cubicBezTo>
                    <a:pt x="832" y="192"/>
                    <a:pt x="896" y="96"/>
                    <a:pt x="960" y="0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Freeform 69"/>
            <p:cNvSpPr>
              <a:spLocks/>
            </p:cNvSpPr>
            <p:nvPr/>
          </p:nvSpPr>
          <p:spPr bwMode="auto">
            <a:xfrm>
              <a:off x="1248" y="3360"/>
              <a:ext cx="672" cy="432"/>
            </a:xfrm>
            <a:custGeom>
              <a:avLst/>
              <a:gdLst>
                <a:gd name="T0" fmla="*/ 0 w 720"/>
                <a:gd name="T1" fmla="*/ 0 h 384"/>
                <a:gd name="T2" fmla="*/ 376 w 720"/>
                <a:gd name="T3" fmla="*/ 182 h 384"/>
                <a:gd name="T4" fmla="*/ 627 w 720"/>
                <a:gd name="T5" fmla="*/ 486 h 384"/>
                <a:gd name="T6" fmla="*/ 0 60000 65536"/>
                <a:gd name="T7" fmla="*/ 0 60000 65536"/>
                <a:gd name="T8" fmla="*/ 0 60000 65536"/>
                <a:gd name="T9" fmla="*/ 0 w 720"/>
                <a:gd name="T10" fmla="*/ 0 h 384"/>
                <a:gd name="T11" fmla="*/ 720 w 72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84">
                  <a:moveTo>
                    <a:pt x="0" y="0"/>
                  </a:moveTo>
                  <a:cubicBezTo>
                    <a:pt x="156" y="40"/>
                    <a:pt x="312" y="80"/>
                    <a:pt x="432" y="144"/>
                  </a:cubicBezTo>
                  <a:cubicBezTo>
                    <a:pt x="552" y="208"/>
                    <a:pt x="672" y="344"/>
                    <a:pt x="720" y="384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1120775" y="2862263"/>
            <a:ext cx="2155825" cy="871537"/>
            <a:chOff x="706" y="1803"/>
            <a:chExt cx="1358" cy="549"/>
          </a:xfrm>
        </p:grpSpPr>
        <p:sp>
          <p:nvSpPr>
            <p:cNvPr id="21518" name="Text Box 72"/>
            <p:cNvSpPr txBox="1">
              <a:spLocks noChangeArrowheads="1"/>
            </p:cNvSpPr>
            <p:nvPr/>
          </p:nvSpPr>
          <p:spPr bwMode="auto">
            <a:xfrm>
              <a:off x="706" y="1803"/>
              <a:ext cx="6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</a:rPr>
                <a:t>Edges</a:t>
              </a:r>
            </a:p>
          </p:txBody>
        </p:sp>
        <p:sp>
          <p:nvSpPr>
            <p:cNvPr id="21519" name="Freeform 73"/>
            <p:cNvSpPr>
              <a:spLocks/>
            </p:cNvSpPr>
            <p:nvPr/>
          </p:nvSpPr>
          <p:spPr bwMode="auto">
            <a:xfrm>
              <a:off x="1440" y="1968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288 w 624"/>
                <a:gd name="T3" fmla="*/ 48 h 288"/>
                <a:gd name="T4" fmla="*/ 624 w 624"/>
                <a:gd name="T5" fmla="*/ 288 h 288"/>
                <a:gd name="T6" fmla="*/ 0 60000 65536"/>
                <a:gd name="T7" fmla="*/ 0 60000 65536"/>
                <a:gd name="T8" fmla="*/ 0 60000 65536"/>
                <a:gd name="T9" fmla="*/ 0 w 624"/>
                <a:gd name="T10" fmla="*/ 0 h 288"/>
                <a:gd name="T11" fmla="*/ 624 w 6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88">
                  <a:moveTo>
                    <a:pt x="0" y="0"/>
                  </a:moveTo>
                  <a:cubicBezTo>
                    <a:pt x="92" y="0"/>
                    <a:pt x="184" y="0"/>
                    <a:pt x="288" y="48"/>
                  </a:cubicBezTo>
                  <a:cubicBezTo>
                    <a:pt x="392" y="96"/>
                    <a:pt x="568" y="248"/>
                    <a:pt x="624" y="288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0" name="Freeform 74"/>
            <p:cNvSpPr>
              <a:spLocks/>
            </p:cNvSpPr>
            <p:nvPr/>
          </p:nvSpPr>
          <p:spPr bwMode="auto">
            <a:xfrm>
              <a:off x="1344" y="2016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cubicBezTo>
                    <a:pt x="56" y="20"/>
                    <a:pt x="112" y="40"/>
                    <a:pt x="144" y="96"/>
                  </a:cubicBezTo>
                  <a:cubicBezTo>
                    <a:pt x="176" y="152"/>
                    <a:pt x="184" y="244"/>
                    <a:pt x="192" y="336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35" name="Text Box 79"/>
          <p:cNvSpPr txBox="1">
            <a:spLocks noChangeArrowheads="1"/>
          </p:cNvSpPr>
          <p:nvPr/>
        </p:nvSpPr>
        <p:spPr bwMode="auto">
          <a:xfrm>
            <a:off x="6064250" y="1143000"/>
            <a:ext cx="31559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Two vertices are </a:t>
            </a:r>
            <a:r>
              <a:rPr lang="en-US" sz="2000" dirty="0">
                <a:solidFill>
                  <a:srgbClr val="800000"/>
                </a:solidFill>
              </a:rPr>
              <a:t>adjacent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if they are connected by an edge.</a:t>
            </a:r>
          </a:p>
          <a:p>
            <a:endParaRPr lang="en-US" sz="2000" dirty="0"/>
          </a:p>
          <a:p>
            <a:r>
              <a:rPr lang="en-US" sz="2000" dirty="0"/>
              <a:t>The vertices are the </a:t>
            </a:r>
            <a:r>
              <a:rPr lang="en-US" sz="2000" dirty="0">
                <a:solidFill>
                  <a:srgbClr val="800000"/>
                </a:solidFill>
              </a:rPr>
              <a:t>endpoints</a:t>
            </a:r>
            <a:r>
              <a:rPr lang="en-US" sz="2000" dirty="0"/>
              <a:t> of an edge</a:t>
            </a:r>
          </a:p>
          <a:p>
            <a:endParaRPr lang="en-US" sz="2000" dirty="0"/>
          </a:p>
          <a:p>
            <a:r>
              <a:rPr lang="en-US" sz="2000" dirty="0"/>
              <a:t>An edge is </a:t>
            </a:r>
            <a:r>
              <a:rPr lang="en-US" sz="2000" dirty="0">
                <a:solidFill>
                  <a:srgbClr val="800000"/>
                </a:solidFill>
              </a:rPr>
              <a:t>incident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on two vertices.</a:t>
            </a:r>
          </a:p>
          <a:p>
            <a:endParaRPr lang="en-US" sz="2000" dirty="0"/>
          </a:p>
          <a:p>
            <a:r>
              <a:rPr lang="en-US" sz="2000" dirty="0"/>
              <a:t>Two vertices are </a:t>
            </a:r>
            <a:r>
              <a:rPr lang="en-US" sz="2000" dirty="0">
                <a:solidFill>
                  <a:srgbClr val="800000"/>
                </a:solidFill>
              </a:rPr>
              <a:t>neighbors</a:t>
            </a:r>
            <a:r>
              <a:rPr lang="en-US" sz="2000" dirty="0"/>
              <a:t> if they are connected by an edge</a:t>
            </a:r>
          </a:p>
          <a:p>
            <a:endParaRPr lang="en-US" sz="2000" dirty="0"/>
          </a:p>
          <a:p>
            <a:r>
              <a:rPr lang="en-US" sz="2000" dirty="0"/>
              <a:t>The number of neighbors of a vertex is its </a:t>
            </a:r>
            <a:r>
              <a:rPr lang="en-US" sz="2000" dirty="0">
                <a:solidFill>
                  <a:srgbClr val="800000"/>
                </a:solidFill>
              </a:rPr>
              <a:t>degree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1512" name="Text Box 82"/>
          <p:cNvSpPr txBox="1">
            <a:spLocks noChangeArrowheads="1"/>
          </p:cNvSpPr>
          <p:nvPr/>
        </p:nvSpPr>
        <p:spPr bwMode="auto">
          <a:xfrm>
            <a:off x="338138" y="1339850"/>
            <a:ext cx="1362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G=(</a:t>
            </a:r>
            <a:r>
              <a:rPr lang="en-US" sz="2400" dirty="0">
                <a:solidFill>
                  <a:srgbClr val="009900"/>
                </a:solidFill>
              </a:rPr>
              <a:t>V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E</a:t>
            </a:r>
            <a:r>
              <a:rPr lang="en-US" sz="2400" dirty="0"/>
              <a:t>)</a:t>
            </a:r>
          </a:p>
        </p:txBody>
      </p:sp>
      <p:sp>
        <p:nvSpPr>
          <p:cNvPr id="21513" name="Text Box 111"/>
          <p:cNvSpPr txBox="1">
            <a:spLocks noChangeArrowheads="1"/>
          </p:cNvSpPr>
          <p:nvPr/>
        </p:nvSpPr>
        <p:spPr bwMode="auto">
          <a:xfrm>
            <a:off x="3048000" y="5891213"/>
            <a:ext cx="30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v</a:t>
            </a:r>
            <a:endParaRPr lang="en-US" sz="2000" dirty="0">
              <a:latin typeface="+mj-lt"/>
            </a:endParaRPr>
          </a:p>
        </p:txBody>
      </p:sp>
      <p:sp>
        <p:nvSpPr>
          <p:cNvPr id="21514" name="Text Box 112"/>
          <p:cNvSpPr txBox="1">
            <a:spLocks noChangeArrowheads="1"/>
          </p:cNvSpPr>
          <p:nvPr/>
        </p:nvSpPr>
        <p:spPr bwMode="auto">
          <a:xfrm>
            <a:off x="2204315" y="4143085"/>
            <a:ext cx="318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u</a:t>
            </a:r>
            <a:endParaRPr lang="en-US" sz="2000" dirty="0">
              <a:latin typeface="+mj-lt"/>
            </a:endParaRPr>
          </a:p>
        </p:txBody>
      </p:sp>
      <p:sp>
        <p:nvSpPr>
          <p:cNvPr id="21515" name="Text Box 113"/>
          <p:cNvSpPr txBox="1">
            <a:spLocks noChangeArrowheads="1"/>
          </p:cNvSpPr>
          <p:nvPr/>
        </p:nvSpPr>
        <p:spPr bwMode="auto">
          <a:xfrm>
            <a:off x="2568575" y="4652963"/>
            <a:ext cx="386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 err="1">
                <a:solidFill>
                  <a:srgbClr val="000099"/>
                </a:solidFill>
                <a:latin typeface="+mj-lt"/>
              </a:rPr>
              <a:t>e</a:t>
            </a:r>
            <a:endParaRPr lang="en-US" sz="24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1517" name="Rectangle 46"/>
          <p:cNvSpPr>
            <a:spLocks noChangeArrowheads="1"/>
          </p:cNvSpPr>
          <p:nvPr/>
        </p:nvSpPr>
        <p:spPr bwMode="auto">
          <a:xfrm>
            <a:off x="0" y="1828800"/>
            <a:ext cx="23557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Vertices </a:t>
            </a:r>
            <a:r>
              <a:rPr lang="en-US" sz="2400" dirty="0">
                <a:solidFill>
                  <a:srgbClr val="003399"/>
                </a:solidFill>
              </a:rPr>
              <a:t>Edges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25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Graph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54102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Path</a:t>
            </a:r>
            <a:r>
              <a:rPr lang="en-US" sz="2400" dirty="0"/>
              <a:t>: sequence of nodes (v</a:t>
            </a:r>
            <a:r>
              <a:rPr lang="en-US" sz="2400" b="1" baseline="-25000" dirty="0"/>
              <a:t>0</a:t>
            </a:r>
            <a:r>
              <a:rPr lang="en-US" sz="2400" dirty="0"/>
              <a:t>..v</a:t>
            </a:r>
            <a:r>
              <a:rPr lang="en-US" sz="2400" b="1" baseline="-25000" dirty="0"/>
              <a:t>n</a:t>
            </a:r>
            <a:r>
              <a:rPr lang="en-US" sz="2400" dirty="0"/>
              <a:t>)  </a:t>
            </a:r>
            <a:r>
              <a:rPr lang="en-US" sz="2400" dirty="0" err="1"/>
              <a:t>s.t.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</a:t>
            </a:r>
            <a:r>
              <a:rPr lang="en-US" sz="2400" dirty="0" err="1"/>
              <a:t>i</a:t>
            </a:r>
            <a:r>
              <a:rPr lang="en-US" sz="2400" dirty="0"/>
              <a:t>: (v</a:t>
            </a:r>
            <a:r>
              <a:rPr lang="en-US" sz="2400" b="1" baseline="-25000" dirty="0"/>
              <a:t>i</a:t>
            </a:r>
            <a:r>
              <a:rPr lang="en-US" sz="2400" dirty="0"/>
              <a:t> ,v</a:t>
            </a:r>
            <a:r>
              <a:rPr lang="en-US" sz="2400" b="1" baseline="-25000" dirty="0"/>
              <a:t>i+1</a:t>
            </a:r>
            <a:r>
              <a:rPr lang="en-US" sz="2400" dirty="0"/>
              <a:t>) is an edge. </a:t>
            </a:r>
            <a:r>
              <a:rPr lang="en-US" sz="2400" b="1" dirty="0">
                <a:solidFill>
                  <a:srgbClr val="FF0000"/>
                </a:solidFill>
              </a:rPr>
              <a:t>Path length</a:t>
            </a:r>
            <a:r>
              <a:rPr lang="en-US" sz="2400" dirty="0"/>
              <a:t>: number of edges in the path, or sum of weights. </a:t>
            </a:r>
            <a:r>
              <a:rPr lang="en-US" sz="2400" b="1" dirty="0">
                <a:solidFill>
                  <a:srgbClr val="FF0000"/>
                </a:solidFill>
              </a:rPr>
              <a:t>Simple path: </a:t>
            </a:r>
            <a:r>
              <a:rPr lang="en-US" sz="2400" dirty="0"/>
              <a:t>all nodes distinct. 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Cycle</a:t>
            </a:r>
            <a:r>
              <a:rPr lang="en-US" sz="2400" dirty="0"/>
              <a:t>: path with first and last node equal. 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Acyclic graph</a:t>
            </a:r>
            <a:r>
              <a:rPr lang="en-US" sz="2400" dirty="0"/>
              <a:t>: graph without cycles.  </a:t>
            </a:r>
            <a:r>
              <a:rPr lang="en-US" sz="2400" b="1" dirty="0">
                <a:solidFill>
                  <a:srgbClr val="FF0000"/>
                </a:solidFill>
              </a:rPr>
              <a:t>DAG</a:t>
            </a:r>
            <a:r>
              <a:rPr lang="en-US" sz="2400" dirty="0"/>
              <a:t>: directed acyclic graph. </a:t>
            </a:r>
          </a:p>
          <a:p>
            <a:endParaRPr lang="en-US" sz="2400" dirty="0"/>
          </a:p>
          <a:p>
            <a:r>
              <a:rPr lang="en-US" sz="2400" dirty="0"/>
              <a:t>In a </a:t>
            </a:r>
            <a:r>
              <a:rPr lang="en-US" sz="2400" b="1" dirty="0">
                <a:solidFill>
                  <a:srgbClr val="FF0000"/>
                </a:solidFill>
              </a:rPr>
              <a:t>complete graph </a:t>
            </a:r>
            <a:r>
              <a:rPr lang="en-US" sz="2400" dirty="0"/>
              <a:t>all nodes in the graph are adjacent.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438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more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7360"/>
            <a:ext cx="8458200" cy="5135563"/>
          </a:xfrm>
        </p:spPr>
        <p:txBody>
          <a:bodyPr/>
          <a:lstStyle/>
          <a:p>
            <a:r>
              <a:rPr lang="en-US" sz="2400" dirty="0"/>
              <a:t>An undirected graph is </a:t>
            </a:r>
            <a:r>
              <a:rPr lang="en-US" sz="2400" b="1" dirty="0">
                <a:solidFill>
                  <a:srgbClr val="FF0000"/>
                </a:solidFill>
              </a:rPr>
              <a:t>connected</a:t>
            </a:r>
            <a:r>
              <a:rPr lang="en-US" sz="2400" dirty="0"/>
              <a:t> if for all nodes v</a:t>
            </a:r>
            <a:r>
              <a:rPr lang="en-US" sz="2400" b="1" baseline="-25000" dirty="0"/>
              <a:t>i</a:t>
            </a:r>
            <a:r>
              <a:rPr lang="en-US" sz="2400" dirty="0"/>
              <a:t> and </a:t>
            </a:r>
            <a:r>
              <a:rPr lang="en-US" sz="2400" dirty="0" err="1"/>
              <a:t>v</a:t>
            </a:r>
            <a:r>
              <a:rPr lang="en-US" sz="2400" b="1" baseline="-25000" dirty="0" err="1"/>
              <a:t>j</a:t>
            </a:r>
            <a:r>
              <a:rPr lang="en-US" sz="2400" dirty="0"/>
              <a:t> there is a path from v</a:t>
            </a:r>
            <a:r>
              <a:rPr lang="en-US" sz="2400" b="1" baseline="-25000" dirty="0"/>
              <a:t>i</a:t>
            </a:r>
            <a:r>
              <a:rPr lang="en-US" sz="2400" dirty="0"/>
              <a:t> to  </a:t>
            </a:r>
            <a:r>
              <a:rPr lang="en-US" sz="2400" dirty="0" err="1"/>
              <a:t>v</a:t>
            </a:r>
            <a:r>
              <a:rPr lang="en-US" sz="2400" b="1" baseline="-25000" dirty="0" err="1"/>
              <a:t>j</a:t>
            </a:r>
            <a:r>
              <a:rPr lang="en-US" sz="2400" dirty="0"/>
              <a:t> . An undirected graph can be partitioned in </a:t>
            </a:r>
            <a:r>
              <a:rPr lang="en-US" sz="2400" b="1" dirty="0">
                <a:solidFill>
                  <a:srgbClr val="FF0000"/>
                </a:solidFill>
              </a:rPr>
              <a:t>connected components</a:t>
            </a:r>
            <a:r>
              <a:rPr lang="en-US" sz="2400" dirty="0"/>
              <a:t>: maximal connected sub-graphs.  </a:t>
            </a:r>
          </a:p>
          <a:p>
            <a:endParaRPr lang="en-US" sz="2400" dirty="0"/>
          </a:p>
          <a:p>
            <a:r>
              <a:rPr lang="en-US" sz="2400" dirty="0"/>
              <a:t>A directed graph can be partitioned in </a:t>
            </a:r>
            <a:r>
              <a:rPr lang="en-US" sz="2400" b="1" dirty="0">
                <a:solidFill>
                  <a:srgbClr val="FF0000"/>
                </a:solidFill>
              </a:rPr>
              <a:t>strongly connected components</a:t>
            </a:r>
            <a:r>
              <a:rPr lang="en-US" sz="2400" dirty="0"/>
              <a:t>: maximal sub-graphs C where for every u and v in C there is a path from u to v and there is a path from v to u. </a:t>
            </a:r>
          </a:p>
          <a:p>
            <a:endParaRPr lang="en-US" sz="2400" dirty="0"/>
          </a:p>
          <a:p>
            <a:r>
              <a:rPr lang="en-US" sz="2400" dirty="0"/>
              <a:t>In a </a:t>
            </a:r>
            <a:r>
              <a:rPr lang="en-US" sz="2400" b="1" dirty="0">
                <a:solidFill>
                  <a:srgbClr val="FF0000"/>
                </a:solidFill>
              </a:rPr>
              <a:t>weighted graph </a:t>
            </a:r>
            <a:r>
              <a:rPr lang="en-US" sz="2400" dirty="0"/>
              <a:t>the edges have a weight (cost, length,..) associated with them.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0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problem of classroom scheduling:  given a set of classes and their times, assign them to classrooms without conflicts. How many classrooms?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endParaRPr lang="en-US" dirty="0"/>
          </a:p>
          <a:p>
            <a:r>
              <a:rPr lang="en-US" dirty="0"/>
              <a:t>Class A: MWF, 3:00PM - 4:00PM</a:t>
            </a:r>
          </a:p>
          <a:p>
            <a:r>
              <a:rPr lang="en-US" dirty="0"/>
              <a:t>Class B: W, 2:00PM - 4:00PM</a:t>
            </a:r>
          </a:p>
          <a:p>
            <a:r>
              <a:rPr lang="en-US" dirty="0"/>
              <a:t>Class C: F, 3:30PM - 5:00PM</a:t>
            </a:r>
          </a:p>
          <a:p>
            <a:r>
              <a:rPr lang="en-US" dirty="0"/>
              <a:t>Class D: MWF, 2:30 - 3:30PM</a:t>
            </a:r>
          </a:p>
          <a:p>
            <a:endParaRPr lang="en-US" dirty="0"/>
          </a:p>
          <a:p>
            <a:r>
              <a:rPr lang="en-US" dirty="0"/>
              <a:t>What does an edge mean?</a:t>
            </a:r>
          </a:p>
          <a:p>
            <a:r>
              <a:rPr lang="en-US" dirty="0"/>
              <a:t>Which is the constraint graph for this scheduling </a:t>
            </a:r>
          </a:p>
          <a:p>
            <a:r>
              <a:rPr lang="en-US" dirty="0"/>
              <a:t>problem?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855" y="1879230"/>
            <a:ext cx="2090235" cy="43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4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handshake theorem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1011"/>
            <a:ext cx="7848600" cy="16936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Can there be a graph with an odd number of odd degree nodes?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    Try it . . 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DBA0A4A-EAD1-DB43-9447-3BC83BBECCB1}"/>
              </a:ext>
            </a:extLst>
          </p:cNvPr>
          <p:cNvGrpSpPr/>
          <p:nvPr/>
        </p:nvGrpSpPr>
        <p:grpSpPr>
          <a:xfrm>
            <a:off x="700076" y="3169307"/>
            <a:ext cx="7574509" cy="1905870"/>
            <a:chOff x="700076" y="3814763"/>
            <a:chExt cx="7574509" cy="1905870"/>
          </a:xfrm>
        </p:grpSpPr>
        <p:graphicFrame>
          <p:nvGraphicFramePr>
            <p:cNvPr id="45158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865604"/>
                </p:ext>
              </p:extLst>
            </p:nvPr>
          </p:nvGraphicFramePr>
          <p:xfrm>
            <a:off x="2992293" y="4838994"/>
            <a:ext cx="2579878" cy="881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" name="Equation" r:id="rId4" imgW="1079500" imgH="368300" progId="Equation.3">
                    <p:embed/>
                  </p:oleObj>
                </mc:Choice>
                <mc:Fallback>
                  <p:oleObj name="Equation" r:id="rId4" imgW="1079500" imgH="368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2293" y="4838994"/>
                          <a:ext cx="2579878" cy="8816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897D6D0-6A57-4F43-BCD5-1F536B13D595}"/>
                </a:ext>
              </a:extLst>
            </p:cNvPr>
            <p:cNvSpPr txBox="1"/>
            <p:nvPr/>
          </p:nvSpPr>
          <p:spPr>
            <a:xfrm>
              <a:off x="700076" y="3814763"/>
              <a:ext cx="757450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sz="2400" dirty="0"/>
                <a:t>Theorem: Let G=(V,E) be an undirected graph. Then</a:t>
              </a:r>
            </a:p>
            <a:p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81C97B0-F2D1-3C4B-A585-AFEF1A9BBD3C}"/>
              </a:ext>
            </a:extLst>
          </p:cNvPr>
          <p:cNvSpPr txBox="1"/>
          <p:nvPr/>
        </p:nvSpPr>
        <p:spPr>
          <a:xfrm>
            <a:off x="349618" y="5029206"/>
            <a:ext cx="86725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NO!:</a:t>
            </a:r>
          </a:p>
          <a:p>
            <a:r>
              <a:rPr lang="en-US" dirty="0"/>
              <a:t>Each edge contributes two to the sum of degrees because it is incident to two vertices.</a:t>
            </a:r>
          </a:p>
          <a:p>
            <a:r>
              <a:rPr lang="en-US" dirty="0"/>
              <a:t>Because the sum is even, the only way odd degree can work out is if there are </a:t>
            </a:r>
          </a:p>
          <a:p>
            <a:r>
              <a:rPr lang="en-US" dirty="0"/>
              <a:t>an even number of them. </a:t>
            </a:r>
          </a:p>
        </p:txBody>
      </p:sp>
    </p:spTree>
    <p:extLst>
      <p:ext uri="{BB962C8B-B14F-4D97-AF65-F5344CB8AC3E}">
        <p14:creationId xmlns:p14="http://schemas.microsoft.com/office/powerpoint/2010/main" val="294987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7853218" cy="5482465"/>
          </a:xfrm>
        </p:spPr>
        <p:txBody>
          <a:bodyPr/>
          <a:lstStyle/>
          <a:p>
            <a:r>
              <a:rPr lang="en-US" sz="2200" dirty="0"/>
              <a:t>A graph H = (V</a:t>
            </a:r>
            <a:r>
              <a:rPr lang="en-US" sz="2200" baseline="-25000" dirty="0"/>
              <a:t>H</a:t>
            </a:r>
            <a:r>
              <a:rPr lang="en-US" sz="2200" dirty="0"/>
              <a:t>, E</a:t>
            </a:r>
            <a:r>
              <a:rPr lang="en-US" sz="2200" baseline="-25000" dirty="0"/>
              <a:t>H</a:t>
            </a:r>
            <a:r>
              <a:rPr lang="en-US" sz="2200" dirty="0"/>
              <a:t>) is a </a:t>
            </a:r>
            <a:r>
              <a:rPr lang="en-US" sz="2200" dirty="0" err="1">
                <a:solidFill>
                  <a:srgbClr val="800000"/>
                </a:solidFill>
              </a:rPr>
              <a:t>subgraph</a:t>
            </a:r>
            <a:r>
              <a:rPr lang="en-US" sz="2200" dirty="0">
                <a:solidFill>
                  <a:srgbClr val="800000"/>
                </a:solidFill>
              </a:rPr>
              <a:t> </a:t>
            </a:r>
            <a:r>
              <a:rPr lang="en-US" sz="2200" dirty="0"/>
              <a:t>of a graph G = (V</a:t>
            </a:r>
            <a:r>
              <a:rPr lang="en-US" sz="2200" baseline="-25000" dirty="0"/>
              <a:t>G</a:t>
            </a:r>
            <a:r>
              <a:rPr lang="en-US" sz="2200" dirty="0"/>
              <a:t>, E</a:t>
            </a:r>
            <a:r>
              <a:rPr lang="en-US" sz="2200" baseline="-25000" dirty="0"/>
              <a:t>G</a:t>
            </a:r>
            <a:r>
              <a:rPr lang="en-US" sz="2200" dirty="0"/>
              <a:t>) if V</a:t>
            </a:r>
            <a:r>
              <a:rPr lang="en-US" sz="2200" baseline="-25000" dirty="0"/>
              <a:t>H</a:t>
            </a:r>
            <a:r>
              <a:rPr lang="en-US" sz="2200" dirty="0"/>
              <a:t> ⊆ V</a:t>
            </a:r>
            <a:r>
              <a:rPr lang="en-US" sz="2200" baseline="-25000" dirty="0"/>
              <a:t>G</a:t>
            </a:r>
            <a:r>
              <a:rPr lang="en-US" sz="2200" dirty="0"/>
              <a:t> and E</a:t>
            </a:r>
            <a:r>
              <a:rPr lang="en-US" sz="2200" baseline="-25000" dirty="0"/>
              <a:t>H</a:t>
            </a:r>
            <a:r>
              <a:rPr lang="en-US" sz="2200" dirty="0"/>
              <a:t> ⊆ E</a:t>
            </a:r>
            <a:r>
              <a:rPr lang="en-US" sz="2200" baseline="-25000" dirty="0"/>
              <a:t>G</a:t>
            </a:r>
            <a:r>
              <a:rPr lang="en-US" sz="2200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1968500"/>
            <a:ext cx="51943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935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67807</TotalTime>
  <Words>2613</Words>
  <Application>Microsoft Macintosh PowerPoint</Application>
  <PresentationFormat>On-screen Show (4:3)</PresentationFormat>
  <Paragraphs>441</Paragraphs>
  <Slides>37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ＭＳ Ｐゴシック</vt:lpstr>
      <vt:lpstr>Arial</vt:lpstr>
      <vt:lpstr>Comic Sans MS</vt:lpstr>
      <vt:lpstr>Courier New</vt:lpstr>
      <vt:lpstr>Lucida Grande</vt:lpstr>
      <vt:lpstr>Monotype Sorts</vt:lpstr>
      <vt:lpstr>Symbol</vt:lpstr>
      <vt:lpstr>Times</vt:lpstr>
      <vt:lpstr>Wingdings</vt:lpstr>
      <vt:lpstr>alg-design</vt:lpstr>
      <vt:lpstr>Equation</vt:lpstr>
      <vt:lpstr>CS 220: Discrete Structures and their Applications </vt:lpstr>
      <vt:lpstr>directed graphs</vt:lpstr>
      <vt:lpstr>undirected graphs</vt:lpstr>
      <vt:lpstr>terminology</vt:lpstr>
      <vt:lpstr>Graph definitions</vt:lpstr>
      <vt:lpstr>more definitions</vt:lpstr>
      <vt:lpstr>constraint graphs</vt:lpstr>
      <vt:lpstr>the handshake theorem</vt:lpstr>
      <vt:lpstr>subgraphs</vt:lpstr>
      <vt:lpstr>complete graphs</vt:lpstr>
      <vt:lpstr>cycles</vt:lpstr>
      <vt:lpstr>looks can be misleading</vt:lpstr>
      <vt:lpstr>adjacency matrix of a graph</vt:lpstr>
      <vt:lpstr>adjacency list for a directed graph</vt:lpstr>
      <vt:lpstr>adjacency list for an undirected graph</vt:lpstr>
      <vt:lpstr>which implementation</vt:lpstr>
      <vt:lpstr>walks</vt:lpstr>
      <vt:lpstr>walks, circuits, paths, cycles</vt:lpstr>
      <vt:lpstr>walks, circuits, paths, cycles</vt:lpstr>
      <vt:lpstr>Graph Traversal</vt:lpstr>
      <vt:lpstr>BFS: Breadth First Search</vt:lpstr>
      <vt:lpstr>BFS: Breadth First Search</vt:lpstr>
      <vt:lpstr>BFS: Breadth First Search</vt:lpstr>
      <vt:lpstr>PowerPoint Presentation</vt:lpstr>
      <vt:lpstr>Do it: Breadth First Search, s = 1</vt:lpstr>
      <vt:lpstr>Complexity BFS</vt:lpstr>
      <vt:lpstr>Complexity BFS</vt:lpstr>
      <vt:lpstr>Complexity BFS</vt:lpstr>
      <vt:lpstr>Complexity BFS</vt:lpstr>
      <vt:lpstr>DFS: Depth First Search</vt:lpstr>
      <vt:lpstr>Recursive / node coloring  version</vt:lpstr>
      <vt:lpstr>Connectivity</vt:lpstr>
      <vt:lpstr>connected components</vt:lpstr>
      <vt:lpstr>Connected Components</vt:lpstr>
      <vt:lpstr>Connected Components</vt:lpstr>
      <vt:lpstr>Connected Components</vt:lpstr>
      <vt:lpstr>Connected Components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865</cp:revision>
  <cp:lastPrinted>2018-04-18T21:34:06Z</cp:lastPrinted>
  <dcterms:created xsi:type="dcterms:W3CDTF">2011-01-03T17:49:16Z</dcterms:created>
  <dcterms:modified xsi:type="dcterms:W3CDTF">2021-04-21T20:24:21Z</dcterms:modified>
</cp:coreProperties>
</file>