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28"/>
  </p:notesMasterIdLst>
  <p:handoutMasterIdLst>
    <p:handoutMasterId r:id="rId29"/>
  </p:handoutMasterIdLst>
  <p:sldIdLst>
    <p:sldId id="436" r:id="rId2"/>
    <p:sldId id="437" r:id="rId3"/>
    <p:sldId id="478" r:id="rId4"/>
    <p:sldId id="475" r:id="rId5"/>
    <p:sldId id="476" r:id="rId6"/>
    <p:sldId id="440" r:id="rId7"/>
    <p:sldId id="469" r:id="rId8"/>
    <p:sldId id="472" r:id="rId9"/>
    <p:sldId id="468" r:id="rId10"/>
    <p:sldId id="470" r:id="rId11"/>
    <p:sldId id="471" r:id="rId12"/>
    <p:sldId id="443" r:id="rId13"/>
    <p:sldId id="482" r:id="rId14"/>
    <p:sldId id="444" r:id="rId15"/>
    <p:sldId id="486" r:id="rId16"/>
    <p:sldId id="481" r:id="rId17"/>
    <p:sldId id="487" r:id="rId18"/>
    <p:sldId id="497" r:id="rId19"/>
    <p:sldId id="496" r:id="rId20"/>
    <p:sldId id="500" r:id="rId21"/>
    <p:sldId id="501" r:id="rId22"/>
    <p:sldId id="512" r:id="rId23"/>
    <p:sldId id="513" r:id="rId24"/>
    <p:sldId id="531" r:id="rId25"/>
    <p:sldId id="534" r:id="rId26"/>
    <p:sldId id="535" r:id="rId27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6" autoAdjust="0"/>
    <p:restoredTop sz="89040" autoAdjust="0"/>
  </p:normalViewPr>
  <p:slideViewPr>
    <p:cSldViewPr snapToGrid="0">
      <p:cViewPr varScale="1">
        <p:scale>
          <a:sx n="95" d="100"/>
          <a:sy n="95" d="100"/>
        </p:scale>
        <p:origin x="18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4/26/21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4/26/21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4CD41-6959-AB43-8B07-4D9B6241AAEB}" type="slidenum">
              <a:rPr lang="en-US"/>
              <a:pPr/>
              <a:t>16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81313" y="527050"/>
            <a:ext cx="3506787" cy="2632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6345" y="3334465"/>
            <a:ext cx="6796725" cy="3158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58" tIns="46479" rIns="92958" bIns="4647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284080-8DE3-C14C-84FD-420562F1782E}" type="slidenum">
              <a:rPr lang="en-US"/>
              <a:pPr/>
              <a:t>19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4429F-B8FE-AD46-8847-7D1AD1984108}" type="slidenum">
              <a:rPr lang="en-US"/>
              <a:pPr/>
              <a:t>20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simplifying assumption guarantees that MST is unique so it makes sense to refer to "the MST”</a:t>
            </a:r>
          </a:p>
          <a:p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If two minimum costs edges, just pick one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25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  <a:p>
            <a:r>
              <a:rPr lang="en-US" sz="1200" dirty="0"/>
              <a:t>When </a:t>
            </a:r>
            <a:r>
              <a:rPr lang="en-US" sz="1200" dirty="0" err="1"/>
              <a:t>d[v</a:t>
            </a:r>
            <a:r>
              <a:rPr lang="en-US" sz="1200" dirty="0"/>
              <a:t>] is set to </a:t>
            </a:r>
            <a:r>
              <a:rPr lang="en-US" sz="1200" dirty="0" err="1"/>
              <a:t>d'[v</a:t>
            </a:r>
            <a:r>
              <a:rPr lang="en-US" sz="1200" dirty="0"/>
              <a:t>], set </a:t>
            </a:r>
            <a:r>
              <a:rPr lang="en-US" sz="1200" dirty="0" err="1"/>
              <a:t>p[v</a:t>
            </a:r>
            <a:r>
              <a:rPr lang="en-US" sz="1200" dirty="0"/>
              <a:t>] to </a:t>
            </a:r>
            <a:r>
              <a:rPr lang="en-US" sz="1200" dirty="0" err="1"/>
              <a:t>u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460E3-EA41-C143-9CBD-210A12DBF0C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3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A1BE5-62C2-FC47-ADFA-DA58332AE606}" type="slidenum">
              <a:rPr lang="en-US"/>
              <a:pPr/>
              <a:t>12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81313" y="527050"/>
            <a:ext cx="3506787" cy="2632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6345" y="3334465"/>
            <a:ext cx="6796725" cy="3158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A1BE5-62C2-FC47-ADFA-DA58332AE606}" type="slidenum">
              <a:rPr lang="en-US"/>
              <a:pPr/>
              <a:t>13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81313" y="527050"/>
            <a:ext cx="3506787" cy="2632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6345" y="3334465"/>
            <a:ext cx="6796725" cy="3158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/>
              <a:t>Pre: first root, last right-most leaf</a:t>
            </a:r>
          </a:p>
          <a:p>
            <a:r>
              <a:rPr lang="en-US" dirty="0"/>
              <a:t>Post: first left-most leaf, last root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FF052-D839-4A40-966E-07ECFF12BB0E}" type="slidenum">
              <a:rPr lang="en-US"/>
              <a:pPr/>
              <a:t>14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6345" y="3334465"/>
            <a:ext cx="6796725" cy="3158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/>
              <a:t>Queue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Trees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Chapter 11 in </a:t>
            </a:r>
            <a:r>
              <a:rPr lang="en-US" sz="3200" dirty="0" err="1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rooted trees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/>
              <a:t>Every vertex in a rooted tree has a unique parent, except for the root which does not have a parent.</a:t>
            </a:r>
          </a:p>
          <a:p>
            <a:r>
              <a:rPr lang="en-US" dirty="0"/>
              <a:t>Every vertex along the path from v to the root (except for the vertex v itself) is an </a:t>
            </a:r>
            <a:r>
              <a:rPr lang="en-US" dirty="0">
                <a:solidFill>
                  <a:srgbClr val="800000"/>
                </a:solidFill>
              </a:rPr>
              <a:t>ancestor</a:t>
            </a:r>
            <a:r>
              <a:rPr lang="en-US" dirty="0"/>
              <a:t> of v.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leaf</a:t>
            </a:r>
            <a:r>
              <a:rPr lang="en-US" dirty="0"/>
              <a:t> is a vertex which has no children.</a:t>
            </a:r>
          </a:p>
        </p:txBody>
      </p:sp>
      <p:pic>
        <p:nvPicPr>
          <p:cNvPr id="692228" name="Picture 4" descr="kleinberg_03F01"/>
          <p:cNvPicPr preferRelativeResize="0"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71" t="6208" r="-2109" b="12871"/>
          <a:stretch/>
        </p:blipFill>
        <p:spPr bwMode="auto">
          <a:xfrm>
            <a:off x="1830347" y="646522"/>
            <a:ext cx="4792617" cy="3128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92231" name="Text Box 7"/>
          <p:cNvSpPr txBox="1">
            <a:spLocks noChangeArrowheads="1"/>
          </p:cNvSpPr>
          <p:nvPr/>
        </p:nvSpPr>
        <p:spPr bwMode="auto">
          <a:xfrm>
            <a:off x="3536141" y="1108403"/>
            <a:ext cx="40085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u</a:t>
            </a:r>
          </a:p>
        </p:txBody>
      </p:sp>
      <p:sp>
        <p:nvSpPr>
          <p:cNvPr id="692233" name="Text Box 9"/>
          <p:cNvSpPr txBox="1">
            <a:spLocks noChangeArrowheads="1"/>
          </p:cNvSpPr>
          <p:nvPr/>
        </p:nvSpPr>
        <p:spPr bwMode="auto">
          <a:xfrm>
            <a:off x="5718233" y="2186211"/>
            <a:ext cx="139140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parent of v</a:t>
            </a:r>
          </a:p>
        </p:txBody>
      </p:sp>
      <p:sp>
        <p:nvSpPr>
          <p:cNvPr id="692235" name="Text Box 11"/>
          <p:cNvSpPr txBox="1">
            <a:spLocks noChangeArrowheads="1"/>
          </p:cNvSpPr>
          <p:nvPr/>
        </p:nvSpPr>
        <p:spPr bwMode="auto">
          <a:xfrm>
            <a:off x="1516265" y="2184335"/>
            <a:ext cx="119809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child of u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415906" y="1091702"/>
            <a:ext cx="16123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ancestor of v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097665" y="3283462"/>
            <a:ext cx="61109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leaf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4029" y="3260372"/>
            <a:ext cx="190625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descendant of u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205450" y="3269712"/>
            <a:ext cx="40085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382600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rooted trees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/>
              <a:t>Two vertices are </a:t>
            </a:r>
            <a:r>
              <a:rPr lang="en-US" dirty="0">
                <a:solidFill>
                  <a:srgbClr val="800000"/>
                </a:solidFill>
              </a:rPr>
              <a:t>siblings</a:t>
            </a:r>
            <a:r>
              <a:rPr lang="en-US" dirty="0"/>
              <a:t> if they have the same parent.</a:t>
            </a:r>
          </a:p>
          <a:p>
            <a:r>
              <a:rPr lang="en-US" dirty="0"/>
              <a:t>A </a:t>
            </a:r>
            <a:r>
              <a:rPr lang="en-US" dirty="0" err="1">
                <a:solidFill>
                  <a:srgbClr val="800000"/>
                </a:solidFill>
              </a:rPr>
              <a:t>subtree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rooted at vertex v is the tree consisting of v and all v's descendants.</a:t>
            </a:r>
          </a:p>
        </p:txBody>
      </p:sp>
      <p:pic>
        <p:nvPicPr>
          <p:cNvPr id="692228" name="Picture 4" descr="kleinberg_03F01"/>
          <p:cNvPicPr preferRelativeResize="0"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71" t="6208" r="-2109" b="12871"/>
          <a:stretch/>
        </p:blipFill>
        <p:spPr bwMode="auto">
          <a:xfrm>
            <a:off x="1830347" y="646522"/>
            <a:ext cx="4792617" cy="3128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92233" name="Text Box 9"/>
          <p:cNvSpPr txBox="1">
            <a:spLocks noChangeArrowheads="1"/>
          </p:cNvSpPr>
          <p:nvPr/>
        </p:nvSpPr>
        <p:spPr bwMode="auto">
          <a:xfrm>
            <a:off x="4829233" y="2682665"/>
            <a:ext cx="102790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 err="1">
                <a:solidFill>
                  <a:srgbClr val="003399"/>
                </a:solidFill>
              </a:rPr>
              <a:t>subtree</a:t>
            </a:r>
            <a:endParaRPr lang="en-US" sz="1800" dirty="0">
              <a:solidFill>
                <a:srgbClr val="003399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523027" y="3248827"/>
            <a:ext cx="98360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siblings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651268" y="2126712"/>
            <a:ext cx="40085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v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364186" y="2135909"/>
            <a:ext cx="2032000" cy="17664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99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traversal of a rooted tree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491695"/>
            <a:ext cx="4398963" cy="3581400"/>
            <a:chOff x="336" y="1296"/>
            <a:chExt cx="2771" cy="2256"/>
          </a:xfrm>
        </p:grpSpPr>
        <p:sp>
          <p:nvSpPr>
            <p:cNvPr id="492548" name="Oval 4"/>
            <p:cNvSpPr>
              <a:spLocks noChangeArrowheads="1"/>
            </p:cNvSpPr>
            <p:nvPr/>
          </p:nvSpPr>
          <p:spPr bwMode="auto">
            <a:xfrm>
              <a:off x="1584" y="1296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Times New Roman" charset="0"/>
                </a:rPr>
                <a:t>A</a:t>
              </a:r>
            </a:p>
          </p:txBody>
        </p:sp>
        <p:sp>
          <p:nvSpPr>
            <p:cNvPr id="492549" name="Oval 5"/>
            <p:cNvSpPr>
              <a:spLocks noChangeArrowheads="1"/>
            </p:cNvSpPr>
            <p:nvPr/>
          </p:nvSpPr>
          <p:spPr bwMode="auto">
            <a:xfrm>
              <a:off x="1200" y="1920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B</a:t>
              </a:r>
            </a:p>
          </p:txBody>
        </p:sp>
        <p:sp>
          <p:nvSpPr>
            <p:cNvPr id="492550" name="Oval 6"/>
            <p:cNvSpPr>
              <a:spLocks noChangeArrowheads="1"/>
            </p:cNvSpPr>
            <p:nvPr/>
          </p:nvSpPr>
          <p:spPr bwMode="auto">
            <a:xfrm>
              <a:off x="768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D</a:t>
              </a:r>
            </a:p>
          </p:txBody>
        </p:sp>
        <p:sp>
          <p:nvSpPr>
            <p:cNvPr id="492551" name="Oval 7"/>
            <p:cNvSpPr>
              <a:spLocks noChangeArrowheads="1"/>
            </p:cNvSpPr>
            <p:nvPr/>
          </p:nvSpPr>
          <p:spPr bwMode="auto">
            <a:xfrm>
              <a:off x="336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G</a:t>
              </a:r>
            </a:p>
          </p:txBody>
        </p:sp>
        <p:sp>
          <p:nvSpPr>
            <p:cNvPr id="492552" name="Oval 8"/>
            <p:cNvSpPr>
              <a:spLocks noChangeArrowheads="1"/>
            </p:cNvSpPr>
            <p:nvPr/>
          </p:nvSpPr>
          <p:spPr bwMode="auto">
            <a:xfrm>
              <a:off x="1968" y="1920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C</a:t>
              </a:r>
            </a:p>
          </p:txBody>
        </p:sp>
        <p:sp>
          <p:nvSpPr>
            <p:cNvPr id="492553" name="Oval 9"/>
            <p:cNvSpPr>
              <a:spLocks noChangeArrowheads="1"/>
            </p:cNvSpPr>
            <p:nvPr/>
          </p:nvSpPr>
          <p:spPr bwMode="auto">
            <a:xfrm>
              <a:off x="1680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E</a:t>
              </a:r>
            </a:p>
          </p:txBody>
        </p:sp>
        <p:sp>
          <p:nvSpPr>
            <p:cNvPr id="492554" name="Oval 10"/>
            <p:cNvSpPr>
              <a:spLocks noChangeArrowheads="1"/>
            </p:cNvSpPr>
            <p:nvPr/>
          </p:nvSpPr>
          <p:spPr bwMode="auto">
            <a:xfrm>
              <a:off x="1104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H</a:t>
              </a:r>
            </a:p>
          </p:txBody>
        </p:sp>
        <p:sp>
          <p:nvSpPr>
            <p:cNvPr id="492555" name="Oval 11"/>
            <p:cNvSpPr>
              <a:spLocks noChangeArrowheads="1"/>
            </p:cNvSpPr>
            <p:nvPr/>
          </p:nvSpPr>
          <p:spPr bwMode="auto">
            <a:xfrm>
              <a:off x="2352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F</a:t>
              </a:r>
            </a:p>
          </p:txBody>
        </p:sp>
        <p:sp>
          <p:nvSpPr>
            <p:cNvPr id="492556" name="Oval 12"/>
            <p:cNvSpPr>
              <a:spLocks noChangeArrowheads="1"/>
            </p:cNvSpPr>
            <p:nvPr/>
          </p:nvSpPr>
          <p:spPr bwMode="auto">
            <a:xfrm>
              <a:off x="2723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I</a:t>
              </a:r>
            </a:p>
          </p:txBody>
        </p:sp>
        <p:sp>
          <p:nvSpPr>
            <p:cNvPr id="492557" name="Line 13"/>
            <p:cNvSpPr>
              <a:spLocks noChangeShapeType="1"/>
            </p:cNvSpPr>
            <p:nvPr/>
          </p:nvSpPr>
          <p:spPr bwMode="auto">
            <a:xfrm flipH="1">
              <a:off x="1454" y="1632"/>
              <a:ext cx="192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8" name="Line 14"/>
            <p:cNvSpPr>
              <a:spLocks noChangeShapeType="1"/>
            </p:cNvSpPr>
            <p:nvPr/>
          </p:nvSpPr>
          <p:spPr bwMode="auto">
            <a:xfrm flipH="1">
              <a:off x="1056" y="2256"/>
              <a:ext cx="206" cy="316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9" name="Line 15"/>
            <p:cNvSpPr>
              <a:spLocks noChangeShapeType="1"/>
            </p:cNvSpPr>
            <p:nvPr/>
          </p:nvSpPr>
          <p:spPr bwMode="auto">
            <a:xfrm flipH="1">
              <a:off x="610" y="2873"/>
              <a:ext cx="213" cy="32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0" name="Line 16"/>
            <p:cNvSpPr>
              <a:spLocks noChangeShapeType="1"/>
            </p:cNvSpPr>
            <p:nvPr/>
          </p:nvSpPr>
          <p:spPr bwMode="auto">
            <a:xfrm>
              <a:off x="1886" y="1646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1" name="Line 17"/>
            <p:cNvSpPr>
              <a:spLocks noChangeShapeType="1"/>
            </p:cNvSpPr>
            <p:nvPr/>
          </p:nvSpPr>
          <p:spPr bwMode="auto">
            <a:xfrm>
              <a:off x="2304" y="2256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2" name="Line 18"/>
            <p:cNvSpPr>
              <a:spLocks noChangeShapeType="1"/>
            </p:cNvSpPr>
            <p:nvPr/>
          </p:nvSpPr>
          <p:spPr bwMode="auto">
            <a:xfrm>
              <a:off x="2688" y="2880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3" name="Line 19"/>
            <p:cNvSpPr>
              <a:spLocks noChangeShapeType="1"/>
            </p:cNvSpPr>
            <p:nvPr/>
          </p:nvSpPr>
          <p:spPr bwMode="auto">
            <a:xfrm>
              <a:off x="1070" y="2894"/>
              <a:ext cx="226" cy="27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4" name="Line 20"/>
            <p:cNvSpPr>
              <a:spLocks noChangeShapeType="1"/>
            </p:cNvSpPr>
            <p:nvPr/>
          </p:nvSpPr>
          <p:spPr bwMode="auto">
            <a:xfrm flipH="1">
              <a:off x="1920" y="2284"/>
              <a:ext cx="164" cy="26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2565" name="Text Box 21"/>
          <p:cNvSpPr txBox="1">
            <a:spLocks noChangeArrowheads="1"/>
          </p:cNvSpPr>
          <p:nvPr/>
        </p:nvSpPr>
        <p:spPr bwMode="auto">
          <a:xfrm>
            <a:off x="5638800" y="1792288"/>
            <a:ext cx="227433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Pre order</a:t>
            </a:r>
          </a:p>
          <a:p>
            <a:endParaRPr lang="en-US" sz="2000" dirty="0"/>
          </a:p>
          <a:p>
            <a:r>
              <a:rPr lang="en-US" sz="2000" dirty="0"/>
              <a:t>Process the node</a:t>
            </a:r>
          </a:p>
          <a:p>
            <a:r>
              <a:rPr lang="en-US" sz="2000" dirty="0"/>
              <a:t>Visit its children</a:t>
            </a:r>
          </a:p>
          <a:p>
            <a:endParaRPr lang="en-US" dirty="0"/>
          </a:p>
        </p:txBody>
      </p:sp>
      <p:sp>
        <p:nvSpPr>
          <p:cNvPr id="492566" name="Text Box 22"/>
          <p:cNvSpPr txBox="1">
            <a:spLocks noChangeArrowheads="1"/>
          </p:cNvSpPr>
          <p:nvPr/>
        </p:nvSpPr>
        <p:spPr bwMode="auto">
          <a:xfrm>
            <a:off x="5620039" y="3266497"/>
            <a:ext cx="2314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9900"/>
                </a:solidFill>
              </a:rPr>
              <a:t>A B D G H C E F I</a:t>
            </a:r>
          </a:p>
        </p:txBody>
      </p:sp>
      <p:sp>
        <p:nvSpPr>
          <p:cNvPr id="492569" name="Text Box 25"/>
          <p:cNvSpPr txBox="1">
            <a:spLocks noChangeArrowheads="1"/>
          </p:cNvSpPr>
          <p:nvPr/>
        </p:nvSpPr>
        <p:spPr bwMode="auto">
          <a:xfrm>
            <a:off x="5638800" y="3859213"/>
            <a:ext cx="22743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Post order</a:t>
            </a:r>
          </a:p>
          <a:p>
            <a:endParaRPr lang="en-US" sz="2000" dirty="0"/>
          </a:p>
          <a:p>
            <a:r>
              <a:rPr lang="en-US" sz="2000" dirty="0"/>
              <a:t>Visit the children</a:t>
            </a:r>
          </a:p>
          <a:p>
            <a:r>
              <a:rPr lang="en-US" sz="2000" dirty="0"/>
              <a:t>Process the node</a:t>
            </a:r>
          </a:p>
        </p:txBody>
      </p:sp>
      <p:sp>
        <p:nvSpPr>
          <p:cNvPr id="492570" name="Text Box 26"/>
          <p:cNvSpPr txBox="1">
            <a:spLocks noChangeArrowheads="1"/>
          </p:cNvSpPr>
          <p:nvPr/>
        </p:nvSpPr>
        <p:spPr bwMode="auto">
          <a:xfrm>
            <a:off x="5747039" y="5368059"/>
            <a:ext cx="2314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9900"/>
                </a:solidFill>
              </a:rPr>
              <a:t>G H D B E I F C A</a:t>
            </a:r>
          </a:p>
        </p:txBody>
      </p:sp>
    </p:spTree>
    <p:extLst>
      <p:ext uri="{BB962C8B-B14F-4D97-AF65-F5344CB8AC3E}">
        <p14:creationId xmlns:p14="http://schemas.microsoft.com/office/powerpoint/2010/main" val="2472752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traversal of a rooted tree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200747"/>
            <a:ext cx="4398963" cy="3581400"/>
            <a:chOff x="336" y="1296"/>
            <a:chExt cx="2771" cy="2256"/>
          </a:xfrm>
        </p:grpSpPr>
        <p:sp>
          <p:nvSpPr>
            <p:cNvPr id="492548" name="Oval 4"/>
            <p:cNvSpPr>
              <a:spLocks noChangeArrowheads="1"/>
            </p:cNvSpPr>
            <p:nvPr/>
          </p:nvSpPr>
          <p:spPr bwMode="auto">
            <a:xfrm>
              <a:off x="1584" y="1296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A</a:t>
              </a:r>
            </a:p>
          </p:txBody>
        </p:sp>
        <p:sp>
          <p:nvSpPr>
            <p:cNvPr id="492549" name="Oval 5"/>
            <p:cNvSpPr>
              <a:spLocks noChangeArrowheads="1"/>
            </p:cNvSpPr>
            <p:nvPr/>
          </p:nvSpPr>
          <p:spPr bwMode="auto">
            <a:xfrm>
              <a:off x="1200" y="1920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B</a:t>
              </a:r>
            </a:p>
          </p:txBody>
        </p:sp>
        <p:sp>
          <p:nvSpPr>
            <p:cNvPr id="492550" name="Oval 6"/>
            <p:cNvSpPr>
              <a:spLocks noChangeArrowheads="1"/>
            </p:cNvSpPr>
            <p:nvPr/>
          </p:nvSpPr>
          <p:spPr bwMode="auto">
            <a:xfrm>
              <a:off x="768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D</a:t>
              </a:r>
            </a:p>
          </p:txBody>
        </p:sp>
        <p:sp>
          <p:nvSpPr>
            <p:cNvPr id="492551" name="Oval 7"/>
            <p:cNvSpPr>
              <a:spLocks noChangeArrowheads="1"/>
            </p:cNvSpPr>
            <p:nvPr/>
          </p:nvSpPr>
          <p:spPr bwMode="auto">
            <a:xfrm>
              <a:off x="336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G</a:t>
              </a:r>
            </a:p>
          </p:txBody>
        </p:sp>
        <p:sp>
          <p:nvSpPr>
            <p:cNvPr id="492552" name="Oval 8"/>
            <p:cNvSpPr>
              <a:spLocks noChangeArrowheads="1"/>
            </p:cNvSpPr>
            <p:nvPr/>
          </p:nvSpPr>
          <p:spPr bwMode="auto">
            <a:xfrm>
              <a:off x="1968" y="1920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C</a:t>
              </a:r>
            </a:p>
          </p:txBody>
        </p:sp>
        <p:sp>
          <p:nvSpPr>
            <p:cNvPr id="492553" name="Oval 9"/>
            <p:cNvSpPr>
              <a:spLocks noChangeArrowheads="1"/>
            </p:cNvSpPr>
            <p:nvPr/>
          </p:nvSpPr>
          <p:spPr bwMode="auto">
            <a:xfrm>
              <a:off x="1680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E</a:t>
              </a:r>
            </a:p>
          </p:txBody>
        </p:sp>
        <p:sp>
          <p:nvSpPr>
            <p:cNvPr id="492554" name="Oval 10"/>
            <p:cNvSpPr>
              <a:spLocks noChangeArrowheads="1"/>
            </p:cNvSpPr>
            <p:nvPr/>
          </p:nvSpPr>
          <p:spPr bwMode="auto">
            <a:xfrm>
              <a:off x="1104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H</a:t>
              </a:r>
            </a:p>
          </p:txBody>
        </p:sp>
        <p:sp>
          <p:nvSpPr>
            <p:cNvPr id="492555" name="Oval 11"/>
            <p:cNvSpPr>
              <a:spLocks noChangeArrowheads="1"/>
            </p:cNvSpPr>
            <p:nvPr/>
          </p:nvSpPr>
          <p:spPr bwMode="auto">
            <a:xfrm>
              <a:off x="2352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F</a:t>
              </a:r>
            </a:p>
          </p:txBody>
        </p:sp>
        <p:sp>
          <p:nvSpPr>
            <p:cNvPr id="492556" name="Oval 12"/>
            <p:cNvSpPr>
              <a:spLocks noChangeArrowheads="1"/>
            </p:cNvSpPr>
            <p:nvPr/>
          </p:nvSpPr>
          <p:spPr bwMode="auto">
            <a:xfrm>
              <a:off x="2723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I</a:t>
              </a:r>
            </a:p>
          </p:txBody>
        </p:sp>
        <p:sp>
          <p:nvSpPr>
            <p:cNvPr id="492557" name="Line 13"/>
            <p:cNvSpPr>
              <a:spLocks noChangeShapeType="1"/>
            </p:cNvSpPr>
            <p:nvPr/>
          </p:nvSpPr>
          <p:spPr bwMode="auto">
            <a:xfrm flipH="1">
              <a:off x="1454" y="1632"/>
              <a:ext cx="192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8" name="Line 14"/>
            <p:cNvSpPr>
              <a:spLocks noChangeShapeType="1"/>
            </p:cNvSpPr>
            <p:nvPr/>
          </p:nvSpPr>
          <p:spPr bwMode="auto">
            <a:xfrm flipH="1">
              <a:off x="1056" y="2256"/>
              <a:ext cx="206" cy="316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9" name="Line 15"/>
            <p:cNvSpPr>
              <a:spLocks noChangeShapeType="1"/>
            </p:cNvSpPr>
            <p:nvPr/>
          </p:nvSpPr>
          <p:spPr bwMode="auto">
            <a:xfrm flipH="1">
              <a:off x="610" y="2873"/>
              <a:ext cx="213" cy="32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0" name="Line 16"/>
            <p:cNvSpPr>
              <a:spLocks noChangeShapeType="1"/>
            </p:cNvSpPr>
            <p:nvPr/>
          </p:nvSpPr>
          <p:spPr bwMode="auto">
            <a:xfrm>
              <a:off x="1886" y="1646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1" name="Line 17"/>
            <p:cNvSpPr>
              <a:spLocks noChangeShapeType="1"/>
            </p:cNvSpPr>
            <p:nvPr/>
          </p:nvSpPr>
          <p:spPr bwMode="auto">
            <a:xfrm>
              <a:off x="2304" y="2256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2" name="Line 18"/>
            <p:cNvSpPr>
              <a:spLocks noChangeShapeType="1"/>
            </p:cNvSpPr>
            <p:nvPr/>
          </p:nvSpPr>
          <p:spPr bwMode="auto">
            <a:xfrm>
              <a:off x="2688" y="2880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3" name="Line 19"/>
            <p:cNvSpPr>
              <a:spLocks noChangeShapeType="1"/>
            </p:cNvSpPr>
            <p:nvPr/>
          </p:nvSpPr>
          <p:spPr bwMode="auto">
            <a:xfrm>
              <a:off x="1070" y="2894"/>
              <a:ext cx="226" cy="27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4" name="Line 20"/>
            <p:cNvSpPr>
              <a:spLocks noChangeShapeType="1"/>
            </p:cNvSpPr>
            <p:nvPr/>
          </p:nvSpPr>
          <p:spPr bwMode="auto">
            <a:xfrm flipH="1">
              <a:off x="1920" y="2284"/>
              <a:ext cx="164" cy="26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2565" name="Text Box 21"/>
          <p:cNvSpPr txBox="1">
            <a:spLocks noChangeArrowheads="1"/>
          </p:cNvSpPr>
          <p:nvPr/>
        </p:nvSpPr>
        <p:spPr bwMode="auto">
          <a:xfrm>
            <a:off x="5638800" y="1044143"/>
            <a:ext cx="227433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Pre order</a:t>
            </a:r>
          </a:p>
          <a:p>
            <a:endParaRPr lang="en-US" sz="2000" dirty="0"/>
          </a:p>
          <a:p>
            <a:r>
              <a:rPr lang="en-US" sz="2000" dirty="0"/>
              <a:t>Process the node</a:t>
            </a:r>
          </a:p>
          <a:p>
            <a:r>
              <a:rPr lang="en-US" sz="2000" dirty="0"/>
              <a:t>Visit its children</a:t>
            </a:r>
          </a:p>
          <a:p>
            <a:endParaRPr lang="en-US" dirty="0"/>
          </a:p>
        </p:txBody>
      </p:sp>
      <p:sp>
        <p:nvSpPr>
          <p:cNvPr id="492566" name="Text Box 22"/>
          <p:cNvSpPr txBox="1">
            <a:spLocks noChangeArrowheads="1"/>
          </p:cNvSpPr>
          <p:nvPr/>
        </p:nvSpPr>
        <p:spPr bwMode="auto">
          <a:xfrm>
            <a:off x="5620039" y="2539133"/>
            <a:ext cx="2314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9900"/>
                </a:solidFill>
              </a:rPr>
              <a:t>A B D G H C E F I</a:t>
            </a:r>
          </a:p>
        </p:txBody>
      </p:sp>
      <p:sp>
        <p:nvSpPr>
          <p:cNvPr id="492569" name="Text Box 25"/>
          <p:cNvSpPr txBox="1">
            <a:spLocks noChangeArrowheads="1"/>
          </p:cNvSpPr>
          <p:nvPr/>
        </p:nvSpPr>
        <p:spPr bwMode="auto">
          <a:xfrm>
            <a:off x="5638800" y="3152631"/>
            <a:ext cx="22743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Post order</a:t>
            </a:r>
          </a:p>
          <a:p>
            <a:endParaRPr lang="en-US" sz="2000" dirty="0"/>
          </a:p>
          <a:p>
            <a:r>
              <a:rPr lang="en-US" sz="2000" dirty="0"/>
              <a:t>Visit the children</a:t>
            </a:r>
          </a:p>
          <a:p>
            <a:r>
              <a:rPr lang="en-US" sz="2000" dirty="0"/>
              <a:t>Process the node</a:t>
            </a:r>
          </a:p>
        </p:txBody>
      </p:sp>
      <p:sp>
        <p:nvSpPr>
          <p:cNvPr id="492570" name="Text Box 26"/>
          <p:cNvSpPr txBox="1">
            <a:spLocks noChangeArrowheads="1"/>
          </p:cNvSpPr>
          <p:nvPr/>
        </p:nvSpPr>
        <p:spPr bwMode="auto">
          <a:xfrm>
            <a:off x="5747039" y="4619914"/>
            <a:ext cx="2314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9900"/>
                </a:solidFill>
              </a:rPr>
              <a:t>G H D B E I F C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818" y="5232398"/>
            <a:ext cx="8037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which node gets processed first/last in each of these traversals?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8AEE8-E0AA-D641-BC1C-D3DFDFE07E67}"/>
              </a:ext>
            </a:extLst>
          </p:cNvPr>
          <p:cNvSpPr txBox="1"/>
          <p:nvPr/>
        </p:nvSpPr>
        <p:spPr>
          <a:xfrm>
            <a:off x="2362200" y="5768791"/>
            <a:ext cx="3826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Pre: first root, last right-most leaf</a:t>
            </a:r>
          </a:p>
          <a:p>
            <a:r>
              <a:rPr lang="en-US" b="1" dirty="0">
                <a:solidFill>
                  <a:srgbClr val="FF0000"/>
                </a:solidFill>
              </a:rPr>
              <a:t>Post: first left-most leaf, last root</a:t>
            </a:r>
          </a:p>
        </p:txBody>
      </p:sp>
    </p:spTree>
    <p:extLst>
      <p:ext uri="{BB962C8B-B14F-4D97-AF65-F5344CB8AC3E}">
        <p14:creationId xmlns:p14="http://schemas.microsoft.com/office/powerpoint/2010/main" val="3750743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traversal of a rooted tree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772400" cy="4648200"/>
          </a:xfrm>
        </p:spPr>
        <p:txBody>
          <a:bodyPr/>
          <a:lstStyle/>
          <a:p>
            <a:pPr indent="-166688"/>
            <a:r>
              <a:rPr lang="en-US" sz="2600" dirty="0"/>
              <a:t>pre-order(v)</a:t>
            </a:r>
          </a:p>
          <a:p>
            <a:pPr marL="179387" lvl="1" indent="0">
              <a:buNone/>
            </a:pPr>
            <a:r>
              <a:rPr lang="en-US" sz="2400" dirty="0"/>
              <a:t>process(v)</a:t>
            </a:r>
          </a:p>
          <a:p>
            <a:pPr marL="179387" lvl="1" indent="0">
              <a:buNone/>
            </a:pPr>
            <a:r>
              <a:rPr lang="en-US" sz="2400" dirty="0"/>
              <a:t>for every child w of v:</a:t>
            </a:r>
          </a:p>
          <a:p>
            <a:pPr marL="179387" lvl="1" indent="0">
              <a:buNone/>
            </a:pPr>
            <a:r>
              <a:rPr lang="en-US" sz="2400" dirty="0"/>
              <a:t>      pre-order(w)</a:t>
            </a:r>
          </a:p>
          <a:p>
            <a:pPr indent="-166688"/>
            <a:endParaRPr lang="en-US" sz="2600" dirty="0"/>
          </a:p>
          <a:p>
            <a:pPr indent="-166688"/>
            <a:r>
              <a:rPr lang="en-US" sz="2600" dirty="0"/>
              <a:t>post-order(v)</a:t>
            </a:r>
          </a:p>
          <a:p>
            <a:pPr marL="179387" lvl="1" indent="0">
              <a:buNone/>
            </a:pPr>
            <a:r>
              <a:rPr lang="en-US" sz="2400" dirty="0"/>
              <a:t>For every child w of v:</a:t>
            </a:r>
          </a:p>
          <a:p>
            <a:pPr marL="179387" lvl="1" indent="0">
              <a:buNone/>
            </a:pPr>
            <a:r>
              <a:rPr lang="en-US" sz="2400" dirty="0"/>
              <a:t>      post-order(w)</a:t>
            </a:r>
          </a:p>
          <a:p>
            <a:pPr marL="179387" lvl="1" indent="0">
              <a:buNone/>
            </a:pPr>
            <a:r>
              <a:rPr lang="en-US" sz="2400" dirty="0"/>
              <a:t>process(v)</a:t>
            </a:r>
          </a:p>
          <a:p>
            <a:pPr marL="114300" lvl="1" indent="0">
              <a:buNone/>
            </a:pPr>
            <a:endParaRPr lang="en-US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237018" y="1955800"/>
            <a:ext cx="2895600" cy="2362200"/>
            <a:chOff x="336" y="1296"/>
            <a:chExt cx="2771" cy="2256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584" y="1296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A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200" y="1920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B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768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Times New Roman" charset="0"/>
                </a:rPr>
                <a:t>D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36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G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968" y="1920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C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680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E</a:t>
              </a: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104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H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2352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F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2723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I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1454" y="1632"/>
              <a:ext cx="192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1056" y="2256"/>
              <a:ext cx="206" cy="316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610" y="2873"/>
              <a:ext cx="213" cy="32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886" y="1646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304" y="2256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688" y="2880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070" y="2894"/>
              <a:ext cx="226" cy="27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1920" y="2284"/>
              <a:ext cx="164" cy="26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8650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computing properties of trees using post-order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66688"/>
            <a:r>
              <a:rPr lang="en-US" sz="2200" dirty="0"/>
              <a:t>post-order-leaf-count(v)</a:t>
            </a:r>
          </a:p>
          <a:p>
            <a:pPr marL="179387" lvl="1" indent="0">
              <a:buNone/>
            </a:pPr>
            <a:r>
              <a:rPr lang="en-US" sz="2200" dirty="0"/>
              <a:t>for every child w of v:</a:t>
            </a:r>
          </a:p>
          <a:p>
            <a:pPr marL="179387" lvl="1" indent="0">
              <a:buNone/>
            </a:pPr>
            <a:r>
              <a:rPr lang="en-US" sz="2200" dirty="0"/>
              <a:t>      post-order-leaf-count(w)</a:t>
            </a:r>
          </a:p>
          <a:p>
            <a:pPr marL="179387" lvl="1" indent="0">
              <a:buNone/>
            </a:pPr>
            <a:r>
              <a:rPr lang="en-US" sz="2200" dirty="0"/>
              <a:t>if v is a leaf:</a:t>
            </a:r>
          </a:p>
          <a:p>
            <a:pPr marL="179387" lvl="1" indent="0">
              <a:buNone/>
            </a:pPr>
            <a:r>
              <a:rPr lang="en-US" sz="2200" dirty="0"/>
              <a:t>	leaf-count(v) = 1</a:t>
            </a:r>
          </a:p>
          <a:p>
            <a:pPr marL="179387" lvl="1" indent="0">
              <a:buNone/>
            </a:pPr>
            <a:r>
              <a:rPr lang="en-US" sz="2200" dirty="0"/>
              <a:t>else :</a:t>
            </a:r>
          </a:p>
          <a:p>
            <a:pPr marL="179387" lvl="1" indent="0">
              <a:buNone/>
            </a:pPr>
            <a:r>
              <a:rPr lang="en-US" sz="2200" dirty="0"/>
              <a:t>	leaf-count(v) = sum of leaf counts of children</a:t>
            </a:r>
          </a:p>
          <a:p>
            <a:pPr marL="179387" lvl="1" indent="0">
              <a:buNone/>
            </a:pPr>
            <a:endParaRPr lang="en-US" sz="2200" dirty="0"/>
          </a:p>
          <a:p>
            <a:pPr indent="-166688"/>
            <a:r>
              <a:rPr lang="en-US" sz="2200" dirty="0">
                <a:solidFill>
                  <a:srgbClr val="003399"/>
                </a:solidFill>
              </a:rPr>
              <a:t>Other properties that can be computed similarly: </a:t>
            </a:r>
          </a:p>
          <a:p>
            <a:pPr marL="176212" indent="-342900">
              <a:buFont typeface="Wingdings" charset="2"/>
              <a:buChar char="ü"/>
            </a:pPr>
            <a:r>
              <a:rPr lang="en-US" sz="2200" dirty="0">
                <a:solidFill>
                  <a:srgbClr val="003399"/>
                </a:solidFill>
              </a:rPr>
              <a:t>the total number of vertices in the tree. </a:t>
            </a:r>
          </a:p>
          <a:p>
            <a:pPr marL="176212" indent="-342900">
              <a:buFont typeface="Wingdings" charset="2"/>
              <a:buChar char="ü"/>
            </a:pPr>
            <a:r>
              <a:rPr lang="en-US" sz="2200" dirty="0">
                <a:solidFill>
                  <a:srgbClr val="003399"/>
                </a:solidFill>
              </a:rPr>
              <a:t>the height</a:t>
            </a:r>
            <a:endParaRPr lang="en-US" sz="2200" dirty="0"/>
          </a:p>
          <a:p>
            <a:pPr marL="179387" lvl="1" indent="0">
              <a:buNone/>
            </a:pP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20772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traversal of a rooted binary tree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033838" cy="4530725"/>
          </a:xfrm>
        </p:spPr>
        <p:txBody>
          <a:bodyPr/>
          <a:lstStyle/>
          <a:p>
            <a:r>
              <a:rPr lang="en-US" sz="2600" dirty="0"/>
              <a:t>pre-order</a:t>
            </a:r>
          </a:p>
          <a:p>
            <a:pPr lvl="1"/>
            <a:r>
              <a:rPr lang="en-US" sz="2200" dirty="0">
                <a:solidFill>
                  <a:srgbClr val="009900"/>
                </a:solidFill>
              </a:rPr>
              <a:t>process the vertex</a:t>
            </a:r>
            <a:endParaRPr lang="en-US" sz="2200" dirty="0"/>
          </a:p>
          <a:p>
            <a:pPr lvl="1"/>
            <a:r>
              <a:rPr lang="en-US" sz="2200" dirty="0"/>
              <a:t>go left</a:t>
            </a:r>
          </a:p>
          <a:p>
            <a:pPr lvl="1"/>
            <a:r>
              <a:rPr lang="en-US" sz="2200" dirty="0"/>
              <a:t>go right</a:t>
            </a:r>
          </a:p>
          <a:p>
            <a:endParaRPr lang="en-US" sz="2600" dirty="0"/>
          </a:p>
          <a:p>
            <a:r>
              <a:rPr lang="en-US" sz="2600" dirty="0"/>
              <a:t>in-order</a:t>
            </a:r>
          </a:p>
          <a:p>
            <a:pPr lvl="1"/>
            <a:r>
              <a:rPr lang="en-US" sz="2200" dirty="0"/>
              <a:t>go left</a:t>
            </a:r>
          </a:p>
          <a:p>
            <a:pPr lvl="1"/>
            <a:r>
              <a:rPr lang="en-US" sz="2200" dirty="0">
                <a:solidFill>
                  <a:srgbClr val="009900"/>
                </a:solidFill>
              </a:rPr>
              <a:t>process the vertex</a:t>
            </a:r>
          </a:p>
          <a:p>
            <a:pPr lvl="1"/>
            <a:r>
              <a:rPr lang="en-US" sz="2200" dirty="0"/>
              <a:t>go right</a:t>
            </a:r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09988" y="1219200"/>
            <a:ext cx="5205412" cy="4530725"/>
          </a:xfrm>
        </p:spPr>
        <p:txBody>
          <a:bodyPr/>
          <a:lstStyle/>
          <a:p>
            <a:r>
              <a:rPr lang="en-US" sz="2600" dirty="0"/>
              <a:t>post-order</a:t>
            </a:r>
          </a:p>
          <a:p>
            <a:pPr lvl="1"/>
            <a:r>
              <a:rPr lang="en-US" sz="2200" dirty="0"/>
              <a:t>go left</a:t>
            </a:r>
          </a:p>
          <a:p>
            <a:pPr lvl="1"/>
            <a:r>
              <a:rPr lang="en-US" sz="2200" dirty="0"/>
              <a:t>go right</a:t>
            </a:r>
          </a:p>
          <a:p>
            <a:pPr lvl="1"/>
            <a:r>
              <a:rPr lang="en-US" sz="2200" dirty="0">
                <a:solidFill>
                  <a:srgbClr val="009900"/>
                </a:solidFill>
              </a:rPr>
              <a:t>process the vertex</a:t>
            </a:r>
            <a:endParaRPr lang="en-US" sz="2200" dirty="0"/>
          </a:p>
          <a:p>
            <a:endParaRPr lang="en-US" sz="2600" dirty="0"/>
          </a:p>
          <a:p>
            <a:r>
              <a:rPr lang="en-US" sz="2600" dirty="0"/>
              <a:t>level order / breadth first</a:t>
            </a:r>
          </a:p>
          <a:p>
            <a:pPr lvl="1"/>
            <a:r>
              <a:rPr lang="en-US" sz="2200" dirty="0"/>
              <a:t>for </a:t>
            </a:r>
            <a:r>
              <a:rPr lang="en-US" sz="2200" dirty="0" err="1"/>
              <a:t>d</a:t>
            </a:r>
            <a:r>
              <a:rPr lang="en-US" sz="2200" dirty="0"/>
              <a:t> = 0 to height</a:t>
            </a:r>
          </a:p>
          <a:p>
            <a:pPr lvl="2"/>
            <a:r>
              <a:rPr lang="en-US" sz="2200" dirty="0"/>
              <a:t>process vertices at level d </a:t>
            </a:r>
          </a:p>
        </p:txBody>
      </p:sp>
    </p:spTree>
    <p:extLst>
      <p:ext uri="{BB962C8B-B14F-4D97-AF65-F5344CB8AC3E}">
        <p14:creationId xmlns:p14="http://schemas.microsoft.com/office/powerpoint/2010/main" val="3038606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spanning tree</a:t>
            </a:r>
            <a:r>
              <a:rPr lang="en-US" dirty="0"/>
              <a:t> of a connected graph G is a </a:t>
            </a:r>
            <a:r>
              <a:rPr lang="en-US" dirty="0" err="1"/>
              <a:t>subgraph</a:t>
            </a:r>
            <a:r>
              <a:rPr lang="en-US" dirty="0"/>
              <a:t> of G which contains all the vertices in G and is a tree.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653" y="4140199"/>
            <a:ext cx="2613892" cy="2613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36" y="2049318"/>
            <a:ext cx="5473700" cy="2654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9639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http://</a:t>
            </a:r>
            <a:r>
              <a:rPr lang="en-US" sz="1100" dirty="0" err="1"/>
              <a:t>mathworld.wolfram.com</a:t>
            </a:r>
            <a:r>
              <a:rPr lang="en-US" sz="1100" dirty="0"/>
              <a:t>/</a:t>
            </a:r>
            <a:r>
              <a:rPr lang="en-US" sz="1100" dirty="0" err="1"/>
              <a:t>SpanningTree.html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7382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590" y="2033156"/>
            <a:ext cx="3365501" cy="19454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weighted graph </a:t>
            </a:r>
            <a:r>
              <a:rPr lang="en-US" dirty="0"/>
              <a:t>is a graph G = (V ,E), along with a function </a:t>
            </a:r>
          </a:p>
          <a:p>
            <a:r>
              <a:rPr lang="en-US" dirty="0"/>
              <a:t>w: E → R. The function w assigns a real number to every edge.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59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minimum spanning trees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71600"/>
            <a:ext cx="8486775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Motivating example:  each house in the neighborhood needs to be connected to cable</a:t>
            </a:r>
          </a:p>
          <a:p>
            <a:pPr lvl="1"/>
            <a:r>
              <a:rPr lang="en-US" dirty="0"/>
              <a:t>Graph where each house is a vertex.  </a:t>
            </a:r>
          </a:p>
          <a:p>
            <a:pPr lvl="1"/>
            <a:r>
              <a:rPr lang="en-US" dirty="0"/>
              <a:t>Need the graph to be connected, and minimize the cost of laying the cables.</a:t>
            </a:r>
          </a:p>
          <a:p>
            <a:pPr marL="114300" lvl="1" indent="0">
              <a:buNone/>
            </a:pPr>
            <a:endParaRPr lang="en-US" dirty="0"/>
          </a:p>
          <a:p>
            <a:pPr eaLnBrk="1" hangingPunct="1"/>
            <a:r>
              <a:rPr lang="en-US" dirty="0"/>
              <a:t>Model the problem with weighted graphs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Minimum spanning tree</a:t>
            </a:r>
          </a:p>
          <a:p>
            <a:pPr lvl="1" eaLnBrk="1" hangingPunct="1">
              <a:spcAft>
                <a:spcPts val="1800"/>
              </a:spcAft>
            </a:pPr>
            <a:r>
              <a:rPr lang="en-US" dirty="0"/>
              <a:t>Spanning tree </a:t>
            </a:r>
            <a:r>
              <a:rPr lang="en-US" dirty="0">
                <a:solidFill>
                  <a:srgbClr val="800000"/>
                </a:solidFill>
              </a:rPr>
              <a:t>minimizing the sum of edge weights</a:t>
            </a:r>
          </a:p>
          <a:p>
            <a:pPr marL="114300" lvl="1" indent="0" eaLnBrk="1" hangingPunct="1">
              <a:spcAft>
                <a:spcPts val="1800"/>
              </a:spcAft>
              <a:buNone/>
            </a:pPr>
            <a:r>
              <a:rPr lang="en-US" sz="2000" dirty="0"/>
              <a:t>Incrementally build spanning tree by adding the                                   least-cost edge to the tree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518564" y="3927766"/>
            <a:ext cx="2133600" cy="1981200"/>
            <a:chOff x="5791200" y="3657600"/>
            <a:chExt cx="2133600" cy="1981200"/>
          </a:xfrm>
        </p:grpSpPr>
        <p:sp>
          <p:nvSpPr>
            <p:cNvPr id="7" name="Oval 6"/>
            <p:cNvSpPr/>
            <p:nvPr/>
          </p:nvSpPr>
          <p:spPr bwMode="auto">
            <a:xfrm>
              <a:off x="5791200" y="3657600"/>
              <a:ext cx="660400" cy="660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ＭＳ Ｐゴシック" charset="-128"/>
                  <a:cs typeface="ＭＳ Ｐゴシック" charset="-128"/>
                </a:rPr>
                <a:t>A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264400" y="4064000"/>
              <a:ext cx="660400" cy="660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943600" y="4978400"/>
              <a:ext cx="660400" cy="660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C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10" name="Straight Arrow Connector 9"/>
            <p:cNvCxnSpPr>
              <a:stCxn id="7" idx="6"/>
              <a:endCxn id="8" idx="1"/>
            </p:cNvCxnSpPr>
            <p:nvPr/>
          </p:nvCxnSpPr>
          <p:spPr bwMode="auto">
            <a:xfrm>
              <a:off x="6451600" y="3987800"/>
              <a:ext cx="909513" cy="17291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" name="Straight Arrow Connector 10"/>
            <p:cNvCxnSpPr>
              <a:stCxn id="7" idx="4"/>
              <a:endCxn id="9" idx="0"/>
            </p:cNvCxnSpPr>
            <p:nvPr/>
          </p:nvCxnSpPr>
          <p:spPr bwMode="auto">
            <a:xfrm>
              <a:off x="6121400" y="4318000"/>
              <a:ext cx="152400" cy="660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" name="Straight Arrow Connector 11"/>
            <p:cNvCxnSpPr>
              <a:stCxn id="8" idx="3"/>
              <a:endCxn id="9" idx="6"/>
            </p:cNvCxnSpPr>
            <p:nvPr/>
          </p:nvCxnSpPr>
          <p:spPr bwMode="auto">
            <a:xfrm flipH="1">
              <a:off x="6604000" y="4627687"/>
              <a:ext cx="757113" cy="68091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6781800" y="36576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34200" y="487233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16363" y="441513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408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  <a:endParaRPr lang="en-US" sz="2800" dirty="0"/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We tend to think of trees as rooted trees, but graph theory also allows unrooted trees.</a:t>
            </a:r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rgbClr val="FF0000"/>
                </a:solidFill>
              </a:rPr>
              <a:t>tree</a:t>
            </a:r>
            <a:r>
              <a:rPr lang="en-US" sz="2400" dirty="0"/>
              <a:t> is an undirected graph that is connected and </a:t>
            </a:r>
            <a:r>
              <a:rPr lang="en-US" sz="2400" dirty="0">
                <a:solidFill>
                  <a:srgbClr val="FF0000"/>
                </a:solidFill>
              </a:rPr>
              <a:t>has no cycles</a:t>
            </a:r>
            <a:r>
              <a:rPr lang="en-US" sz="2400" dirty="0"/>
              <a:t>.</a:t>
            </a:r>
          </a:p>
          <a:p>
            <a:pPr lvl="2"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757764" name="Picture 4" descr="kleinberg_03F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4" r="51494" b="12871"/>
          <a:stretch>
            <a:fillRect/>
          </a:stretch>
        </p:blipFill>
        <p:spPr bwMode="auto">
          <a:xfrm>
            <a:off x="3113661" y="2587641"/>
            <a:ext cx="5132098" cy="359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955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1295400"/>
            <a:ext cx="5562600" cy="3948112"/>
            <a:chOff x="1152" y="1223"/>
            <a:chExt cx="3504" cy="2487"/>
          </a:xfrm>
        </p:grpSpPr>
        <p:sp>
          <p:nvSpPr>
            <p:cNvPr id="98333" name="Oval 4"/>
            <p:cNvSpPr>
              <a:spLocks noChangeArrowheads="1"/>
            </p:cNvSpPr>
            <p:nvPr/>
          </p:nvSpPr>
          <p:spPr bwMode="auto">
            <a:xfrm>
              <a:off x="1728" y="336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8334" name="Oval 5"/>
            <p:cNvSpPr>
              <a:spLocks noChangeArrowheads="1"/>
            </p:cNvSpPr>
            <p:nvPr/>
          </p:nvSpPr>
          <p:spPr bwMode="auto">
            <a:xfrm>
              <a:off x="3744" y="336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8335" name="Oval 6"/>
            <p:cNvSpPr>
              <a:spLocks noChangeArrowheads="1"/>
            </p:cNvSpPr>
            <p:nvPr/>
          </p:nvSpPr>
          <p:spPr bwMode="auto">
            <a:xfrm>
              <a:off x="2736" y="336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98336" name="Oval 7"/>
            <p:cNvSpPr>
              <a:spLocks noChangeArrowheads="1"/>
            </p:cNvSpPr>
            <p:nvPr/>
          </p:nvSpPr>
          <p:spPr bwMode="auto">
            <a:xfrm>
              <a:off x="4416" y="237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8337" name="Oval 8"/>
            <p:cNvSpPr>
              <a:spLocks noChangeArrowheads="1"/>
            </p:cNvSpPr>
            <p:nvPr/>
          </p:nvSpPr>
          <p:spPr bwMode="auto">
            <a:xfrm>
              <a:off x="2232" y="237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98338" name="Oval 9"/>
            <p:cNvSpPr>
              <a:spLocks noChangeArrowheads="1"/>
            </p:cNvSpPr>
            <p:nvPr/>
          </p:nvSpPr>
          <p:spPr bwMode="auto">
            <a:xfrm>
              <a:off x="3744" y="139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8339" name="Oval 10"/>
            <p:cNvSpPr>
              <a:spLocks noChangeArrowheads="1"/>
            </p:cNvSpPr>
            <p:nvPr/>
          </p:nvSpPr>
          <p:spPr bwMode="auto">
            <a:xfrm>
              <a:off x="2736" y="139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8340" name="Oval 11"/>
            <p:cNvSpPr>
              <a:spLocks noChangeArrowheads="1"/>
            </p:cNvSpPr>
            <p:nvPr/>
          </p:nvSpPr>
          <p:spPr bwMode="auto">
            <a:xfrm>
              <a:off x="1728" y="139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8341" name="Oval 12"/>
            <p:cNvSpPr>
              <a:spLocks noChangeArrowheads="1"/>
            </p:cNvSpPr>
            <p:nvPr/>
          </p:nvSpPr>
          <p:spPr bwMode="auto">
            <a:xfrm>
              <a:off x="1152" y="237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cxnSp>
          <p:nvCxnSpPr>
            <p:cNvPr id="98342" name="AutoShape 13"/>
            <p:cNvCxnSpPr>
              <a:cxnSpLocks noChangeShapeType="1"/>
              <a:stCxn id="98340" idx="3"/>
              <a:endCxn id="98341" idx="0"/>
            </p:cNvCxnSpPr>
            <p:nvPr/>
          </p:nvCxnSpPr>
          <p:spPr bwMode="auto">
            <a:xfrm flipH="1">
              <a:off x="1272" y="1597"/>
              <a:ext cx="491" cy="7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3" name="AutoShape 14"/>
            <p:cNvCxnSpPr>
              <a:cxnSpLocks noChangeShapeType="1"/>
              <a:stCxn id="98341" idx="4"/>
              <a:endCxn id="98333" idx="1"/>
            </p:cNvCxnSpPr>
            <p:nvPr/>
          </p:nvCxnSpPr>
          <p:spPr bwMode="auto">
            <a:xfrm>
              <a:off x="1272" y="2616"/>
              <a:ext cx="491" cy="7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4" name="AutoShape 15"/>
            <p:cNvCxnSpPr>
              <a:cxnSpLocks noChangeShapeType="1"/>
              <a:stCxn id="98340" idx="6"/>
              <a:endCxn id="98339" idx="2"/>
            </p:cNvCxnSpPr>
            <p:nvPr/>
          </p:nvCxnSpPr>
          <p:spPr bwMode="auto">
            <a:xfrm>
              <a:off x="1968" y="1512"/>
              <a:ext cx="7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5" name="AutoShape 16"/>
            <p:cNvCxnSpPr>
              <a:cxnSpLocks noChangeShapeType="1"/>
              <a:stCxn id="98339" idx="6"/>
              <a:endCxn id="98338" idx="2"/>
            </p:cNvCxnSpPr>
            <p:nvPr/>
          </p:nvCxnSpPr>
          <p:spPr bwMode="auto">
            <a:xfrm>
              <a:off x="2976" y="1512"/>
              <a:ext cx="7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6" name="AutoShape 17"/>
            <p:cNvCxnSpPr>
              <a:cxnSpLocks noChangeShapeType="1"/>
              <a:stCxn id="98338" idx="5"/>
              <a:endCxn id="98336" idx="1"/>
            </p:cNvCxnSpPr>
            <p:nvPr/>
          </p:nvCxnSpPr>
          <p:spPr bwMode="auto">
            <a:xfrm>
              <a:off x="3949" y="1597"/>
              <a:ext cx="502" cy="8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7" name="AutoShape 18"/>
            <p:cNvCxnSpPr>
              <a:cxnSpLocks noChangeShapeType="1"/>
              <a:stCxn id="98336" idx="3"/>
              <a:endCxn id="98334" idx="7"/>
            </p:cNvCxnSpPr>
            <p:nvPr/>
          </p:nvCxnSpPr>
          <p:spPr bwMode="auto">
            <a:xfrm flipH="1">
              <a:off x="3949" y="2581"/>
              <a:ext cx="502" cy="8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8" name="AutoShape 19"/>
            <p:cNvCxnSpPr>
              <a:cxnSpLocks noChangeShapeType="1"/>
              <a:stCxn id="98338" idx="4"/>
              <a:endCxn id="98334" idx="0"/>
            </p:cNvCxnSpPr>
            <p:nvPr/>
          </p:nvCxnSpPr>
          <p:spPr bwMode="auto">
            <a:xfrm>
              <a:off x="3864" y="1632"/>
              <a:ext cx="0" cy="17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9" name="AutoShape 20"/>
            <p:cNvCxnSpPr>
              <a:cxnSpLocks noChangeShapeType="1"/>
              <a:stCxn id="98339" idx="5"/>
              <a:endCxn id="98334" idx="1"/>
            </p:cNvCxnSpPr>
            <p:nvPr/>
          </p:nvCxnSpPr>
          <p:spPr bwMode="auto">
            <a:xfrm>
              <a:off x="2941" y="1597"/>
              <a:ext cx="838" cy="17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50" name="AutoShape 21"/>
            <p:cNvCxnSpPr>
              <a:cxnSpLocks noChangeShapeType="1"/>
              <a:stCxn id="98335" idx="6"/>
              <a:endCxn id="98334" idx="2"/>
            </p:cNvCxnSpPr>
            <p:nvPr/>
          </p:nvCxnSpPr>
          <p:spPr bwMode="auto">
            <a:xfrm>
              <a:off x="2976" y="3480"/>
              <a:ext cx="7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51" name="AutoShape 22"/>
            <p:cNvCxnSpPr>
              <a:cxnSpLocks noChangeShapeType="1"/>
              <a:stCxn id="98337" idx="5"/>
              <a:endCxn id="98335" idx="0"/>
            </p:cNvCxnSpPr>
            <p:nvPr/>
          </p:nvCxnSpPr>
          <p:spPr bwMode="auto">
            <a:xfrm>
              <a:off x="2437" y="2581"/>
              <a:ext cx="419" cy="7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52" name="AutoShape 23"/>
            <p:cNvCxnSpPr>
              <a:cxnSpLocks noChangeShapeType="1"/>
              <a:stCxn id="98339" idx="4"/>
              <a:endCxn id="98337" idx="7"/>
            </p:cNvCxnSpPr>
            <p:nvPr/>
          </p:nvCxnSpPr>
          <p:spPr bwMode="auto">
            <a:xfrm flipH="1">
              <a:off x="2437" y="1632"/>
              <a:ext cx="419" cy="7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53" name="AutoShape 24"/>
            <p:cNvCxnSpPr>
              <a:cxnSpLocks noChangeShapeType="1"/>
              <a:stCxn id="98337" idx="4"/>
              <a:endCxn id="98333" idx="7"/>
            </p:cNvCxnSpPr>
            <p:nvPr/>
          </p:nvCxnSpPr>
          <p:spPr bwMode="auto">
            <a:xfrm flipH="1">
              <a:off x="1933" y="2616"/>
              <a:ext cx="419" cy="7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54" name="AutoShape 25"/>
            <p:cNvCxnSpPr>
              <a:cxnSpLocks noChangeShapeType="1"/>
              <a:stCxn id="98333" idx="6"/>
              <a:endCxn id="98335" idx="2"/>
            </p:cNvCxnSpPr>
            <p:nvPr/>
          </p:nvCxnSpPr>
          <p:spPr bwMode="auto">
            <a:xfrm>
              <a:off x="1968" y="3480"/>
              <a:ext cx="7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55" name="AutoShape 26"/>
            <p:cNvCxnSpPr>
              <a:cxnSpLocks noChangeShapeType="1"/>
              <a:stCxn id="98340" idx="4"/>
              <a:endCxn id="98333" idx="0"/>
            </p:cNvCxnSpPr>
            <p:nvPr/>
          </p:nvCxnSpPr>
          <p:spPr bwMode="auto">
            <a:xfrm>
              <a:off x="1848" y="1632"/>
              <a:ext cx="0" cy="17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98356" name="Text Box 27"/>
            <p:cNvSpPr txBox="1">
              <a:spLocks noChangeArrowheads="1"/>
            </p:cNvSpPr>
            <p:nvPr/>
          </p:nvSpPr>
          <p:spPr bwMode="auto">
            <a:xfrm>
              <a:off x="1334" y="179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98357" name="Text Box 28"/>
            <p:cNvSpPr txBox="1">
              <a:spLocks noChangeArrowheads="1"/>
            </p:cNvSpPr>
            <p:nvPr/>
          </p:nvSpPr>
          <p:spPr bwMode="auto">
            <a:xfrm>
              <a:off x="2198" y="122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98358" name="Text Box 29"/>
            <p:cNvSpPr txBox="1">
              <a:spLocks noChangeArrowheads="1"/>
            </p:cNvSpPr>
            <p:nvPr/>
          </p:nvSpPr>
          <p:spPr bwMode="auto">
            <a:xfrm>
              <a:off x="3302" y="127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98359" name="Text Box 30"/>
            <p:cNvSpPr txBox="1">
              <a:spLocks noChangeArrowheads="1"/>
            </p:cNvSpPr>
            <p:nvPr/>
          </p:nvSpPr>
          <p:spPr bwMode="auto">
            <a:xfrm>
              <a:off x="4214" y="175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9</a:t>
              </a:r>
            </a:p>
          </p:txBody>
        </p:sp>
        <p:sp>
          <p:nvSpPr>
            <p:cNvPr id="98360" name="Text Box 31"/>
            <p:cNvSpPr txBox="1">
              <a:spLocks noChangeArrowheads="1"/>
            </p:cNvSpPr>
            <p:nvPr/>
          </p:nvSpPr>
          <p:spPr bwMode="auto">
            <a:xfrm>
              <a:off x="4166" y="2999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10</a:t>
              </a:r>
            </a:p>
          </p:txBody>
        </p:sp>
        <p:sp>
          <p:nvSpPr>
            <p:cNvPr id="98361" name="Text Box 32"/>
            <p:cNvSpPr txBox="1">
              <a:spLocks noChangeArrowheads="1"/>
            </p:cNvSpPr>
            <p:nvPr/>
          </p:nvSpPr>
          <p:spPr bwMode="auto">
            <a:xfrm>
              <a:off x="3830" y="2375"/>
              <a:ext cx="1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98362" name="Text Box 33"/>
            <p:cNvSpPr txBox="1">
              <a:spLocks noChangeArrowheads="1"/>
            </p:cNvSpPr>
            <p:nvPr/>
          </p:nvSpPr>
          <p:spPr bwMode="auto">
            <a:xfrm>
              <a:off x="3158" y="247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98363" name="Text Box 34"/>
            <p:cNvSpPr txBox="1">
              <a:spLocks noChangeArrowheads="1"/>
            </p:cNvSpPr>
            <p:nvPr/>
          </p:nvSpPr>
          <p:spPr bwMode="auto">
            <a:xfrm>
              <a:off x="2486" y="1847"/>
              <a:ext cx="1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8364" name="Text Box 35"/>
            <p:cNvSpPr txBox="1">
              <a:spLocks noChangeArrowheads="1"/>
            </p:cNvSpPr>
            <p:nvPr/>
          </p:nvSpPr>
          <p:spPr bwMode="auto">
            <a:xfrm>
              <a:off x="1862" y="2279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11</a:t>
              </a:r>
            </a:p>
          </p:txBody>
        </p:sp>
        <p:sp>
          <p:nvSpPr>
            <p:cNvPr id="98365" name="Text Box 36"/>
            <p:cNvSpPr txBox="1">
              <a:spLocks noChangeArrowheads="1"/>
            </p:cNvSpPr>
            <p:nvPr/>
          </p:nvSpPr>
          <p:spPr bwMode="auto">
            <a:xfrm>
              <a:off x="1334" y="290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98366" name="Text Box 37"/>
            <p:cNvSpPr txBox="1">
              <a:spLocks noChangeArrowheads="1"/>
            </p:cNvSpPr>
            <p:nvPr/>
          </p:nvSpPr>
          <p:spPr bwMode="auto">
            <a:xfrm>
              <a:off x="2006" y="280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98367" name="Text Box 38"/>
            <p:cNvSpPr txBox="1">
              <a:spLocks noChangeArrowheads="1"/>
            </p:cNvSpPr>
            <p:nvPr/>
          </p:nvSpPr>
          <p:spPr bwMode="auto">
            <a:xfrm>
              <a:off x="2294" y="347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98368" name="Text Box 39"/>
            <p:cNvSpPr txBox="1">
              <a:spLocks noChangeArrowheads="1"/>
            </p:cNvSpPr>
            <p:nvPr/>
          </p:nvSpPr>
          <p:spPr bwMode="auto">
            <a:xfrm>
              <a:off x="3158" y="347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98369" name="Text Box 40"/>
            <p:cNvSpPr txBox="1">
              <a:spLocks noChangeArrowheads="1"/>
            </p:cNvSpPr>
            <p:nvPr/>
          </p:nvSpPr>
          <p:spPr bwMode="auto">
            <a:xfrm>
              <a:off x="2630" y="275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743200" y="4687887"/>
            <a:ext cx="1600200" cy="381000"/>
            <a:chOff x="1728" y="3360"/>
            <a:chExt cx="1008" cy="240"/>
          </a:xfrm>
        </p:grpSpPr>
        <p:sp>
          <p:nvSpPr>
            <p:cNvPr id="98331" name="Oval 42"/>
            <p:cNvSpPr>
              <a:spLocks noChangeArrowheads="1"/>
            </p:cNvSpPr>
            <p:nvPr/>
          </p:nvSpPr>
          <p:spPr bwMode="auto">
            <a:xfrm>
              <a:off x="1728" y="3360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cxnSp>
          <p:nvCxnSpPr>
            <p:cNvPr id="98332" name="AutoShape 43"/>
            <p:cNvCxnSpPr>
              <a:cxnSpLocks noChangeShapeType="1"/>
              <a:stCxn id="98331" idx="6"/>
              <a:endCxn id="98329" idx="2"/>
            </p:cNvCxnSpPr>
            <p:nvPr/>
          </p:nvCxnSpPr>
          <p:spPr bwMode="auto">
            <a:xfrm>
              <a:off x="1968" y="3480"/>
              <a:ext cx="768" cy="0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sp>
        <p:nvSpPr>
          <p:cNvPr id="98309" name="Oval 44"/>
          <p:cNvSpPr>
            <a:spLocks noChangeArrowheads="1"/>
          </p:cNvSpPr>
          <p:nvPr/>
        </p:nvSpPr>
        <p:spPr bwMode="auto">
          <a:xfrm>
            <a:off x="7008813" y="3125787"/>
            <a:ext cx="381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d</a:t>
            </a:r>
            <a:endParaRPr lang="en-US" dirty="0"/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343400" y="4687887"/>
            <a:ext cx="1600200" cy="381000"/>
            <a:chOff x="2736" y="3360"/>
            <a:chExt cx="1008" cy="240"/>
          </a:xfrm>
        </p:grpSpPr>
        <p:sp>
          <p:nvSpPr>
            <p:cNvPr id="98329" name="Oval 46"/>
            <p:cNvSpPr>
              <a:spLocks noChangeArrowheads="1"/>
            </p:cNvSpPr>
            <p:nvPr/>
          </p:nvSpPr>
          <p:spPr bwMode="auto">
            <a:xfrm>
              <a:off x="2736" y="3360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cxnSp>
          <p:nvCxnSpPr>
            <p:cNvPr id="98330" name="AutoShape 47"/>
            <p:cNvCxnSpPr>
              <a:cxnSpLocks noChangeShapeType="1"/>
              <a:stCxn id="98329" idx="6"/>
              <a:endCxn id="98327" idx="2"/>
            </p:cNvCxnSpPr>
            <p:nvPr/>
          </p:nvCxnSpPr>
          <p:spPr bwMode="auto">
            <a:xfrm>
              <a:off x="2976" y="3480"/>
              <a:ext cx="768" cy="0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4683129" y="1889126"/>
            <a:ext cx="1641476" cy="3179763"/>
            <a:chOff x="2950" y="1597"/>
            <a:chExt cx="1034" cy="2003"/>
          </a:xfrm>
        </p:grpSpPr>
        <p:sp>
          <p:nvSpPr>
            <p:cNvPr id="98327" name="Oval 49"/>
            <p:cNvSpPr>
              <a:spLocks noChangeArrowheads="1"/>
            </p:cNvSpPr>
            <p:nvPr/>
          </p:nvSpPr>
          <p:spPr bwMode="auto">
            <a:xfrm>
              <a:off x="3744" y="3360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e</a:t>
              </a:r>
            </a:p>
          </p:txBody>
        </p:sp>
        <p:cxnSp>
          <p:nvCxnSpPr>
            <p:cNvPr id="98328" name="AutoShape 50"/>
            <p:cNvCxnSpPr>
              <a:cxnSpLocks noChangeShapeType="1"/>
              <a:stCxn id="98321" idx="5"/>
              <a:endCxn id="98327" idx="1"/>
            </p:cNvCxnSpPr>
            <p:nvPr/>
          </p:nvCxnSpPr>
          <p:spPr bwMode="auto">
            <a:xfrm>
              <a:off x="2950" y="1597"/>
              <a:ext cx="829" cy="1798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3541717" y="1944688"/>
            <a:ext cx="1001713" cy="1562101"/>
            <a:chOff x="2231" y="1632"/>
            <a:chExt cx="631" cy="984"/>
          </a:xfrm>
        </p:grpSpPr>
        <p:sp>
          <p:nvSpPr>
            <p:cNvPr id="98325" name="Oval 52"/>
            <p:cNvSpPr>
              <a:spLocks noChangeArrowheads="1"/>
            </p:cNvSpPr>
            <p:nvPr/>
          </p:nvSpPr>
          <p:spPr bwMode="auto">
            <a:xfrm>
              <a:off x="2231" y="2376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cxnSp>
          <p:nvCxnSpPr>
            <p:cNvPr id="98326" name="AutoShape 53"/>
            <p:cNvCxnSpPr>
              <a:cxnSpLocks noChangeShapeType="1"/>
              <a:stCxn id="98325" idx="7"/>
              <a:endCxn id="98321" idx="4"/>
            </p:cNvCxnSpPr>
            <p:nvPr/>
          </p:nvCxnSpPr>
          <p:spPr bwMode="auto">
            <a:xfrm flipV="1">
              <a:off x="2436" y="1632"/>
              <a:ext cx="426" cy="779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5945188" y="1565275"/>
            <a:ext cx="1119187" cy="1616075"/>
            <a:chOff x="3745" y="1393"/>
            <a:chExt cx="705" cy="1018"/>
          </a:xfrm>
        </p:grpSpPr>
        <p:cxnSp>
          <p:nvCxnSpPr>
            <p:cNvPr id="98323" name="AutoShape 55"/>
            <p:cNvCxnSpPr>
              <a:cxnSpLocks noChangeShapeType="1"/>
              <a:stCxn id="98324" idx="5"/>
              <a:endCxn id="98309" idx="1"/>
            </p:cNvCxnSpPr>
            <p:nvPr/>
          </p:nvCxnSpPr>
          <p:spPr bwMode="auto">
            <a:xfrm>
              <a:off x="3950" y="1598"/>
              <a:ext cx="500" cy="813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98324" name="Oval 56"/>
            <p:cNvSpPr>
              <a:spLocks noChangeArrowheads="1"/>
            </p:cNvSpPr>
            <p:nvPr/>
          </p:nvSpPr>
          <p:spPr bwMode="auto">
            <a:xfrm>
              <a:off x="3745" y="1393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c</a:t>
              </a:r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4343400" y="1563704"/>
            <a:ext cx="1601635" cy="381003"/>
            <a:chOff x="2736" y="1392"/>
            <a:chExt cx="964" cy="240"/>
          </a:xfrm>
        </p:grpSpPr>
        <p:sp>
          <p:nvSpPr>
            <p:cNvPr id="98321" name="Oval 58"/>
            <p:cNvSpPr>
              <a:spLocks noChangeArrowheads="1"/>
            </p:cNvSpPr>
            <p:nvPr/>
          </p:nvSpPr>
          <p:spPr bwMode="auto">
            <a:xfrm>
              <a:off x="2736" y="1392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cxnSp>
          <p:nvCxnSpPr>
            <p:cNvPr id="98322" name="AutoShape 59"/>
            <p:cNvCxnSpPr>
              <a:cxnSpLocks noChangeShapeType="1"/>
              <a:stCxn id="98321" idx="6"/>
              <a:endCxn id="98324" idx="2"/>
            </p:cNvCxnSpPr>
            <p:nvPr/>
          </p:nvCxnSpPr>
          <p:spPr bwMode="auto">
            <a:xfrm>
              <a:off x="2976" y="1512"/>
              <a:ext cx="724" cy="1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1825625" y="3125787"/>
            <a:ext cx="973138" cy="1617663"/>
            <a:chOff x="1150" y="2376"/>
            <a:chExt cx="613" cy="1019"/>
          </a:xfrm>
        </p:grpSpPr>
        <p:sp>
          <p:nvSpPr>
            <p:cNvPr id="98319" name="Oval 61"/>
            <p:cNvSpPr>
              <a:spLocks noChangeArrowheads="1"/>
            </p:cNvSpPr>
            <p:nvPr/>
          </p:nvSpPr>
          <p:spPr bwMode="auto">
            <a:xfrm>
              <a:off x="1150" y="2376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h</a:t>
              </a:r>
            </a:p>
          </p:txBody>
        </p:sp>
        <p:cxnSp>
          <p:nvCxnSpPr>
            <p:cNvPr id="98320" name="AutoShape 62"/>
            <p:cNvCxnSpPr>
              <a:cxnSpLocks noChangeShapeType="1"/>
              <a:stCxn id="98319" idx="4"/>
              <a:endCxn id="98331" idx="1"/>
            </p:cNvCxnSpPr>
            <p:nvPr/>
          </p:nvCxnSpPr>
          <p:spPr bwMode="auto">
            <a:xfrm>
              <a:off x="1270" y="2616"/>
              <a:ext cx="493" cy="779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2016125" y="1565277"/>
            <a:ext cx="1109663" cy="1560513"/>
            <a:chOff x="1270" y="1393"/>
            <a:chExt cx="699" cy="983"/>
          </a:xfrm>
        </p:grpSpPr>
        <p:sp>
          <p:nvSpPr>
            <p:cNvPr id="98317" name="Oval 64"/>
            <p:cNvSpPr>
              <a:spLocks noChangeArrowheads="1"/>
            </p:cNvSpPr>
            <p:nvPr/>
          </p:nvSpPr>
          <p:spPr bwMode="auto">
            <a:xfrm>
              <a:off x="1729" y="1393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cxnSp>
          <p:nvCxnSpPr>
            <p:cNvPr id="98318" name="AutoShape 65"/>
            <p:cNvCxnSpPr>
              <a:cxnSpLocks noChangeShapeType="1"/>
              <a:stCxn id="98317" idx="3"/>
              <a:endCxn id="98319" idx="0"/>
            </p:cNvCxnSpPr>
            <p:nvPr/>
          </p:nvCxnSpPr>
          <p:spPr bwMode="auto">
            <a:xfrm flipH="1">
              <a:off x="1270" y="1598"/>
              <a:ext cx="494" cy="778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sp>
        <p:nvSpPr>
          <p:cNvPr id="68" name="TextBox 67"/>
          <p:cNvSpPr txBox="1"/>
          <p:nvPr/>
        </p:nvSpPr>
        <p:spPr>
          <a:xfrm>
            <a:off x="694267" y="5562600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{(</a:t>
            </a:r>
            <a:r>
              <a:rPr lang="en-US" dirty="0" err="1"/>
              <a:t>d,c),(c,b</a:t>
            </a:r>
            <a:r>
              <a:rPr lang="en-US" dirty="0"/>
              <a:t>), (</a:t>
            </a:r>
            <a:r>
              <a:rPr lang="en-US" dirty="0" err="1"/>
              <a:t>b,i</a:t>
            </a:r>
            <a:r>
              <a:rPr lang="en-US" dirty="0"/>
              <a:t>), (</a:t>
            </a:r>
            <a:r>
              <a:rPr lang="en-US" dirty="0" err="1"/>
              <a:t>b,e</a:t>
            </a:r>
            <a:r>
              <a:rPr lang="en-US" dirty="0"/>
              <a:t>), (</a:t>
            </a:r>
            <a:r>
              <a:rPr lang="en-US" dirty="0" err="1"/>
              <a:t>e,f</a:t>
            </a:r>
            <a:r>
              <a:rPr lang="en-US" dirty="0"/>
              <a:t>), (</a:t>
            </a:r>
            <a:r>
              <a:rPr lang="en-US" dirty="0" err="1"/>
              <a:t>f,g</a:t>
            </a:r>
            <a:r>
              <a:rPr lang="en-US" dirty="0"/>
              <a:t>), (</a:t>
            </a:r>
            <a:r>
              <a:rPr lang="en-US" dirty="0" err="1"/>
              <a:t>g,h</a:t>
            </a:r>
            <a:r>
              <a:rPr lang="en-US" dirty="0"/>
              <a:t>), (</a:t>
            </a:r>
            <a:r>
              <a:rPr lang="en-US" dirty="0" err="1"/>
              <a:t>h,a</a:t>
            </a:r>
            <a:r>
              <a:rPr lang="en-US" dirty="0"/>
              <a:t>) }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39000" y="4796135"/>
            <a:ext cx="1065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unique?</a:t>
            </a:r>
          </a:p>
        </p:txBody>
      </p:sp>
    </p:spTree>
    <p:extLst>
      <p:ext uri="{BB962C8B-B14F-4D97-AF65-F5344CB8AC3E}">
        <p14:creationId xmlns:p14="http://schemas.microsoft.com/office/powerpoint/2010/main" val="184010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-4" y="1274619"/>
            <a:ext cx="9144000" cy="461622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82880" tIns="91440" rIns="137160" bIns="91440">
            <a:prstTxWarp prst="textNoShape">
              <a:avLst/>
            </a:prstTxWarp>
            <a:spAutoFit/>
          </a:bodyPr>
          <a:lstStyle/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prims(G):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Input: An undirected, connected, weighted graph G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Output: T, a minimum spanning tree for G.</a:t>
            </a:r>
          </a:p>
          <a:p>
            <a:pPr>
              <a:lnSpc>
                <a:spcPts val="2300"/>
              </a:lnSpc>
            </a:pPr>
            <a:endParaRPr kumimoji="0" lang="en-US" sz="2200" b="1" dirty="0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T = ∅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pick any vertex in G and add it to T.</a:t>
            </a:r>
          </a:p>
          <a:p>
            <a:pPr>
              <a:lnSpc>
                <a:spcPts val="2300"/>
              </a:lnSpc>
            </a:pPr>
            <a:endParaRPr kumimoji="0" lang="en-US" sz="2200" b="1" dirty="0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for j = 1 to n-1 :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   let C be the set of edges with one endpoint 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        in T and one endpoint outside T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   let e be a minimum weight edge in C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   add e to T.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   add the endpoint of e not already in T to T</a:t>
            </a:r>
          </a:p>
          <a:p>
            <a:pPr>
              <a:lnSpc>
                <a:spcPts val="2300"/>
              </a:lnSpc>
            </a:pPr>
            <a:endParaRPr kumimoji="0" lang="en-US" sz="2200" b="1" dirty="0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ts val="2300"/>
              </a:lnSpc>
            </a:pPr>
            <a:endParaRPr lang="en-US" sz="22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758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C371E-033F-3F4E-A9A8-7DAE6E5E1C5E}" type="slidenum">
              <a:rPr lang="en-US"/>
              <a:pPr/>
              <a:t>22</a:t>
            </a:fld>
            <a:endParaRPr lang="en-US" sz="1400"/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cut property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599" y="914399"/>
            <a:ext cx="8323981" cy="549501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Simplifying assumption.  </a:t>
            </a:r>
            <a:r>
              <a:rPr lang="en-US" sz="2400" dirty="0">
                <a:solidFill>
                  <a:schemeClr val="tx1"/>
                </a:solidFill>
              </a:rPr>
              <a:t>All edge costs are distinct.</a:t>
            </a:r>
          </a:p>
          <a:p>
            <a:pPr>
              <a:lnSpc>
                <a:spcPct val="100000"/>
              </a:lnSpc>
            </a:pPr>
            <a:r>
              <a:rPr lang="en-US" sz="2400"/>
              <a:t>Cut </a:t>
            </a:r>
            <a:r>
              <a:rPr lang="en-US" sz="2400" dirty="0"/>
              <a:t>property.  </a:t>
            </a:r>
            <a:r>
              <a:rPr lang="en-US" sz="2400" dirty="0">
                <a:solidFill>
                  <a:schemeClr val="tx1"/>
                </a:solidFill>
              </a:rPr>
              <a:t>Let S be a subset of nodes, </a:t>
            </a:r>
            <a:r>
              <a:rPr lang="en-US" sz="2400" dirty="0"/>
              <a:t>S neither empty nor equal V, </a:t>
            </a:r>
            <a:r>
              <a:rPr lang="en-US" sz="2400" dirty="0">
                <a:solidFill>
                  <a:schemeClr val="tx1"/>
                </a:solidFill>
              </a:rPr>
              <a:t>and let e be the minimum cost edge with exactly one endpoint in S. 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  <a:sym typeface="Symbol" charset="0"/>
              </a:rPr>
              <a:t>hen the MST contains e.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  <a:sym typeface="Symbol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sym typeface="Symbol" charset="0"/>
              </a:rPr>
              <a:t>The cut property establishes the correctness of Prim’s algorithm.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452255" y="3904773"/>
            <a:ext cx="4502649" cy="2504641"/>
            <a:chOff x="2302125" y="3079437"/>
            <a:chExt cx="4652779" cy="2857394"/>
          </a:xfrm>
        </p:grpSpPr>
        <p:sp>
          <p:nvSpPr>
            <p:cNvPr id="683034" name="Freeform 26"/>
            <p:cNvSpPr>
              <a:spLocks/>
            </p:cNvSpPr>
            <p:nvPr/>
          </p:nvSpPr>
          <p:spPr bwMode="auto">
            <a:xfrm>
              <a:off x="4522678" y="3079437"/>
              <a:ext cx="2432226" cy="2145146"/>
            </a:xfrm>
            <a:custGeom>
              <a:avLst/>
              <a:gdLst>
                <a:gd name="T0" fmla="*/ 970 w 1195"/>
                <a:gd name="T1" fmla="*/ 0 h 1021"/>
                <a:gd name="T2" fmla="*/ 1083 w 1195"/>
                <a:gd name="T3" fmla="*/ 57 h 1021"/>
                <a:gd name="T4" fmla="*/ 1121 w 1195"/>
                <a:gd name="T5" fmla="*/ 82 h 1021"/>
                <a:gd name="T6" fmla="*/ 1089 w 1195"/>
                <a:gd name="T7" fmla="*/ 676 h 1021"/>
                <a:gd name="T8" fmla="*/ 1064 w 1195"/>
                <a:gd name="T9" fmla="*/ 795 h 1021"/>
                <a:gd name="T10" fmla="*/ 970 w 1195"/>
                <a:gd name="T11" fmla="*/ 983 h 1021"/>
                <a:gd name="T12" fmla="*/ 920 w 1195"/>
                <a:gd name="T13" fmla="*/ 1021 h 1021"/>
                <a:gd name="T14" fmla="*/ 745 w 1195"/>
                <a:gd name="T15" fmla="*/ 1014 h 1021"/>
                <a:gd name="T16" fmla="*/ 708 w 1195"/>
                <a:gd name="T17" fmla="*/ 1002 h 1021"/>
                <a:gd name="T18" fmla="*/ 670 w 1195"/>
                <a:gd name="T19" fmla="*/ 977 h 1021"/>
                <a:gd name="T20" fmla="*/ 657 w 1195"/>
                <a:gd name="T21" fmla="*/ 958 h 1021"/>
                <a:gd name="T22" fmla="*/ 582 w 1195"/>
                <a:gd name="T23" fmla="*/ 902 h 1021"/>
                <a:gd name="T24" fmla="*/ 545 w 1195"/>
                <a:gd name="T25" fmla="*/ 870 h 1021"/>
                <a:gd name="T26" fmla="*/ 150 w 1195"/>
                <a:gd name="T27" fmla="*/ 789 h 1021"/>
                <a:gd name="T28" fmla="*/ 113 w 1195"/>
                <a:gd name="T29" fmla="*/ 777 h 1021"/>
                <a:gd name="T30" fmla="*/ 94 w 1195"/>
                <a:gd name="T31" fmla="*/ 770 h 1021"/>
                <a:gd name="T32" fmla="*/ 56 w 1195"/>
                <a:gd name="T33" fmla="*/ 758 h 1021"/>
                <a:gd name="T34" fmla="*/ 38 w 1195"/>
                <a:gd name="T35" fmla="*/ 752 h 1021"/>
                <a:gd name="T36" fmla="*/ 0 w 1195"/>
                <a:gd name="T37" fmla="*/ 695 h 1021"/>
                <a:gd name="T38" fmla="*/ 38 w 1195"/>
                <a:gd name="T39" fmla="*/ 564 h 1021"/>
                <a:gd name="T40" fmla="*/ 81 w 1195"/>
                <a:gd name="T41" fmla="*/ 520 h 1021"/>
                <a:gd name="T42" fmla="*/ 219 w 1195"/>
                <a:gd name="T43" fmla="*/ 495 h 1021"/>
                <a:gd name="T44" fmla="*/ 357 w 1195"/>
                <a:gd name="T45" fmla="*/ 476 h 1021"/>
                <a:gd name="T46" fmla="*/ 513 w 1195"/>
                <a:gd name="T47" fmla="*/ 432 h 1021"/>
                <a:gd name="T48" fmla="*/ 589 w 1195"/>
                <a:gd name="T49" fmla="*/ 351 h 1021"/>
                <a:gd name="T50" fmla="*/ 645 w 1195"/>
                <a:gd name="T51" fmla="*/ 276 h 1021"/>
                <a:gd name="T52" fmla="*/ 726 w 1195"/>
                <a:gd name="T53" fmla="*/ 169 h 1021"/>
                <a:gd name="T54" fmla="*/ 814 w 1195"/>
                <a:gd name="T55" fmla="*/ 94 h 1021"/>
                <a:gd name="T56" fmla="*/ 833 w 1195"/>
                <a:gd name="T57" fmla="*/ 75 h 1021"/>
                <a:gd name="T58" fmla="*/ 852 w 1195"/>
                <a:gd name="T59" fmla="*/ 63 h 1021"/>
                <a:gd name="T60" fmla="*/ 970 w 1195"/>
                <a:gd name="T61" fmla="*/ 0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95" h="1021">
                  <a:moveTo>
                    <a:pt x="970" y="0"/>
                  </a:moveTo>
                  <a:cubicBezTo>
                    <a:pt x="1048" y="11"/>
                    <a:pt x="1021" y="16"/>
                    <a:pt x="1083" y="57"/>
                  </a:cubicBezTo>
                  <a:cubicBezTo>
                    <a:pt x="1096" y="65"/>
                    <a:pt x="1121" y="82"/>
                    <a:pt x="1121" y="82"/>
                  </a:cubicBezTo>
                  <a:cubicBezTo>
                    <a:pt x="1195" y="303"/>
                    <a:pt x="1143" y="481"/>
                    <a:pt x="1089" y="676"/>
                  </a:cubicBezTo>
                  <a:cubicBezTo>
                    <a:pt x="1084" y="718"/>
                    <a:pt x="1074" y="754"/>
                    <a:pt x="1064" y="795"/>
                  </a:cubicBezTo>
                  <a:cubicBezTo>
                    <a:pt x="1046" y="867"/>
                    <a:pt x="1038" y="940"/>
                    <a:pt x="970" y="983"/>
                  </a:cubicBezTo>
                  <a:cubicBezTo>
                    <a:pt x="956" y="1006"/>
                    <a:pt x="945" y="1012"/>
                    <a:pt x="920" y="1021"/>
                  </a:cubicBezTo>
                  <a:cubicBezTo>
                    <a:pt x="862" y="1019"/>
                    <a:pt x="803" y="1019"/>
                    <a:pt x="745" y="1014"/>
                  </a:cubicBezTo>
                  <a:cubicBezTo>
                    <a:pt x="732" y="1013"/>
                    <a:pt x="708" y="1002"/>
                    <a:pt x="708" y="1002"/>
                  </a:cubicBezTo>
                  <a:cubicBezTo>
                    <a:pt x="695" y="994"/>
                    <a:pt x="683" y="985"/>
                    <a:pt x="670" y="977"/>
                  </a:cubicBezTo>
                  <a:cubicBezTo>
                    <a:pt x="664" y="973"/>
                    <a:pt x="662" y="964"/>
                    <a:pt x="657" y="958"/>
                  </a:cubicBezTo>
                  <a:cubicBezTo>
                    <a:pt x="639" y="936"/>
                    <a:pt x="609" y="910"/>
                    <a:pt x="582" y="902"/>
                  </a:cubicBezTo>
                  <a:cubicBezTo>
                    <a:pt x="560" y="867"/>
                    <a:pt x="583" y="897"/>
                    <a:pt x="545" y="870"/>
                  </a:cubicBezTo>
                  <a:cubicBezTo>
                    <a:pt x="390" y="761"/>
                    <a:pt x="409" y="795"/>
                    <a:pt x="150" y="789"/>
                  </a:cubicBezTo>
                  <a:cubicBezTo>
                    <a:pt x="138" y="785"/>
                    <a:pt x="125" y="781"/>
                    <a:pt x="113" y="777"/>
                  </a:cubicBezTo>
                  <a:cubicBezTo>
                    <a:pt x="107" y="775"/>
                    <a:pt x="100" y="772"/>
                    <a:pt x="94" y="770"/>
                  </a:cubicBezTo>
                  <a:cubicBezTo>
                    <a:pt x="81" y="766"/>
                    <a:pt x="69" y="762"/>
                    <a:pt x="56" y="758"/>
                  </a:cubicBezTo>
                  <a:cubicBezTo>
                    <a:pt x="50" y="756"/>
                    <a:pt x="38" y="752"/>
                    <a:pt x="38" y="752"/>
                  </a:cubicBezTo>
                  <a:cubicBezTo>
                    <a:pt x="24" y="731"/>
                    <a:pt x="8" y="719"/>
                    <a:pt x="0" y="695"/>
                  </a:cubicBezTo>
                  <a:cubicBezTo>
                    <a:pt x="5" y="626"/>
                    <a:pt x="4" y="614"/>
                    <a:pt x="38" y="564"/>
                  </a:cubicBezTo>
                  <a:cubicBezTo>
                    <a:pt x="68" y="520"/>
                    <a:pt x="48" y="531"/>
                    <a:pt x="81" y="520"/>
                  </a:cubicBezTo>
                  <a:cubicBezTo>
                    <a:pt x="127" y="489"/>
                    <a:pt x="152" y="499"/>
                    <a:pt x="219" y="495"/>
                  </a:cubicBezTo>
                  <a:cubicBezTo>
                    <a:pt x="269" y="479"/>
                    <a:pt x="296" y="480"/>
                    <a:pt x="357" y="476"/>
                  </a:cubicBezTo>
                  <a:cubicBezTo>
                    <a:pt x="409" y="459"/>
                    <a:pt x="460" y="445"/>
                    <a:pt x="513" y="432"/>
                  </a:cubicBezTo>
                  <a:cubicBezTo>
                    <a:pt x="545" y="412"/>
                    <a:pt x="548" y="377"/>
                    <a:pt x="589" y="351"/>
                  </a:cubicBezTo>
                  <a:cubicBezTo>
                    <a:pt x="607" y="323"/>
                    <a:pt x="626" y="302"/>
                    <a:pt x="645" y="276"/>
                  </a:cubicBezTo>
                  <a:cubicBezTo>
                    <a:pt x="660" y="230"/>
                    <a:pt x="686" y="198"/>
                    <a:pt x="726" y="169"/>
                  </a:cubicBezTo>
                  <a:cubicBezTo>
                    <a:pt x="751" y="133"/>
                    <a:pt x="784" y="124"/>
                    <a:pt x="814" y="94"/>
                  </a:cubicBezTo>
                  <a:cubicBezTo>
                    <a:pt x="820" y="88"/>
                    <a:pt x="826" y="81"/>
                    <a:pt x="833" y="75"/>
                  </a:cubicBezTo>
                  <a:cubicBezTo>
                    <a:pt x="839" y="70"/>
                    <a:pt x="846" y="68"/>
                    <a:pt x="852" y="63"/>
                  </a:cubicBezTo>
                  <a:cubicBezTo>
                    <a:pt x="902" y="18"/>
                    <a:pt x="899" y="0"/>
                    <a:pt x="97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683035" name="Freeform 27"/>
            <p:cNvSpPr>
              <a:spLocks/>
            </p:cNvSpPr>
            <p:nvPr/>
          </p:nvSpPr>
          <p:spPr bwMode="auto">
            <a:xfrm>
              <a:off x="2302125" y="3216003"/>
              <a:ext cx="1778884" cy="1968661"/>
            </a:xfrm>
            <a:custGeom>
              <a:avLst/>
              <a:gdLst>
                <a:gd name="T0" fmla="*/ 122 w 874"/>
                <a:gd name="T1" fmla="*/ 141 h 937"/>
                <a:gd name="T2" fmla="*/ 236 w 874"/>
                <a:gd name="T3" fmla="*/ 111 h 937"/>
                <a:gd name="T4" fmla="*/ 349 w 874"/>
                <a:gd name="T5" fmla="*/ 48 h 937"/>
                <a:gd name="T6" fmla="*/ 518 w 874"/>
                <a:gd name="T7" fmla="*/ 10 h 937"/>
                <a:gd name="T8" fmla="*/ 793 w 874"/>
                <a:gd name="T9" fmla="*/ 29 h 937"/>
                <a:gd name="T10" fmla="*/ 825 w 874"/>
                <a:gd name="T11" fmla="*/ 111 h 937"/>
                <a:gd name="T12" fmla="*/ 850 w 874"/>
                <a:gd name="T13" fmla="*/ 186 h 937"/>
                <a:gd name="T14" fmla="*/ 837 w 874"/>
                <a:gd name="T15" fmla="*/ 555 h 937"/>
                <a:gd name="T16" fmla="*/ 843 w 874"/>
                <a:gd name="T17" fmla="*/ 611 h 937"/>
                <a:gd name="T18" fmla="*/ 743 w 874"/>
                <a:gd name="T19" fmla="*/ 843 h 937"/>
                <a:gd name="T20" fmla="*/ 662 w 874"/>
                <a:gd name="T21" fmla="*/ 937 h 937"/>
                <a:gd name="T22" fmla="*/ 518 w 874"/>
                <a:gd name="T23" fmla="*/ 912 h 937"/>
                <a:gd name="T24" fmla="*/ 480 w 874"/>
                <a:gd name="T25" fmla="*/ 887 h 937"/>
                <a:gd name="T26" fmla="*/ 468 w 874"/>
                <a:gd name="T27" fmla="*/ 868 h 937"/>
                <a:gd name="T28" fmla="*/ 449 w 874"/>
                <a:gd name="T29" fmla="*/ 856 h 937"/>
                <a:gd name="T30" fmla="*/ 386 w 874"/>
                <a:gd name="T31" fmla="*/ 793 h 937"/>
                <a:gd name="T32" fmla="*/ 374 w 874"/>
                <a:gd name="T33" fmla="*/ 774 h 937"/>
                <a:gd name="T34" fmla="*/ 355 w 874"/>
                <a:gd name="T35" fmla="*/ 762 h 937"/>
                <a:gd name="T36" fmla="*/ 330 w 874"/>
                <a:gd name="T37" fmla="*/ 724 h 937"/>
                <a:gd name="T38" fmla="*/ 311 w 874"/>
                <a:gd name="T39" fmla="*/ 705 h 937"/>
                <a:gd name="T40" fmla="*/ 248 w 874"/>
                <a:gd name="T41" fmla="*/ 665 h 937"/>
                <a:gd name="T42" fmla="*/ 204 w 874"/>
                <a:gd name="T43" fmla="*/ 602 h 937"/>
                <a:gd name="T44" fmla="*/ 151 w 874"/>
                <a:gd name="T45" fmla="*/ 573 h 937"/>
                <a:gd name="T46" fmla="*/ 132 w 874"/>
                <a:gd name="T47" fmla="*/ 539 h 937"/>
                <a:gd name="T48" fmla="*/ 69 w 874"/>
                <a:gd name="T49" fmla="*/ 480 h 937"/>
                <a:gd name="T50" fmla="*/ 6 w 874"/>
                <a:gd name="T51" fmla="*/ 335 h 937"/>
                <a:gd name="T52" fmla="*/ 30 w 874"/>
                <a:gd name="T53" fmla="*/ 219 h 937"/>
                <a:gd name="T54" fmla="*/ 122 w 874"/>
                <a:gd name="T55" fmla="*/ 141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74" h="937">
                  <a:moveTo>
                    <a:pt x="122" y="141"/>
                  </a:moveTo>
                  <a:cubicBezTo>
                    <a:pt x="146" y="129"/>
                    <a:pt x="210" y="117"/>
                    <a:pt x="236" y="111"/>
                  </a:cubicBezTo>
                  <a:cubicBezTo>
                    <a:pt x="270" y="87"/>
                    <a:pt x="311" y="66"/>
                    <a:pt x="349" y="48"/>
                  </a:cubicBezTo>
                  <a:cubicBezTo>
                    <a:pt x="398" y="25"/>
                    <a:pt x="465" y="22"/>
                    <a:pt x="518" y="10"/>
                  </a:cubicBezTo>
                  <a:cubicBezTo>
                    <a:pt x="603" y="13"/>
                    <a:pt x="706" y="0"/>
                    <a:pt x="793" y="29"/>
                  </a:cubicBezTo>
                  <a:cubicBezTo>
                    <a:pt x="804" y="58"/>
                    <a:pt x="807" y="85"/>
                    <a:pt x="825" y="111"/>
                  </a:cubicBezTo>
                  <a:cubicBezTo>
                    <a:pt x="833" y="136"/>
                    <a:pt x="841" y="161"/>
                    <a:pt x="850" y="186"/>
                  </a:cubicBezTo>
                  <a:cubicBezTo>
                    <a:pt x="863" y="308"/>
                    <a:pt x="874" y="437"/>
                    <a:pt x="837" y="555"/>
                  </a:cubicBezTo>
                  <a:cubicBezTo>
                    <a:pt x="839" y="574"/>
                    <a:pt x="843" y="592"/>
                    <a:pt x="843" y="611"/>
                  </a:cubicBezTo>
                  <a:cubicBezTo>
                    <a:pt x="843" y="715"/>
                    <a:pt x="797" y="764"/>
                    <a:pt x="743" y="843"/>
                  </a:cubicBezTo>
                  <a:cubicBezTo>
                    <a:pt x="729" y="886"/>
                    <a:pt x="708" y="922"/>
                    <a:pt x="662" y="937"/>
                  </a:cubicBezTo>
                  <a:cubicBezTo>
                    <a:pt x="610" y="933"/>
                    <a:pt x="567" y="927"/>
                    <a:pt x="518" y="912"/>
                  </a:cubicBezTo>
                  <a:cubicBezTo>
                    <a:pt x="505" y="904"/>
                    <a:pt x="493" y="895"/>
                    <a:pt x="480" y="887"/>
                  </a:cubicBezTo>
                  <a:cubicBezTo>
                    <a:pt x="474" y="883"/>
                    <a:pt x="473" y="873"/>
                    <a:pt x="468" y="868"/>
                  </a:cubicBezTo>
                  <a:cubicBezTo>
                    <a:pt x="463" y="863"/>
                    <a:pt x="455" y="860"/>
                    <a:pt x="449" y="856"/>
                  </a:cubicBezTo>
                  <a:cubicBezTo>
                    <a:pt x="433" y="832"/>
                    <a:pt x="410" y="808"/>
                    <a:pt x="386" y="793"/>
                  </a:cubicBezTo>
                  <a:cubicBezTo>
                    <a:pt x="382" y="787"/>
                    <a:pt x="379" y="779"/>
                    <a:pt x="374" y="774"/>
                  </a:cubicBezTo>
                  <a:cubicBezTo>
                    <a:pt x="369" y="769"/>
                    <a:pt x="360" y="768"/>
                    <a:pt x="355" y="762"/>
                  </a:cubicBezTo>
                  <a:cubicBezTo>
                    <a:pt x="345" y="751"/>
                    <a:pt x="341" y="735"/>
                    <a:pt x="330" y="724"/>
                  </a:cubicBezTo>
                  <a:cubicBezTo>
                    <a:pt x="324" y="718"/>
                    <a:pt x="317" y="711"/>
                    <a:pt x="311" y="705"/>
                  </a:cubicBezTo>
                  <a:cubicBezTo>
                    <a:pt x="294" y="654"/>
                    <a:pt x="280" y="714"/>
                    <a:pt x="248" y="665"/>
                  </a:cubicBezTo>
                  <a:cubicBezTo>
                    <a:pt x="229" y="637"/>
                    <a:pt x="224" y="631"/>
                    <a:pt x="204" y="602"/>
                  </a:cubicBezTo>
                  <a:cubicBezTo>
                    <a:pt x="198" y="583"/>
                    <a:pt x="160" y="590"/>
                    <a:pt x="151" y="573"/>
                  </a:cubicBezTo>
                  <a:cubicBezTo>
                    <a:pt x="142" y="563"/>
                    <a:pt x="146" y="555"/>
                    <a:pt x="132" y="539"/>
                  </a:cubicBezTo>
                  <a:cubicBezTo>
                    <a:pt x="118" y="523"/>
                    <a:pt x="90" y="514"/>
                    <a:pt x="69" y="480"/>
                  </a:cubicBezTo>
                  <a:cubicBezTo>
                    <a:pt x="64" y="446"/>
                    <a:pt x="5" y="372"/>
                    <a:pt x="6" y="335"/>
                  </a:cubicBezTo>
                  <a:cubicBezTo>
                    <a:pt x="0" y="292"/>
                    <a:pt x="11" y="251"/>
                    <a:pt x="30" y="219"/>
                  </a:cubicBezTo>
                  <a:cubicBezTo>
                    <a:pt x="39" y="172"/>
                    <a:pt x="132" y="184"/>
                    <a:pt x="122" y="14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683036" name="Oval 28"/>
            <p:cNvSpPr>
              <a:spLocks noChangeAspect="1" noChangeArrowheads="1"/>
            </p:cNvSpPr>
            <p:nvPr/>
          </p:nvSpPr>
          <p:spPr bwMode="auto">
            <a:xfrm>
              <a:off x="2812995" y="3634108"/>
              <a:ext cx="229992" cy="22270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37" name="Oval 29"/>
            <p:cNvSpPr>
              <a:spLocks noChangeAspect="1" noChangeArrowheads="1"/>
            </p:cNvSpPr>
            <p:nvPr/>
          </p:nvSpPr>
          <p:spPr bwMode="auto">
            <a:xfrm>
              <a:off x="6356515" y="3411399"/>
              <a:ext cx="232028" cy="22270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38" name="Oval 30"/>
            <p:cNvSpPr>
              <a:spLocks noChangeAspect="1" noChangeArrowheads="1"/>
            </p:cNvSpPr>
            <p:nvPr/>
          </p:nvSpPr>
          <p:spPr bwMode="auto">
            <a:xfrm>
              <a:off x="6118381" y="4793873"/>
              <a:ext cx="229992" cy="22480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39" name="Oval 31"/>
            <p:cNvSpPr>
              <a:spLocks noChangeAspect="1" noChangeArrowheads="1"/>
            </p:cNvSpPr>
            <p:nvPr/>
          </p:nvSpPr>
          <p:spPr bwMode="auto">
            <a:xfrm>
              <a:off x="3555892" y="3411399"/>
              <a:ext cx="229994" cy="22270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40" name="Oval 32"/>
            <p:cNvSpPr>
              <a:spLocks noChangeAspect="1" noChangeArrowheads="1"/>
            </p:cNvSpPr>
            <p:nvPr/>
          </p:nvSpPr>
          <p:spPr bwMode="auto">
            <a:xfrm>
              <a:off x="3653588" y="3955564"/>
              <a:ext cx="229994" cy="22481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41" name="Oval 33"/>
            <p:cNvSpPr>
              <a:spLocks noChangeAspect="1" noChangeArrowheads="1"/>
            </p:cNvSpPr>
            <p:nvPr/>
          </p:nvSpPr>
          <p:spPr bwMode="auto">
            <a:xfrm>
              <a:off x="3452091" y="4793873"/>
              <a:ext cx="229992" cy="22480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42" name="Oval 34"/>
            <p:cNvSpPr>
              <a:spLocks noChangeAspect="1" noChangeArrowheads="1"/>
            </p:cNvSpPr>
            <p:nvPr/>
          </p:nvSpPr>
          <p:spPr bwMode="auto">
            <a:xfrm>
              <a:off x="5774409" y="4115242"/>
              <a:ext cx="229994" cy="22691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43" name="Oval 35"/>
            <p:cNvSpPr>
              <a:spLocks noChangeAspect="1" noChangeArrowheads="1"/>
            </p:cNvSpPr>
            <p:nvPr/>
          </p:nvSpPr>
          <p:spPr bwMode="auto">
            <a:xfrm>
              <a:off x="4929745" y="4270718"/>
              <a:ext cx="229992" cy="22481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cxnSp>
          <p:nvCxnSpPr>
            <p:cNvPr id="683051" name="AutoShape 43"/>
            <p:cNvCxnSpPr>
              <a:cxnSpLocks noChangeShapeType="1"/>
              <a:stCxn id="683039" idx="6"/>
              <a:endCxn id="683037" idx="1"/>
            </p:cNvCxnSpPr>
            <p:nvPr/>
          </p:nvCxnSpPr>
          <p:spPr bwMode="auto">
            <a:xfrm flipV="1">
              <a:off x="3785886" y="3445015"/>
              <a:ext cx="2605231" cy="77737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83055" name="Rectangle 47"/>
            <p:cNvSpPr>
              <a:spLocks noChangeArrowheads="1"/>
            </p:cNvSpPr>
            <p:nvPr/>
          </p:nvSpPr>
          <p:spPr bwMode="auto">
            <a:xfrm>
              <a:off x="2440528" y="3718149"/>
              <a:ext cx="417245" cy="495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S</a:t>
              </a:r>
            </a:p>
          </p:txBody>
        </p:sp>
        <p:cxnSp>
          <p:nvCxnSpPr>
            <p:cNvPr id="683056" name="AutoShape 48"/>
            <p:cNvCxnSpPr>
              <a:cxnSpLocks noChangeShapeType="1"/>
              <a:stCxn id="683040" idx="6"/>
              <a:endCxn id="683043" idx="2"/>
            </p:cNvCxnSpPr>
            <p:nvPr/>
          </p:nvCxnSpPr>
          <p:spPr bwMode="auto">
            <a:xfrm>
              <a:off x="3883582" y="4069019"/>
              <a:ext cx="1046163" cy="315154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83057" name="Rectangle 49"/>
            <p:cNvSpPr>
              <a:spLocks noChangeArrowheads="1"/>
            </p:cNvSpPr>
            <p:nvPr/>
          </p:nvSpPr>
          <p:spPr bwMode="auto">
            <a:xfrm>
              <a:off x="3773674" y="5440989"/>
              <a:ext cx="2102502" cy="495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e is in the MST</a:t>
              </a:r>
            </a:p>
          </p:txBody>
        </p:sp>
        <p:sp>
          <p:nvSpPr>
            <p:cNvPr id="683054" name="Text Box 46"/>
            <p:cNvSpPr txBox="1">
              <a:spLocks noChangeArrowheads="1"/>
            </p:cNvSpPr>
            <p:nvPr/>
          </p:nvSpPr>
          <p:spPr bwMode="auto">
            <a:xfrm>
              <a:off x="4264189" y="4014392"/>
              <a:ext cx="203534" cy="327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e</a:t>
              </a:r>
            </a:p>
          </p:txBody>
        </p:sp>
        <p:cxnSp>
          <p:nvCxnSpPr>
            <p:cNvPr id="683059" name="AutoShape 51"/>
            <p:cNvCxnSpPr>
              <a:cxnSpLocks noChangeShapeType="1"/>
              <a:stCxn id="683036" idx="6"/>
              <a:endCxn id="683040" idx="1"/>
            </p:cNvCxnSpPr>
            <p:nvPr/>
          </p:nvCxnSpPr>
          <p:spPr bwMode="auto">
            <a:xfrm>
              <a:off x="3042987" y="3745461"/>
              <a:ext cx="645202" cy="243719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83060" name="AutoShape 52"/>
            <p:cNvCxnSpPr>
              <a:cxnSpLocks noChangeShapeType="1"/>
              <a:stCxn id="683036" idx="5"/>
              <a:endCxn id="683041" idx="1"/>
            </p:cNvCxnSpPr>
            <p:nvPr/>
          </p:nvCxnSpPr>
          <p:spPr bwMode="auto">
            <a:xfrm>
              <a:off x="3008387" y="3823200"/>
              <a:ext cx="478303" cy="1004290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83061" name="AutoShape 53"/>
            <p:cNvCxnSpPr>
              <a:cxnSpLocks noChangeShapeType="1"/>
              <a:stCxn id="683039" idx="4"/>
              <a:endCxn id="683040" idx="0"/>
            </p:cNvCxnSpPr>
            <p:nvPr/>
          </p:nvCxnSpPr>
          <p:spPr bwMode="auto">
            <a:xfrm>
              <a:off x="3671907" y="3634108"/>
              <a:ext cx="97696" cy="321456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83062" name="AutoShape 54"/>
            <p:cNvCxnSpPr>
              <a:cxnSpLocks noChangeShapeType="1"/>
              <a:stCxn id="683040" idx="4"/>
              <a:endCxn id="683041" idx="0"/>
            </p:cNvCxnSpPr>
            <p:nvPr/>
          </p:nvCxnSpPr>
          <p:spPr bwMode="auto">
            <a:xfrm flipH="1">
              <a:off x="3568104" y="4180374"/>
              <a:ext cx="201499" cy="613499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83063" name="AutoShape 55"/>
            <p:cNvCxnSpPr>
              <a:cxnSpLocks noChangeShapeType="1"/>
              <a:stCxn id="683037" idx="4"/>
              <a:endCxn id="683038" idx="0"/>
            </p:cNvCxnSpPr>
            <p:nvPr/>
          </p:nvCxnSpPr>
          <p:spPr bwMode="auto">
            <a:xfrm flipH="1">
              <a:off x="6234395" y="3634108"/>
              <a:ext cx="238135" cy="1159766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83064" name="AutoShape 56"/>
            <p:cNvCxnSpPr>
              <a:cxnSpLocks noChangeShapeType="1"/>
              <a:stCxn id="683042" idx="2"/>
              <a:endCxn id="683043" idx="6"/>
            </p:cNvCxnSpPr>
            <p:nvPr/>
          </p:nvCxnSpPr>
          <p:spPr bwMode="auto">
            <a:xfrm flipH="1">
              <a:off x="5159737" y="4228697"/>
              <a:ext cx="614672" cy="155476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56"/>
            <p:cNvCxnSpPr>
              <a:cxnSpLocks noChangeShapeType="1"/>
              <a:stCxn id="683037" idx="4"/>
              <a:endCxn id="683042" idx="7"/>
            </p:cNvCxnSpPr>
            <p:nvPr/>
          </p:nvCxnSpPr>
          <p:spPr bwMode="auto">
            <a:xfrm flipH="1">
              <a:off x="5970721" y="3634108"/>
              <a:ext cx="501808" cy="514364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41543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4B702-6244-1A4A-AEA8-542AE1CE06B1}" type="slidenum">
              <a:rPr lang="en-US"/>
              <a:pPr/>
              <a:t>23</a:t>
            </a:fld>
            <a:endParaRPr lang="en-US" sz="1400"/>
          </a:p>
        </p:txBody>
      </p:sp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cut property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Cut property.  </a:t>
            </a:r>
            <a:r>
              <a:rPr lang="en-US" sz="2000" dirty="0">
                <a:solidFill>
                  <a:schemeClr val="tx1"/>
                </a:solidFill>
              </a:rPr>
              <a:t>Let S be a subset of nodes, and let e be the min cost edge with exactly one endpoint in S</a:t>
            </a:r>
            <a:r>
              <a:rPr lang="en-US" sz="2000" dirty="0">
                <a:solidFill>
                  <a:schemeClr val="tx1"/>
                </a:solidFill>
                <a:sym typeface="Symbol" charset="0"/>
              </a:rPr>
              <a:t>. Then the MST T contains e.</a:t>
            </a:r>
          </a:p>
          <a:p>
            <a:r>
              <a:rPr lang="en-US" sz="2000" dirty="0">
                <a:solidFill>
                  <a:schemeClr val="tx1"/>
                </a:solidFill>
                <a:sym typeface="Symbol" charset="0"/>
              </a:rPr>
              <a:t>Proof.  </a:t>
            </a:r>
            <a:r>
              <a:rPr lang="en-US" sz="2000" dirty="0">
                <a:solidFill>
                  <a:schemeClr val="hlink"/>
                </a:solidFill>
                <a:sym typeface="Symbol" charset="0"/>
              </a:rPr>
              <a:t>(exchange argument)</a:t>
            </a:r>
            <a:endParaRPr lang="en-US" sz="2000" dirty="0">
              <a:sym typeface="Symbol" charset="0"/>
            </a:endParaRPr>
          </a:p>
          <a:p>
            <a:pPr lvl="1"/>
            <a:r>
              <a:rPr lang="en-US" sz="2000" dirty="0">
                <a:sym typeface="Symbol" charset="0"/>
              </a:rPr>
              <a:t>If </a:t>
            </a:r>
            <a:r>
              <a:rPr lang="en-US" sz="2000" dirty="0" err="1">
                <a:sym typeface="Symbol" charset="0"/>
              </a:rPr>
              <a:t>e</a:t>
            </a:r>
            <a:r>
              <a:rPr lang="en-US" sz="2000" dirty="0">
                <a:sym typeface="Symbol" charset="0"/>
              </a:rPr>
              <a:t> =(</a:t>
            </a:r>
            <a:r>
              <a:rPr lang="en-US" sz="2000" dirty="0" err="1">
                <a:sym typeface="Symbol" charset="0"/>
              </a:rPr>
              <a:t>v,w</a:t>
            </a:r>
            <a:r>
              <a:rPr lang="en-US" sz="2000" dirty="0">
                <a:sym typeface="Symbol" charset="0"/>
              </a:rPr>
              <a:t>) is the only edge connecting S and V-S it must be in T, else </a:t>
            </a:r>
            <a:r>
              <a:rPr lang="en-US" sz="2000" dirty="0" err="1">
                <a:sym typeface="Symbol" charset="0"/>
              </a:rPr>
              <a:t>e</a:t>
            </a:r>
            <a:r>
              <a:rPr lang="en-US" sz="2000" dirty="0">
                <a:sym typeface="Symbol" charset="0"/>
              </a:rPr>
              <a:t> is on a cycle in the graph (not the MST). Now suppose </a:t>
            </a:r>
            <a:r>
              <a:rPr lang="en-US" sz="2000" dirty="0" err="1">
                <a:sym typeface="Symbol" charset="0"/>
              </a:rPr>
              <a:t>e</a:t>
            </a:r>
            <a:r>
              <a:rPr lang="en-US" sz="2000" dirty="0">
                <a:sym typeface="Symbol" charset="0"/>
              </a:rPr>
              <a:t> does not belong to T.</a:t>
            </a:r>
          </a:p>
          <a:p>
            <a:pPr lvl="1"/>
            <a:r>
              <a:rPr lang="en-US" sz="2000" dirty="0">
                <a:sym typeface="Symbol" charset="0"/>
              </a:rPr>
              <a:t>Let </a:t>
            </a:r>
            <a:r>
              <a:rPr lang="en-US" sz="2000" dirty="0" err="1">
                <a:sym typeface="Symbol" charset="0"/>
              </a:rPr>
              <a:t>e</a:t>
            </a:r>
            <a:r>
              <a:rPr lang="en-US" sz="2000" dirty="0">
                <a:sym typeface="Symbol" charset="0"/>
              </a:rPr>
              <a:t>’= (</a:t>
            </a:r>
            <a:r>
              <a:rPr lang="en-US" sz="2000" dirty="0" err="1">
                <a:sym typeface="Symbol" charset="0"/>
              </a:rPr>
              <a:t>v',w</a:t>
            </a:r>
            <a:r>
              <a:rPr lang="en-US" sz="2000" dirty="0">
                <a:sym typeface="Symbol" charset="0"/>
              </a:rPr>
              <a:t>') be the first edge between S and V-S on the path from </a:t>
            </a:r>
            <a:r>
              <a:rPr lang="en-US" sz="2000" dirty="0" err="1">
                <a:sym typeface="Symbol" charset="0"/>
              </a:rPr>
              <a:t>v</a:t>
            </a:r>
            <a:r>
              <a:rPr lang="en-US" sz="2000" err="1">
                <a:sym typeface="Symbol" charset="0"/>
              </a:rPr>
              <a:t>'</a:t>
            </a:r>
            <a:r>
              <a:rPr lang="en-US" sz="2000">
                <a:sym typeface="Symbol" charset="0"/>
              </a:rPr>
              <a:t>. </a:t>
            </a:r>
            <a:r>
              <a:rPr lang="en-US" sz="2000" dirty="0"/>
              <a:t>T' = T </a:t>
            </a:r>
            <a:r>
              <a:rPr lang="en-US" sz="2000" dirty="0">
                <a:sym typeface="Symbol" charset="0"/>
              </a:rPr>
              <a:t></a:t>
            </a:r>
            <a:r>
              <a:rPr lang="en-US" sz="2000" dirty="0"/>
              <a:t> {</a:t>
            </a:r>
            <a:r>
              <a:rPr lang="en-US" sz="2000" baseline="-25000" dirty="0"/>
              <a:t> </a:t>
            </a:r>
            <a:r>
              <a:rPr lang="en-US" sz="2000" dirty="0"/>
              <a:t>e</a:t>
            </a:r>
            <a:r>
              <a:rPr lang="en-US" sz="2000" baseline="-25000" dirty="0"/>
              <a:t> </a:t>
            </a:r>
            <a:r>
              <a:rPr lang="en-US" sz="2000" dirty="0"/>
              <a:t>} - {</a:t>
            </a:r>
            <a:r>
              <a:rPr lang="en-US" sz="2000" baseline="-25000" dirty="0"/>
              <a:t> </a:t>
            </a:r>
            <a:r>
              <a:rPr lang="en-US" sz="2000" dirty="0"/>
              <a:t>e’</a:t>
            </a:r>
            <a:r>
              <a:rPr lang="en-US" sz="2000" baseline="-25000" dirty="0"/>
              <a:t> </a:t>
            </a:r>
            <a:r>
              <a:rPr lang="en-US" sz="2000" dirty="0"/>
              <a:t>} is also a spanning tree.</a:t>
            </a:r>
          </a:p>
          <a:p>
            <a:pPr lvl="1"/>
            <a:r>
              <a:rPr lang="en-US" sz="2000" dirty="0"/>
              <a:t>Since </a:t>
            </a:r>
            <a:r>
              <a:rPr lang="en-US" sz="2000" dirty="0" err="1"/>
              <a:t>c</a:t>
            </a:r>
            <a:r>
              <a:rPr lang="en-US" sz="2000" baseline="-25000" dirty="0" err="1"/>
              <a:t>e</a:t>
            </a:r>
            <a:r>
              <a:rPr lang="en-US" sz="2000" dirty="0"/>
              <a:t> &lt; </a:t>
            </a:r>
            <a:r>
              <a:rPr lang="en-US" sz="2000" dirty="0" err="1"/>
              <a:t>c</a:t>
            </a:r>
            <a:r>
              <a:rPr lang="en-US" sz="2000" baseline="-25000" dirty="0" err="1"/>
              <a:t>e</a:t>
            </a:r>
            <a:r>
              <a:rPr lang="en-US" sz="2000" baseline="-25000" dirty="0"/>
              <a:t>’</a:t>
            </a:r>
            <a:r>
              <a:rPr lang="en-US" sz="2000" dirty="0"/>
              <a:t>, cost(T') &lt; cost(T).</a:t>
            </a:r>
          </a:p>
          <a:p>
            <a:pPr lvl="1"/>
            <a:r>
              <a:rPr lang="en-US" sz="2000" dirty="0"/>
              <a:t>This is a contradiction.   </a:t>
            </a:r>
            <a:r>
              <a:rPr lang="en-US" sz="2000" dirty="0">
                <a:cs typeface="Lucida Grande" charset="0"/>
              </a:rPr>
              <a:t>▪</a:t>
            </a:r>
            <a:endParaRPr lang="en-US" sz="2000" dirty="0">
              <a:sym typeface="Symbo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208048" y="4095824"/>
            <a:ext cx="4884793" cy="2637486"/>
            <a:chOff x="4980870" y="4539490"/>
            <a:chExt cx="4163130" cy="2027785"/>
          </a:xfrm>
        </p:grpSpPr>
        <p:sp>
          <p:nvSpPr>
            <p:cNvPr id="684036" name="Freeform 4"/>
            <p:cNvSpPr>
              <a:spLocks/>
            </p:cNvSpPr>
            <p:nvPr/>
          </p:nvSpPr>
          <p:spPr bwMode="auto">
            <a:xfrm>
              <a:off x="6948528" y="4539490"/>
              <a:ext cx="2195472" cy="2027785"/>
            </a:xfrm>
            <a:custGeom>
              <a:avLst/>
              <a:gdLst>
                <a:gd name="T0" fmla="*/ 970 w 1195"/>
                <a:gd name="T1" fmla="*/ 0 h 1021"/>
                <a:gd name="T2" fmla="*/ 1083 w 1195"/>
                <a:gd name="T3" fmla="*/ 57 h 1021"/>
                <a:gd name="T4" fmla="*/ 1121 w 1195"/>
                <a:gd name="T5" fmla="*/ 82 h 1021"/>
                <a:gd name="T6" fmla="*/ 1089 w 1195"/>
                <a:gd name="T7" fmla="*/ 676 h 1021"/>
                <a:gd name="T8" fmla="*/ 1064 w 1195"/>
                <a:gd name="T9" fmla="*/ 795 h 1021"/>
                <a:gd name="T10" fmla="*/ 970 w 1195"/>
                <a:gd name="T11" fmla="*/ 983 h 1021"/>
                <a:gd name="T12" fmla="*/ 920 w 1195"/>
                <a:gd name="T13" fmla="*/ 1021 h 1021"/>
                <a:gd name="T14" fmla="*/ 745 w 1195"/>
                <a:gd name="T15" fmla="*/ 1014 h 1021"/>
                <a:gd name="T16" fmla="*/ 708 w 1195"/>
                <a:gd name="T17" fmla="*/ 1002 h 1021"/>
                <a:gd name="T18" fmla="*/ 670 w 1195"/>
                <a:gd name="T19" fmla="*/ 977 h 1021"/>
                <a:gd name="T20" fmla="*/ 657 w 1195"/>
                <a:gd name="T21" fmla="*/ 958 h 1021"/>
                <a:gd name="T22" fmla="*/ 582 w 1195"/>
                <a:gd name="T23" fmla="*/ 902 h 1021"/>
                <a:gd name="T24" fmla="*/ 545 w 1195"/>
                <a:gd name="T25" fmla="*/ 870 h 1021"/>
                <a:gd name="T26" fmla="*/ 150 w 1195"/>
                <a:gd name="T27" fmla="*/ 789 h 1021"/>
                <a:gd name="T28" fmla="*/ 113 w 1195"/>
                <a:gd name="T29" fmla="*/ 777 h 1021"/>
                <a:gd name="T30" fmla="*/ 94 w 1195"/>
                <a:gd name="T31" fmla="*/ 770 h 1021"/>
                <a:gd name="T32" fmla="*/ 56 w 1195"/>
                <a:gd name="T33" fmla="*/ 758 h 1021"/>
                <a:gd name="T34" fmla="*/ 38 w 1195"/>
                <a:gd name="T35" fmla="*/ 752 h 1021"/>
                <a:gd name="T36" fmla="*/ 0 w 1195"/>
                <a:gd name="T37" fmla="*/ 695 h 1021"/>
                <a:gd name="T38" fmla="*/ 38 w 1195"/>
                <a:gd name="T39" fmla="*/ 564 h 1021"/>
                <a:gd name="T40" fmla="*/ 81 w 1195"/>
                <a:gd name="T41" fmla="*/ 520 h 1021"/>
                <a:gd name="T42" fmla="*/ 219 w 1195"/>
                <a:gd name="T43" fmla="*/ 495 h 1021"/>
                <a:gd name="T44" fmla="*/ 357 w 1195"/>
                <a:gd name="T45" fmla="*/ 476 h 1021"/>
                <a:gd name="T46" fmla="*/ 513 w 1195"/>
                <a:gd name="T47" fmla="*/ 432 h 1021"/>
                <a:gd name="T48" fmla="*/ 589 w 1195"/>
                <a:gd name="T49" fmla="*/ 351 h 1021"/>
                <a:gd name="T50" fmla="*/ 645 w 1195"/>
                <a:gd name="T51" fmla="*/ 276 h 1021"/>
                <a:gd name="T52" fmla="*/ 726 w 1195"/>
                <a:gd name="T53" fmla="*/ 169 h 1021"/>
                <a:gd name="T54" fmla="*/ 814 w 1195"/>
                <a:gd name="T55" fmla="*/ 94 h 1021"/>
                <a:gd name="T56" fmla="*/ 833 w 1195"/>
                <a:gd name="T57" fmla="*/ 75 h 1021"/>
                <a:gd name="T58" fmla="*/ 852 w 1195"/>
                <a:gd name="T59" fmla="*/ 63 h 1021"/>
                <a:gd name="T60" fmla="*/ 970 w 1195"/>
                <a:gd name="T61" fmla="*/ 0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95" h="1021">
                  <a:moveTo>
                    <a:pt x="970" y="0"/>
                  </a:moveTo>
                  <a:cubicBezTo>
                    <a:pt x="1048" y="11"/>
                    <a:pt x="1021" y="16"/>
                    <a:pt x="1083" y="57"/>
                  </a:cubicBezTo>
                  <a:cubicBezTo>
                    <a:pt x="1096" y="65"/>
                    <a:pt x="1121" y="82"/>
                    <a:pt x="1121" y="82"/>
                  </a:cubicBezTo>
                  <a:cubicBezTo>
                    <a:pt x="1195" y="303"/>
                    <a:pt x="1143" y="481"/>
                    <a:pt x="1089" y="676"/>
                  </a:cubicBezTo>
                  <a:cubicBezTo>
                    <a:pt x="1084" y="718"/>
                    <a:pt x="1074" y="754"/>
                    <a:pt x="1064" y="795"/>
                  </a:cubicBezTo>
                  <a:cubicBezTo>
                    <a:pt x="1046" y="867"/>
                    <a:pt x="1038" y="940"/>
                    <a:pt x="970" y="983"/>
                  </a:cubicBezTo>
                  <a:cubicBezTo>
                    <a:pt x="956" y="1006"/>
                    <a:pt x="945" y="1012"/>
                    <a:pt x="920" y="1021"/>
                  </a:cubicBezTo>
                  <a:cubicBezTo>
                    <a:pt x="862" y="1019"/>
                    <a:pt x="803" y="1019"/>
                    <a:pt x="745" y="1014"/>
                  </a:cubicBezTo>
                  <a:cubicBezTo>
                    <a:pt x="732" y="1013"/>
                    <a:pt x="708" y="1002"/>
                    <a:pt x="708" y="1002"/>
                  </a:cubicBezTo>
                  <a:cubicBezTo>
                    <a:pt x="695" y="994"/>
                    <a:pt x="683" y="985"/>
                    <a:pt x="670" y="977"/>
                  </a:cubicBezTo>
                  <a:cubicBezTo>
                    <a:pt x="664" y="973"/>
                    <a:pt x="662" y="964"/>
                    <a:pt x="657" y="958"/>
                  </a:cubicBezTo>
                  <a:cubicBezTo>
                    <a:pt x="639" y="936"/>
                    <a:pt x="609" y="910"/>
                    <a:pt x="582" y="902"/>
                  </a:cubicBezTo>
                  <a:cubicBezTo>
                    <a:pt x="560" y="867"/>
                    <a:pt x="583" y="897"/>
                    <a:pt x="545" y="870"/>
                  </a:cubicBezTo>
                  <a:cubicBezTo>
                    <a:pt x="390" y="761"/>
                    <a:pt x="409" y="795"/>
                    <a:pt x="150" y="789"/>
                  </a:cubicBezTo>
                  <a:cubicBezTo>
                    <a:pt x="138" y="785"/>
                    <a:pt x="125" y="781"/>
                    <a:pt x="113" y="777"/>
                  </a:cubicBezTo>
                  <a:cubicBezTo>
                    <a:pt x="107" y="775"/>
                    <a:pt x="100" y="772"/>
                    <a:pt x="94" y="770"/>
                  </a:cubicBezTo>
                  <a:cubicBezTo>
                    <a:pt x="81" y="766"/>
                    <a:pt x="69" y="762"/>
                    <a:pt x="56" y="758"/>
                  </a:cubicBezTo>
                  <a:cubicBezTo>
                    <a:pt x="50" y="756"/>
                    <a:pt x="38" y="752"/>
                    <a:pt x="38" y="752"/>
                  </a:cubicBezTo>
                  <a:cubicBezTo>
                    <a:pt x="24" y="731"/>
                    <a:pt x="8" y="719"/>
                    <a:pt x="0" y="695"/>
                  </a:cubicBezTo>
                  <a:cubicBezTo>
                    <a:pt x="5" y="626"/>
                    <a:pt x="4" y="614"/>
                    <a:pt x="38" y="564"/>
                  </a:cubicBezTo>
                  <a:cubicBezTo>
                    <a:pt x="68" y="520"/>
                    <a:pt x="48" y="531"/>
                    <a:pt x="81" y="520"/>
                  </a:cubicBezTo>
                  <a:cubicBezTo>
                    <a:pt x="127" y="489"/>
                    <a:pt x="152" y="499"/>
                    <a:pt x="219" y="495"/>
                  </a:cubicBezTo>
                  <a:cubicBezTo>
                    <a:pt x="269" y="479"/>
                    <a:pt x="296" y="480"/>
                    <a:pt x="357" y="476"/>
                  </a:cubicBezTo>
                  <a:cubicBezTo>
                    <a:pt x="409" y="459"/>
                    <a:pt x="460" y="445"/>
                    <a:pt x="513" y="432"/>
                  </a:cubicBezTo>
                  <a:cubicBezTo>
                    <a:pt x="545" y="412"/>
                    <a:pt x="548" y="377"/>
                    <a:pt x="589" y="351"/>
                  </a:cubicBezTo>
                  <a:cubicBezTo>
                    <a:pt x="607" y="323"/>
                    <a:pt x="626" y="302"/>
                    <a:pt x="645" y="276"/>
                  </a:cubicBezTo>
                  <a:cubicBezTo>
                    <a:pt x="660" y="230"/>
                    <a:pt x="686" y="198"/>
                    <a:pt x="726" y="169"/>
                  </a:cubicBezTo>
                  <a:cubicBezTo>
                    <a:pt x="751" y="133"/>
                    <a:pt x="784" y="124"/>
                    <a:pt x="814" y="94"/>
                  </a:cubicBezTo>
                  <a:cubicBezTo>
                    <a:pt x="820" y="88"/>
                    <a:pt x="826" y="81"/>
                    <a:pt x="833" y="75"/>
                  </a:cubicBezTo>
                  <a:cubicBezTo>
                    <a:pt x="839" y="70"/>
                    <a:pt x="846" y="68"/>
                    <a:pt x="852" y="63"/>
                  </a:cubicBezTo>
                  <a:cubicBezTo>
                    <a:pt x="902" y="18"/>
                    <a:pt x="899" y="0"/>
                    <a:pt x="97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684037" name="Freeform 5"/>
            <p:cNvSpPr>
              <a:spLocks/>
            </p:cNvSpPr>
            <p:nvPr/>
          </p:nvSpPr>
          <p:spPr bwMode="auto">
            <a:xfrm>
              <a:off x="4980870" y="4668586"/>
              <a:ext cx="1605726" cy="1860953"/>
            </a:xfrm>
            <a:custGeom>
              <a:avLst/>
              <a:gdLst>
                <a:gd name="T0" fmla="*/ 122 w 874"/>
                <a:gd name="T1" fmla="*/ 141 h 937"/>
                <a:gd name="T2" fmla="*/ 236 w 874"/>
                <a:gd name="T3" fmla="*/ 111 h 937"/>
                <a:gd name="T4" fmla="*/ 349 w 874"/>
                <a:gd name="T5" fmla="*/ 48 h 937"/>
                <a:gd name="T6" fmla="*/ 518 w 874"/>
                <a:gd name="T7" fmla="*/ 10 h 937"/>
                <a:gd name="T8" fmla="*/ 793 w 874"/>
                <a:gd name="T9" fmla="*/ 29 h 937"/>
                <a:gd name="T10" fmla="*/ 825 w 874"/>
                <a:gd name="T11" fmla="*/ 111 h 937"/>
                <a:gd name="T12" fmla="*/ 850 w 874"/>
                <a:gd name="T13" fmla="*/ 186 h 937"/>
                <a:gd name="T14" fmla="*/ 837 w 874"/>
                <a:gd name="T15" fmla="*/ 555 h 937"/>
                <a:gd name="T16" fmla="*/ 843 w 874"/>
                <a:gd name="T17" fmla="*/ 611 h 937"/>
                <a:gd name="T18" fmla="*/ 743 w 874"/>
                <a:gd name="T19" fmla="*/ 843 h 937"/>
                <a:gd name="T20" fmla="*/ 662 w 874"/>
                <a:gd name="T21" fmla="*/ 937 h 937"/>
                <a:gd name="T22" fmla="*/ 518 w 874"/>
                <a:gd name="T23" fmla="*/ 912 h 937"/>
                <a:gd name="T24" fmla="*/ 480 w 874"/>
                <a:gd name="T25" fmla="*/ 887 h 937"/>
                <a:gd name="T26" fmla="*/ 468 w 874"/>
                <a:gd name="T27" fmla="*/ 868 h 937"/>
                <a:gd name="T28" fmla="*/ 449 w 874"/>
                <a:gd name="T29" fmla="*/ 856 h 937"/>
                <a:gd name="T30" fmla="*/ 386 w 874"/>
                <a:gd name="T31" fmla="*/ 793 h 937"/>
                <a:gd name="T32" fmla="*/ 374 w 874"/>
                <a:gd name="T33" fmla="*/ 774 h 937"/>
                <a:gd name="T34" fmla="*/ 355 w 874"/>
                <a:gd name="T35" fmla="*/ 762 h 937"/>
                <a:gd name="T36" fmla="*/ 330 w 874"/>
                <a:gd name="T37" fmla="*/ 724 h 937"/>
                <a:gd name="T38" fmla="*/ 311 w 874"/>
                <a:gd name="T39" fmla="*/ 705 h 937"/>
                <a:gd name="T40" fmla="*/ 248 w 874"/>
                <a:gd name="T41" fmla="*/ 665 h 937"/>
                <a:gd name="T42" fmla="*/ 204 w 874"/>
                <a:gd name="T43" fmla="*/ 602 h 937"/>
                <a:gd name="T44" fmla="*/ 151 w 874"/>
                <a:gd name="T45" fmla="*/ 573 h 937"/>
                <a:gd name="T46" fmla="*/ 132 w 874"/>
                <a:gd name="T47" fmla="*/ 539 h 937"/>
                <a:gd name="T48" fmla="*/ 69 w 874"/>
                <a:gd name="T49" fmla="*/ 480 h 937"/>
                <a:gd name="T50" fmla="*/ 6 w 874"/>
                <a:gd name="T51" fmla="*/ 335 h 937"/>
                <a:gd name="T52" fmla="*/ 30 w 874"/>
                <a:gd name="T53" fmla="*/ 219 h 937"/>
                <a:gd name="T54" fmla="*/ 122 w 874"/>
                <a:gd name="T55" fmla="*/ 141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74" h="937">
                  <a:moveTo>
                    <a:pt x="122" y="141"/>
                  </a:moveTo>
                  <a:cubicBezTo>
                    <a:pt x="146" y="129"/>
                    <a:pt x="210" y="117"/>
                    <a:pt x="236" y="111"/>
                  </a:cubicBezTo>
                  <a:cubicBezTo>
                    <a:pt x="270" y="87"/>
                    <a:pt x="311" y="66"/>
                    <a:pt x="349" y="48"/>
                  </a:cubicBezTo>
                  <a:cubicBezTo>
                    <a:pt x="398" y="25"/>
                    <a:pt x="465" y="22"/>
                    <a:pt x="518" y="10"/>
                  </a:cubicBezTo>
                  <a:cubicBezTo>
                    <a:pt x="603" y="13"/>
                    <a:pt x="706" y="0"/>
                    <a:pt x="793" y="29"/>
                  </a:cubicBezTo>
                  <a:cubicBezTo>
                    <a:pt x="804" y="58"/>
                    <a:pt x="807" y="85"/>
                    <a:pt x="825" y="111"/>
                  </a:cubicBezTo>
                  <a:cubicBezTo>
                    <a:pt x="833" y="136"/>
                    <a:pt x="841" y="161"/>
                    <a:pt x="850" y="186"/>
                  </a:cubicBezTo>
                  <a:cubicBezTo>
                    <a:pt x="863" y="308"/>
                    <a:pt x="874" y="437"/>
                    <a:pt x="837" y="555"/>
                  </a:cubicBezTo>
                  <a:cubicBezTo>
                    <a:pt x="839" y="574"/>
                    <a:pt x="843" y="592"/>
                    <a:pt x="843" y="611"/>
                  </a:cubicBezTo>
                  <a:cubicBezTo>
                    <a:pt x="843" y="715"/>
                    <a:pt x="797" y="764"/>
                    <a:pt x="743" y="843"/>
                  </a:cubicBezTo>
                  <a:cubicBezTo>
                    <a:pt x="729" y="886"/>
                    <a:pt x="708" y="922"/>
                    <a:pt x="662" y="937"/>
                  </a:cubicBezTo>
                  <a:cubicBezTo>
                    <a:pt x="610" y="933"/>
                    <a:pt x="567" y="927"/>
                    <a:pt x="518" y="912"/>
                  </a:cubicBezTo>
                  <a:cubicBezTo>
                    <a:pt x="505" y="904"/>
                    <a:pt x="493" y="895"/>
                    <a:pt x="480" y="887"/>
                  </a:cubicBezTo>
                  <a:cubicBezTo>
                    <a:pt x="474" y="883"/>
                    <a:pt x="473" y="873"/>
                    <a:pt x="468" y="868"/>
                  </a:cubicBezTo>
                  <a:cubicBezTo>
                    <a:pt x="463" y="863"/>
                    <a:pt x="455" y="860"/>
                    <a:pt x="449" y="856"/>
                  </a:cubicBezTo>
                  <a:cubicBezTo>
                    <a:pt x="433" y="832"/>
                    <a:pt x="410" y="808"/>
                    <a:pt x="386" y="793"/>
                  </a:cubicBezTo>
                  <a:cubicBezTo>
                    <a:pt x="382" y="787"/>
                    <a:pt x="379" y="779"/>
                    <a:pt x="374" y="774"/>
                  </a:cubicBezTo>
                  <a:cubicBezTo>
                    <a:pt x="369" y="769"/>
                    <a:pt x="360" y="768"/>
                    <a:pt x="355" y="762"/>
                  </a:cubicBezTo>
                  <a:cubicBezTo>
                    <a:pt x="345" y="751"/>
                    <a:pt x="341" y="735"/>
                    <a:pt x="330" y="724"/>
                  </a:cubicBezTo>
                  <a:cubicBezTo>
                    <a:pt x="324" y="718"/>
                    <a:pt x="317" y="711"/>
                    <a:pt x="311" y="705"/>
                  </a:cubicBezTo>
                  <a:cubicBezTo>
                    <a:pt x="294" y="654"/>
                    <a:pt x="280" y="714"/>
                    <a:pt x="248" y="665"/>
                  </a:cubicBezTo>
                  <a:cubicBezTo>
                    <a:pt x="229" y="637"/>
                    <a:pt x="224" y="631"/>
                    <a:pt x="204" y="602"/>
                  </a:cubicBezTo>
                  <a:cubicBezTo>
                    <a:pt x="198" y="583"/>
                    <a:pt x="160" y="590"/>
                    <a:pt x="151" y="573"/>
                  </a:cubicBezTo>
                  <a:cubicBezTo>
                    <a:pt x="142" y="563"/>
                    <a:pt x="146" y="555"/>
                    <a:pt x="132" y="539"/>
                  </a:cubicBezTo>
                  <a:cubicBezTo>
                    <a:pt x="118" y="523"/>
                    <a:pt x="90" y="514"/>
                    <a:pt x="69" y="480"/>
                  </a:cubicBezTo>
                  <a:cubicBezTo>
                    <a:pt x="64" y="446"/>
                    <a:pt x="5" y="372"/>
                    <a:pt x="6" y="335"/>
                  </a:cubicBezTo>
                  <a:cubicBezTo>
                    <a:pt x="0" y="292"/>
                    <a:pt x="11" y="251"/>
                    <a:pt x="30" y="219"/>
                  </a:cubicBezTo>
                  <a:cubicBezTo>
                    <a:pt x="39" y="172"/>
                    <a:pt x="132" y="184"/>
                    <a:pt x="122" y="14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684038" name="Oval 6"/>
            <p:cNvSpPr>
              <a:spLocks noChangeAspect="1" noChangeArrowheads="1"/>
            </p:cNvSpPr>
            <p:nvPr/>
          </p:nvSpPr>
          <p:spPr bwMode="auto">
            <a:xfrm>
              <a:off x="5442012" y="5063814"/>
              <a:ext cx="207605" cy="21052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4039" name="Oval 7"/>
            <p:cNvSpPr>
              <a:spLocks noChangeAspect="1" noChangeArrowheads="1"/>
            </p:cNvSpPr>
            <p:nvPr/>
          </p:nvSpPr>
          <p:spPr bwMode="auto">
            <a:xfrm>
              <a:off x="8640603" y="4853290"/>
              <a:ext cx="209443" cy="21052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/>
                <a:t>w’</a:t>
              </a:r>
            </a:p>
          </p:txBody>
        </p:sp>
        <p:sp>
          <p:nvSpPr>
            <p:cNvPr id="684040" name="Oval 8"/>
            <p:cNvSpPr>
              <a:spLocks noChangeAspect="1" noChangeArrowheads="1"/>
            </p:cNvSpPr>
            <p:nvPr/>
          </p:nvSpPr>
          <p:spPr bwMode="auto">
            <a:xfrm>
              <a:off x="8425649" y="6160129"/>
              <a:ext cx="207605" cy="21251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4041" name="Oval 9"/>
            <p:cNvSpPr>
              <a:spLocks noChangeAspect="1" noChangeArrowheads="1"/>
            </p:cNvSpPr>
            <p:nvPr/>
          </p:nvSpPr>
          <p:spPr bwMode="auto">
            <a:xfrm>
              <a:off x="6112595" y="4853290"/>
              <a:ext cx="207606" cy="21052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/>
                <a:t>v’</a:t>
              </a:r>
            </a:p>
          </p:txBody>
        </p:sp>
        <p:sp>
          <p:nvSpPr>
            <p:cNvPr id="684042" name="Oval 10"/>
            <p:cNvSpPr>
              <a:spLocks noChangeAspect="1" noChangeArrowheads="1"/>
            </p:cNvSpPr>
            <p:nvPr/>
          </p:nvSpPr>
          <p:spPr bwMode="auto">
            <a:xfrm>
              <a:off x="6200781" y="5367685"/>
              <a:ext cx="207606" cy="21251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/>
                <a:t>v</a:t>
              </a:r>
            </a:p>
          </p:txBody>
        </p:sp>
        <p:sp>
          <p:nvSpPr>
            <p:cNvPr id="684043" name="Oval 11"/>
            <p:cNvSpPr>
              <a:spLocks noChangeAspect="1" noChangeArrowheads="1"/>
            </p:cNvSpPr>
            <p:nvPr/>
          </p:nvSpPr>
          <p:spPr bwMode="auto">
            <a:xfrm>
              <a:off x="6018897" y="6160129"/>
              <a:ext cx="207605" cy="21251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4044" name="Oval 12"/>
            <p:cNvSpPr>
              <a:spLocks noChangeAspect="1" noChangeArrowheads="1"/>
            </p:cNvSpPr>
            <p:nvPr/>
          </p:nvSpPr>
          <p:spPr bwMode="auto">
            <a:xfrm>
              <a:off x="8115159" y="5518626"/>
              <a:ext cx="207606" cy="2144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4045" name="Oval 13"/>
            <p:cNvSpPr>
              <a:spLocks noChangeAspect="1" noChangeArrowheads="1"/>
            </p:cNvSpPr>
            <p:nvPr/>
          </p:nvSpPr>
          <p:spPr bwMode="auto">
            <a:xfrm>
              <a:off x="7077133" y="5695387"/>
              <a:ext cx="207605" cy="21251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/>
                <a:t>w</a:t>
              </a:r>
            </a:p>
          </p:txBody>
        </p:sp>
        <p:cxnSp>
          <p:nvCxnSpPr>
            <p:cNvPr id="684046" name="AutoShape 14"/>
            <p:cNvCxnSpPr>
              <a:cxnSpLocks noChangeShapeType="1"/>
              <a:stCxn id="684038" idx="6"/>
              <a:endCxn id="684041" idx="3"/>
            </p:cNvCxnSpPr>
            <p:nvPr/>
          </p:nvCxnSpPr>
          <p:spPr bwMode="auto">
            <a:xfrm flipV="1">
              <a:off x="5649616" y="5032037"/>
              <a:ext cx="494212" cy="1370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4047" name="AutoShape 15"/>
            <p:cNvCxnSpPr>
              <a:cxnSpLocks noChangeShapeType="1"/>
              <a:stCxn id="684038" idx="5"/>
              <a:endCxn id="684042" idx="2"/>
            </p:cNvCxnSpPr>
            <p:nvPr/>
          </p:nvCxnSpPr>
          <p:spPr bwMode="auto">
            <a:xfrm>
              <a:off x="5618384" y="5242561"/>
              <a:ext cx="582397" cy="2323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4048" name="AutoShape 16"/>
            <p:cNvCxnSpPr>
              <a:cxnSpLocks noChangeShapeType="1"/>
              <a:stCxn id="684043" idx="1"/>
              <a:endCxn id="684038" idx="4"/>
            </p:cNvCxnSpPr>
            <p:nvPr/>
          </p:nvCxnSpPr>
          <p:spPr bwMode="auto">
            <a:xfrm flipH="1" flipV="1">
              <a:off x="5546732" y="5274338"/>
              <a:ext cx="503397" cy="9175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4049" name="AutoShape 17"/>
            <p:cNvCxnSpPr>
              <a:cxnSpLocks noChangeShapeType="1"/>
              <a:stCxn id="684039" idx="3"/>
              <a:endCxn id="684044" idx="7"/>
            </p:cNvCxnSpPr>
            <p:nvPr/>
          </p:nvCxnSpPr>
          <p:spPr bwMode="auto">
            <a:xfrm flipH="1">
              <a:off x="8291532" y="5032037"/>
              <a:ext cx="380304" cy="5183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4050" name="AutoShape 18"/>
            <p:cNvCxnSpPr>
              <a:cxnSpLocks noChangeShapeType="1"/>
              <a:stCxn id="684045" idx="6"/>
              <a:endCxn id="684044" idx="2"/>
            </p:cNvCxnSpPr>
            <p:nvPr/>
          </p:nvCxnSpPr>
          <p:spPr bwMode="auto">
            <a:xfrm flipV="1">
              <a:off x="7284738" y="5625875"/>
              <a:ext cx="830421" cy="1767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4051" name="AutoShape 19"/>
            <p:cNvCxnSpPr>
              <a:cxnSpLocks noChangeShapeType="1"/>
              <a:stCxn id="684039" idx="4"/>
              <a:endCxn id="684040" idx="0"/>
            </p:cNvCxnSpPr>
            <p:nvPr/>
          </p:nvCxnSpPr>
          <p:spPr bwMode="auto">
            <a:xfrm flipH="1">
              <a:off x="8530370" y="5063814"/>
              <a:ext cx="214955" cy="10963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4053" name="AutoShape 21"/>
            <p:cNvCxnSpPr>
              <a:cxnSpLocks noChangeShapeType="1"/>
              <a:stCxn id="684041" idx="6"/>
              <a:endCxn id="684039" idx="1"/>
            </p:cNvCxnSpPr>
            <p:nvPr/>
          </p:nvCxnSpPr>
          <p:spPr bwMode="auto">
            <a:xfrm flipV="1">
              <a:off x="6320201" y="4885067"/>
              <a:ext cx="2351636" cy="734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84054" name="Text Box 22"/>
            <p:cNvSpPr txBox="1">
              <a:spLocks noChangeArrowheads="1"/>
            </p:cNvSpPr>
            <p:nvPr/>
          </p:nvSpPr>
          <p:spPr bwMode="auto">
            <a:xfrm>
              <a:off x="6755620" y="4805624"/>
              <a:ext cx="271908" cy="269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e’ </a:t>
              </a:r>
            </a:p>
          </p:txBody>
        </p:sp>
        <p:sp>
          <p:nvSpPr>
            <p:cNvPr id="684056" name="Text Box 24"/>
            <p:cNvSpPr txBox="1">
              <a:spLocks noChangeArrowheads="1"/>
            </p:cNvSpPr>
            <p:nvPr/>
          </p:nvSpPr>
          <p:spPr bwMode="auto">
            <a:xfrm>
              <a:off x="6650219" y="5641003"/>
              <a:ext cx="211028" cy="269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e</a:t>
              </a:r>
            </a:p>
          </p:txBody>
        </p:sp>
        <p:sp>
          <p:nvSpPr>
            <p:cNvPr id="684057" name="Rectangle 25"/>
            <p:cNvSpPr>
              <a:spLocks noChangeArrowheads="1"/>
            </p:cNvSpPr>
            <p:nvPr/>
          </p:nvSpPr>
          <p:spPr bwMode="auto">
            <a:xfrm>
              <a:off x="5105801" y="5143257"/>
              <a:ext cx="376630" cy="468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S</a:t>
              </a:r>
            </a:p>
          </p:txBody>
        </p:sp>
        <p:cxnSp>
          <p:nvCxnSpPr>
            <p:cNvPr id="27" name="AutoShape 20"/>
            <p:cNvCxnSpPr>
              <a:cxnSpLocks noChangeShapeType="1"/>
              <a:stCxn id="684045" idx="2"/>
              <a:endCxn id="684042" idx="5"/>
            </p:cNvCxnSpPr>
            <p:nvPr/>
          </p:nvCxnSpPr>
          <p:spPr bwMode="auto">
            <a:xfrm flipH="1" flipV="1">
              <a:off x="6377983" y="5549074"/>
              <a:ext cx="699149" cy="252569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64159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Shortest Paths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90" y="914400"/>
            <a:ext cx="8254708" cy="5410200"/>
          </a:xfrm>
        </p:spPr>
        <p:txBody>
          <a:bodyPr/>
          <a:lstStyle/>
          <a:p>
            <a:r>
              <a:rPr lang="en-US" sz="2000" dirty="0"/>
              <a:t>Given a </a:t>
            </a:r>
            <a:r>
              <a:rPr lang="en-US" sz="2000" b="1" dirty="0">
                <a:solidFill>
                  <a:srgbClr val="FF0000"/>
                </a:solidFill>
              </a:rPr>
              <a:t>weighted directed </a:t>
            </a:r>
            <a:r>
              <a:rPr lang="en-US" sz="2000" dirty="0"/>
              <a:t>graph G=(V,E) </a:t>
            </a:r>
          </a:p>
          <a:p>
            <a:pPr>
              <a:buNone/>
            </a:pPr>
            <a:r>
              <a:rPr lang="en-US" sz="2000" dirty="0"/>
              <a:t>    find the shortest path </a:t>
            </a:r>
          </a:p>
          <a:p>
            <a:pPr lvl="1"/>
            <a:r>
              <a:rPr lang="en-US" sz="2000" dirty="0"/>
              <a:t>path length is the sum of its edge weights. </a:t>
            </a:r>
          </a:p>
          <a:p>
            <a:endParaRPr lang="en-US" sz="2000" dirty="0"/>
          </a:p>
          <a:p>
            <a:r>
              <a:rPr lang="en-US" sz="2000" dirty="0"/>
              <a:t>The shortest path from </a:t>
            </a:r>
            <a:r>
              <a:rPr lang="en-US" sz="2000" dirty="0" err="1"/>
              <a:t>u</a:t>
            </a:r>
            <a:r>
              <a:rPr lang="en-US" sz="2000" dirty="0"/>
              <a:t> to </a:t>
            </a:r>
            <a:r>
              <a:rPr lang="en-US" sz="2000" dirty="0" err="1"/>
              <a:t>v</a:t>
            </a:r>
            <a:r>
              <a:rPr lang="en-US" sz="2000" dirty="0"/>
              <a:t> is </a:t>
            </a:r>
            <a:r>
              <a:rPr lang="en-US" sz="2000" dirty="0" err="1">
                <a:sym typeface="Symbol"/>
              </a:rPr>
              <a:t></a:t>
            </a:r>
            <a:r>
              <a:rPr lang="en-US" sz="2000" dirty="0"/>
              <a:t> if there is no path from </a:t>
            </a:r>
            <a:r>
              <a:rPr lang="en-US" sz="2000" dirty="0" err="1"/>
              <a:t>u</a:t>
            </a:r>
            <a:r>
              <a:rPr lang="en-US" sz="2000" dirty="0"/>
              <a:t> to </a:t>
            </a:r>
            <a:r>
              <a:rPr lang="en-US" sz="2000" dirty="0" err="1"/>
              <a:t>v</a:t>
            </a:r>
            <a:r>
              <a:rPr lang="en-US" sz="2000" dirty="0"/>
              <a:t>. </a:t>
            </a:r>
          </a:p>
          <a:p>
            <a:r>
              <a:rPr lang="en-US" sz="2000" dirty="0"/>
              <a:t>Variations:</a:t>
            </a:r>
          </a:p>
          <a:p>
            <a:pPr>
              <a:buNone/>
            </a:pPr>
            <a:r>
              <a:rPr lang="en-US" dirty="0"/>
              <a:t>  1) </a:t>
            </a:r>
            <a:r>
              <a:rPr lang="en-US" b="1" dirty="0">
                <a:solidFill>
                  <a:srgbClr val="FF0000"/>
                </a:solidFill>
              </a:rPr>
              <a:t>SSSP</a:t>
            </a:r>
            <a:r>
              <a:rPr lang="en-US" dirty="0"/>
              <a:t> (Single source SP): find the SP from some node </a:t>
            </a:r>
            <a:r>
              <a:rPr lang="en-US" dirty="0" err="1"/>
              <a:t>s</a:t>
            </a:r>
            <a:r>
              <a:rPr lang="en-US" dirty="0"/>
              <a:t> to all nodes in the graph. </a:t>
            </a:r>
          </a:p>
          <a:p>
            <a:pPr>
              <a:buNone/>
            </a:pPr>
            <a:r>
              <a:rPr lang="en-US" dirty="0"/>
              <a:t>  2) </a:t>
            </a:r>
            <a:r>
              <a:rPr lang="en-US" b="1" dirty="0">
                <a:solidFill>
                  <a:srgbClr val="FF0000"/>
                </a:solidFill>
              </a:rPr>
              <a:t>SPSP</a:t>
            </a:r>
            <a:r>
              <a:rPr lang="en-US" dirty="0"/>
              <a:t> (single pair SP): find the SP from some </a:t>
            </a:r>
            <a:r>
              <a:rPr lang="en-US" dirty="0" err="1"/>
              <a:t>u</a:t>
            </a:r>
            <a:r>
              <a:rPr lang="en-US" dirty="0"/>
              <a:t> to some </a:t>
            </a:r>
            <a:r>
              <a:rPr lang="en-US" dirty="0" err="1"/>
              <a:t>v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We can use 1) to solve 2), also there is no asymptotically faster algorithm for 2) than that for 1). </a:t>
            </a:r>
          </a:p>
          <a:p>
            <a:pPr>
              <a:buNone/>
            </a:pPr>
            <a:r>
              <a:rPr lang="en-US" dirty="0"/>
              <a:t>  3) </a:t>
            </a:r>
            <a:r>
              <a:rPr lang="en-US" b="1" dirty="0">
                <a:solidFill>
                  <a:srgbClr val="FF0000"/>
                </a:solidFill>
              </a:rPr>
              <a:t>SDSP</a:t>
            </a:r>
            <a:r>
              <a:rPr lang="en-US" dirty="0"/>
              <a:t> (single destination SP) can use 1) by reversing its edges.</a:t>
            </a:r>
          </a:p>
          <a:p>
            <a:pPr>
              <a:buNone/>
            </a:pPr>
            <a:r>
              <a:rPr lang="en-US" dirty="0"/>
              <a:t>  4) </a:t>
            </a:r>
            <a:r>
              <a:rPr lang="en-US" b="1" dirty="0">
                <a:solidFill>
                  <a:srgbClr val="FF0000"/>
                </a:solidFill>
              </a:rPr>
              <a:t>APSP</a:t>
            </a:r>
            <a:r>
              <a:rPr lang="en-US" dirty="0"/>
              <a:t> (all pair </a:t>
            </a:r>
            <a:r>
              <a:rPr lang="en-US" dirty="0" err="1"/>
              <a:t>SPs</a:t>
            </a:r>
            <a:r>
              <a:rPr lang="en-US" dirty="0"/>
              <a:t>) could be solved by |V| applications of 1), but can be solved faster (cs420). </a:t>
            </a:r>
          </a:p>
          <a:p>
            <a:pPr>
              <a:buNone/>
            </a:pP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1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Dijkstra</a:t>
            </a:r>
            <a:r>
              <a:rPr lang="en-US" sz="2800" dirty="0"/>
              <a:t>  SSSP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75776"/>
            <a:ext cx="7683984" cy="5771908"/>
          </a:xfrm>
        </p:spPr>
        <p:txBody>
          <a:bodyPr/>
          <a:lstStyle/>
          <a:p>
            <a:r>
              <a:rPr lang="en-US" sz="2000" dirty="0"/>
              <a:t>Dijkstra's  (Greedy) SSSP algorithm only works for graphs with only positive edge weights. </a:t>
            </a:r>
          </a:p>
          <a:p>
            <a:pPr>
              <a:buNone/>
            </a:pPr>
            <a:r>
              <a:rPr lang="en-US" sz="2000" dirty="0"/>
              <a:t>    S is the set of explored nodes</a:t>
            </a:r>
          </a:p>
          <a:p>
            <a:pPr>
              <a:buNone/>
            </a:pPr>
            <a:r>
              <a:rPr lang="en-US" sz="2000" dirty="0"/>
              <a:t>    For each </a:t>
            </a:r>
            <a:r>
              <a:rPr lang="en-US" sz="2000" dirty="0" err="1"/>
              <a:t>u</a:t>
            </a:r>
            <a:r>
              <a:rPr lang="en-US" sz="2000" dirty="0"/>
              <a:t> in S, </a:t>
            </a:r>
            <a:r>
              <a:rPr lang="en-US" sz="2000" dirty="0" err="1"/>
              <a:t>d[u</a:t>
            </a:r>
            <a:r>
              <a:rPr lang="en-US" sz="2000" dirty="0"/>
              <a:t>] is a distance</a:t>
            </a:r>
          </a:p>
          <a:p>
            <a:pPr>
              <a:buNone/>
            </a:pPr>
            <a:r>
              <a:rPr lang="en-US" sz="2000" dirty="0"/>
              <a:t>    Init: S = {</a:t>
            </a:r>
            <a:r>
              <a:rPr lang="en-US" sz="2000" dirty="0" err="1"/>
              <a:t>s</a:t>
            </a:r>
            <a:r>
              <a:rPr lang="en-US" sz="2000" dirty="0"/>
              <a:t>} the source, and </a:t>
            </a:r>
            <a:r>
              <a:rPr lang="en-US" sz="2000" dirty="0" err="1"/>
              <a:t>d[s</a:t>
            </a:r>
            <a:r>
              <a:rPr lang="en-US" sz="2000" dirty="0"/>
              <a:t>]=0</a:t>
            </a:r>
          </a:p>
          <a:p>
            <a:pPr>
              <a:buNone/>
            </a:pPr>
            <a:r>
              <a:rPr lang="en-US" sz="2000" dirty="0"/>
              <a:t>    while S≠V:</a:t>
            </a:r>
          </a:p>
          <a:p>
            <a:pPr>
              <a:buNone/>
            </a:pPr>
            <a:r>
              <a:rPr lang="en-US" sz="2000" dirty="0"/>
              <a:t>        select a node </a:t>
            </a:r>
            <a:r>
              <a:rPr lang="en-US" sz="2000" dirty="0" err="1"/>
              <a:t>v</a:t>
            </a:r>
            <a:r>
              <a:rPr lang="en-US" sz="2000" dirty="0"/>
              <a:t> in V-S with at least one edge </a:t>
            </a:r>
          </a:p>
          <a:p>
            <a:pPr>
              <a:buNone/>
            </a:pPr>
            <a:r>
              <a:rPr lang="en-US" sz="2000" dirty="0"/>
              <a:t>        from S, for which </a:t>
            </a:r>
            <a:r>
              <a:rPr lang="en-US" sz="2000" dirty="0" err="1"/>
              <a:t>d'[v</a:t>
            </a:r>
            <a:r>
              <a:rPr lang="en-US" sz="2000" dirty="0"/>
              <a:t>]=min</a:t>
            </a:r>
            <a:r>
              <a:rPr lang="en-US" sz="2000" baseline="-25000" dirty="0"/>
              <a:t>e=(</a:t>
            </a:r>
            <a:r>
              <a:rPr lang="en-US" sz="2000" baseline="-25000" dirty="0" err="1"/>
              <a:t>u,v),u</a:t>
            </a:r>
            <a:r>
              <a:rPr lang="en-US" sz="2000" baseline="-25000" dirty="0"/>
              <a:t> in </a:t>
            </a:r>
            <a:r>
              <a:rPr lang="en-US" sz="2000" baseline="-25000" dirty="0" err="1"/>
              <a:t>S</a:t>
            </a:r>
            <a:r>
              <a:rPr lang="en-US" sz="2000" dirty="0" err="1"/>
              <a:t>d[u]+w</a:t>
            </a:r>
            <a:r>
              <a:rPr lang="en-US" sz="2000" baseline="-25000" dirty="0" err="1"/>
              <a:t>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  add </a:t>
            </a:r>
            <a:r>
              <a:rPr lang="en-US" sz="2000" dirty="0" err="1"/>
              <a:t>v</a:t>
            </a:r>
            <a:r>
              <a:rPr lang="en-US" sz="2000" dirty="0"/>
              <a:t> to S  (S=</a:t>
            </a:r>
            <a:r>
              <a:rPr lang="en-US" sz="2000" dirty="0" err="1"/>
              <a:t>S+v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dirty="0"/>
              <a:t>        </a:t>
            </a:r>
            <a:r>
              <a:rPr lang="en-US" sz="2000" dirty="0" err="1"/>
              <a:t>d[v</a:t>
            </a:r>
            <a:r>
              <a:rPr lang="en-US" sz="2000" dirty="0"/>
              <a:t>]=</a:t>
            </a:r>
            <a:r>
              <a:rPr lang="en-US" sz="2000" dirty="0" err="1"/>
              <a:t>d'[v</a:t>
            </a:r>
            <a:r>
              <a:rPr lang="en-US" sz="2000" dirty="0"/>
              <a:t>]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    To compute the actual minimum paths, maintain an array </a:t>
            </a:r>
            <a:r>
              <a:rPr lang="en-US" sz="2000" dirty="0" err="1"/>
              <a:t>p[v</a:t>
            </a:r>
            <a:r>
              <a:rPr lang="en-US" sz="2000" dirty="0"/>
              <a:t>]    </a:t>
            </a:r>
          </a:p>
          <a:p>
            <a:r>
              <a:rPr lang="en-US" sz="2000" dirty="0"/>
              <a:t>     of predecessors.</a:t>
            </a:r>
          </a:p>
          <a:p>
            <a:r>
              <a:rPr lang="en-US" sz="2000" dirty="0"/>
              <a:t>    Dijkstra is very similar to Primm's MST algorithm, </a:t>
            </a:r>
          </a:p>
          <a:p>
            <a:r>
              <a:rPr lang="en-US" dirty="0"/>
              <a:t>    </a:t>
            </a:r>
            <a:r>
              <a:rPr lang="en-US" sz="2000" b="1" dirty="0">
                <a:solidFill>
                  <a:srgbClr val="FF0000"/>
                </a:solidFill>
              </a:rPr>
              <a:t>difference?</a:t>
            </a:r>
          </a:p>
          <a:p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4380050" y="3809641"/>
            <a:ext cx="4206996" cy="584746"/>
            <a:chOff x="4380050" y="3809641"/>
            <a:chExt cx="4206996" cy="584746"/>
          </a:xfrm>
        </p:grpSpPr>
        <p:sp>
          <p:nvSpPr>
            <p:cNvPr id="5" name="TextBox 4"/>
            <p:cNvSpPr txBox="1"/>
            <p:nvPr/>
          </p:nvSpPr>
          <p:spPr>
            <a:xfrm>
              <a:off x="4859543" y="4055833"/>
              <a:ext cx="37275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minimum </a:t>
              </a:r>
              <a:r>
                <a:rPr lang="en-US" b="1" dirty="0">
                  <a:solidFill>
                    <a:srgbClr val="FF0000"/>
                  </a:solidFill>
                </a:rPr>
                <a:t>path</a:t>
              </a:r>
              <a:r>
                <a:rPr lang="en-US" dirty="0"/>
                <a:t> extending out of S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 rot="10800000">
              <a:off x="4380050" y="3809641"/>
              <a:ext cx="298051" cy="2850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5AA3D37-ACAC-4546-8368-6B1B9E1D802E}"/>
              </a:ext>
            </a:extLst>
          </p:cNvPr>
          <p:cNvSpPr txBox="1"/>
          <p:nvPr/>
        </p:nvSpPr>
        <p:spPr>
          <a:xfrm>
            <a:off x="4450975" y="5923251"/>
            <a:ext cx="39901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Primm you add the minimum edge,</a:t>
            </a:r>
          </a:p>
          <a:p>
            <a:r>
              <a:rPr lang="en-US" dirty="0"/>
              <a:t>In Dijkstra you add the edge that leads</a:t>
            </a:r>
          </a:p>
          <a:p>
            <a:r>
              <a:rPr lang="en-US" dirty="0"/>
              <a:t>to the minimum path</a:t>
            </a:r>
          </a:p>
        </p:txBody>
      </p:sp>
    </p:spTree>
    <p:extLst>
      <p:ext uri="{BB962C8B-B14F-4D97-AF65-F5344CB8AC3E}">
        <p14:creationId xmlns:p14="http://schemas.microsoft.com/office/powerpoint/2010/main" val="389799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F44E2F91-993E-6744-AB51-DFC05DE07FF7}"/>
              </a:ext>
            </a:extLst>
          </p:cNvPr>
          <p:cNvGrpSpPr/>
          <p:nvPr/>
        </p:nvGrpSpPr>
        <p:grpSpPr>
          <a:xfrm>
            <a:off x="5136788" y="1955536"/>
            <a:ext cx="2592018" cy="3129830"/>
            <a:chOff x="1008529" y="2116900"/>
            <a:chExt cx="2592018" cy="312983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A594D42-87DB-0743-9EA2-7FF48B43B1C6}"/>
                </a:ext>
              </a:extLst>
            </p:cNvPr>
            <p:cNvGrpSpPr/>
            <p:nvPr/>
          </p:nvGrpSpPr>
          <p:grpSpPr>
            <a:xfrm>
              <a:off x="1466947" y="2116900"/>
              <a:ext cx="2133600" cy="1981200"/>
              <a:chOff x="5791200" y="3657600"/>
              <a:chExt cx="2133600" cy="1981200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5DE53375-8079-514D-97C0-3867F8C26B0A}"/>
                  </a:ext>
                </a:extLst>
              </p:cNvPr>
              <p:cNvSpPr/>
              <p:nvPr/>
            </p:nvSpPr>
            <p:spPr bwMode="auto">
              <a:xfrm>
                <a:off x="5791200" y="3657600"/>
                <a:ext cx="660400" cy="660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ＭＳ Ｐゴシック" charset="-128"/>
                    <a:cs typeface="ＭＳ Ｐゴシック" charset="-128"/>
                  </a:rPr>
                  <a:t>A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C692D889-8960-B240-9CB2-793B67EF3D99}"/>
                  </a:ext>
                </a:extLst>
              </p:cNvPr>
              <p:cNvSpPr/>
              <p:nvPr/>
            </p:nvSpPr>
            <p:spPr bwMode="auto">
              <a:xfrm>
                <a:off x="7264400" y="4064000"/>
                <a:ext cx="660400" cy="660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/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0EAD2D05-73DC-9745-ABCC-809040E12E83}"/>
                  </a:ext>
                </a:extLst>
              </p:cNvPr>
              <p:cNvSpPr/>
              <p:nvPr/>
            </p:nvSpPr>
            <p:spPr bwMode="auto">
              <a:xfrm>
                <a:off x="5943600" y="4978400"/>
                <a:ext cx="660400" cy="660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/>
                  <a:t>C</a:t>
                </a:r>
                <a:endParaRPr kumimoji="0" 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F4DF5446-B21E-9941-A406-9E4DCA1B497E}"/>
                  </a:ext>
                </a:extLst>
              </p:cNvPr>
              <p:cNvCxnSpPr>
                <a:stCxn id="15" idx="6"/>
                <a:endCxn id="16" idx="1"/>
              </p:cNvCxnSpPr>
              <p:nvPr/>
            </p:nvCxnSpPr>
            <p:spPr bwMode="auto">
              <a:xfrm>
                <a:off x="6451600" y="3987800"/>
                <a:ext cx="909513" cy="172913"/>
              </a:xfrm>
              <a:prstGeom prst="straightConnector1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53885FD2-2C4E-9347-91B4-FF7C5732C794}"/>
                  </a:ext>
                </a:extLst>
              </p:cNvPr>
              <p:cNvCxnSpPr>
                <a:stCxn id="15" idx="4"/>
                <a:endCxn id="17" idx="0"/>
              </p:cNvCxnSpPr>
              <p:nvPr/>
            </p:nvCxnSpPr>
            <p:spPr bwMode="auto">
              <a:xfrm>
                <a:off x="6121400" y="4318000"/>
                <a:ext cx="152400" cy="660400"/>
              </a:xfrm>
              <a:prstGeom prst="straightConnector1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B19DE23D-64A3-944A-AC16-C343B209B3E5}"/>
                  </a:ext>
                </a:extLst>
              </p:cNvPr>
              <p:cNvCxnSpPr>
                <a:stCxn id="16" idx="3"/>
                <a:endCxn id="17" idx="6"/>
              </p:cNvCxnSpPr>
              <p:nvPr/>
            </p:nvCxnSpPr>
            <p:spPr bwMode="auto">
              <a:xfrm flipH="1">
                <a:off x="6604000" y="4627687"/>
                <a:ext cx="757113" cy="680913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EB3F1A7-A270-8C44-8BB8-BD89D2ABCD3C}"/>
                  </a:ext>
                </a:extLst>
              </p:cNvPr>
              <p:cNvSpPr txBox="1"/>
              <p:nvPr/>
            </p:nvSpPr>
            <p:spPr>
              <a:xfrm>
                <a:off x="6781800" y="3657600"/>
                <a:ext cx="3558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1D3206-0262-3B4B-BE05-89B767FFDB70}"/>
                  </a:ext>
                </a:extLst>
              </p:cNvPr>
              <p:cNvSpPr txBox="1"/>
              <p:nvPr/>
            </p:nvSpPr>
            <p:spPr>
              <a:xfrm>
                <a:off x="6934200" y="4872335"/>
                <a:ext cx="3558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62719BA-B376-0B4A-8F5B-89E65A103F26}"/>
                  </a:ext>
                </a:extLst>
              </p:cNvPr>
              <p:cNvSpPr txBox="1"/>
              <p:nvPr/>
            </p:nvSpPr>
            <p:spPr>
              <a:xfrm>
                <a:off x="5816363" y="4415135"/>
                <a:ext cx="3558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756365-FC18-1842-B029-4CE440AAE8D9}"/>
                </a:ext>
              </a:extLst>
            </p:cNvPr>
            <p:cNvSpPr txBox="1"/>
            <p:nvPr/>
          </p:nvSpPr>
          <p:spPr>
            <a:xfrm>
              <a:off x="1008529" y="4908176"/>
              <a:ext cx="24497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Shortest paths  from A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8E80F61-E9B2-4646-946D-3664BF0EDA8C}"/>
              </a:ext>
            </a:extLst>
          </p:cNvPr>
          <p:cNvGrpSpPr/>
          <p:nvPr/>
        </p:nvGrpSpPr>
        <p:grpSpPr>
          <a:xfrm>
            <a:off x="763221" y="2084030"/>
            <a:ext cx="2383501" cy="2870198"/>
            <a:chOff x="5819320" y="2447100"/>
            <a:chExt cx="2383501" cy="287019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EA9438C-9F80-3847-9313-BE594E96BCA1}"/>
                </a:ext>
              </a:extLst>
            </p:cNvPr>
            <p:cNvGrpSpPr/>
            <p:nvPr/>
          </p:nvGrpSpPr>
          <p:grpSpPr>
            <a:xfrm>
              <a:off x="5819320" y="3336098"/>
              <a:ext cx="2133600" cy="1981200"/>
              <a:chOff x="5791200" y="3657600"/>
              <a:chExt cx="2133600" cy="1981200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53DD99DB-68C8-BB43-8E36-408732DAFBBB}"/>
                  </a:ext>
                </a:extLst>
              </p:cNvPr>
              <p:cNvSpPr/>
              <p:nvPr/>
            </p:nvSpPr>
            <p:spPr bwMode="auto">
              <a:xfrm>
                <a:off x="5791200" y="3657600"/>
                <a:ext cx="660400" cy="660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ＭＳ Ｐゴシック" charset="-128"/>
                    <a:cs typeface="ＭＳ Ｐゴシック" charset="-128"/>
                  </a:rPr>
                  <a:t>A</a:t>
                </a:r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E8D882BC-AC79-A046-BE1B-3694221B50DB}"/>
                  </a:ext>
                </a:extLst>
              </p:cNvPr>
              <p:cNvSpPr/>
              <p:nvPr/>
            </p:nvSpPr>
            <p:spPr bwMode="auto">
              <a:xfrm>
                <a:off x="7264400" y="4064000"/>
                <a:ext cx="660400" cy="660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/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984FAE4F-79F0-1A47-A047-2FCFE58EDE07}"/>
                  </a:ext>
                </a:extLst>
              </p:cNvPr>
              <p:cNvSpPr/>
              <p:nvPr/>
            </p:nvSpPr>
            <p:spPr bwMode="auto">
              <a:xfrm>
                <a:off x="5943600" y="4978400"/>
                <a:ext cx="660400" cy="660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/>
                  <a:t>C</a:t>
                </a:r>
                <a:endParaRPr kumimoji="0" 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F314344A-4B14-0041-A8E9-2439220735E8}"/>
                  </a:ext>
                </a:extLst>
              </p:cNvPr>
              <p:cNvCxnSpPr>
                <a:stCxn id="5" idx="6"/>
                <a:endCxn id="6" idx="1"/>
              </p:cNvCxnSpPr>
              <p:nvPr/>
            </p:nvCxnSpPr>
            <p:spPr bwMode="auto">
              <a:xfrm>
                <a:off x="6451600" y="3987800"/>
                <a:ext cx="909513" cy="172913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6CAFD8C8-37F7-4748-9D26-F84D4F4EE45F}"/>
                  </a:ext>
                </a:extLst>
              </p:cNvPr>
              <p:cNvCxnSpPr>
                <a:stCxn id="5" idx="4"/>
                <a:endCxn id="7" idx="0"/>
              </p:cNvCxnSpPr>
              <p:nvPr/>
            </p:nvCxnSpPr>
            <p:spPr bwMode="auto">
              <a:xfrm>
                <a:off x="6121400" y="4318000"/>
                <a:ext cx="152400" cy="660400"/>
              </a:xfrm>
              <a:prstGeom prst="straightConnector1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9C0E8501-7ED8-284C-B443-2663277B9452}"/>
                  </a:ext>
                </a:extLst>
              </p:cNvPr>
              <p:cNvCxnSpPr>
                <a:stCxn id="6" idx="3"/>
                <a:endCxn id="7" idx="6"/>
              </p:cNvCxnSpPr>
              <p:nvPr/>
            </p:nvCxnSpPr>
            <p:spPr bwMode="auto">
              <a:xfrm flipH="1">
                <a:off x="6604000" y="4627687"/>
                <a:ext cx="757113" cy="680913"/>
              </a:xfrm>
              <a:prstGeom prst="straightConnector1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A84E5A-DA3D-694A-8551-28B508407DC9}"/>
                  </a:ext>
                </a:extLst>
              </p:cNvPr>
              <p:cNvSpPr txBox="1"/>
              <p:nvPr/>
            </p:nvSpPr>
            <p:spPr>
              <a:xfrm>
                <a:off x="6781800" y="3657600"/>
                <a:ext cx="3558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D97F7AA-26AD-6F4A-A451-A7BC260F73B7}"/>
                  </a:ext>
                </a:extLst>
              </p:cNvPr>
              <p:cNvSpPr txBox="1"/>
              <p:nvPr/>
            </p:nvSpPr>
            <p:spPr>
              <a:xfrm>
                <a:off x="6934200" y="4872335"/>
                <a:ext cx="3558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26FA4D1-8951-C240-B4C2-D98FE7BF5706}"/>
                  </a:ext>
                </a:extLst>
              </p:cNvPr>
              <p:cNvSpPr txBox="1"/>
              <p:nvPr/>
            </p:nvSpPr>
            <p:spPr>
              <a:xfrm>
                <a:off x="5816363" y="4415135"/>
                <a:ext cx="3558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8D23CCB-5447-A044-A556-3E220253EECB}"/>
                </a:ext>
              </a:extLst>
            </p:cNvPr>
            <p:cNvSpPr txBox="1"/>
            <p:nvPr/>
          </p:nvSpPr>
          <p:spPr>
            <a:xfrm>
              <a:off x="5844483" y="2447100"/>
              <a:ext cx="23583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Minimum spanning tree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417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leaf</a:t>
            </a:r>
            <a:r>
              <a:rPr lang="en-US" dirty="0"/>
              <a:t> of an </a:t>
            </a:r>
            <a:r>
              <a:rPr lang="en-US" dirty="0" err="1"/>
              <a:t>unrooted</a:t>
            </a:r>
            <a:r>
              <a:rPr lang="en-US" dirty="0"/>
              <a:t> tree is a vertex of degree 1. </a:t>
            </a:r>
          </a:p>
          <a:p>
            <a:r>
              <a:rPr lang="en-US" dirty="0"/>
              <a:t>If a tree has only one vertex, then that vertex is a leaf. </a:t>
            </a:r>
          </a:p>
          <a:p>
            <a:r>
              <a:rPr lang="en-US" dirty="0"/>
              <a:t>A vertex is an </a:t>
            </a:r>
            <a:r>
              <a:rPr lang="en-US" dirty="0">
                <a:solidFill>
                  <a:srgbClr val="800000"/>
                </a:solidFill>
              </a:rPr>
              <a:t>internal</a:t>
            </a:r>
            <a:r>
              <a:rPr lang="en-US" dirty="0"/>
              <a:t> vertex if the vertex has degree at least two.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kleinberg_03F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4" r="51494" b="12871"/>
          <a:stretch>
            <a:fillRect/>
          </a:stretch>
        </p:blipFill>
        <p:spPr bwMode="auto">
          <a:xfrm>
            <a:off x="2014538" y="2449368"/>
            <a:ext cx="5132098" cy="359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688051" y="3410028"/>
            <a:ext cx="61109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leaf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997633" y="4497610"/>
            <a:ext cx="180989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internal vertex</a:t>
            </a:r>
          </a:p>
        </p:txBody>
      </p:sp>
    </p:spTree>
    <p:extLst>
      <p:ext uri="{BB962C8B-B14F-4D97-AF65-F5344CB8AC3E}">
        <p14:creationId xmlns:p14="http://schemas.microsoft.com/office/powerpoint/2010/main" val="19091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82" y="1050636"/>
            <a:ext cx="8474363" cy="543791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Theorem:</a:t>
            </a:r>
            <a:r>
              <a:rPr lang="en-US" dirty="0"/>
              <a:t> Let T be a tree with n vertices and m edges, then m = n - 1.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Proof.</a:t>
            </a:r>
            <a:r>
              <a:rPr lang="en-US" dirty="0"/>
              <a:t>  By induction on the number of vertices. </a:t>
            </a:r>
          </a:p>
          <a:p>
            <a:r>
              <a:rPr lang="en-US" dirty="0"/>
              <a:t>Base case: is where n = 1. If T has one vertex, then it is has no edges, i.e. m = 0 = n - 1.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537" y="3304309"/>
            <a:ext cx="41402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8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82" y="1050636"/>
            <a:ext cx="8474363" cy="543791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Inductive step: </a:t>
            </a:r>
            <a:r>
              <a:rPr lang="en-US" dirty="0"/>
              <a:t>assume the theorem holds for trees with n-1 vertices and prove that it holds for trees with n vertices. </a:t>
            </a:r>
          </a:p>
          <a:p>
            <a:r>
              <a:rPr lang="en-US" dirty="0"/>
              <a:t>Consider an arbitrary tree T with n vertices.  Let v be one of the leaves. Remove v from T along with the edge e incident to v. The resulting graph (call it T') is also a tree and has n-1 vertices.</a:t>
            </a:r>
          </a:p>
          <a:p>
            <a:endParaRPr lang="en-US" dirty="0"/>
          </a:p>
          <a:p>
            <a:r>
              <a:rPr lang="en-US" dirty="0"/>
              <a:t>By the induction hypothesis, the </a:t>
            </a:r>
            <a:br>
              <a:rPr lang="en-US" dirty="0"/>
            </a:br>
            <a:r>
              <a:rPr lang="en-US" dirty="0"/>
              <a:t>number of edges in T' is n - 2. </a:t>
            </a:r>
          </a:p>
          <a:p>
            <a:r>
              <a:rPr lang="en-US" dirty="0"/>
              <a:t>T has exactly one more edge (e) than</a:t>
            </a:r>
          </a:p>
          <a:p>
            <a:r>
              <a:rPr lang="en-US" dirty="0"/>
              <a:t>T’ . So T has n-1 edges. 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800" y="3211945"/>
            <a:ext cx="4140200" cy="273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A7C27A-77D5-C840-B167-2290F084BC17}"/>
              </a:ext>
            </a:extLst>
          </p:cNvPr>
          <p:cNvSpPr txBox="1"/>
          <p:nvPr/>
        </p:nvSpPr>
        <p:spPr>
          <a:xfrm>
            <a:off x="992777" y="5085607"/>
            <a:ext cx="28841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Think of it as a rooted tree:</a:t>
            </a:r>
          </a:p>
          <a:p>
            <a:r>
              <a:rPr lang="en-US" dirty="0"/>
              <a:t> every node except the root</a:t>
            </a:r>
          </a:p>
          <a:p>
            <a:r>
              <a:rPr lang="en-US" dirty="0"/>
              <a:t> has 1 edge to its parent</a:t>
            </a:r>
          </a:p>
        </p:txBody>
      </p:sp>
    </p:spTree>
    <p:extLst>
      <p:ext uri="{BB962C8B-B14F-4D97-AF65-F5344CB8AC3E}">
        <p14:creationId xmlns:p14="http://schemas.microsoft.com/office/powerpoint/2010/main" val="420007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rooted trees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Rooted trees.  </a:t>
            </a:r>
            <a:r>
              <a:rPr lang="en-US" sz="2400" dirty="0">
                <a:solidFill>
                  <a:schemeClr val="tx1"/>
                </a:solidFill>
              </a:rPr>
              <a:t>Given a tree T, choose a root node r and orient each edge away (down) from r.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92228" name="Picture 4" descr="kleinberg_03F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4" r="-2109" b="12871"/>
          <a:stretch>
            <a:fillRect/>
          </a:stretch>
        </p:blipFill>
        <p:spPr bwMode="auto">
          <a:xfrm>
            <a:off x="685800" y="3052763"/>
            <a:ext cx="7253288" cy="241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92229" name="Text Box 5"/>
          <p:cNvSpPr txBox="1">
            <a:spLocks noChangeArrowheads="1"/>
          </p:cNvSpPr>
          <p:nvPr/>
        </p:nvSpPr>
        <p:spPr bwMode="auto">
          <a:xfrm>
            <a:off x="1749425" y="5751513"/>
            <a:ext cx="772347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a tree</a:t>
            </a:r>
          </a:p>
        </p:txBody>
      </p:sp>
      <p:sp>
        <p:nvSpPr>
          <p:cNvPr id="692230" name="Text Box 6"/>
          <p:cNvSpPr txBox="1">
            <a:spLocks noChangeArrowheads="1"/>
          </p:cNvSpPr>
          <p:nvPr/>
        </p:nvSpPr>
        <p:spPr bwMode="auto">
          <a:xfrm>
            <a:off x="4927600" y="5759450"/>
            <a:ext cx="271228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the same tree, rooted at 1</a:t>
            </a:r>
          </a:p>
        </p:txBody>
      </p:sp>
      <p:sp>
        <p:nvSpPr>
          <p:cNvPr id="692231" name="Text Box 7"/>
          <p:cNvSpPr txBox="1">
            <a:spLocks noChangeArrowheads="1"/>
          </p:cNvSpPr>
          <p:nvPr/>
        </p:nvSpPr>
        <p:spPr bwMode="auto">
          <a:xfrm>
            <a:off x="7242175" y="4222750"/>
            <a:ext cx="285735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v</a:t>
            </a:r>
          </a:p>
        </p:txBody>
      </p:sp>
      <p:sp>
        <p:nvSpPr>
          <p:cNvPr id="692233" name="Text Box 9"/>
          <p:cNvSpPr txBox="1">
            <a:spLocks noChangeArrowheads="1"/>
          </p:cNvSpPr>
          <p:nvPr/>
        </p:nvSpPr>
        <p:spPr bwMode="auto">
          <a:xfrm>
            <a:off x="6353175" y="3409950"/>
            <a:ext cx="1250342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parent of v</a:t>
            </a:r>
          </a:p>
        </p:txBody>
      </p:sp>
      <p:sp>
        <p:nvSpPr>
          <p:cNvPr id="692235" name="Text Box 11"/>
          <p:cNvSpPr txBox="1">
            <a:spLocks noChangeArrowheads="1"/>
          </p:cNvSpPr>
          <p:nvPr/>
        </p:nvSpPr>
        <p:spPr bwMode="auto">
          <a:xfrm>
            <a:off x="7693025" y="5024438"/>
            <a:ext cx="107872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child of v</a:t>
            </a:r>
          </a:p>
        </p:txBody>
      </p:sp>
      <p:sp>
        <p:nvSpPr>
          <p:cNvPr id="692237" name="Text Box 13"/>
          <p:cNvSpPr txBox="1">
            <a:spLocks noChangeArrowheads="1"/>
          </p:cNvSpPr>
          <p:nvPr/>
        </p:nvSpPr>
        <p:spPr bwMode="auto">
          <a:xfrm>
            <a:off x="5780088" y="3048000"/>
            <a:ext cx="756918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root r</a:t>
            </a:r>
          </a:p>
        </p:txBody>
      </p:sp>
    </p:spTree>
    <p:extLst>
      <p:ext uri="{BB962C8B-B14F-4D97-AF65-F5344CB8AC3E}">
        <p14:creationId xmlns:p14="http://schemas.microsoft.com/office/powerpoint/2010/main" val="125793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rooted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Rooted trees model hierarchical structure.</a:t>
            </a:r>
          </a:p>
          <a:p>
            <a:r>
              <a:rPr lang="en-US" dirty="0"/>
              <a:t>The file system as a rooted tree: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524" y="2101272"/>
            <a:ext cx="7189293" cy="420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262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games can be represented by trees: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root is the initial configuration.</a:t>
            </a:r>
          </a:p>
          <a:p>
            <a:r>
              <a:rPr lang="en-US" dirty="0"/>
              <a:t>The children of a state c are all the configurations that can be reached from c by a single move. </a:t>
            </a:r>
          </a:p>
          <a:p>
            <a:r>
              <a:rPr lang="en-US" dirty="0"/>
              <a:t>A configuration is a leaf in the tree if the game is over.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5727"/>
            <a:ext cx="9144000" cy="27686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39454" y="1974272"/>
            <a:ext cx="2054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 configuration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092" y="2747817"/>
            <a:ext cx="983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player 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673762"/>
            <a:ext cx="9984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player O</a:t>
            </a:r>
          </a:p>
        </p:txBody>
      </p:sp>
    </p:spTree>
    <p:extLst>
      <p:ext uri="{BB962C8B-B14F-4D97-AF65-F5344CB8AC3E}">
        <p14:creationId xmlns:p14="http://schemas.microsoft.com/office/powerpoint/2010/main" val="1570208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rooted trees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Rooted trees.  </a:t>
            </a:r>
            <a:r>
              <a:rPr lang="en-US" sz="2400" dirty="0">
                <a:solidFill>
                  <a:schemeClr val="tx1"/>
                </a:solidFill>
              </a:rPr>
              <a:t>Given a tree T, choose a root node r and orient each edge away from r.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800000"/>
                </a:solidFill>
              </a:rPr>
              <a:t>level</a:t>
            </a:r>
            <a:r>
              <a:rPr lang="en-US" sz="2400" dirty="0"/>
              <a:t> of a node is its distance from the root</a:t>
            </a:r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800000"/>
                </a:solidFill>
              </a:rPr>
              <a:t>height</a:t>
            </a:r>
            <a:r>
              <a:rPr lang="en-US" sz="2400" dirty="0"/>
              <a:t> of a tree is the highest level of any vertex.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92228" name="Picture 4" descr="kleinberg_03F01"/>
          <p:cNvPicPr preferRelativeResize="0"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2" t="8571" r="-2109" b="12871"/>
          <a:stretch/>
        </p:blipFill>
        <p:spPr bwMode="auto">
          <a:xfrm>
            <a:off x="1521547" y="1870387"/>
            <a:ext cx="4489449" cy="268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92233" name="Text Box 9"/>
          <p:cNvSpPr txBox="1">
            <a:spLocks noChangeArrowheads="1"/>
          </p:cNvSpPr>
          <p:nvPr/>
        </p:nvSpPr>
        <p:spPr bwMode="auto">
          <a:xfrm>
            <a:off x="5152448" y="3144427"/>
            <a:ext cx="942666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level = 1</a:t>
            </a:r>
          </a:p>
        </p:txBody>
      </p:sp>
      <p:sp>
        <p:nvSpPr>
          <p:cNvPr id="692237" name="Text Box 13"/>
          <p:cNvSpPr txBox="1">
            <a:spLocks noChangeArrowheads="1"/>
          </p:cNvSpPr>
          <p:nvPr/>
        </p:nvSpPr>
        <p:spPr bwMode="auto">
          <a:xfrm>
            <a:off x="4186815" y="2135932"/>
            <a:ext cx="597018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root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674303" y="4058827"/>
            <a:ext cx="975528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level = 2</a:t>
            </a:r>
          </a:p>
        </p:txBody>
      </p:sp>
    </p:spTree>
    <p:extLst>
      <p:ext uri="{BB962C8B-B14F-4D97-AF65-F5344CB8AC3E}">
        <p14:creationId xmlns:p14="http://schemas.microsoft.com/office/powerpoint/2010/main" val="2352405094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61752</TotalTime>
  <Words>1853</Words>
  <Application>Microsoft Macintosh PowerPoint</Application>
  <PresentationFormat>On-screen Show (4:3)</PresentationFormat>
  <Paragraphs>364</Paragraphs>
  <Slides>26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Comic Sans MS</vt:lpstr>
      <vt:lpstr>Courier New</vt:lpstr>
      <vt:lpstr>Lucida Grande</vt:lpstr>
      <vt:lpstr>Monotype Sorts</vt:lpstr>
      <vt:lpstr>Symbol</vt:lpstr>
      <vt:lpstr>Times New Roman</vt:lpstr>
      <vt:lpstr>Wingdings</vt:lpstr>
      <vt:lpstr>alg-design</vt:lpstr>
      <vt:lpstr>CS 220: Discrete Structures and their Applications </vt:lpstr>
      <vt:lpstr>trees</vt:lpstr>
      <vt:lpstr>properties of trees</vt:lpstr>
      <vt:lpstr>properties of trees</vt:lpstr>
      <vt:lpstr>properties of trees</vt:lpstr>
      <vt:lpstr>rooted trees</vt:lpstr>
      <vt:lpstr>rooted trees</vt:lpstr>
      <vt:lpstr>game trees</vt:lpstr>
      <vt:lpstr>rooted trees</vt:lpstr>
      <vt:lpstr>rooted trees</vt:lpstr>
      <vt:lpstr>rooted trees</vt:lpstr>
      <vt:lpstr>traversal of a rooted tree</vt:lpstr>
      <vt:lpstr>traversal of a rooted tree</vt:lpstr>
      <vt:lpstr>traversal of a rooted tree</vt:lpstr>
      <vt:lpstr>computing properties of trees using post-order</vt:lpstr>
      <vt:lpstr>traversal of a rooted binary tree</vt:lpstr>
      <vt:lpstr>spanning trees</vt:lpstr>
      <vt:lpstr>weighted graphs</vt:lpstr>
      <vt:lpstr>minimum spanning trees</vt:lpstr>
      <vt:lpstr>Prim's algorithm</vt:lpstr>
      <vt:lpstr>Prim's algorithm</vt:lpstr>
      <vt:lpstr>The cut property</vt:lpstr>
      <vt:lpstr>The cut property</vt:lpstr>
      <vt:lpstr>Shortest Paths Problems</vt:lpstr>
      <vt:lpstr>Dijkstra  SSSP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867</cp:revision>
  <cp:lastPrinted>2017-12-05T22:26:04Z</cp:lastPrinted>
  <dcterms:created xsi:type="dcterms:W3CDTF">2011-01-03T17:49:16Z</dcterms:created>
  <dcterms:modified xsi:type="dcterms:W3CDTF">2021-04-26T20:25:42Z</dcterms:modified>
</cp:coreProperties>
</file>