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0" r:id="rId3"/>
    <p:sldId id="292" r:id="rId4"/>
    <p:sldId id="282" r:id="rId5"/>
    <p:sldId id="284" r:id="rId6"/>
    <p:sldId id="287" r:id="rId7"/>
    <p:sldId id="285" r:id="rId8"/>
    <p:sldId id="288" r:id="rId9"/>
    <p:sldId id="289" r:id="rId10"/>
  </p:sldIdLst>
  <p:sldSz cx="9144000" cy="6858000" type="screen4x3"/>
  <p:notesSz cx="7315200" cy="9601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88713" autoAdjust="0"/>
  </p:normalViewPr>
  <p:slideViewPr>
    <p:cSldViewPr>
      <p:cViewPr varScale="1">
        <p:scale>
          <a:sx n="104" d="100"/>
          <a:sy n="104" d="100"/>
        </p:scale>
        <p:origin x="372" y="6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211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3144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9CE90B-41ED-AC4D-9936-845D67BB3A5E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0CC2A-5721-9E48-85F4-B3BFB93B6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474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AutoShape 2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6706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797425" cy="3597275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054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976313" y="4560888"/>
            <a:ext cx="5359400" cy="4316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18440" name="Text Box 7"/>
          <p:cNvSpPr txBox="1"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144963" y="9121775"/>
            <a:ext cx="3167062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15B21D1F-A72F-4EB3-A90A-3C8C7B183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1870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59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2E9B0014-02EE-4F06-B16C-6906C7AC0150}" type="slidenum">
              <a:rPr lang="en-US" sz="1200" smtClean="0">
                <a:solidFill>
                  <a:srgbClr val="000000"/>
                </a:solidFill>
              </a:rPr>
              <a:pPr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0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61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C07090DA-E3F8-49F5-858C-C1A2C134F0A5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2" name="Text Box 3"/>
          <p:cNvSpPr txBox="1"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63" name="Text Box 4"/>
          <p:cNvSpPr txBox="1"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B746C563-C95F-4837-A089-A34227611005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4" name="Text Box 5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Rectangle 6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This is the first peer instruction session!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E),</a:t>
            </a:r>
            <a:r>
              <a:rPr lang="en-US" baseline="0" dirty="0"/>
              <a:t> all of these have an address field that must be evaluated, for different reasons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</a:t>
            </a:r>
            <a:r>
              <a:rPr lang="en-US" baseline="0" dirty="0"/>
              <a:t> E), should be 2</a:t>
            </a:r>
            <a:r>
              <a:rPr lang="en-US" baseline="30000" dirty="0"/>
              <a:t>16</a:t>
            </a:r>
            <a:r>
              <a:rPr lang="en-US" baseline="0" dirty="0"/>
              <a:t> address space, 16-bits addressability, 8 registers.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B),</a:t>
            </a:r>
            <a:r>
              <a:rPr lang="en-US" baseline="0" dirty="0"/>
              <a:t> but remember the PC has already been incremented. JSRR R1 would be 0x4040.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B),</a:t>
            </a:r>
            <a:r>
              <a:rPr lang="en-US" baseline="0" dirty="0"/>
              <a:t> ADD is obvious, 5-bit immediate value is positive, R1 in source and destination.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6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6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</a:t>
            </a:r>
            <a:r>
              <a:rPr lang="en-US" baseline="0" dirty="0"/>
              <a:t> A) first digit and last digit enough to decide which value is correct.</a:t>
            </a:r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A),</a:t>
            </a:r>
            <a:r>
              <a:rPr lang="en-US" baseline="0" dirty="0"/>
              <a:t> remember the PC has already been incremented so only need to add 3 not 4.</a:t>
            </a:r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8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8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C),</a:t>
            </a:r>
            <a:r>
              <a:rPr lang="en-US" baseline="0" dirty="0"/>
              <a:t> ~(0x1234 &amp; 0x000F) = 0xFFFB</a:t>
            </a:r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9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9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C),</a:t>
            </a:r>
            <a:r>
              <a:rPr lang="en-US" baseline="0" dirty="0"/>
              <a:t> branch depends </a:t>
            </a:r>
            <a:r>
              <a:rPr lang="en-US" baseline="0"/>
              <a:t>on R1, don’t </a:t>
            </a:r>
            <a:r>
              <a:rPr lang="en-US" baseline="0" dirty="0"/>
              <a:t>know if R1 positive unless R0 is known, since R1 = R0 + 1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8406D-3A58-4E4A-AA47-ECA69F6B7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44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8DA11-A5D5-480D-B230-248879315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326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0400" y="304800"/>
            <a:ext cx="1941513" cy="5483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82688" y="304800"/>
            <a:ext cx="5675312" cy="5483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0EB2C-9264-45E2-9509-EB35448EA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097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FF24F-4A20-4020-96C7-88B615866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47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523B5-FC80-42DC-A1DA-07C3B9167A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5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1676400"/>
            <a:ext cx="3808412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676400"/>
            <a:ext cx="3808413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96DBC-1126-4658-A744-19F5AB8FC1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92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594BE-BDF8-4276-B41A-46BD42434E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71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2FFBE-DC75-4218-BD5C-3EA469EC2E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046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9DA51-CD07-4943-85FF-A34E2EAC1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791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2A85B-420B-4A4F-8AD1-F9B792D1B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09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D22B9-651B-4B23-8444-8C02AEF67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22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 flipV="1">
            <a:off x="450311" y="2438400"/>
            <a:ext cx="8683625" cy="46038"/>
          </a:xfrm>
          <a:prstGeom prst="rect">
            <a:avLst/>
          </a:prstGeom>
          <a:gradFill rotWithShape="0">
            <a:gsLst>
              <a:gs pos="0">
                <a:srgbClr val="1C1C1C"/>
              </a:gs>
              <a:gs pos="100000">
                <a:srgbClr val="FFFFFF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304800"/>
            <a:ext cx="7493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title text format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667000"/>
            <a:ext cx="7769225" cy="312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</p:txBody>
      </p:sp>
      <p:sp>
        <p:nvSpPr>
          <p:cNvPr id="1030" name="Text Box 5"/>
          <p:cNvSpPr txBox="1">
            <a:spLocks noChangeArrowheads="1"/>
          </p:cNvSpPr>
          <p:nvPr/>
        </p:nvSpPr>
        <p:spPr bwMode="auto">
          <a:xfrm>
            <a:off x="914400" y="6321425"/>
            <a:ext cx="1905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3043238" y="6324600"/>
            <a:ext cx="3497262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6781800" y="6324600"/>
            <a:ext cx="19018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7528E37-EE35-4107-AAD9-27180DCB5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" name="Picture 2" descr="http://bexhuff.com/files/images/java-cup-abstract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17" y="533401"/>
            <a:ext cx="1307041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Line 8"/>
          <p:cNvSpPr>
            <a:spLocks noChangeShapeType="1"/>
          </p:cNvSpPr>
          <p:nvPr/>
        </p:nvSpPr>
        <p:spPr bwMode="auto">
          <a:xfrm flipV="1">
            <a:off x="1219200" y="301625"/>
            <a:ext cx="1588" cy="145415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" name="Picture 9" descr="PattPatel.jp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46" y="381000"/>
            <a:ext cx="923544" cy="1143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1219200" y="2819400"/>
            <a:ext cx="74676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eaLnBrk="1" hangingPunct="1"/>
            <a:br>
              <a:rPr lang="en-US" sz="3600" dirty="0">
                <a:solidFill>
                  <a:srgbClr val="333399"/>
                </a:solidFill>
                <a:latin typeface="Arial" charset="0"/>
              </a:rPr>
            </a:br>
            <a:r>
              <a:rPr lang="en-US" sz="3600" dirty="0">
                <a:solidFill>
                  <a:srgbClr val="333399"/>
                </a:solidFill>
                <a:latin typeface="Arial" charset="0"/>
              </a:rPr>
              <a:t>Peer Instruction #5:</a:t>
            </a:r>
          </a:p>
          <a:p>
            <a:pPr eaLnBrk="1" hangingPunct="1"/>
            <a:r>
              <a:rPr lang="en-US" sz="3600" dirty="0">
                <a:solidFill>
                  <a:srgbClr val="333399"/>
                </a:solidFill>
                <a:latin typeface="Arial" charset="0"/>
              </a:rPr>
              <a:t>LC-3 Assembly Language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3899DA51-CD07-4943-85FF-A34E2EAC183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 270, Spring Semester 2016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524000" y="152400"/>
            <a:ext cx="74961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Which instructions require the “Evaluate Address” cycle during instruction processing on the LC-3?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5486400" y="2971800"/>
            <a:ext cx="36702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Load (LD)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Store (ST)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Branch (BR)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Jump (JMP)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All of the above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3899DA51-CD07-4943-85FF-A34E2EAC183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 270, Spring Semester 2016</a:t>
            </a:r>
            <a:endParaRPr lang="en-US" dirty="0"/>
          </a:p>
        </p:txBody>
      </p:sp>
      <p:pic>
        <p:nvPicPr>
          <p:cNvPr id="4" name="Picture 3" descr="Decode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514600"/>
            <a:ext cx="3448356" cy="347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5414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524000" y="152400"/>
            <a:ext cx="74961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is the address space (number of locations), addressability (number of bits), and number of registers on the LC-3.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1295400" y="2819400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800" baseline="30000" dirty="0">
                <a:solidFill>
                  <a:srgbClr val="000000"/>
                </a:solidFill>
                <a:latin typeface="Arial" charset="0"/>
              </a:rPr>
              <a:t>16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, 8, 8</a:t>
            </a:r>
            <a:endParaRPr lang="en-US" sz="2800" baseline="-25000" dirty="0">
              <a:solidFill>
                <a:srgbClr val="000000"/>
              </a:solidFill>
              <a:latin typeface="Arial" charset="0"/>
            </a:endParaRP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800" baseline="30000" dirty="0">
                <a:solidFill>
                  <a:srgbClr val="000000"/>
                </a:solidFill>
                <a:latin typeface="Arial" charset="0"/>
              </a:rPr>
              <a:t>16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, 16, 16</a:t>
            </a:r>
            <a:endParaRPr lang="en-US" sz="2800" baseline="-25000" dirty="0">
              <a:solidFill>
                <a:srgbClr val="000000"/>
              </a:solidFill>
              <a:latin typeface="Arial" charset="0"/>
            </a:endParaRP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800" baseline="30000" dirty="0">
                <a:solidFill>
                  <a:srgbClr val="000000"/>
                </a:solidFill>
                <a:latin typeface="Arial" charset="0"/>
              </a:rPr>
              <a:t>16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, 32, 16</a:t>
            </a:r>
            <a:endParaRPr lang="en-US" sz="2800" baseline="-25000" dirty="0">
              <a:solidFill>
                <a:srgbClr val="000000"/>
              </a:solidFill>
              <a:latin typeface="Arial" charset="0"/>
            </a:endParaRP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800" baseline="30000" dirty="0">
                <a:solidFill>
                  <a:srgbClr val="000000"/>
                </a:solidFill>
                <a:latin typeface="Arial" charset="0"/>
              </a:rPr>
              <a:t>32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, 32, 8</a:t>
            </a:r>
            <a:endParaRPr lang="en-US" sz="2800" baseline="-25000" dirty="0">
              <a:solidFill>
                <a:srgbClr val="000000"/>
              </a:solidFill>
              <a:latin typeface="Arial" charset="0"/>
            </a:endParaRP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3899DA51-CD07-4943-85FF-A34E2EAC183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 270, Spring Semester 2016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1000" y="5715000"/>
            <a:ext cx="2667000" cy="83099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LC-3 Architecture</a:t>
            </a:r>
            <a:endParaRPr lang="en-US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178446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524000" y="152400"/>
            <a:ext cx="74961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Translate the LC-3 instruction 0x4840 into LC-3 assembly code: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3899DA51-CD07-4943-85FF-A34E2EAC183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 270, Spring Semester 2016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6172200"/>
            <a:ext cx="2667000" cy="46166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LC-3 Instruction</a:t>
            </a:r>
            <a:endParaRPr lang="en-US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295400" y="2819400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JSR Label (Label at PC + 0x3F)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JSR Label (Label at PC + 0x40)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JSRR R3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JSRR R1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13155010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524000" y="152400"/>
            <a:ext cx="74961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Translate the LC-3 instruction 0x1263 into LC-3 assembly code: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3899DA51-CD07-4943-85FF-A34E2EAC183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 270, Spring Semester 2016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6172200"/>
            <a:ext cx="2667000" cy="46166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LC-3 Instruction</a:t>
            </a:r>
            <a:endParaRPr lang="en-US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295400" y="2819400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ADD R0,R1,#3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ADD R1,R1,#3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ADD R0,R1, R3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ADD R1,R0, R3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20099449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524000" y="152400"/>
            <a:ext cx="74961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Translate ADD R3,R2,R1 from assembly code into an LC-3 instruction: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3899DA51-CD07-4943-85FF-A34E2EAC183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 270, Spring Semester 2016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6172200"/>
            <a:ext cx="2667000" cy="46166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LC-3 Instruction</a:t>
            </a:r>
            <a:endParaRPr lang="en-US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295400" y="2819400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0x1681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0x1682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0x5681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0x5682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6616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524000" y="152400"/>
            <a:ext cx="74961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Translate LD R5, Label (where Label is four instructions after the instruction shown) from assembly code into an LC-3 instruction: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3899DA51-CD07-4943-85FF-A34E2EAC183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 270, Spring Semester 2016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6172200"/>
            <a:ext cx="2667000" cy="46166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LC-3 Instruction</a:t>
            </a:r>
            <a:endParaRPr lang="en-US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295400" y="2819400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0x2A03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0x2A04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0x2503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0x2504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03675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524000" y="152400"/>
            <a:ext cx="74961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DATA   .FILL 0x1234</a:t>
            </a:r>
          </a:p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            LD R5,DATA</a:t>
            </a:r>
          </a:p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            AND R5,R5,#15</a:t>
            </a:r>
          </a:p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			    NOT R5,R5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3899DA51-CD07-4943-85FF-A34E2EAC183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 270, Spring Semester 2016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6172200"/>
            <a:ext cx="2667000" cy="46166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LC-3 Instruction</a:t>
            </a:r>
            <a:endParaRPr lang="en-US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295400" y="3352800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0x123F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0xEDCB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0xFFFB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0xFFFC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2667000"/>
            <a:ext cx="7086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32946A"/>
                </a:solidFill>
              </a:rPr>
              <a:t>What value is in R5 after the above code?</a:t>
            </a:r>
          </a:p>
        </p:txBody>
      </p:sp>
    </p:spTree>
    <p:extLst>
      <p:ext uri="{BB962C8B-B14F-4D97-AF65-F5344CB8AC3E}">
        <p14:creationId xmlns:p14="http://schemas.microsoft.com/office/powerpoint/2010/main" val="33042678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524000" y="152400"/>
            <a:ext cx="74961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           .ORIG x3000</a:t>
            </a:r>
          </a:p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			    AND,R1,R1,#0</a:t>
            </a:r>
          </a:p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			    ADD R1,R0,#1</a:t>
            </a:r>
          </a:p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            </a:t>
            </a:r>
            <a:r>
              <a:rPr lang="en-US" sz="3200" dirty="0" err="1">
                <a:solidFill>
                  <a:srgbClr val="333399"/>
                </a:solidFill>
                <a:latin typeface="Arial" charset="0"/>
              </a:rPr>
              <a:t>BRp</a:t>
            </a:r>
            <a:r>
              <a:rPr lang="en-US" sz="3200" dirty="0">
                <a:solidFill>
                  <a:srgbClr val="333399"/>
                </a:solidFill>
                <a:latin typeface="Arial" charset="0"/>
              </a:rPr>
              <a:t> MAIN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3899DA51-CD07-4943-85FF-A34E2EAC183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 270, Spring Semester 2016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6172200"/>
            <a:ext cx="2667000" cy="46166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LC-3 Instruction</a:t>
            </a:r>
            <a:endParaRPr lang="en-US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295400" y="3352800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Yes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Depends on initial value of R0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Depends on initial value of R1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2667000"/>
            <a:ext cx="7086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32946A"/>
                </a:solidFill>
              </a:rPr>
              <a:t>Is the branch taken in the above code?</a:t>
            </a:r>
          </a:p>
        </p:txBody>
      </p:sp>
    </p:spTree>
    <p:extLst>
      <p:ext uri="{BB962C8B-B14F-4D97-AF65-F5344CB8AC3E}">
        <p14:creationId xmlns:p14="http://schemas.microsoft.com/office/powerpoint/2010/main" val="33853570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89698</TotalTime>
  <Words>586</Words>
  <Application>Microsoft Office PowerPoint</Application>
  <PresentationFormat>On-screen Show (4:3)</PresentationFormat>
  <Paragraphs>130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What is Programming?</dc:title>
  <dc:creator>ESBoese</dc:creator>
  <cp:lastModifiedBy>Phil Sharp</cp:lastModifiedBy>
  <cp:revision>265</cp:revision>
  <cp:lastPrinted>2014-02-28T23:10:01Z</cp:lastPrinted>
  <dcterms:created xsi:type="dcterms:W3CDTF">2009-01-22T02:10:52Z</dcterms:created>
  <dcterms:modified xsi:type="dcterms:W3CDTF">2019-10-03T18:29:17Z</dcterms:modified>
</cp:coreProperties>
</file>