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5" r:id="rId3"/>
    <p:sldId id="277" r:id="rId4"/>
    <p:sldId id="278" r:id="rId5"/>
    <p:sldId id="279" r:id="rId6"/>
    <p:sldId id="281" r:id="rId7"/>
    <p:sldId id="280" r:id="rId8"/>
    <p:sldId id="282" r:id="rId9"/>
    <p:sldId id="283" r:id="rId10"/>
    <p:sldId id="284" r:id="rId11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060" autoAdjust="0"/>
    <p:restoredTop sz="89591" autoAdjust="0"/>
  </p:normalViewPr>
  <p:slideViewPr>
    <p:cSldViewPr>
      <p:cViewPr varScale="1">
        <p:scale>
          <a:sx n="95" d="100"/>
          <a:sy n="95" d="100"/>
        </p:scale>
        <p:origin x="88" y="2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21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2312" y="19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CE90B-41ED-AC4D-9936-845D67BB3A5E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CC2A-5721-9E48-85F4-B3BFB93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7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7425" cy="35972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6313" y="4560888"/>
            <a:ext cx="535940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5B21D1F-A72F-4EB3-A90A-3C8C7B183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87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2E9B0014-02EE-4F06-B16C-6906C7AC0150}" type="slidenum">
              <a:rPr lang="en-US" sz="1200" smtClean="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C07090DA-E3F8-49F5-858C-C1A2C134F0A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B746C563-C95F-4837-A089-A3422761100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6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This is the first peer instruction session!</a:t>
            </a:r>
          </a:p>
        </p:txBody>
      </p:sp>
    </p:spTree>
    <p:extLst>
      <p:ext uri="{BB962C8B-B14F-4D97-AF65-F5344CB8AC3E}">
        <p14:creationId xmlns:p14="http://schemas.microsoft.com/office/powerpoint/2010/main" val="9601885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 number of AND gates is 2 raised to the power of the number of inputs, number of OR gates is number of outputs</a:t>
            </a:r>
          </a:p>
        </p:txBody>
      </p:sp>
    </p:spTree>
    <p:extLst>
      <p:ext uri="{BB962C8B-B14F-4D97-AF65-F5344CB8AC3E}">
        <p14:creationId xmlns:p14="http://schemas.microsoft.com/office/powerpoint/2010/main" val="2642440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C), not a good thing because the gate would probably burn up or at least draw lots of power.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769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B),</a:t>
            </a:r>
            <a:r>
              <a:rPr lang="en-US" baseline="0" dirty="0"/>
              <a:t> this is an equals or XNOR gate, note inverter chain, last gate is useless!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049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D), the big problem with this decoder is that</a:t>
            </a:r>
            <a:r>
              <a:rPr lang="en-US" baseline="0" dirty="0"/>
              <a:t> the values are out of order.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73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 NOR</a:t>
            </a:r>
          </a:p>
        </p:txBody>
      </p:sp>
    </p:spTree>
    <p:extLst>
      <p:ext uri="{BB962C8B-B14F-4D97-AF65-F5344CB8AC3E}">
        <p14:creationId xmlns:p14="http://schemas.microsoft.com/office/powerpoint/2010/main" val="3210604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 Carry lookahead adders have better performance but more </a:t>
            </a:r>
            <a:r>
              <a:rPr lang="en-US" dirty="0" err="1"/>
              <a:t>complicatied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5309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 Multiplexer, Given selector value of 110 input G will be selected</a:t>
            </a:r>
          </a:p>
        </p:txBody>
      </p:sp>
    </p:spTree>
    <p:extLst>
      <p:ext uri="{BB962C8B-B14F-4D97-AF65-F5344CB8AC3E}">
        <p14:creationId xmlns:p14="http://schemas.microsoft.com/office/powerpoint/2010/main" val="26950867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 use a Karnaugh map</a:t>
            </a:r>
          </a:p>
        </p:txBody>
      </p:sp>
    </p:spTree>
    <p:extLst>
      <p:ext uri="{BB962C8B-B14F-4D97-AF65-F5344CB8AC3E}">
        <p14:creationId xmlns:p14="http://schemas.microsoft.com/office/powerpoint/2010/main" val="8072626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</a:t>
            </a:r>
            <a:r>
              <a:rPr lang="en-US"/>
              <a:t>is B)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500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941513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2688" y="304800"/>
            <a:ext cx="5675312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9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1676400"/>
            <a:ext cx="3808412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676400"/>
            <a:ext cx="380841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 descr="PattPatel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581400"/>
            <a:ext cx="923544" cy="1143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20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9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450311" y="2438400"/>
            <a:ext cx="8683625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304800"/>
            <a:ext cx="7493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667000"/>
            <a:ext cx="7769225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914400" y="6321425"/>
            <a:ext cx="1905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043238" y="6324600"/>
            <a:ext cx="3497262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781800" y="6324600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219200" y="301625"/>
            <a:ext cx="1588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50" y="457200"/>
            <a:ext cx="923544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1219200" y="2819400"/>
            <a:ext cx="7696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eaLnBrk="1" hangingPunct="1"/>
            <a:br>
              <a:rPr lang="en-US" sz="3600" dirty="0">
                <a:solidFill>
                  <a:srgbClr val="333399"/>
                </a:solidFill>
                <a:latin typeface="Arial" charset="0"/>
              </a:rPr>
            </a:br>
            <a:r>
              <a:rPr lang="en-US" sz="3600" dirty="0">
                <a:solidFill>
                  <a:srgbClr val="333399"/>
                </a:solidFill>
                <a:latin typeface="Arial" charset="0"/>
              </a:rPr>
              <a:t>Peer Instruction #8: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Transistors and Combinational Logic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317813" y="393327"/>
            <a:ext cx="7521387" cy="134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Given a truth table with 4 inputs and 3 outputs what is the maximum number of AND gates needed? OR gates?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6E800C-61D9-4573-8DDF-A1296F39C4D6}"/>
              </a:ext>
            </a:extLst>
          </p:cNvPr>
          <p:cNvSpPr txBox="1"/>
          <p:nvPr/>
        </p:nvSpPr>
        <p:spPr>
          <a:xfrm>
            <a:off x="2514600" y="3429000"/>
            <a:ext cx="441659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12, 4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16, 3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16, 8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8, 1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5613595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620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will happen to the output of the gate shown below when Input1 is 1 and Input 2 is 1?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4038600" y="2971800"/>
            <a:ext cx="5486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Connected to ground (0)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Connected to power (1)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Connected to both (!)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Disconnected (x)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8" name="Picture 7" descr="Untitl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590800"/>
            <a:ext cx="3516637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4701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column of the truth table for the Output signal, in binary order for Input1 and Input0 of 00, 01, 10, 11?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486400" y="29718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0, 1, 1, 0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1, 0, 0, 1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1, 1, 1, 0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0, 0, 0, 1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7" name="Picture 6" descr="weir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550652"/>
            <a:ext cx="4191000" cy="317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8899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Which output signal is asserted for all possible values for for Input1 (most significant) and Input0 (least significant) in binary order 00, 01, 10, 11?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486400" y="29718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W, X, Y, Z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X, W, Z, 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Y, Z, W, X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X, Z, W, 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6" name="Picture 5" descr="decod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2514600"/>
            <a:ext cx="2667000" cy="310383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2514600"/>
            <a:ext cx="1066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Input0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" y="3352800"/>
            <a:ext cx="1066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Input1</a:t>
            </a:r>
          </a:p>
        </p:txBody>
      </p:sp>
    </p:spTree>
    <p:extLst>
      <p:ext uri="{BB962C8B-B14F-4D97-AF65-F5344CB8AC3E}">
        <p14:creationId xmlns:p14="http://schemas.microsoft.com/office/powerpoint/2010/main" val="29412232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logical operation does the following truth table represent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486400" y="29718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OR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NAND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XOR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graphicFrame>
        <p:nvGraphicFramePr>
          <p:cNvPr id="12" name="Group 92">
            <a:extLst>
              <a:ext uri="{FF2B5EF4-FFF2-40B4-BE49-F238E27FC236}">
                <a16:creationId xmlns:a16="http://schemas.microsoft.com/office/drawing/2014/main" id="{4A98BC3A-756D-4CD9-B80B-293D3C0A6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586"/>
              </p:ext>
            </p:extLst>
          </p:nvPr>
        </p:nvGraphicFramePr>
        <p:xfrm>
          <a:off x="1371600" y="2819400"/>
          <a:ext cx="1828801" cy="2895600"/>
        </p:xfrm>
        <a:graphic>
          <a:graphicData uri="http://schemas.openxmlformats.org/drawingml/2006/table">
            <a:tbl>
              <a:tblPr/>
              <a:tblGrid>
                <a:gridCol w="498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1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1729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How many gate delays per bit does a full adder have, what is the Big O growth rate of gate delay vs number of bits added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379950" y="3034936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1, O(n)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2, O(n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2, O(n)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3, O(n log(n))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5" name="Picture 71" descr="ch03-fulladder">
            <a:extLst>
              <a:ext uri="{FF2B5EF4-FFF2-40B4-BE49-F238E27FC236}">
                <a16:creationId xmlns:a16="http://schemas.microsoft.com/office/drawing/2014/main" id="{48C611F9-6BF6-46F8-A316-A9E1720D30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12" y="2895600"/>
            <a:ext cx="4944975" cy="2943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09075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317813" y="393327"/>
            <a:ext cx="7848599" cy="134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device shown and given the following information what will its output be? 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4849828" y="30480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Multiplexer, 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Multiplexer, 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Decoder, 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Decoder, 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7DF36E31-0265-4315-BC0D-7F00F9F8B8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234453"/>
            <a:ext cx="3553558" cy="4365001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F1D7D9A-B9D6-4986-BE17-DAE7D243E4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286136"/>
              </p:ext>
            </p:extLst>
          </p:nvPr>
        </p:nvGraphicFramePr>
        <p:xfrm>
          <a:off x="2864222" y="1371600"/>
          <a:ext cx="4724403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453">
                  <a:extLst>
                    <a:ext uri="{9D8B030D-6E8A-4147-A177-3AD203B41FA5}">
                      <a16:colId xmlns:a16="http://schemas.microsoft.com/office/drawing/2014/main" val="805032155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3292525438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2178291303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2746179759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1397613175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618339618"/>
                    </a:ext>
                  </a:extLst>
                </a:gridCol>
                <a:gridCol w="402903">
                  <a:extLst>
                    <a:ext uri="{9D8B030D-6E8A-4147-A177-3AD203B41FA5}">
                      <a16:colId xmlns:a16="http://schemas.microsoft.com/office/drawing/2014/main" val="3860481714"/>
                    </a:ext>
                  </a:extLst>
                </a:gridCol>
                <a:gridCol w="422073">
                  <a:extLst>
                    <a:ext uri="{9D8B030D-6E8A-4147-A177-3AD203B41FA5}">
                      <a16:colId xmlns:a16="http://schemas.microsoft.com/office/drawing/2014/main" val="659600622"/>
                    </a:ext>
                  </a:extLst>
                </a:gridCol>
                <a:gridCol w="402903">
                  <a:extLst>
                    <a:ext uri="{9D8B030D-6E8A-4147-A177-3AD203B41FA5}">
                      <a16:colId xmlns:a16="http://schemas.microsoft.com/office/drawing/2014/main" val="1290744207"/>
                    </a:ext>
                  </a:extLst>
                </a:gridCol>
                <a:gridCol w="402903">
                  <a:extLst>
                    <a:ext uri="{9D8B030D-6E8A-4147-A177-3AD203B41FA5}">
                      <a16:colId xmlns:a16="http://schemas.microsoft.com/office/drawing/2014/main" val="871963606"/>
                    </a:ext>
                  </a:extLst>
                </a:gridCol>
                <a:gridCol w="402903">
                  <a:extLst>
                    <a:ext uri="{9D8B030D-6E8A-4147-A177-3AD203B41FA5}">
                      <a16:colId xmlns:a16="http://schemas.microsoft.com/office/drawing/2014/main" val="76030503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38419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892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444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317813" y="393327"/>
            <a:ext cx="7848599" cy="134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Boolean algebra formula that defines the following truth table?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3962400" y="28956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B’C +  BC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A’C + C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B’C + BC’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AB + CB’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1F93964-A9C3-4E6D-8B6E-94795D30F5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290245"/>
              </p:ext>
            </p:extLst>
          </p:nvPr>
        </p:nvGraphicFramePr>
        <p:xfrm>
          <a:off x="533400" y="2773361"/>
          <a:ext cx="2169160" cy="3292479"/>
        </p:xfrm>
        <a:graphic>
          <a:graphicData uri="http://schemas.openxmlformats.org/drawingml/2006/table">
            <a:tbl>
              <a:tblPr firstRow="1" bandRow="1"/>
              <a:tblGrid>
                <a:gridCol w="542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2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2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22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/>
                        <a:t>A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/>
                        <a:t>B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/>
                        <a:t>C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/>
                        <a:t>X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66389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317813" y="393327"/>
            <a:ext cx="4625787" cy="134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Given the following inputs what will the outputs of this circuit be</a:t>
            </a:r>
          </a:p>
        </p:txBody>
      </p:sp>
      <p:pic>
        <p:nvPicPr>
          <p:cNvPr id="5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D7AB9382-E2B4-41C7-A1D7-C77C0A76158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842590"/>
            <a:ext cx="5001829" cy="3392805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7C499DC-BE80-4B13-A2F1-2960DC4722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986624"/>
              </p:ext>
            </p:extLst>
          </p:nvPr>
        </p:nvGraphicFramePr>
        <p:xfrm>
          <a:off x="6248400" y="2844831"/>
          <a:ext cx="1905001" cy="90735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9335">
                  <a:extLst>
                    <a:ext uri="{9D8B030D-6E8A-4147-A177-3AD203B41FA5}">
                      <a16:colId xmlns:a16="http://schemas.microsoft.com/office/drawing/2014/main" val="942011351"/>
                    </a:ext>
                  </a:extLst>
                </a:gridCol>
                <a:gridCol w="462220">
                  <a:extLst>
                    <a:ext uri="{9D8B030D-6E8A-4147-A177-3AD203B41FA5}">
                      <a16:colId xmlns:a16="http://schemas.microsoft.com/office/drawing/2014/main" val="2556654632"/>
                    </a:ext>
                  </a:extLst>
                </a:gridCol>
                <a:gridCol w="455914">
                  <a:extLst>
                    <a:ext uri="{9D8B030D-6E8A-4147-A177-3AD203B41FA5}">
                      <a16:colId xmlns:a16="http://schemas.microsoft.com/office/drawing/2014/main" val="580548385"/>
                    </a:ext>
                  </a:extLst>
                </a:gridCol>
                <a:gridCol w="497532">
                  <a:extLst>
                    <a:ext uri="{9D8B030D-6E8A-4147-A177-3AD203B41FA5}">
                      <a16:colId xmlns:a16="http://schemas.microsoft.com/office/drawing/2014/main" val="1298224691"/>
                    </a:ext>
                  </a:extLst>
                </a:gridCol>
              </a:tblGrid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D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E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F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G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2252988"/>
                  </a:ext>
                </a:extLst>
              </a:tr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7043278"/>
                  </a:ext>
                </a:extLst>
              </a:tr>
              <a:tr h="2841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1984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15B1F8E-1113-4179-8D11-78BEAE1C10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180186"/>
              </p:ext>
            </p:extLst>
          </p:nvPr>
        </p:nvGraphicFramePr>
        <p:xfrm>
          <a:off x="6082072" y="526652"/>
          <a:ext cx="2237654" cy="93407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94399">
                  <a:extLst>
                    <a:ext uri="{9D8B030D-6E8A-4147-A177-3AD203B41FA5}">
                      <a16:colId xmlns:a16="http://schemas.microsoft.com/office/drawing/2014/main" val="283846474"/>
                    </a:ext>
                  </a:extLst>
                </a:gridCol>
                <a:gridCol w="594399">
                  <a:extLst>
                    <a:ext uri="{9D8B030D-6E8A-4147-A177-3AD203B41FA5}">
                      <a16:colId xmlns:a16="http://schemas.microsoft.com/office/drawing/2014/main" val="3834035665"/>
                    </a:ext>
                  </a:extLst>
                </a:gridCol>
                <a:gridCol w="1048856">
                  <a:extLst>
                    <a:ext uri="{9D8B030D-6E8A-4147-A177-3AD203B41FA5}">
                      <a16:colId xmlns:a16="http://schemas.microsoft.com/office/drawing/2014/main" val="4031418315"/>
                    </a:ext>
                  </a:extLst>
                </a:gridCol>
              </a:tblGrid>
              <a:tr h="3067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3310218"/>
                  </a:ext>
                </a:extLst>
              </a:tr>
              <a:tr h="3067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2210304"/>
                  </a:ext>
                </a:extLst>
              </a:tr>
              <a:tr h="3146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387089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3651B59-F675-4712-B5D7-5A5804A84E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260838"/>
              </p:ext>
            </p:extLst>
          </p:nvPr>
        </p:nvGraphicFramePr>
        <p:xfrm>
          <a:off x="6248399" y="3930886"/>
          <a:ext cx="1905001" cy="90735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9335">
                  <a:extLst>
                    <a:ext uri="{9D8B030D-6E8A-4147-A177-3AD203B41FA5}">
                      <a16:colId xmlns:a16="http://schemas.microsoft.com/office/drawing/2014/main" val="942011351"/>
                    </a:ext>
                  </a:extLst>
                </a:gridCol>
                <a:gridCol w="462220">
                  <a:extLst>
                    <a:ext uri="{9D8B030D-6E8A-4147-A177-3AD203B41FA5}">
                      <a16:colId xmlns:a16="http://schemas.microsoft.com/office/drawing/2014/main" val="2556654632"/>
                    </a:ext>
                  </a:extLst>
                </a:gridCol>
                <a:gridCol w="455914">
                  <a:extLst>
                    <a:ext uri="{9D8B030D-6E8A-4147-A177-3AD203B41FA5}">
                      <a16:colId xmlns:a16="http://schemas.microsoft.com/office/drawing/2014/main" val="580548385"/>
                    </a:ext>
                  </a:extLst>
                </a:gridCol>
                <a:gridCol w="497532">
                  <a:extLst>
                    <a:ext uri="{9D8B030D-6E8A-4147-A177-3AD203B41FA5}">
                      <a16:colId xmlns:a16="http://schemas.microsoft.com/office/drawing/2014/main" val="1298224691"/>
                    </a:ext>
                  </a:extLst>
                </a:gridCol>
              </a:tblGrid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D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E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F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G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2252988"/>
                  </a:ext>
                </a:extLst>
              </a:tr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7043278"/>
                  </a:ext>
                </a:extLst>
              </a:tr>
              <a:tr h="2841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1984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CB8D808-DF0D-4B23-808F-5FD892FBC9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558045"/>
              </p:ext>
            </p:extLst>
          </p:nvPr>
        </p:nvGraphicFramePr>
        <p:xfrm>
          <a:off x="6248399" y="5079322"/>
          <a:ext cx="1905001" cy="90735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9335">
                  <a:extLst>
                    <a:ext uri="{9D8B030D-6E8A-4147-A177-3AD203B41FA5}">
                      <a16:colId xmlns:a16="http://schemas.microsoft.com/office/drawing/2014/main" val="942011351"/>
                    </a:ext>
                  </a:extLst>
                </a:gridCol>
                <a:gridCol w="462220">
                  <a:extLst>
                    <a:ext uri="{9D8B030D-6E8A-4147-A177-3AD203B41FA5}">
                      <a16:colId xmlns:a16="http://schemas.microsoft.com/office/drawing/2014/main" val="2556654632"/>
                    </a:ext>
                  </a:extLst>
                </a:gridCol>
                <a:gridCol w="455914">
                  <a:extLst>
                    <a:ext uri="{9D8B030D-6E8A-4147-A177-3AD203B41FA5}">
                      <a16:colId xmlns:a16="http://schemas.microsoft.com/office/drawing/2014/main" val="580548385"/>
                    </a:ext>
                  </a:extLst>
                </a:gridCol>
                <a:gridCol w="497532">
                  <a:extLst>
                    <a:ext uri="{9D8B030D-6E8A-4147-A177-3AD203B41FA5}">
                      <a16:colId xmlns:a16="http://schemas.microsoft.com/office/drawing/2014/main" val="1298224691"/>
                    </a:ext>
                  </a:extLst>
                </a:gridCol>
              </a:tblGrid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D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E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F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G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2252988"/>
                  </a:ext>
                </a:extLst>
              </a:tr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7043278"/>
                  </a:ext>
                </a:extLst>
              </a:tr>
              <a:tr h="2841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0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1984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AEFF753-7E62-4192-9FE2-584EEDDAE04E}"/>
              </a:ext>
            </a:extLst>
          </p:cNvPr>
          <p:cNvSpPr txBox="1"/>
          <p:nvPr/>
        </p:nvSpPr>
        <p:spPr>
          <a:xfrm>
            <a:off x="5564955" y="319816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A1778F-DF05-4B8B-9C8C-E75FA27B87E5}"/>
              </a:ext>
            </a:extLst>
          </p:cNvPr>
          <p:cNvSpPr txBox="1"/>
          <p:nvPr/>
        </p:nvSpPr>
        <p:spPr>
          <a:xfrm>
            <a:off x="5573772" y="4153729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B</a:t>
            </a:r>
            <a:endParaRPr lang="en-US" b="1" dirty="0">
              <a:latin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947E3D-D275-42BE-A792-C5A265F25D56}"/>
              </a:ext>
            </a:extLst>
          </p:cNvPr>
          <p:cNvSpPr txBox="1"/>
          <p:nvPr/>
        </p:nvSpPr>
        <p:spPr>
          <a:xfrm>
            <a:off x="5564955" y="530216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C</a:t>
            </a:r>
            <a:endParaRPr lang="en-US" b="1" dirty="0">
              <a:latin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F24FA93-1E29-43F2-8AE1-823CFA61D05B}"/>
              </a:ext>
            </a:extLst>
          </p:cNvPr>
          <p:cNvSpPr txBox="1"/>
          <p:nvPr/>
        </p:nvSpPr>
        <p:spPr>
          <a:xfrm>
            <a:off x="5564955" y="6092155"/>
            <a:ext cx="31582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D 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4765858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4288</TotalTime>
  <Words>711</Words>
  <Application>Microsoft Office PowerPoint</Application>
  <PresentationFormat>On-screen Show (4:3)</PresentationFormat>
  <Paragraphs>227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creator>ESBoese</dc:creator>
  <cp:lastModifiedBy>Phil Sharp</cp:lastModifiedBy>
  <cp:revision>256</cp:revision>
  <cp:lastPrinted>2014-01-30T03:38:08Z</cp:lastPrinted>
  <dcterms:created xsi:type="dcterms:W3CDTF">2009-01-22T02:10:52Z</dcterms:created>
  <dcterms:modified xsi:type="dcterms:W3CDTF">2019-11-07T17:21:22Z</dcterms:modified>
</cp:coreProperties>
</file>