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79" r:id="rId3"/>
    <p:sldId id="282" r:id="rId4"/>
    <p:sldId id="283" r:id="rId5"/>
    <p:sldId id="284" r:id="rId6"/>
    <p:sldId id="285" r:id="rId7"/>
    <p:sldId id="270" r:id="rId8"/>
  </p:sldIdLst>
  <p:sldSz cx="9144000" cy="6858000" type="screen4x3"/>
  <p:notesSz cx="7315200" cy="9601200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FBFBF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43" autoAdjust="0"/>
    <p:restoredTop sz="96494" autoAdjust="0"/>
  </p:normalViewPr>
  <p:slideViewPr>
    <p:cSldViewPr>
      <p:cViewPr varScale="1">
        <p:scale>
          <a:sx n="120" d="100"/>
          <a:sy n="120" d="100"/>
        </p:scale>
        <p:origin x="96" y="78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2118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8" d="100"/>
          <a:sy n="78" d="100"/>
        </p:scale>
        <p:origin x="-3144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9CE90B-41ED-AC4D-9936-845D67BB3A5E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10CC2A-5721-9E48-85F4-B3BFB93B6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74742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1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5" name="AutoShape 2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16706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840" tIns="48240" rIns="96840" bIns="48240" numCol="1" anchor="t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r>
              <a:rPr lang="en-US"/>
              <a:t>CS160 - Intro</a:t>
            </a:r>
          </a:p>
        </p:txBody>
      </p:sp>
      <p:sp>
        <p:nvSpPr>
          <p:cNvPr id="18437" name="Text Box 4"/>
          <p:cNvSpPr txBox="1"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8" name="Rectangle 5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0725"/>
            <a:ext cx="4797425" cy="3597275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4" name="Rectangle 6"/>
          <p:cNvSpPr>
            <a:spLocks noGrp="1" noChangeArrowheads="1"/>
          </p:cNvSpPr>
          <p:nvPr>
            <p:ph type="body"/>
          </p:nvPr>
        </p:nvSpPr>
        <p:spPr bwMode="auto">
          <a:xfrm>
            <a:off x="976313" y="4560888"/>
            <a:ext cx="5359400" cy="43164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840" tIns="48240" rIns="96840" bIns="4824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18440" name="Text Box 7"/>
          <p:cNvSpPr txBox="1"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4144963" y="9121775"/>
            <a:ext cx="3167062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840" tIns="48240" rIns="96840" bIns="4824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15B21D1F-A72F-4EB3-A90A-3C8C7B183E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118708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19459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2E9B0014-02EE-4F06-B16C-6906C7AC0150}" type="slidenum">
              <a:rPr lang="en-US" sz="1200" smtClean="0">
                <a:solidFill>
                  <a:srgbClr val="000000"/>
                </a:solidFill>
              </a:rPr>
              <a:pPr/>
              <a:t>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9460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19461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C07090DA-E3F8-49F5-858C-C1A2C134F0A5}" type="slidenum">
              <a:rPr lang="en-US" sz="1200">
                <a:solidFill>
                  <a:srgbClr val="000000"/>
                </a:solidFill>
              </a:rPr>
              <a:pPr algn="r"/>
              <a:t>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9462" name="Text Box 3"/>
          <p:cNvSpPr txBox="1"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19463" name="Text Box 4"/>
          <p:cNvSpPr txBox="1"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B746C563-C95F-4837-A089-A34227611005}" type="slidenum">
              <a:rPr lang="en-US" sz="1200">
                <a:solidFill>
                  <a:srgbClr val="000000"/>
                </a:solidFill>
              </a:rPr>
              <a:pPr algn="r"/>
              <a:t>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9464" name="Text Box 5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5" name="Rectangle 6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This is the first peer instruction session!</a:t>
            </a:r>
          </a:p>
        </p:txBody>
      </p:sp>
    </p:spTree>
    <p:extLst>
      <p:ext uri="{BB962C8B-B14F-4D97-AF65-F5344CB8AC3E}">
        <p14:creationId xmlns:p14="http://schemas.microsoft.com/office/powerpoint/2010/main" val="9366219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2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2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C), RESET to S0, 1</a:t>
            </a:r>
            <a:r>
              <a:rPr lang="en-US" baseline="0" dirty="0"/>
              <a:t> to S1, 0 to S1, 1 to S2, 1 to S0 (Output 1), 1 to S1, 0 to S1, 1 to S2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4867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3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3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</a:t>
            </a:r>
            <a:r>
              <a:rPr lang="en-US" baseline="0" dirty="0"/>
              <a:t> D), 2 address lines = 4 locations is the address space, each location has 3-bits, reading address 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1720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4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4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</a:t>
            </a:r>
            <a:r>
              <a:rPr lang="en-US" baseline="0" dirty="0"/>
              <a:t> B) Mealy has output associated with a transition, Moore output associated with a state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89126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5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5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</a:t>
            </a:r>
            <a:r>
              <a:rPr lang="en-US" baseline="0" dirty="0"/>
              <a:t> D) by looking at the diagram you can see lines 1, 4, and 7 are incorrect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5529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6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6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</a:t>
            </a:r>
            <a:r>
              <a:rPr lang="en-US" baseline="0" dirty="0"/>
              <a:t> C) D latch adds gates to insure S and R are not 0 at the same time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91096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7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7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B) Output is based on state and input</a:t>
            </a:r>
          </a:p>
        </p:txBody>
      </p:sp>
    </p:spTree>
    <p:extLst>
      <p:ext uri="{BB962C8B-B14F-4D97-AF65-F5344CB8AC3E}">
        <p14:creationId xmlns:p14="http://schemas.microsoft.com/office/powerpoint/2010/main" val="132271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8406D-3A58-4E4A-AA47-ECA69F6B74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844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E8DA11-A5D5-480D-B230-248879315E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326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0400" y="304800"/>
            <a:ext cx="1941513" cy="54832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82688" y="304800"/>
            <a:ext cx="5675312" cy="54832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A0EB2C-9264-45E2-9509-EB35448EA1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097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5FF24F-4A20-4020-96C7-88B6158666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479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3523B5-FC80-42DC-A1DA-07C3B9167A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057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1676400"/>
            <a:ext cx="3808412" cy="4111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0" y="1676400"/>
            <a:ext cx="3808413" cy="4111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096DBC-1126-4658-A744-19F5AB8FC1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992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6594BE-BDF8-4276-B41A-46BD42434E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371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02FFBE-DC75-4218-BD5C-3EA469EC2E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046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99DA51-CD07-4943-85FF-A34E2EAC18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791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C2A85B-420B-4A4F-8AD1-F9B792D1B5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09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BD22B9-651B-4B23-8444-8C02AEF671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122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ChangeArrowheads="1"/>
          </p:cNvSpPr>
          <p:nvPr/>
        </p:nvSpPr>
        <p:spPr bwMode="auto">
          <a:xfrm flipV="1">
            <a:off x="450311" y="2438400"/>
            <a:ext cx="8683625" cy="46038"/>
          </a:xfrm>
          <a:prstGeom prst="rect">
            <a:avLst/>
          </a:prstGeom>
          <a:gradFill rotWithShape="0">
            <a:gsLst>
              <a:gs pos="0">
                <a:srgbClr val="1C1C1C"/>
              </a:gs>
              <a:gs pos="100000">
                <a:srgbClr val="FFFFFF"/>
              </a:gs>
            </a:gsLst>
            <a:lin ang="1080000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10800000" wrap="none" anchor="ctr"/>
          <a:lstStyle/>
          <a:p>
            <a:endParaRPr lang="en-US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447800" y="304800"/>
            <a:ext cx="74930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title text format</a:t>
            </a:r>
          </a:p>
        </p:txBody>
      </p:sp>
      <p:sp>
        <p:nvSpPr>
          <p:cNvPr id="102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667000"/>
            <a:ext cx="7769225" cy="312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outline text format</a:t>
            </a:r>
          </a:p>
          <a:p>
            <a:pPr lvl="1"/>
            <a:r>
              <a:rPr lang="en-GB" dirty="0"/>
              <a:t>Second Outline Level</a:t>
            </a:r>
          </a:p>
          <a:p>
            <a:pPr lvl="2"/>
            <a:r>
              <a:rPr lang="en-GB" dirty="0"/>
              <a:t>Third Outline Level</a:t>
            </a:r>
          </a:p>
          <a:p>
            <a:pPr lvl="3"/>
            <a:r>
              <a:rPr lang="en-GB" dirty="0"/>
              <a:t>Fourth Outline Level</a:t>
            </a:r>
          </a:p>
          <a:p>
            <a:pPr lvl="4"/>
            <a:r>
              <a:rPr lang="en-GB" dirty="0"/>
              <a:t>Fifth Outline Level</a:t>
            </a:r>
          </a:p>
          <a:p>
            <a:pPr lvl="4"/>
            <a:r>
              <a:rPr lang="en-GB" dirty="0"/>
              <a:t>Sixth Outline Level</a:t>
            </a:r>
          </a:p>
        </p:txBody>
      </p:sp>
      <p:sp>
        <p:nvSpPr>
          <p:cNvPr id="1030" name="Text Box 5"/>
          <p:cNvSpPr txBox="1">
            <a:spLocks noChangeArrowheads="1"/>
          </p:cNvSpPr>
          <p:nvPr/>
        </p:nvSpPr>
        <p:spPr bwMode="auto">
          <a:xfrm>
            <a:off x="914400" y="6321425"/>
            <a:ext cx="1905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3043238" y="6324600"/>
            <a:ext cx="3497262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6781800" y="6324600"/>
            <a:ext cx="19018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D7528E37-EE35-4107-AAD9-27180DCB5A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3" name="Line 8"/>
          <p:cNvSpPr>
            <a:spLocks noChangeShapeType="1"/>
          </p:cNvSpPr>
          <p:nvPr/>
        </p:nvSpPr>
        <p:spPr bwMode="auto">
          <a:xfrm flipV="1">
            <a:off x="1219200" y="301625"/>
            <a:ext cx="1588" cy="1454150"/>
          </a:xfrm>
          <a:prstGeom prst="line">
            <a:avLst/>
          </a:prstGeom>
          <a:noFill/>
          <a:ln w="381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" name="Picture 9" descr="PattPatel.jpg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150" y="382588"/>
            <a:ext cx="923544" cy="1143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5pPr>
      <a:lvl6pPr marL="25146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6pPr>
      <a:lvl7pPr marL="29718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7pPr>
      <a:lvl8pPr marL="3429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8pPr>
      <a:lvl9pPr marL="3886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"/>
          <p:cNvSpPr txBox="1">
            <a:spLocks noChangeArrowheads="1"/>
          </p:cNvSpPr>
          <p:nvPr/>
        </p:nvSpPr>
        <p:spPr bwMode="auto">
          <a:xfrm>
            <a:off x="1219200" y="2819400"/>
            <a:ext cx="74676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eaLnBrk="1" hangingPunct="1"/>
            <a:br>
              <a:rPr lang="en-US" sz="3600" dirty="0">
                <a:solidFill>
                  <a:srgbClr val="333399"/>
                </a:solidFill>
                <a:latin typeface="Arial" charset="0"/>
              </a:rPr>
            </a:br>
            <a:r>
              <a:rPr lang="en-US" sz="3600" dirty="0">
                <a:solidFill>
                  <a:srgbClr val="333399"/>
                </a:solidFill>
                <a:latin typeface="Arial" charset="0"/>
              </a:rPr>
              <a:t>Peer Instruction #9:</a:t>
            </a:r>
          </a:p>
          <a:p>
            <a:pPr eaLnBrk="1" hangingPunct="1"/>
            <a:r>
              <a:rPr lang="en-US" sz="3600" dirty="0">
                <a:solidFill>
                  <a:srgbClr val="333399"/>
                </a:solidFill>
                <a:latin typeface="Arial" charset="0"/>
              </a:rPr>
              <a:t>Memory and State Machines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524000" y="152400"/>
            <a:ext cx="7496175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After RESET, which state will the machine shown below end up in if the inputs are 1, 0, 1, 1, 1, 0, 1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6477000" y="2971800"/>
            <a:ext cx="359405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2800" baseline="-25000" dirty="0">
                <a:solidFill>
                  <a:srgbClr val="000000"/>
                </a:solidFill>
                <a:latin typeface="Arial" charset="0"/>
              </a:rPr>
              <a:t>0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2800" baseline="-25000" dirty="0">
                <a:solidFill>
                  <a:srgbClr val="000000"/>
                </a:solidFill>
                <a:latin typeface="Arial" charset="0"/>
              </a:rPr>
              <a:t>1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S</a:t>
            </a:r>
            <a:r>
              <a:rPr lang="en-US" sz="2800" baseline="-25000" dirty="0">
                <a:solidFill>
                  <a:srgbClr val="000000"/>
                </a:solidFill>
                <a:latin typeface="Arial" charset="0"/>
              </a:rPr>
              <a:t>2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</p:txBody>
      </p:sp>
      <p:pic>
        <p:nvPicPr>
          <p:cNvPr id="4" name="Picture 3" descr="UgNjh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399" y="2514600"/>
            <a:ext cx="6308799" cy="2491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916070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524000" y="152400"/>
            <a:ext cx="70866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What is the address space and addressability of the memory shown, and what is the circuit doing?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4191000" y="2971800"/>
            <a:ext cx="53340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en-US" sz="2800" baseline="300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en-US" sz="2800" dirty="0">
                <a:solidFill>
                  <a:srgbClr val="000000"/>
                </a:solidFill>
                <a:latin typeface="Arial" charset="0"/>
              </a:rPr>
              <a:t>, 3-bits, writing 00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en-US" sz="2800" baseline="30000" dirty="0">
                <a:solidFill>
                  <a:srgbClr val="000000"/>
                </a:solidFill>
                <a:latin typeface="Arial" charset="0"/>
              </a:rPr>
              <a:t>3</a:t>
            </a:r>
            <a:r>
              <a:rPr lang="en-US" sz="2800" dirty="0">
                <a:solidFill>
                  <a:srgbClr val="000000"/>
                </a:solidFill>
                <a:latin typeface="Arial" charset="0"/>
              </a:rPr>
              <a:t>, 4-bits, writing 11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en-US" sz="2800" baseline="30000" dirty="0">
                <a:solidFill>
                  <a:srgbClr val="000000"/>
                </a:solidFill>
                <a:latin typeface="Arial" charset="0"/>
              </a:rPr>
              <a:t>3</a:t>
            </a:r>
            <a:r>
              <a:rPr lang="en-US" sz="2800" dirty="0">
                <a:solidFill>
                  <a:srgbClr val="000000"/>
                </a:solidFill>
                <a:latin typeface="Arial" charset="0"/>
              </a:rPr>
              <a:t>, 4-bits, reading 00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en-US" sz="2800" baseline="300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en-US" sz="2800" dirty="0">
                <a:solidFill>
                  <a:srgbClr val="000000"/>
                </a:solidFill>
                <a:latin typeface="Arial" charset="0"/>
              </a:rPr>
              <a:t>, 3-bits, reading 11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endParaRPr lang="en-US" sz="2800" dirty="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4" name="Picture 3" descr="Memory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514600"/>
            <a:ext cx="3810000" cy="4005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107053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www.cs.colostate.edu/~cs270/.Fall19/resources/MealyDiagram.png">
            <a:extLst>
              <a:ext uri="{FF2B5EF4-FFF2-40B4-BE49-F238E27FC236}">
                <a16:creationId xmlns:a16="http://schemas.microsoft.com/office/drawing/2014/main" id="{04DA175A-5796-4800-8F72-620211A917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7820" y="2592659"/>
            <a:ext cx="3149199" cy="27544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676400" y="241567"/>
            <a:ext cx="7086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What type of state machine is depicted in figures A and B?</a:t>
            </a:r>
          </a:p>
        </p:txBody>
      </p:sp>
      <p:pic>
        <p:nvPicPr>
          <p:cNvPr id="1028" name="Picture 4" descr="https://www.cs.colostate.edu/~cs270/.Fall19/resources/MooreDiagram.png">
            <a:extLst>
              <a:ext uri="{FF2B5EF4-FFF2-40B4-BE49-F238E27FC236}">
                <a16:creationId xmlns:a16="http://schemas.microsoft.com/office/drawing/2014/main" id="{9B3114A4-0368-48B2-B557-A59234B7AF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8804" y="2590800"/>
            <a:ext cx="2972040" cy="2869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17C93F9-C590-440E-B34E-474B1194778A}"/>
              </a:ext>
            </a:extLst>
          </p:cNvPr>
          <p:cNvSpPr txBox="1"/>
          <p:nvPr/>
        </p:nvSpPr>
        <p:spPr>
          <a:xfrm>
            <a:off x="1195625" y="2517168"/>
            <a:ext cx="3555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37DDC38-367A-4DB9-AE37-9EE3CAD6F7C1}"/>
              </a:ext>
            </a:extLst>
          </p:cNvPr>
          <p:cNvSpPr txBox="1"/>
          <p:nvPr/>
        </p:nvSpPr>
        <p:spPr>
          <a:xfrm>
            <a:off x="4206244" y="2517168"/>
            <a:ext cx="3401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5830844" y="3048000"/>
            <a:ext cx="53340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A:Moore, B:Mealy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A:Mealy, B:Moore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A:Mealy, B:Mealy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A:Moore, B:Moore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None of the above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endParaRPr lang="en-US" dirty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667747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https://www.cs.colostate.edu/~cs270/.Fall19/resources/MealyDiagram.png">
            <a:extLst>
              <a:ext uri="{FF2B5EF4-FFF2-40B4-BE49-F238E27FC236}">
                <a16:creationId xmlns:a16="http://schemas.microsoft.com/office/drawing/2014/main" id="{393DD4C5-1A30-42FC-9B2A-2E64664ED1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9314" y="1219200"/>
            <a:ext cx="3644198" cy="3187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60FA24A5-A501-4BE9-B4DA-772E2B538E69}"/>
              </a:ext>
            </a:extLst>
          </p:cNvPr>
          <p:cNvSpPr/>
          <p:nvPr/>
        </p:nvSpPr>
        <p:spPr bwMode="auto">
          <a:xfrm>
            <a:off x="-141786" y="1600200"/>
            <a:ext cx="5029200" cy="35052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>
              <a:solidFill>
                <a:schemeClr val="bg1"/>
              </a:solidFill>
              <a:effectLst/>
              <a:latin typeface="Times New Roman" pitchFamily="16" charset="0"/>
            </a:endParaRPr>
          </a:p>
        </p:txBody>
      </p:sp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676400" y="241567"/>
            <a:ext cx="7086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What rows of the state table have incorrect values for Out, S1’ and S2’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4953000" y="4267200"/>
            <a:ext cx="5334000" cy="2148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1,2,5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2,4,5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3,5,6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1,5,8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None of the above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28F43B6-88BD-410A-9AC7-2967FC60AA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8047847"/>
              </p:ext>
            </p:extLst>
          </p:nvPr>
        </p:nvGraphicFramePr>
        <p:xfrm>
          <a:off x="364273" y="1752600"/>
          <a:ext cx="3790184" cy="301752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631697">
                  <a:extLst>
                    <a:ext uri="{9D8B030D-6E8A-4147-A177-3AD203B41FA5}">
                      <a16:colId xmlns:a16="http://schemas.microsoft.com/office/drawing/2014/main" val="2859668782"/>
                    </a:ext>
                  </a:extLst>
                </a:gridCol>
                <a:gridCol w="491320">
                  <a:extLst>
                    <a:ext uri="{9D8B030D-6E8A-4147-A177-3AD203B41FA5}">
                      <a16:colId xmlns:a16="http://schemas.microsoft.com/office/drawing/2014/main" val="2616789604"/>
                    </a:ext>
                  </a:extLst>
                </a:gridCol>
                <a:gridCol w="491320">
                  <a:extLst>
                    <a:ext uri="{9D8B030D-6E8A-4147-A177-3AD203B41FA5}">
                      <a16:colId xmlns:a16="http://schemas.microsoft.com/office/drawing/2014/main" val="3562523120"/>
                    </a:ext>
                  </a:extLst>
                </a:gridCol>
                <a:gridCol w="525283">
                  <a:extLst>
                    <a:ext uri="{9D8B030D-6E8A-4147-A177-3AD203B41FA5}">
                      <a16:colId xmlns:a16="http://schemas.microsoft.com/office/drawing/2014/main" val="3322645080"/>
                    </a:ext>
                  </a:extLst>
                </a:gridCol>
                <a:gridCol w="550188">
                  <a:extLst>
                    <a:ext uri="{9D8B030D-6E8A-4147-A177-3AD203B41FA5}">
                      <a16:colId xmlns:a16="http://schemas.microsoft.com/office/drawing/2014/main" val="3970226554"/>
                    </a:ext>
                  </a:extLst>
                </a:gridCol>
                <a:gridCol w="550188">
                  <a:extLst>
                    <a:ext uri="{9D8B030D-6E8A-4147-A177-3AD203B41FA5}">
                      <a16:colId xmlns:a16="http://schemas.microsoft.com/office/drawing/2014/main" val="1377174401"/>
                    </a:ext>
                  </a:extLst>
                </a:gridCol>
                <a:gridCol w="550188">
                  <a:extLst>
                    <a:ext uri="{9D8B030D-6E8A-4147-A177-3AD203B41FA5}">
                      <a16:colId xmlns:a16="http://schemas.microsoft.com/office/drawing/2014/main" val="1977408439"/>
                    </a:ext>
                  </a:extLst>
                </a:gridCol>
              </a:tblGrid>
              <a:tr h="331653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Row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Out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S1’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S0’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9548603"/>
                  </a:ext>
                </a:extLst>
              </a:tr>
              <a:tr h="331653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3640597"/>
                  </a:ext>
                </a:extLst>
              </a:tr>
              <a:tr h="331653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0950132"/>
                  </a:ext>
                </a:extLst>
              </a:tr>
              <a:tr h="331653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6190336"/>
                  </a:ext>
                </a:extLst>
              </a:tr>
              <a:tr h="331653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6992396"/>
                  </a:ext>
                </a:extLst>
              </a:tr>
              <a:tr h="331653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9193206"/>
                  </a:ext>
                </a:extLst>
              </a:tr>
              <a:tr h="331653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402756"/>
                  </a:ext>
                </a:extLst>
              </a:tr>
              <a:tr h="331653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1774528"/>
                  </a:ext>
                </a:extLst>
              </a:tr>
              <a:tr h="331653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90620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835358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676400" y="241567"/>
            <a:ext cx="7086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What is an advantage of a D latch vs an RS latch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533400" y="2590800"/>
            <a:ext cx="82296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D latches take fewer transistors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RS latches are combinational logic and D latches are sequential logic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D latches ensure the inputs that set the latches output value are never 0 at the same time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D latches can be used as storage element in a state machine since the inputs to the latch do not become outputs until the next clock cycle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97029990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524000" y="152400"/>
            <a:ext cx="7496175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Does the following circuit model a Mealy or Moore state machine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5507382" y="3048000"/>
            <a:ext cx="39624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Moore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Mealy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Either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514295E-3891-4270-AF99-F6412D3FB7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" y="2514600"/>
            <a:ext cx="5431182" cy="3381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681406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4361</TotalTime>
  <Words>515</Words>
  <Application>Microsoft Office PowerPoint</Application>
  <PresentationFormat>On-screen Show (4:3)</PresentationFormat>
  <Paragraphs>138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 What is Programming?</dc:title>
  <dc:creator>ESBoese</dc:creator>
  <cp:lastModifiedBy>Phil Sharp</cp:lastModifiedBy>
  <cp:revision>256</cp:revision>
  <cp:lastPrinted>2016-04-07T22:25:02Z</cp:lastPrinted>
  <dcterms:created xsi:type="dcterms:W3CDTF">2009-01-22T02:10:52Z</dcterms:created>
  <dcterms:modified xsi:type="dcterms:W3CDTF">2019-11-14T20:21:29Z</dcterms:modified>
</cp:coreProperties>
</file>