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83" r:id="rId16"/>
    <p:sldId id="299" r:id="rId17"/>
    <p:sldId id="300" r:id="rId18"/>
    <p:sldId id="301" r:id="rId19"/>
    <p:sldId id="303" r:id="rId20"/>
    <p:sldId id="302" r:id="rId21"/>
    <p:sldId id="304" r:id="rId22"/>
    <p:sldId id="305" r:id="rId23"/>
    <p:sldId id="306" r:id="rId24"/>
    <p:sldId id="307" r:id="rId25"/>
    <p:sldId id="308" r:id="rId26"/>
    <p:sldId id="311" r:id="rId27"/>
    <p:sldId id="309" r:id="rId28"/>
    <p:sldId id="310" r:id="rId29"/>
    <p:sldId id="312" r:id="rId30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FBFB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3" autoAdjust="0"/>
    <p:restoredTop sz="95758" autoAdjust="0"/>
  </p:normalViewPr>
  <p:slideViewPr>
    <p:cSldViewPr>
      <p:cViewPr varScale="1">
        <p:scale>
          <a:sx n="159" d="100"/>
          <a:sy n="159" d="100"/>
        </p:scale>
        <p:origin x="436" y="10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36621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 Should be Full,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9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25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64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91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MAR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08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B) Mealy has output associated with a transition, Moore output associated with a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12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</a:t>
            </a:r>
            <a:r>
              <a:rPr lang="en-US" sz="1200" dirty="0">
                <a:latin typeface="Arial" charset="0"/>
              </a:rPr>
              <a:t>all Moore machines can be simulated with a Mealy machine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70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PC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102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all devices can read from the bus in a given clock cycle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94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4 cycles, 3 for fetch phase, 1 more to finalize the BR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56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09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 Should be 1024 bytes, 16 blocks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380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C: NAND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93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more cores, accelerators(GPU/TPU), Special IP blocks/ASICs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31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780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844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</a:t>
            </a: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The reason for caches is memory speed improvements have not kept pace with processor improvements over the last ~40 years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771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257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789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</a:t>
            </a:r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3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A cache hit means data from the requested memory address is in the cache, cache hits are faster to service that cache misses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88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after the next clock cycle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81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Should be D flip flop. This is needed to prevent the output of a circuit becoming the input within the same clock cycle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02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D: 32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44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83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False. Terms are switched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94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D: XOR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8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382588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514600" y="27051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Final Review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7885112" cy="1676400"/>
          </a:xfrm>
        </p:spPr>
        <p:txBody>
          <a:bodyPr/>
          <a:lstStyle/>
          <a:p>
            <a:r>
              <a:rPr lang="en-US" sz="3200" dirty="0"/>
              <a:t>A ____adder has inputs A=0, B=1, and carry-in </a:t>
            </a:r>
            <a:r>
              <a:rPr lang="en-US" sz="3200" dirty="0" err="1"/>
              <a:t>Cin</a:t>
            </a:r>
            <a:r>
              <a:rPr lang="en-US" sz="3200" dirty="0"/>
              <a:t>=1. What would be the sum bit S and the carry-out bit </a:t>
            </a:r>
            <a:r>
              <a:rPr lang="en-US" sz="3200" dirty="0" err="1"/>
              <a:t>Cout</a:t>
            </a:r>
            <a:r>
              <a:rPr lang="en-US" sz="320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Half,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S=0,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Half, S=1,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S=1,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10902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7885112" cy="1676400"/>
          </a:xfrm>
        </p:spPr>
        <p:txBody>
          <a:bodyPr/>
          <a:lstStyle/>
          <a:p>
            <a:r>
              <a:rPr lang="en-US" sz="3200" dirty="0"/>
              <a:t>A Decoder with 7 outputs has ____ select lines.</a:t>
            </a:r>
            <a:br>
              <a:rPr lang="en-US" sz="3200" dirty="0"/>
            </a:br>
            <a:r>
              <a:rPr lang="en-US" sz="3200" dirty="0"/>
              <a:t>A Mux/Multiplexor with 19 inputs has ____ select lines.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5, 2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6, 3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64172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9677400" cy="1676400"/>
          </a:xfrm>
        </p:spPr>
        <p:txBody>
          <a:bodyPr/>
          <a:lstStyle/>
          <a:p>
            <a:r>
              <a:rPr lang="en-US" sz="3200" dirty="0"/>
              <a:t>Given this series of inputs 00, 01, 10, 11, with input A being the MSB and B the LSB</a:t>
            </a:r>
            <a:br>
              <a:rPr lang="en-US" sz="3200" dirty="0"/>
            </a:br>
            <a:r>
              <a:rPr lang="en-US" sz="3200" dirty="0"/>
              <a:t>What is the series of outputs for the following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2819401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Z, X, W, 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X, Y, W, Z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Z, Y, W, X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X, W, Y, Z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5" name="Picture 4" descr="A drawing of a face&#10;&#10;Description automatically generated">
            <a:extLst>
              <a:ext uri="{FF2B5EF4-FFF2-40B4-BE49-F238E27FC236}">
                <a16:creationId xmlns:a16="http://schemas.microsoft.com/office/drawing/2014/main" id="{F8D9A1E4-703A-4AF7-B8DC-08606AD686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261" y="2474912"/>
            <a:ext cx="280801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57200"/>
            <a:ext cx="8686800" cy="1676400"/>
          </a:xfrm>
        </p:spPr>
        <p:txBody>
          <a:bodyPr/>
          <a:lstStyle/>
          <a:p>
            <a:r>
              <a:rPr lang="en-US" sz="3200" dirty="0"/>
              <a:t>Given the following circuit and the input A=1, B=0, what will be the values for Y, W, and 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2819401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1, 1, 0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0, 1, 1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0, 0, 0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1, 0, 1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4D50DD03-8093-4AE2-9CEF-907F3607FA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762" y="2895600"/>
            <a:ext cx="4667969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49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33400"/>
            <a:ext cx="7885112" cy="16764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The MDR holds addresses that are used by the memory to load and store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0" y="2895601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200442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04DA175A-5796-4800-8F72-620211A91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4" y="2586917"/>
            <a:ext cx="3835000" cy="335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880153"/>
            <a:ext cx="8991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type of state machine is depicted in figures A and B?</a:t>
            </a:r>
          </a:p>
        </p:txBody>
      </p:sp>
      <p:pic>
        <p:nvPicPr>
          <p:cNvPr id="1028" name="Picture 4" descr="https://www.cs.colostate.edu/~cs270/.Fall19/resources/MooreDiagram.png">
            <a:extLst>
              <a:ext uri="{FF2B5EF4-FFF2-40B4-BE49-F238E27FC236}">
                <a16:creationId xmlns:a16="http://schemas.microsoft.com/office/drawing/2014/main" id="{9B3114A4-0368-48B2-B557-A59234B7A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327" y="2552564"/>
            <a:ext cx="3675873" cy="354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7C93F9-C590-440E-B34E-474B1194778A}"/>
              </a:ext>
            </a:extLst>
          </p:cNvPr>
          <p:cNvSpPr txBox="1"/>
          <p:nvPr/>
        </p:nvSpPr>
        <p:spPr>
          <a:xfrm>
            <a:off x="1787839" y="2582451"/>
            <a:ext cx="355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DDC38-367A-4DB9-AE37-9EE3CAD6F7C1}"/>
              </a:ext>
            </a:extLst>
          </p:cNvPr>
          <p:cNvSpPr txBox="1"/>
          <p:nvPr/>
        </p:nvSpPr>
        <p:spPr>
          <a:xfrm>
            <a:off x="5374705" y="2510343"/>
            <a:ext cx="340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7354844" y="3048000"/>
            <a:ext cx="533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77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85800"/>
            <a:ext cx="10058400" cy="16764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Mealy machines can sometimes use fewer states to represent the same process than Moore machines, and all Mealy machines can be simulated with a Moore machine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971800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89749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33400"/>
            <a:ext cx="10210800" cy="16764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The purpose of the IR is to hold the address of the next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0" y="2895601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800841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9982200" cy="19812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Inputs to the global data bus on the LC3 are moderated by “tri-state devices” </a:t>
            </a:r>
            <a:r>
              <a:rPr lang="en-US" sz="3200" dirty="0" err="1">
                <a:latin typeface="Arial" charset="0"/>
              </a:rPr>
              <a:t>i.e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GateALU</a:t>
            </a:r>
            <a:r>
              <a:rPr lang="en-US" sz="3200" dirty="0">
                <a:latin typeface="Arial" charset="0"/>
              </a:rPr>
              <a:t>.</a:t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Only one device can read the from the bus in a given clock cycle.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0" y="2895601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 | 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True | False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 | 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 | False</a:t>
            </a:r>
          </a:p>
        </p:txBody>
      </p:sp>
    </p:spTree>
    <p:extLst>
      <p:ext uri="{BB962C8B-B14F-4D97-AF65-F5344CB8AC3E}">
        <p14:creationId xmlns:p14="http://schemas.microsoft.com/office/powerpoint/2010/main" val="2941225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10058400" cy="16764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The BR instruction takes 5 clock cycles on the LC3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895600"/>
            <a:ext cx="4227512" cy="3121025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49357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 bit cost of Cache is ____ than Main Memory, while the number of clock cycles to access Cache is _______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Higher | Higher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Higher | Lower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Lower | Higher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Lower | Lower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76469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76200"/>
            <a:ext cx="10210800" cy="20574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Given a direct mapped cache with 4 byte words, 32 bit address space, byte addressing, and the following address partition:</a:t>
            </a:r>
            <a:br>
              <a:rPr lang="en-US" altLang="en-US" sz="2400" dirty="0">
                <a:solidFill>
                  <a:schemeClr val="tx1"/>
                </a:solidFill>
              </a:rPr>
            </a:b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438400"/>
            <a:ext cx="7162800" cy="4191000"/>
          </a:xfrm>
        </p:spPr>
        <p:txBody>
          <a:bodyPr/>
          <a:lstStyle/>
          <a:p>
            <a:pPr marL="0" indent="0"/>
            <a:r>
              <a:rPr lang="en-US" altLang="en-US" kern="1200" dirty="0">
                <a:solidFill>
                  <a:srgbClr val="333399"/>
                </a:solidFill>
                <a:latin typeface="Arial" charset="0"/>
                <a:ea typeface="ＭＳ Ｐゴシック" charset="-128"/>
              </a:rPr>
              <a:t>What is the block size in bytes? </a:t>
            </a:r>
            <a:br>
              <a:rPr lang="en-US" altLang="en-US" kern="1200" dirty="0">
                <a:solidFill>
                  <a:srgbClr val="333399"/>
                </a:solidFill>
                <a:latin typeface="Arial" charset="0"/>
                <a:ea typeface="ＭＳ Ｐゴシック" charset="-128"/>
              </a:rPr>
            </a:br>
            <a:r>
              <a:rPr lang="en-US" altLang="en-US" kern="1200" dirty="0">
                <a:solidFill>
                  <a:srgbClr val="333399"/>
                </a:solidFill>
                <a:latin typeface="Arial" charset="0"/>
                <a:ea typeface="ＭＳ Ｐゴシック" charset="-128"/>
              </a:rPr>
              <a:t>How many blocks are in the cache?</a:t>
            </a:r>
          </a:p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512 bytes, 16 blocks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256 bytes, 64 blocks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1024 bytes, 32 blocks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128 bytes, 32 blocks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491469-9AB1-4CFC-9AF4-CF00D3466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47431"/>
              </p:ext>
            </p:extLst>
          </p:nvPr>
        </p:nvGraphicFramePr>
        <p:xfrm>
          <a:off x="6248400" y="1524000"/>
          <a:ext cx="4343401" cy="6858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51435">
                  <a:extLst>
                    <a:ext uri="{9D8B030D-6E8A-4147-A177-3AD203B41FA5}">
                      <a16:colId xmlns:a16="http://schemas.microsoft.com/office/drawing/2014/main" val="2671493368"/>
                    </a:ext>
                  </a:extLst>
                </a:gridCol>
                <a:gridCol w="1445983">
                  <a:extLst>
                    <a:ext uri="{9D8B030D-6E8A-4147-A177-3AD203B41FA5}">
                      <a16:colId xmlns:a16="http://schemas.microsoft.com/office/drawing/2014/main" val="3543265014"/>
                    </a:ext>
                  </a:extLst>
                </a:gridCol>
                <a:gridCol w="1445983">
                  <a:extLst>
                    <a:ext uri="{9D8B030D-6E8A-4147-A177-3AD203B41FA5}">
                      <a16:colId xmlns:a16="http://schemas.microsoft.com/office/drawing/2014/main" val="1700224959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Tag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Index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Offset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51003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31-14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13-10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9-0</a:t>
                      </a: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981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821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14400"/>
            <a:ext cx="9028112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What logical operation does the following circuit implement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1" y="2799826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1DC8EFD0-237A-42FD-A0FF-A53B099B0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590801"/>
            <a:ext cx="3810000" cy="365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2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5800"/>
            <a:ext cx="10439400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Order of magnitude clock speed increases and similar increases in chip power levels are seen as ways to improve processor performance in the future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819400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458229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14400"/>
            <a:ext cx="10363200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Add the following Hex numbers together and show the result in Hex.</a:t>
            </a:r>
            <a:b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</a:b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0xD03 + 0x278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1" y="2799826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0xF2D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0xE08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0xF8A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0xF7B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33518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10210800" cy="16764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All else being equal a cache with higher associativity will have lower _________ misses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1" y="2799826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Capacity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Conflict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Compulsory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Coherence</a:t>
            </a:r>
          </a:p>
        </p:txBody>
      </p:sp>
    </p:spTree>
    <p:extLst>
      <p:ext uri="{BB962C8B-B14F-4D97-AF65-F5344CB8AC3E}">
        <p14:creationId xmlns:p14="http://schemas.microsoft.com/office/powerpoint/2010/main" val="3034283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9600"/>
            <a:ext cx="10134600" cy="16764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The reason for caches is processor speed improvements have not kept pace with memory improvements over the last ~40 years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CAFD01-BC39-474A-A4C9-8D7FD129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1" y="2799826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078455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9600"/>
            <a:ext cx="10058400" cy="16764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Bandwidth: rate of data transfer</a:t>
            </a:r>
            <a:b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</a:b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Latency: time between requesting data and receiving the data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CAFD01-BC39-474A-A4C9-8D7FD129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1" y="2799826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0538012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609600"/>
            <a:ext cx="10287000" cy="16764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dirty="0"/>
              <a:t>The Boolean expression represented by the following circuit is? </a:t>
            </a:r>
            <a:endParaRPr lang="en-US" altLang="en-US" kern="1200" dirty="0"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CAFD01-BC39-474A-A4C9-8D7FD129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667000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C’A + C’BA + C’BA’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A’C + CBA’ + ABC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BC + ABC’ + CB’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 </a:t>
            </a:r>
          </a:p>
        </p:txBody>
      </p:sp>
      <p:pic>
        <p:nvPicPr>
          <p:cNvPr id="5" name="Picture 4" descr="A close up of a mans face&#10;&#10;Description automatically generated">
            <a:extLst>
              <a:ext uri="{FF2B5EF4-FFF2-40B4-BE49-F238E27FC236}">
                <a16:creationId xmlns:a16="http://schemas.microsoft.com/office/drawing/2014/main" id="{6C55ED88-D56A-4117-9883-C093DC589F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667000"/>
            <a:ext cx="4763837" cy="391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05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800100"/>
            <a:ext cx="9372600" cy="11430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kern="1200" dirty="0">
                <a:latin typeface="Arial" charset="0"/>
                <a:ea typeface="ＭＳ Ｐゴシック" charset="-128"/>
                <a:cs typeface="+mn-cs"/>
              </a:rPr>
              <a:t>Which truth table matches the following state machine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CAFD01-BC39-474A-A4C9-8D7FD129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18" y="2604972"/>
            <a:ext cx="6934200" cy="41910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endParaRPr lang="en-US" sz="2400" dirty="0"/>
          </a:p>
          <a:p>
            <a:pPr marL="0" indent="0"/>
            <a:endParaRPr lang="en-US" sz="105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CBDD081E-D745-4CBA-ADD9-98DA22820D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057400"/>
            <a:ext cx="5650282" cy="3453686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03FD08E-B372-4128-833F-F86837197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36509"/>
              </p:ext>
            </p:extLst>
          </p:nvPr>
        </p:nvGraphicFramePr>
        <p:xfrm>
          <a:off x="1017218" y="2667000"/>
          <a:ext cx="2362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">
                  <a:extLst>
                    <a:ext uri="{9D8B030D-6E8A-4147-A177-3AD203B41FA5}">
                      <a16:colId xmlns:a16="http://schemas.microsoft.com/office/drawing/2014/main" val="103739222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54477614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60301979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667353908"/>
                    </a:ext>
                  </a:extLst>
                </a:gridCol>
              </a:tblGrid>
              <a:tr h="312124">
                <a:tc>
                  <a:txBody>
                    <a:bodyPr/>
                    <a:lstStyle/>
                    <a:p>
                      <a:r>
                        <a:rPr lang="en-US" dirty="0"/>
                        <a:t>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9354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2630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86861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29935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59113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8F06E7B-CF61-4EBD-B406-921B4E63E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96541"/>
              </p:ext>
            </p:extLst>
          </p:nvPr>
        </p:nvGraphicFramePr>
        <p:xfrm>
          <a:off x="1017218" y="4724400"/>
          <a:ext cx="2362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">
                  <a:extLst>
                    <a:ext uri="{9D8B030D-6E8A-4147-A177-3AD203B41FA5}">
                      <a16:colId xmlns:a16="http://schemas.microsoft.com/office/drawing/2014/main" val="103739222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54477614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60301979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667353908"/>
                    </a:ext>
                  </a:extLst>
                </a:gridCol>
              </a:tblGrid>
              <a:tr h="312124">
                <a:tc>
                  <a:txBody>
                    <a:bodyPr/>
                    <a:lstStyle/>
                    <a:p>
                      <a:r>
                        <a:rPr lang="en-US" dirty="0"/>
                        <a:t>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9354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2630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86861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29935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591137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08F9A6E-78E1-4492-8F9F-7A236A5DE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385887"/>
              </p:ext>
            </p:extLst>
          </p:nvPr>
        </p:nvGraphicFramePr>
        <p:xfrm>
          <a:off x="4636718" y="4718050"/>
          <a:ext cx="2362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">
                  <a:extLst>
                    <a:ext uri="{9D8B030D-6E8A-4147-A177-3AD203B41FA5}">
                      <a16:colId xmlns:a16="http://schemas.microsoft.com/office/drawing/2014/main" val="103739222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54477614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60301979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667353908"/>
                    </a:ext>
                  </a:extLst>
                </a:gridCol>
              </a:tblGrid>
              <a:tr h="312124">
                <a:tc>
                  <a:txBody>
                    <a:bodyPr/>
                    <a:lstStyle/>
                    <a:p>
                      <a:r>
                        <a:rPr lang="en-US" dirty="0"/>
                        <a:t>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9354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2630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86861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299353"/>
                  </a:ext>
                </a:extLst>
              </a:tr>
              <a:tr h="28037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591137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C614919-88DF-4D30-BD9C-33411677EC9E}"/>
              </a:ext>
            </a:extLst>
          </p:cNvPr>
          <p:cNvSpPr txBox="1"/>
          <p:nvPr/>
        </p:nvSpPr>
        <p:spPr>
          <a:xfrm>
            <a:off x="445718" y="275122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D3A726-821D-4371-A51D-0F8CA9456B67}"/>
              </a:ext>
            </a:extLst>
          </p:cNvPr>
          <p:cNvSpPr txBox="1"/>
          <p:nvPr/>
        </p:nvSpPr>
        <p:spPr>
          <a:xfrm>
            <a:off x="445718" y="4700472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75A730-0238-40A0-BC54-5B2AFA9618A6}"/>
              </a:ext>
            </a:extLst>
          </p:cNvPr>
          <p:cNvSpPr txBox="1"/>
          <p:nvPr/>
        </p:nvSpPr>
        <p:spPr>
          <a:xfrm>
            <a:off x="4071642" y="4697054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119216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405-59B6-4C28-BABB-AAD6B5BA2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09600"/>
            <a:ext cx="7493000" cy="838200"/>
          </a:xfrm>
        </p:spPr>
        <p:txBody>
          <a:bodyPr/>
          <a:lstStyle/>
          <a:p>
            <a:r>
              <a:rPr lang="en-US" dirty="0"/>
              <a:t>Things to take away from this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AC77F-0278-41ED-AD60-0A747E18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14600"/>
            <a:ext cx="10591800" cy="4191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Work at the highest level of abstraction that you can.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Knowing what is happening at lower levels can help you to solve problems related to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Performance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Correctness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Security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Google your error messages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Let your subconscious do some of the work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Start early</a:t>
            </a:r>
          </a:p>
        </p:txBody>
      </p:sp>
    </p:spTree>
    <p:extLst>
      <p:ext uri="{BB962C8B-B14F-4D97-AF65-F5344CB8AC3E}">
        <p14:creationId xmlns:p14="http://schemas.microsoft.com/office/powerpoint/2010/main" val="228620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cache hit means data from the requested memory address is in the cache, cache hits are slower to service that cache misses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421497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output value of a D flipflop reflects the input value to the flipflop after some propagation 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418040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single D Latch can be used to store one bit of state in a sequential circuit based state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65358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5 flip flops how many states can a sequential circuit implement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Log</a:t>
            </a:r>
            <a:r>
              <a:rPr lang="en-US" baseline="-25000" dirty="0"/>
              <a:t>2 </a:t>
            </a:r>
            <a:r>
              <a:rPr lang="en-US" dirty="0"/>
              <a:t>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16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275979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381000"/>
            <a:ext cx="7924800" cy="1600200"/>
          </a:xfrm>
        </p:spPr>
        <p:txBody>
          <a:bodyPr/>
          <a:lstStyle/>
          <a:p>
            <a:r>
              <a:rPr lang="en-US" sz="2400" dirty="0">
                <a:latin typeface="Arial" charset="0"/>
              </a:rPr>
              <a:t>For the combinational circuit described by this function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X = AB’C + A’C’ + A’B’ + A’BC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How many AND </a:t>
            </a:r>
            <a:r>
              <a:rPr lang="en-US" sz="2400" dirty="0" err="1">
                <a:latin typeface="Arial" charset="0"/>
              </a:rPr>
              <a:t>and</a:t>
            </a:r>
            <a:r>
              <a:rPr lang="en-US" sz="2400" dirty="0">
                <a:latin typeface="Arial" charset="0"/>
              </a:rPr>
              <a:t> OR gates will be needed to implement the function without any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4 AND gates, 1 OR gate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1 AND gate, 4 OR gates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4 AND gates, 3 OR gates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 AND gates, 4 OR gates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55981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0" y="304800"/>
            <a:ext cx="7769225" cy="2057400"/>
          </a:xfrm>
        </p:spPr>
        <p:txBody>
          <a:bodyPr/>
          <a:lstStyle/>
          <a:p>
            <a:r>
              <a:rPr lang="en-US" sz="2800" dirty="0"/>
              <a:t>A Multiplexor uses the values of its select lines/bits to set the value of a single output line to 1. </a:t>
            </a:r>
            <a:br>
              <a:rPr lang="en-US" sz="2800" dirty="0"/>
            </a:br>
            <a:r>
              <a:rPr lang="en-US" sz="2800" dirty="0"/>
              <a:t>A Decoder selects a single input line’s value to be passed on as the value on its output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True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97823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0" y="304800"/>
            <a:ext cx="7769225" cy="838200"/>
          </a:xfrm>
        </p:spPr>
        <p:txBody>
          <a:bodyPr/>
          <a:lstStyle/>
          <a:p>
            <a:r>
              <a:rPr lang="en-US" sz="2800" dirty="0"/>
              <a:t>The following truth table represents what logical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7BF9F-B955-4D70-BC70-990DEB3D9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038706"/>
              </p:ext>
            </p:extLst>
          </p:nvPr>
        </p:nvGraphicFramePr>
        <p:xfrm>
          <a:off x="5486400" y="2659695"/>
          <a:ext cx="2209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00">
                  <a:extLst>
                    <a:ext uri="{9D8B030D-6E8A-4147-A177-3AD203B41FA5}">
                      <a16:colId xmlns:a16="http://schemas.microsoft.com/office/drawing/2014/main" val="134751699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22450619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3936422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226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105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770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260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31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8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4521</TotalTime>
  <Words>1243</Words>
  <Application>Microsoft Office PowerPoint</Application>
  <PresentationFormat>Widescreen</PresentationFormat>
  <Paragraphs>316</Paragraphs>
  <Slides>29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Times New Roman</vt:lpstr>
      <vt:lpstr>Office Theme</vt:lpstr>
      <vt:lpstr>PowerPoint Presentation</vt:lpstr>
      <vt:lpstr>The per bit cost of Cache is ____ than Main Memory, while the number of clock cycles to access Cache is _______</vt:lpstr>
      <vt:lpstr>A cache hit means data from the requested memory address is in the cache, cache hits are slower to service that cache misses</vt:lpstr>
      <vt:lpstr>The output value of a D flipflop reflects the input value to the flipflop after some propagation delay</vt:lpstr>
      <vt:lpstr>A single D Latch can be used to store one bit of state in a sequential circuit based state machine</vt:lpstr>
      <vt:lpstr>With 5 flip flops how many states can a sequential circuit implement</vt:lpstr>
      <vt:lpstr>For the combinational circuit described by this function X = AB’C + A’C’ + A’B’ + A’BC How many AND and OR gates will be needed to implement the function without any optimization</vt:lpstr>
      <vt:lpstr>A Multiplexor uses the values of its select lines/bits to set the value of a single output line to 1.  A Decoder selects a single input line’s value to be passed on as the value on its output line</vt:lpstr>
      <vt:lpstr>The following truth table represents what logical operation</vt:lpstr>
      <vt:lpstr>A ____adder has inputs A=0, B=1, and carry-in Cin=1. What would be the sum bit S and the carry-out bit Cout?</vt:lpstr>
      <vt:lpstr>A Decoder with 7 outputs has ____ select lines. A Mux/Multiplexor with 19 inputs has ____ select lines.</vt:lpstr>
      <vt:lpstr>Given this series of inputs 00, 01, 10, 11, with input A being the MSB and B the LSB What is the series of outputs for the following circuit</vt:lpstr>
      <vt:lpstr>Given the following circuit and the input A=1, B=0, what will be the values for Y, W, and Z</vt:lpstr>
      <vt:lpstr>The MDR holds addresses that are used by the memory to load and store data</vt:lpstr>
      <vt:lpstr>PowerPoint Presentation</vt:lpstr>
      <vt:lpstr>Mealy machines can sometimes use fewer states to represent the same process than Moore machines, and all Mealy machines can be simulated with a Moore machine </vt:lpstr>
      <vt:lpstr>The purpose of the IR is to hold the address of the next instruction</vt:lpstr>
      <vt:lpstr>Inputs to the global data bus on the LC3 are moderated by “tri-state devices” i.e GateALU. Only one device can read the from the bus in a given clock cycle.</vt:lpstr>
      <vt:lpstr>The BR instruction takes 5 clock cycles on the LC3</vt:lpstr>
      <vt:lpstr>Given a direct mapped cache with 4 byte words, 32 bit address space, byte addressing, and the following address partition: </vt:lpstr>
      <vt:lpstr>What logical operation does the following circuit implement</vt:lpstr>
      <vt:lpstr>Order of magnitude clock speed increases and similar increases in chip power levels are seen as ways to improve processor performance in the future</vt:lpstr>
      <vt:lpstr>Add the following Hex numbers together and show the result in Hex. 0xD03 + 0x278</vt:lpstr>
      <vt:lpstr>All else being equal a cache with higher associativity will have lower _________ misses</vt:lpstr>
      <vt:lpstr>The reason for caches is processor speed improvements have not kept pace with memory improvements over the last ~40 years</vt:lpstr>
      <vt:lpstr>Bandwidth: rate of data transfer Latency: time between requesting data and receiving the data</vt:lpstr>
      <vt:lpstr>The Boolean expression represented by the following circuit is? </vt:lpstr>
      <vt:lpstr>Which truth table matches the following state machine</vt:lpstr>
      <vt:lpstr>Things to take away from this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278</cp:revision>
  <cp:lastPrinted>2016-04-07T22:25:02Z</cp:lastPrinted>
  <dcterms:created xsi:type="dcterms:W3CDTF">2009-01-22T02:10:52Z</dcterms:created>
  <dcterms:modified xsi:type="dcterms:W3CDTF">2019-12-16T19:00:10Z</dcterms:modified>
</cp:coreProperties>
</file>