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20"/>
  </p:notesMasterIdLst>
  <p:handoutMasterIdLst>
    <p:handoutMasterId r:id="rId21"/>
  </p:handoutMasterIdLst>
  <p:sldIdLst>
    <p:sldId id="256" r:id="rId3"/>
    <p:sldId id="257" r:id="rId4"/>
    <p:sldId id="258" r:id="rId5"/>
    <p:sldId id="269" r:id="rId6"/>
    <p:sldId id="268" r:id="rId7"/>
    <p:sldId id="266" r:id="rId8"/>
    <p:sldId id="259" r:id="rId9"/>
    <p:sldId id="270" r:id="rId10"/>
    <p:sldId id="261" r:id="rId11"/>
    <p:sldId id="262" r:id="rId12"/>
    <p:sldId id="267" r:id="rId13"/>
    <p:sldId id="272" r:id="rId14"/>
    <p:sldId id="260" r:id="rId15"/>
    <p:sldId id="265" r:id="rId16"/>
    <p:sldId id="271" r:id="rId17"/>
    <p:sldId id="263" r:id="rId18"/>
    <p:sldId id="264" r:id="rId19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20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490CC44-C107-4FE8-83D1-8BF6B74E9FD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B4CCD3-CC8D-452A-AABF-9C6F44DE59E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7DF43E-B250-4CAD-AB97-4F0C7F798066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A41EC9-604C-40CE-8E03-CA65BE76925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46E2AD-A4FF-49D3-8C80-00F3D11E0CA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EB35B6-F095-4C19-AC21-C4CF88A65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62958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notes format</a:t>
            </a:r>
          </a:p>
        </p:txBody>
      </p:sp>
      <p:sp>
        <p:nvSpPr>
          <p:cNvPr id="89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&lt;header&gt;</a:t>
            </a:r>
          </a:p>
        </p:txBody>
      </p:sp>
      <p:sp>
        <p:nvSpPr>
          <p:cNvPr id="90" name="PlaceHolder 3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&lt;date/time&gt;</a:t>
            </a:r>
          </a:p>
        </p:txBody>
      </p:sp>
      <p:sp>
        <p:nvSpPr>
          <p:cNvPr id="91" name="PlaceHolder 4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&lt;footer&gt;</a:t>
            </a:r>
          </a:p>
        </p:txBody>
      </p:sp>
      <p:sp>
        <p:nvSpPr>
          <p:cNvPr id="92" name="PlaceHolder 5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B2D83AFC-C5FC-4F03-A15F-06C3EE29BF97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Shape 1"/>
          <p:cNvSpPr txBox="1"/>
          <p:nvPr/>
        </p:nvSpPr>
        <p:spPr>
          <a:xfrm>
            <a:off x="0" y="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37" name="TextShape 2"/>
          <p:cNvSpPr txBox="1"/>
          <p:nvPr/>
        </p:nvSpPr>
        <p:spPr>
          <a:xfrm>
            <a:off x="4145040" y="912168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 anchor="b"/>
          <a:lstStyle/>
          <a:p>
            <a:pPr algn="r">
              <a:lnSpc>
                <a:spcPct val="100000"/>
              </a:lnSpc>
            </a:pPr>
            <a:fld id="{AD225E88-FC22-44DF-A5A4-828C0C1F7E20}" type="slidenum"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1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38" name="CustomShape 3"/>
          <p:cNvSpPr/>
          <p:nvPr/>
        </p:nvSpPr>
        <p:spPr>
          <a:xfrm>
            <a:off x="0" y="0"/>
            <a:ext cx="3168360" cy="47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9" name="CustomShape 4"/>
          <p:cNvSpPr/>
          <p:nvPr/>
        </p:nvSpPr>
        <p:spPr>
          <a:xfrm>
            <a:off x="4145040" y="9121680"/>
            <a:ext cx="3168360" cy="47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0" name="CustomShape 5"/>
          <p:cNvSpPr/>
          <p:nvPr/>
        </p:nvSpPr>
        <p:spPr>
          <a:xfrm>
            <a:off x="0" y="0"/>
            <a:ext cx="3169800" cy="479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1" name="CustomShape 6"/>
          <p:cNvSpPr/>
          <p:nvPr/>
        </p:nvSpPr>
        <p:spPr>
          <a:xfrm>
            <a:off x="4145040" y="9121680"/>
            <a:ext cx="3169800" cy="479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2" name="CustomShape 7"/>
          <p:cNvSpPr/>
          <p:nvPr/>
        </p:nvSpPr>
        <p:spPr>
          <a:xfrm>
            <a:off x="1257480" y="720720"/>
            <a:ext cx="4800240" cy="3600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3" name="PlaceHolder 8"/>
          <p:cNvSpPr>
            <a:spLocks noGrp="1"/>
          </p:cNvSpPr>
          <p:nvPr>
            <p:ph type="body"/>
          </p:nvPr>
        </p:nvSpPr>
        <p:spPr>
          <a:xfrm>
            <a:off x="976320" y="4560840"/>
            <a:ext cx="5360760" cy="4414320"/>
          </a:xfrm>
          <a:prstGeom prst="rect">
            <a:avLst/>
          </a:prstGeom>
        </p:spPr>
        <p:txBody>
          <a:bodyPr lIns="96840" tIns="48240" rIns="96840" bIns="48240" anchor="ctr"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This is the first peer instruction session!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extShape 1"/>
          <p:cNvSpPr txBox="1"/>
          <p:nvPr/>
        </p:nvSpPr>
        <p:spPr>
          <a:xfrm>
            <a:off x="0" y="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72" name="TextShape 2"/>
          <p:cNvSpPr txBox="1"/>
          <p:nvPr/>
        </p:nvSpPr>
        <p:spPr>
          <a:xfrm>
            <a:off x="4145040" y="912168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 anchor="b"/>
          <a:lstStyle/>
          <a:p>
            <a:pPr algn="r">
              <a:lnSpc>
                <a:spcPct val="100000"/>
              </a:lnSpc>
            </a:pPr>
            <a:fld id="{F7B1E730-C83F-44A2-A79E-2BBE199E020D}" type="slidenum"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10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73" name="CustomShape 3"/>
          <p:cNvSpPr/>
          <p:nvPr/>
        </p:nvSpPr>
        <p:spPr>
          <a:xfrm>
            <a:off x="0" y="0"/>
            <a:ext cx="3168360" cy="47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4" name="CustomShape 4"/>
          <p:cNvSpPr/>
          <p:nvPr/>
        </p:nvSpPr>
        <p:spPr>
          <a:xfrm>
            <a:off x="4145040" y="9121680"/>
            <a:ext cx="3168360" cy="47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5" name="CustomShape 5"/>
          <p:cNvSpPr/>
          <p:nvPr/>
        </p:nvSpPr>
        <p:spPr>
          <a:xfrm>
            <a:off x="1257480" y="720720"/>
            <a:ext cx="4800240" cy="3600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6" name="PlaceHolder 6"/>
          <p:cNvSpPr>
            <a:spLocks noGrp="1"/>
          </p:cNvSpPr>
          <p:nvPr>
            <p:ph type="body"/>
          </p:nvPr>
        </p:nvSpPr>
        <p:spPr>
          <a:xfrm>
            <a:off x="976320" y="4560840"/>
            <a:ext cx="5360760" cy="4414320"/>
          </a:xfrm>
          <a:prstGeom prst="rect">
            <a:avLst/>
          </a:prstGeom>
        </p:spPr>
        <p:txBody>
          <a:bodyPr lIns="96840" tIns="48240" rIns="96840" bIns="48240" anchor="ctr"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Correct answer is C)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extShape 1"/>
          <p:cNvSpPr txBox="1"/>
          <p:nvPr/>
        </p:nvSpPr>
        <p:spPr>
          <a:xfrm>
            <a:off x="0" y="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72" name="TextShape 2"/>
          <p:cNvSpPr txBox="1"/>
          <p:nvPr/>
        </p:nvSpPr>
        <p:spPr>
          <a:xfrm>
            <a:off x="4145040" y="912168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 anchor="b"/>
          <a:lstStyle/>
          <a:p>
            <a:pPr algn="r">
              <a:lnSpc>
                <a:spcPct val="100000"/>
              </a:lnSpc>
            </a:pPr>
            <a:fld id="{F7B1E730-C83F-44A2-A79E-2BBE199E020D}" type="slidenum"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11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73" name="CustomShape 3"/>
          <p:cNvSpPr/>
          <p:nvPr/>
        </p:nvSpPr>
        <p:spPr>
          <a:xfrm>
            <a:off x="0" y="0"/>
            <a:ext cx="3168360" cy="47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4" name="CustomShape 4"/>
          <p:cNvSpPr/>
          <p:nvPr/>
        </p:nvSpPr>
        <p:spPr>
          <a:xfrm>
            <a:off x="4145040" y="9121680"/>
            <a:ext cx="3168360" cy="47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5" name="CustomShape 5"/>
          <p:cNvSpPr/>
          <p:nvPr/>
        </p:nvSpPr>
        <p:spPr>
          <a:xfrm>
            <a:off x="1257480" y="720720"/>
            <a:ext cx="4800240" cy="3600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6" name="PlaceHolder 6"/>
          <p:cNvSpPr>
            <a:spLocks noGrp="1"/>
          </p:cNvSpPr>
          <p:nvPr>
            <p:ph type="body"/>
          </p:nvPr>
        </p:nvSpPr>
        <p:spPr>
          <a:xfrm>
            <a:off x="976320" y="4560840"/>
            <a:ext cx="5360760" cy="4414320"/>
          </a:xfrm>
          <a:prstGeom prst="rect">
            <a:avLst/>
          </a:prstGeom>
        </p:spPr>
        <p:txBody>
          <a:bodyPr lIns="96840" tIns="48240" rIns="96840" bIns="48240" anchor="ctr"/>
          <a:lstStyle/>
          <a:p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Correct answer is A)</a:t>
            </a:r>
          </a:p>
        </p:txBody>
      </p:sp>
    </p:spTree>
    <p:extLst>
      <p:ext uri="{BB962C8B-B14F-4D97-AF65-F5344CB8AC3E}">
        <p14:creationId xmlns:p14="http://schemas.microsoft.com/office/powerpoint/2010/main" val="8060752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extShape 1"/>
          <p:cNvSpPr txBox="1"/>
          <p:nvPr/>
        </p:nvSpPr>
        <p:spPr>
          <a:xfrm>
            <a:off x="0" y="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72" name="TextShape 2"/>
          <p:cNvSpPr txBox="1"/>
          <p:nvPr/>
        </p:nvSpPr>
        <p:spPr>
          <a:xfrm>
            <a:off x="4145040" y="912168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 anchor="b"/>
          <a:lstStyle/>
          <a:p>
            <a:pPr algn="r">
              <a:lnSpc>
                <a:spcPct val="100000"/>
              </a:lnSpc>
            </a:pPr>
            <a:fld id="{F7B1E730-C83F-44A2-A79E-2BBE199E020D}" type="slidenum"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12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73" name="CustomShape 3"/>
          <p:cNvSpPr/>
          <p:nvPr/>
        </p:nvSpPr>
        <p:spPr>
          <a:xfrm>
            <a:off x="0" y="0"/>
            <a:ext cx="3168360" cy="47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4" name="CustomShape 4"/>
          <p:cNvSpPr/>
          <p:nvPr/>
        </p:nvSpPr>
        <p:spPr>
          <a:xfrm>
            <a:off x="4145040" y="9121680"/>
            <a:ext cx="3168360" cy="47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5" name="CustomShape 5"/>
          <p:cNvSpPr/>
          <p:nvPr/>
        </p:nvSpPr>
        <p:spPr>
          <a:xfrm>
            <a:off x="1257480" y="720720"/>
            <a:ext cx="4800240" cy="3600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6" name="PlaceHolder 6"/>
          <p:cNvSpPr>
            <a:spLocks noGrp="1"/>
          </p:cNvSpPr>
          <p:nvPr>
            <p:ph type="body"/>
          </p:nvPr>
        </p:nvSpPr>
        <p:spPr>
          <a:xfrm>
            <a:off x="976320" y="4560840"/>
            <a:ext cx="5360760" cy="4414320"/>
          </a:xfrm>
          <a:prstGeom prst="rect">
            <a:avLst/>
          </a:prstGeom>
        </p:spPr>
        <p:txBody>
          <a:bodyPr lIns="96840" tIns="48240" rIns="96840" bIns="48240" anchor="ctr"/>
          <a:lstStyle/>
          <a:p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Correct answer is B)</a:t>
            </a:r>
          </a:p>
        </p:txBody>
      </p:sp>
    </p:spTree>
    <p:extLst>
      <p:ext uri="{BB962C8B-B14F-4D97-AF65-F5344CB8AC3E}">
        <p14:creationId xmlns:p14="http://schemas.microsoft.com/office/powerpoint/2010/main" val="7003682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Shape 1"/>
          <p:cNvSpPr txBox="1"/>
          <p:nvPr/>
        </p:nvSpPr>
        <p:spPr>
          <a:xfrm>
            <a:off x="0" y="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60" name="TextShape 2"/>
          <p:cNvSpPr txBox="1"/>
          <p:nvPr/>
        </p:nvSpPr>
        <p:spPr>
          <a:xfrm>
            <a:off x="4145040" y="912168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 anchor="b"/>
          <a:lstStyle/>
          <a:p>
            <a:pPr algn="r">
              <a:lnSpc>
                <a:spcPct val="100000"/>
              </a:lnSpc>
            </a:pPr>
            <a:fld id="{E203F073-A07F-4AC7-BCD4-AEE9D8CCB02B}" type="slidenum"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13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61" name="CustomShape 3"/>
          <p:cNvSpPr/>
          <p:nvPr/>
        </p:nvSpPr>
        <p:spPr>
          <a:xfrm>
            <a:off x="0" y="0"/>
            <a:ext cx="3168360" cy="47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2" name="CustomShape 4"/>
          <p:cNvSpPr/>
          <p:nvPr/>
        </p:nvSpPr>
        <p:spPr>
          <a:xfrm>
            <a:off x="4145040" y="9121680"/>
            <a:ext cx="3168360" cy="47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3" name="CustomShape 5"/>
          <p:cNvSpPr/>
          <p:nvPr/>
        </p:nvSpPr>
        <p:spPr>
          <a:xfrm>
            <a:off x="1257480" y="720720"/>
            <a:ext cx="4800240" cy="3600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4" name="PlaceHolder 6"/>
          <p:cNvSpPr>
            <a:spLocks noGrp="1"/>
          </p:cNvSpPr>
          <p:nvPr>
            <p:ph type="body"/>
          </p:nvPr>
        </p:nvSpPr>
        <p:spPr>
          <a:xfrm>
            <a:off x="976320" y="4560840"/>
            <a:ext cx="5360760" cy="4414320"/>
          </a:xfrm>
          <a:prstGeom prst="rect">
            <a:avLst/>
          </a:prstGeom>
        </p:spPr>
        <p:txBody>
          <a:bodyPr lIns="96840" tIns="48240" rIns="96840" bIns="48240" anchor="ctr"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Correct answer is E).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Shape 1"/>
          <p:cNvSpPr txBox="1"/>
          <p:nvPr/>
        </p:nvSpPr>
        <p:spPr>
          <a:xfrm>
            <a:off x="0" y="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60" name="TextShape 2"/>
          <p:cNvSpPr txBox="1"/>
          <p:nvPr/>
        </p:nvSpPr>
        <p:spPr>
          <a:xfrm>
            <a:off x="4145040" y="912168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 anchor="b"/>
          <a:lstStyle/>
          <a:p>
            <a:pPr algn="r">
              <a:lnSpc>
                <a:spcPct val="100000"/>
              </a:lnSpc>
            </a:pPr>
            <a:fld id="{E203F073-A07F-4AC7-BCD4-AEE9D8CCB02B}" type="slidenum"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14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61" name="CustomShape 3"/>
          <p:cNvSpPr/>
          <p:nvPr/>
        </p:nvSpPr>
        <p:spPr>
          <a:xfrm>
            <a:off x="0" y="0"/>
            <a:ext cx="3168360" cy="47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2" name="CustomShape 4"/>
          <p:cNvSpPr/>
          <p:nvPr/>
        </p:nvSpPr>
        <p:spPr>
          <a:xfrm>
            <a:off x="4145040" y="9121680"/>
            <a:ext cx="3168360" cy="47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3" name="CustomShape 5"/>
          <p:cNvSpPr/>
          <p:nvPr/>
        </p:nvSpPr>
        <p:spPr>
          <a:xfrm>
            <a:off x="1257480" y="720720"/>
            <a:ext cx="4800240" cy="3600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4" name="PlaceHolder 6"/>
          <p:cNvSpPr>
            <a:spLocks noGrp="1"/>
          </p:cNvSpPr>
          <p:nvPr>
            <p:ph type="body"/>
          </p:nvPr>
        </p:nvSpPr>
        <p:spPr>
          <a:xfrm>
            <a:off x="976320" y="4560840"/>
            <a:ext cx="5360760" cy="4414320"/>
          </a:xfrm>
          <a:prstGeom prst="rect">
            <a:avLst/>
          </a:prstGeom>
        </p:spPr>
        <p:txBody>
          <a:bodyPr lIns="96840" tIns="48240" rIns="96840" bIns="48240" anchor="ctr"/>
          <a:lstStyle/>
          <a:p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Correct answer is B).</a:t>
            </a:r>
          </a:p>
        </p:txBody>
      </p:sp>
    </p:spTree>
    <p:extLst>
      <p:ext uri="{BB962C8B-B14F-4D97-AF65-F5344CB8AC3E}">
        <p14:creationId xmlns:p14="http://schemas.microsoft.com/office/powerpoint/2010/main" val="32663462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Shape 1"/>
          <p:cNvSpPr txBox="1"/>
          <p:nvPr/>
        </p:nvSpPr>
        <p:spPr>
          <a:xfrm>
            <a:off x="0" y="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60" name="TextShape 2"/>
          <p:cNvSpPr txBox="1"/>
          <p:nvPr/>
        </p:nvSpPr>
        <p:spPr>
          <a:xfrm>
            <a:off x="4145040" y="912168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 anchor="b"/>
          <a:lstStyle/>
          <a:p>
            <a:pPr algn="r">
              <a:lnSpc>
                <a:spcPct val="100000"/>
              </a:lnSpc>
            </a:pPr>
            <a:fld id="{E203F073-A07F-4AC7-BCD4-AEE9D8CCB02B}" type="slidenum"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15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61" name="CustomShape 3"/>
          <p:cNvSpPr/>
          <p:nvPr/>
        </p:nvSpPr>
        <p:spPr>
          <a:xfrm>
            <a:off x="0" y="0"/>
            <a:ext cx="3168360" cy="47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2" name="CustomShape 4"/>
          <p:cNvSpPr/>
          <p:nvPr/>
        </p:nvSpPr>
        <p:spPr>
          <a:xfrm>
            <a:off x="4145040" y="9121680"/>
            <a:ext cx="3168360" cy="47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3" name="CustomShape 5"/>
          <p:cNvSpPr/>
          <p:nvPr/>
        </p:nvSpPr>
        <p:spPr>
          <a:xfrm>
            <a:off x="1257480" y="720720"/>
            <a:ext cx="4800240" cy="3600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4" name="PlaceHolder 6"/>
          <p:cNvSpPr>
            <a:spLocks noGrp="1"/>
          </p:cNvSpPr>
          <p:nvPr>
            <p:ph type="body"/>
          </p:nvPr>
        </p:nvSpPr>
        <p:spPr>
          <a:xfrm>
            <a:off x="976320" y="4560840"/>
            <a:ext cx="5360760" cy="4414320"/>
          </a:xfrm>
          <a:prstGeom prst="rect">
            <a:avLst/>
          </a:prstGeom>
        </p:spPr>
        <p:txBody>
          <a:bodyPr lIns="96840" tIns="48240" rIns="96840" bIns="48240" anchor="ctr"/>
          <a:lstStyle/>
          <a:p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Correct answer is C).</a:t>
            </a:r>
          </a:p>
        </p:txBody>
      </p:sp>
    </p:spTree>
    <p:extLst>
      <p:ext uri="{BB962C8B-B14F-4D97-AF65-F5344CB8AC3E}">
        <p14:creationId xmlns:p14="http://schemas.microsoft.com/office/powerpoint/2010/main" val="351248046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TextShape 1"/>
          <p:cNvSpPr txBox="1"/>
          <p:nvPr/>
        </p:nvSpPr>
        <p:spPr>
          <a:xfrm>
            <a:off x="0" y="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78" name="TextShape 2"/>
          <p:cNvSpPr txBox="1"/>
          <p:nvPr/>
        </p:nvSpPr>
        <p:spPr>
          <a:xfrm>
            <a:off x="4145040" y="912168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 anchor="b"/>
          <a:lstStyle/>
          <a:p>
            <a:pPr algn="r">
              <a:lnSpc>
                <a:spcPct val="100000"/>
              </a:lnSpc>
            </a:pPr>
            <a:fld id="{C50301CC-B409-4CCC-B9D8-0C7168852D8B}" type="slidenum"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16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79" name="CustomShape 3"/>
          <p:cNvSpPr/>
          <p:nvPr/>
        </p:nvSpPr>
        <p:spPr>
          <a:xfrm>
            <a:off x="0" y="0"/>
            <a:ext cx="3168360" cy="47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0" name="CustomShape 4"/>
          <p:cNvSpPr/>
          <p:nvPr/>
        </p:nvSpPr>
        <p:spPr>
          <a:xfrm>
            <a:off x="4145040" y="9121680"/>
            <a:ext cx="3168360" cy="47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1" name="CustomShape 5"/>
          <p:cNvSpPr/>
          <p:nvPr/>
        </p:nvSpPr>
        <p:spPr>
          <a:xfrm>
            <a:off x="1257480" y="720720"/>
            <a:ext cx="4800240" cy="3600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2" name="PlaceHolder 6"/>
          <p:cNvSpPr>
            <a:spLocks noGrp="1"/>
          </p:cNvSpPr>
          <p:nvPr>
            <p:ph type="body"/>
          </p:nvPr>
        </p:nvSpPr>
        <p:spPr>
          <a:xfrm>
            <a:off x="976320" y="4560840"/>
            <a:ext cx="5360760" cy="4414320"/>
          </a:xfrm>
          <a:prstGeom prst="rect">
            <a:avLst/>
          </a:prstGeom>
        </p:spPr>
        <p:txBody>
          <a:bodyPr lIns="96840" tIns="48240" rIns="96840" bIns="48240" anchor="ctr"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Correct answer is C), need ASCII chart.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TextShape 1"/>
          <p:cNvSpPr txBox="1"/>
          <p:nvPr/>
        </p:nvSpPr>
        <p:spPr>
          <a:xfrm>
            <a:off x="0" y="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84" name="TextShape 2"/>
          <p:cNvSpPr txBox="1"/>
          <p:nvPr/>
        </p:nvSpPr>
        <p:spPr>
          <a:xfrm>
            <a:off x="4145040" y="912168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 anchor="b"/>
          <a:lstStyle/>
          <a:p>
            <a:pPr algn="r">
              <a:lnSpc>
                <a:spcPct val="100000"/>
              </a:lnSpc>
            </a:pPr>
            <a:fld id="{E2A20548-9F2D-44CC-8481-2453D972E199}" type="slidenum"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17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85" name="CustomShape 3"/>
          <p:cNvSpPr/>
          <p:nvPr/>
        </p:nvSpPr>
        <p:spPr>
          <a:xfrm>
            <a:off x="0" y="0"/>
            <a:ext cx="3168360" cy="47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6" name="CustomShape 4"/>
          <p:cNvSpPr/>
          <p:nvPr/>
        </p:nvSpPr>
        <p:spPr>
          <a:xfrm>
            <a:off x="4145040" y="9121680"/>
            <a:ext cx="3168360" cy="47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7" name="CustomShape 5"/>
          <p:cNvSpPr/>
          <p:nvPr/>
        </p:nvSpPr>
        <p:spPr>
          <a:xfrm>
            <a:off x="1257480" y="720720"/>
            <a:ext cx="4800240" cy="3600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8" name="PlaceHolder 6"/>
          <p:cNvSpPr>
            <a:spLocks noGrp="1"/>
          </p:cNvSpPr>
          <p:nvPr>
            <p:ph type="body"/>
          </p:nvPr>
        </p:nvSpPr>
        <p:spPr>
          <a:xfrm>
            <a:off x="976320" y="4560840"/>
            <a:ext cx="5360760" cy="4414320"/>
          </a:xfrm>
          <a:prstGeom prst="rect">
            <a:avLst/>
          </a:prstGeom>
        </p:spPr>
        <p:txBody>
          <a:bodyPr lIns="96840" tIns="48240" rIns="96840" bIns="48240" anchor="ctr"/>
          <a:lstStyle/>
          <a:p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Correct answer is E), sign bit is 0 (+), exponent is 16-15 = 1, mantissa = 1.101b = 1.625 * 2 = 3.25.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body"/>
          </p:nvPr>
        </p:nvSpPr>
        <p:spPr>
          <a:xfrm>
            <a:off x="976320" y="4560840"/>
            <a:ext cx="5358960" cy="4316040"/>
          </a:xfrm>
          <a:prstGeom prst="rect">
            <a:avLst/>
          </a:prstGeom>
        </p:spPr>
        <p:txBody>
          <a:bodyPr lIns="96840" tIns="48240" rIns="96840" bIns="48240"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Need to address the chaos that results from group discussion, and the need to settle down afterwards!</a:t>
            </a:r>
          </a:p>
        </p:txBody>
      </p:sp>
      <p:sp>
        <p:nvSpPr>
          <p:cNvPr id="145" name="TextShape 2"/>
          <p:cNvSpPr txBox="1"/>
          <p:nvPr/>
        </p:nvSpPr>
        <p:spPr>
          <a:xfrm>
            <a:off x="0" y="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46" name="TextShape 3"/>
          <p:cNvSpPr txBox="1"/>
          <p:nvPr/>
        </p:nvSpPr>
        <p:spPr>
          <a:xfrm>
            <a:off x="4145040" y="912168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 anchor="b"/>
          <a:lstStyle/>
          <a:p>
            <a:pPr algn="r">
              <a:lnSpc>
                <a:spcPct val="100000"/>
              </a:lnSpc>
            </a:pPr>
            <a:fld id="{A79377E9-830F-4A21-AAB8-E44126520904}" type="slidenum"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2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extShape 1"/>
          <p:cNvSpPr txBox="1"/>
          <p:nvPr/>
        </p:nvSpPr>
        <p:spPr>
          <a:xfrm>
            <a:off x="0" y="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48" name="TextShape 2"/>
          <p:cNvSpPr txBox="1"/>
          <p:nvPr/>
        </p:nvSpPr>
        <p:spPr>
          <a:xfrm>
            <a:off x="4145040" y="912168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 anchor="b"/>
          <a:lstStyle/>
          <a:p>
            <a:pPr algn="r">
              <a:lnSpc>
                <a:spcPct val="100000"/>
              </a:lnSpc>
            </a:pPr>
            <a:fld id="{2CFCE406-58A8-41AC-A1C2-398005BC30F2}" type="slidenum"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3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49" name="CustomShape 3"/>
          <p:cNvSpPr/>
          <p:nvPr/>
        </p:nvSpPr>
        <p:spPr>
          <a:xfrm>
            <a:off x="0" y="0"/>
            <a:ext cx="3168360" cy="47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0" name="CustomShape 4"/>
          <p:cNvSpPr/>
          <p:nvPr/>
        </p:nvSpPr>
        <p:spPr>
          <a:xfrm>
            <a:off x="4145040" y="9121680"/>
            <a:ext cx="3168360" cy="47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1" name="CustomShape 5"/>
          <p:cNvSpPr/>
          <p:nvPr/>
        </p:nvSpPr>
        <p:spPr>
          <a:xfrm>
            <a:off x="1257480" y="720720"/>
            <a:ext cx="4800240" cy="3600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2" name="PlaceHolder 6"/>
          <p:cNvSpPr>
            <a:spLocks noGrp="1"/>
          </p:cNvSpPr>
          <p:nvPr>
            <p:ph type="body"/>
          </p:nvPr>
        </p:nvSpPr>
        <p:spPr>
          <a:xfrm>
            <a:off x="976320" y="4560840"/>
            <a:ext cx="5360760" cy="4414320"/>
          </a:xfrm>
          <a:prstGeom prst="rect">
            <a:avLst/>
          </a:prstGeom>
        </p:spPr>
        <p:txBody>
          <a:bodyPr lIns="96840" tIns="48240" rIns="96840" bIns="48240" anchor="ctr"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Correct answer is B), 2 to the 9 is 512 – 312 = 200.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extShape 1"/>
          <p:cNvSpPr txBox="1"/>
          <p:nvPr/>
        </p:nvSpPr>
        <p:spPr>
          <a:xfrm>
            <a:off x="0" y="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48" name="TextShape 2"/>
          <p:cNvSpPr txBox="1"/>
          <p:nvPr/>
        </p:nvSpPr>
        <p:spPr>
          <a:xfrm>
            <a:off x="4145040" y="912168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 anchor="b"/>
          <a:lstStyle/>
          <a:p>
            <a:pPr algn="r">
              <a:lnSpc>
                <a:spcPct val="100000"/>
              </a:lnSpc>
            </a:pPr>
            <a:fld id="{2CFCE406-58A8-41AC-A1C2-398005BC30F2}" type="slidenum"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4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49" name="CustomShape 3"/>
          <p:cNvSpPr/>
          <p:nvPr/>
        </p:nvSpPr>
        <p:spPr>
          <a:xfrm>
            <a:off x="0" y="0"/>
            <a:ext cx="3168360" cy="47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0" name="CustomShape 4"/>
          <p:cNvSpPr/>
          <p:nvPr/>
        </p:nvSpPr>
        <p:spPr>
          <a:xfrm>
            <a:off x="4145040" y="9121680"/>
            <a:ext cx="3168360" cy="47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1" name="CustomShape 5"/>
          <p:cNvSpPr/>
          <p:nvPr/>
        </p:nvSpPr>
        <p:spPr>
          <a:xfrm>
            <a:off x="1257480" y="720720"/>
            <a:ext cx="4800240" cy="3600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2" name="PlaceHolder 6"/>
          <p:cNvSpPr>
            <a:spLocks noGrp="1"/>
          </p:cNvSpPr>
          <p:nvPr>
            <p:ph type="body"/>
          </p:nvPr>
        </p:nvSpPr>
        <p:spPr>
          <a:xfrm>
            <a:off x="976320" y="4560840"/>
            <a:ext cx="5360760" cy="4414320"/>
          </a:xfrm>
          <a:prstGeom prst="rect">
            <a:avLst/>
          </a:prstGeom>
        </p:spPr>
        <p:txBody>
          <a:bodyPr lIns="96840" tIns="48240" rIns="96840" bIns="48240" anchor="ctr"/>
          <a:lstStyle/>
          <a:p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Correct answer is B)</a:t>
            </a:r>
          </a:p>
        </p:txBody>
      </p:sp>
    </p:spTree>
    <p:extLst>
      <p:ext uri="{BB962C8B-B14F-4D97-AF65-F5344CB8AC3E}">
        <p14:creationId xmlns:p14="http://schemas.microsoft.com/office/powerpoint/2010/main" val="12893800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extShape 1"/>
          <p:cNvSpPr txBox="1"/>
          <p:nvPr/>
        </p:nvSpPr>
        <p:spPr>
          <a:xfrm>
            <a:off x="0" y="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48" name="TextShape 2"/>
          <p:cNvSpPr txBox="1"/>
          <p:nvPr/>
        </p:nvSpPr>
        <p:spPr>
          <a:xfrm>
            <a:off x="4145040" y="912168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 anchor="b"/>
          <a:lstStyle/>
          <a:p>
            <a:pPr algn="r">
              <a:lnSpc>
                <a:spcPct val="100000"/>
              </a:lnSpc>
            </a:pPr>
            <a:fld id="{2CFCE406-58A8-41AC-A1C2-398005BC30F2}" type="slidenum"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5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49" name="CustomShape 3"/>
          <p:cNvSpPr/>
          <p:nvPr/>
        </p:nvSpPr>
        <p:spPr>
          <a:xfrm>
            <a:off x="0" y="0"/>
            <a:ext cx="3168360" cy="47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0" name="CustomShape 4"/>
          <p:cNvSpPr/>
          <p:nvPr/>
        </p:nvSpPr>
        <p:spPr>
          <a:xfrm>
            <a:off x="4145040" y="9121680"/>
            <a:ext cx="3168360" cy="47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1" name="CustomShape 5"/>
          <p:cNvSpPr/>
          <p:nvPr/>
        </p:nvSpPr>
        <p:spPr>
          <a:xfrm>
            <a:off x="1257480" y="720720"/>
            <a:ext cx="4800240" cy="3600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2" name="PlaceHolder 6"/>
          <p:cNvSpPr>
            <a:spLocks noGrp="1"/>
          </p:cNvSpPr>
          <p:nvPr>
            <p:ph type="body"/>
          </p:nvPr>
        </p:nvSpPr>
        <p:spPr>
          <a:xfrm>
            <a:off x="976320" y="4560840"/>
            <a:ext cx="5360760" cy="4414320"/>
          </a:xfrm>
          <a:prstGeom prst="rect">
            <a:avLst/>
          </a:prstGeom>
        </p:spPr>
        <p:txBody>
          <a:bodyPr lIns="96840" tIns="48240" rIns="96840" bIns="48240" anchor="ctr"/>
          <a:lstStyle/>
          <a:p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.All could be right, but E is the best, without specifying the format the bits are in they are meaningless</a:t>
            </a:r>
          </a:p>
        </p:txBody>
      </p:sp>
    </p:spTree>
    <p:extLst>
      <p:ext uri="{BB962C8B-B14F-4D97-AF65-F5344CB8AC3E}">
        <p14:creationId xmlns:p14="http://schemas.microsoft.com/office/powerpoint/2010/main" val="85094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extShape 1"/>
          <p:cNvSpPr txBox="1"/>
          <p:nvPr/>
        </p:nvSpPr>
        <p:spPr>
          <a:xfrm>
            <a:off x="0" y="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48" name="TextShape 2"/>
          <p:cNvSpPr txBox="1"/>
          <p:nvPr/>
        </p:nvSpPr>
        <p:spPr>
          <a:xfrm>
            <a:off x="4145040" y="912168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 anchor="b"/>
          <a:lstStyle/>
          <a:p>
            <a:pPr algn="r">
              <a:lnSpc>
                <a:spcPct val="100000"/>
              </a:lnSpc>
            </a:pPr>
            <a:fld id="{2CFCE406-58A8-41AC-A1C2-398005BC30F2}" type="slidenum"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6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49" name="CustomShape 3"/>
          <p:cNvSpPr/>
          <p:nvPr/>
        </p:nvSpPr>
        <p:spPr>
          <a:xfrm>
            <a:off x="0" y="0"/>
            <a:ext cx="3168360" cy="47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0" name="CustomShape 4"/>
          <p:cNvSpPr/>
          <p:nvPr/>
        </p:nvSpPr>
        <p:spPr>
          <a:xfrm>
            <a:off x="4145040" y="9121680"/>
            <a:ext cx="3168360" cy="47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1" name="CustomShape 5"/>
          <p:cNvSpPr/>
          <p:nvPr/>
        </p:nvSpPr>
        <p:spPr>
          <a:xfrm>
            <a:off x="1257480" y="720720"/>
            <a:ext cx="4800240" cy="3600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2" name="PlaceHolder 6"/>
          <p:cNvSpPr>
            <a:spLocks noGrp="1"/>
          </p:cNvSpPr>
          <p:nvPr>
            <p:ph type="body"/>
          </p:nvPr>
        </p:nvSpPr>
        <p:spPr>
          <a:xfrm>
            <a:off x="976320" y="4560840"/>
            <a:ext cx="5360760" cy="4414320"/>
          </a:xfrm>
          <a:prstGeom prst="rect">
            <a:avLst/>
          </a:prstGeom>
        </p:spPr>
        <p:txBody>
          <a:bodyPr lIns="96840" tIns="48240" rIns="96840" bIns="48240" anchor="ctr"/>
          <a:lstStyle/>
          <a:p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Correct answer is E)</a:t>
            </a:r>
          </a:p>
        </p:txBody>
      </p:sp>
    </p:spTree>
    <p:extLst>
      <p:ext uri="{BB962C8B-B14F-4D97-AF65-F5344CB8AC3E}">
        <p14:creationId xmlns:p14="http://schemas.microsoft.com/office/powerpoint/2010/main" val="20276960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extShape 1"/>
          <p:cNvSpPr txBox="1"/>
          <p:nvPr/>
        </p:nvSpPr>
        <p:spPr>
          <a:xfrm>
            <a:off x="0" y="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54" name="TextShape 2"/>
          <p:cNvSpPr txBox="1"/>
          <p:nvPr/>
        </p:nvSpPr>
        <p:spPr>
          <a:xfrm>
            <a:off x="4145040" y="912168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 anchor="b"/>
          <a:lstStyle/>
          <a:p>
            <a:pPr algn="r">
              <a:lnSpc>
                <a:spcPct val="100000"/>
              </a:lnSpc>
            </a:pPr>
            <a:fld id="{004DF68B-C6CE-4D37-85E7-BDCE75DACD0D}" type="slidenum"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7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55" name="CustomShape 3"/>
          <p:cNvSpPr/>
          <p:nvPr/>
        </p:nvSpPr>
        <p:spPr>
          <a:xfrm>
            <a:off x="0" y="0"/>
            <a:ext cx="3168360" cy="47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6" name="CustomShape 4"/>
          <p:cNvSpPr/>
          <p:nvPr/>
        </p:nvSpPr>
        <p:spPr>
          <a:xfrm>
            <a:off x="4145040" y="9121680"/>
            <a:ext cx="3168360" cy="47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7" name="CustomShape 5"/>
          <p:cNvSpPr/>
          <p:nvPr/>
        </p:nvSpPr>
        <p:spPr>
          <a:xfrm>
            <a:off x="1257480" y="720720"/>
            <a:ext cx="4800240" cy="3600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8" name="PlaceHolder 6"/>
          <p:cNvSpPr>
            <a:spLocks noGrp="1"/>
          </p:cNvSpPr>
          <p:nvPr>
            <p:ph type="body"/>
          </p:nvPr>
        </p:nvSpPr>
        <p:spPr>
          <a:xfrm>
            <a:off x="976320" y="4560840"/>
            <a:ext cx="5360760" cy="4414320"/>
          </a:xfrm>
          <a:prstGeom prst="rect">
            <a:avLst/>
          </a:prstGeom>
        </p:spPr>
        <p:txBody>
          <a:bodyPr lIns="96840" tIns="48240" rIns="96840" bIns="48240" anchor="ctr"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Correct answer is D), 64 + 32 + 2 = 98, 0b0110 = 0x6, and 0b0010 = 0x2. 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extShape 1"/>
          <p:cNvSpPr txBox="1"/>
          <p:nvPr/>
        </p:nvSpPr>
        <p:spPr>
          <a:xfrm>
            <a:off x="0" y="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54" name="TextShape 2"/>
          <p:cNvSpPr txBox="1"/>
          <p:nvPr/>
        </p:nvSpPr>
        <p:spPr>
          <a:xfrm>
            <a:off x="4145040" y="912168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 anchor="b"/>
          <a:lstStyle/>
          <a:p>
            <a:pPr algn="r">
              <a:lnSpc>
                <a:spcPct val="100000"/>
              </a:lnSpc>
            </a:pPr>
            <a:fld id="{004DF68B-C6CE-4D37-85E7-BDCE75DACD0D}" type="slidenum"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8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55" name="CustomShape 3"/>
          <p:cNvSpPr/>
          <p:nvPr/>
        </p:nvSpPr>
        <p:spPr>
          <a:xfrm>
            <a:off x="0" y="0"/>
            <a:ext cx="3168360" cy="47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6" name="CustomShape 4"/>
          <p:cNvSpPr/>
          <p:nvPr/>
        </p:nvSpPr>
        <p:spPr>
          <a:xfrm>
            <a:off x="4145040" y="9121680"/>
            <a:ext cx="3168360" cy="47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7" name="CustomShape 5"/>
          <p:cNvSpPr/>
          <p:nvPr/>
        </p:nvSpPr>
        <p:spPr>
          <a:xfrm>
            <a:off x="1257480" y="720720"/>
            <a:ext cx="4800240" cy="3600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8" name="PlaceHolder 6"/>
          <p:cNvSpPr>
            <a:spLocks noGrp="1"/>
          </p:cNvSpPr>
          <p:nvPr>
            <p:ph type="body"/>
          </p:nvPr>
        </p:nvSpPr>
        <p:spPr>
          <a:xfrm>
            <a:off x="976320" y="4560840"/>
            <a:ext cx="5360760" cy="4414320"/>
          </a:xfrm>
          <a:prstGeom prst="rect">
            <a:avLst/>
          </a:prstGeom>
        </p:spPr>
        <p:txBody>
          <a:bodyPr lIns="96840" tIns="48240" rIns="96840" bIns="48240" anchor="ctr"/>
          <a:lstStyle/>
          <a:p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Correct answer is D)</a:t>
            </a:r>
          </a:p>
        </p:txBody>
      </p:sp>
    </p:spTree>
    <p:extLst>
      <p:ext uri="{BB962C8B-B14F-4D97-AF65-F5344CB8AC3E}">
        <p14:creationId xmlns:p14="http://schemas.microsoft.com/office/powerpoint/2010/main" val="20468071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extShape 1"/>
          <p:cNvSpPr txBox="1"/>
          <p:nvPr/>
        </p:nvSpPr>
        <p:spPr>
          <a:xfrm>
            <a:off x="0" y="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66" name="TextShape 2"/>
          <p:cNvSpPr txBox="1"/>
          <p:nvPr/>
        </p:nvSpPr>
        <p:spPr>
          <a:xfrm>
            <a:off x="4145040" y="912168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6840" tIns="48240" rIns="96840" bIns="48240" anchor="b"/>
          <a:lstStyle/>
          <a:p>
            <a:pPr algn="r">
              <a:lnSpc>
                <a:spcPct val="100000"/>
              </a:lnSpc>
            </a:pPr>
            <a:fld id="{FEC2DBEF-18F1-402C-A543-726546054695}" type="slidenum"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9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67" name="CustomShape 3"/>
          <p:cNvSpPr/>
          <p:nvPr/>
        </p:nvSpPr>
        <p:spPr>
          <a:xfrm>
            <a:off x="0" y="0"/>
            <a:ext cx="3168360" cy="47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840" tIns="48240" rIns="96840" bIns="48240"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CS160 - Intro</a:t>
            </a:r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8" name="CustomShape 4"/>
          <p:cNvSpPr/>
          <p:nvPr/>
        </p:nvSpPr>
        <p:spPr>
          <a:xfrm>
            <a:off x="4145040" y="9121680"/>
            <a:ext cx="3168360" cy="47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9" name="CustomShape 5"/>
          <p:cNvSpPr/>
          <p:nvPr/>
        </p:nvSpPr>
        <p:spPr>
          <a:xfrm>
            <a:off x="1257480" y="720720"/>
            <a:ext cx="4800240" cy="3600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0" name="PlaceHolder 6"/>
          <p:cNvSpPr>
            <a:spLocks noGrp="1"/>
          </p:cNvSpPr>
          <p:nvPr>
            <p:ph type="body"/>
          </p:nvPr>
        </p:nvSpPr>
        <p:spPr>
          <a:xfrm>
            <a:off x="976320" y="4560840"/>
            <a:ext cx="5360760" cy="4414320"/>
          </a:xfrm>
          <a:prstGeom prst="rect">
            <a:avLst/>
          </a:prstGeom>
        </p:spPr>
        <p:txBody>
          <a:bodyPr lIns="96840" tIns="48240" rIns="96840" bIns="48240" anchor="ctr"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Correct answer is A), just invert bits for 1’s complement, and add 1 for 2’s complement.</a:t>
            </a:r>
          </a:p>
          <a:p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GB" sz="24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1097232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09600" y="3682080"/>
            <a:ext cx="1097232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GB" sz="24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232320" y="368208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609600" y="368208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GB" sz="24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3532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319520" y="1604520"/>
            <a:ext cx="3532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8029440" y="1604520"/>
            <a:ext cx="3532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8029440" y="3682080"/>
            <a:ext cx="3532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body"/>
          </p:nvPr>
        </p:nvSpPr>
        <p:spPr>
          <a:xfrm>
            <a:off x="4319520" y="3682080"/>
            <a:ext cx="3532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body"/>
          </p:nvPr>
        </p:nvSpPr>
        <p:spPr>
          <a:xfrm>
            <a:off x="609600" y="3682080"/>
            <a:ext cx="3532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GB" sz="24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subTitle"/>
          </p:nvPr>
        </p:nvSpPr>
        <p:spPr>
          <a:xfrm>
            <a:off x="609600" y="1604520"/>
            <a:ext cx="1097232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GB" sz="24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1097232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GB" sz="24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53544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4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GB" sz="24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subTitle"/>
          </p:nvPr>
        </p:nvSpPr>
        <p:spPr>
          <a:xfrm>
            <a:off x="609600" y="273600"/>
            <a:ext cx="1097232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GB" sz="24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09600" y="368208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4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GB" sz="24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09600" y="1604520"/>
            <a:ext cx="1097232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GB" sz="24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53544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6232320" y="368208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GB" sz="24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9600" y="3682080"/>
            <a:ext cx="1097232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GB" sz="24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1097232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609600" y="3682080"/>
            <a:ext cx="1097232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GB" sz="24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6232320" y="368208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609600" y="368208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GB" sz="24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3532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4319520" y="1604520"/>
            <a:ext cx="3532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body"/>
          </p:nvPr>
        </p:nvSpPr>
        <p:spPr>
          <a:xfrm>
            <a:off x="8029440" y="1604520"/>
            <a:ext cx="3532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5" name="PlaceHolder 5"/>
          <p:cNvSpPr>
            <a:spLocks noGrp="1"/>
          </p:cNvSpPr>
          <p:nvPr>
            <p:ph type="body"/>
          </p:nvPr>
        </p:nvSpPr>
        <p:spPr>
          <a:xfrm>
            <a:off x="8029440" y="3682080"/>
            <a:ext cx="3532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PlaceHolder 6"/>
          <p:cNvSpPr>
            <a:spLocks noGrp="1"/>
          </p:cNvSpPr>
          <p:nvPr>
            <p:ph type="body"/>
          </p:nvPr>
        </p:nvSpPr>
        <p:spPr>
          <a:xfrm>
            <a:off x="4319520" y="3682080"/>
            <a:ext cx="3532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7" name="PlaceHolder 7"/>
          <p:cNvSpPr>
            <a:spLocks noGrp="1"/>
          </p:cNvSpPr>
          <p:nvPr>
            <p:ph type="body"/>
          </p:nvPr>
        </p:nvSpPr>
        <p:spPr>
          <a:xfrm>
            <a:off x="609600" y="3682080"/>
            <a:ext cx="3532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GB" sz="24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1097232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GB" sz="24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53544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4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GB" sz="24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609600" y="273600"/>
            <a:ext cx="1097232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GB" sz="24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609600" y="368208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4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GB" sz="24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53544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232320" y="368208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GB" sz="24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609600" y="3682080"/>
            <a:ext cx="1097232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stomShape 1"/>
          <p:cNvSpPr/>
          <p:nvPr/>
        </p:nvSpPr>
        <p:spPr>
          <a:xfrm flipV="1">
            <a:off x="600480" y="2437560"/>
            <a:ext cx="11577600" cy="45720"/>
          </a:xfrm>
          <a:prstGeom prst="rect">
            <a:avLst/>
          </a:prstGeom>
          <a:gradFill>
            <a:gsLst>
              <a:gs pos="0">
                <a:srgbClr val="1C1C1C"/>
              </a:gs>
              <a:gs pos="100000">
                <a:srgbClr val="FFFFFF"/>
              </a:gs>
            </a:gsLst>
            <a:lin ang="108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" name="CustomShape 2"/>
          <p:cNvSpPr/>
          <p:nvPr/>
        </p:nvSpPr>
        <p:spPr>
          <a:xfrm>
            <a:off x="1219200" y="6321600"/>
            <a:ext cx="2539680" cy="460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Line 3"/>
          <p:cNvSpPr/>
          <p:nvPr/>
        </p:nvSpPr>
        <p:spPr>
          <a:xfrm flipV="1">
            <a:off x="1625280" y="301320"/>
            <a:ext cx="2400" cy="145440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" name="Picture 9"/>
          <p:cNvPicPr/>
          <p:nvPr/>
        </p:nvPicPr>
        <p:blipFill>
          <a:blip r:embed="rId14"/>
          <a:stretch/>
        </p:blipFill>
        <p:spPr>
          <a:xfrm>
            <a:off x="304800" y="380880"/>
            <a:ext cx="1173600" cy="935640"/>
          </a:xfrm>
          <a:prstGeom prst="rect">
            <a:avLst/>
          </a:prstGeom>
          <a:ln>
            <a:noFill/>
          </a:ln>
        </p:spPr>
      </p:pic>
      <p:sp>
        <p:nvSpPr>
          <p:cNvPr id="4" name="PlaceHolder 4"/>
          <p:cNvSpPr>
            <a:spLocks noGrp="1"/>
          </p:cNvSpPr>
          <p:nvPr>
            <p:ph type="ftr"/>
          </p:nvPr>
        </p:nvSpPr>
        <p:spPr>
          <a:xfrm>
            <a:off x="4057440" y="6324480"/>
            <a:ext cx="4662720" cy="453600"/>
          </a:xfrm>
          <a:prstGeom prst="rect">
            <a:avLst/>
          </a:prstGeom>
        </p:spPr>
        <p:txBody>
          <a:bodyPr lIns="90000" tIns="46800" rIns="90000" bIns="46800" anchor="b"/>
          <a:lstStyle/>
          <a:p>
            <a:pPr algn="ctr">
              <a:lnSpc>
                <a:spcPct val="100000"/>
              </a:lnSpc>
            </a:pPr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/>
          </p:nvPr>
        </p:nvSpPr>
        <p:spPr>
          <a:xfrm>
            <a:off x="9042240" y="6324480"/>
            <a:ext cx="2535360" cy="453600"/>
          </a:xfrm>
          <a:prstGeom prst="rect">
            <a:avLst/>
          </a:prstGeom>
        </p:spPr>
        <p:txBody>
          <a:bodyPr lIns="90000" tIns="46800" rIns="90000" bIns="46800" anchor="b"/>
          <a:lstStyle/>
          <a:p>
            <a:pPr algn="r">
              <a:lnSpc>
                <a:spcPct val="100000"/>
              </a:lnSpc>
            </a:pPr>
            <a:fld id="{AAAC9348-BBAC-4300-9876-8E3B56ECA2E7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PlaceHolder 6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GB" sz="2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Click to edit the title text format</a:t>
            </a:r>
          </a:p>
        </p:txBody>
      </p:sp>
      <p:sp>
        <p:nvSpPr>
          <p:cNvPr id="7" name="PlaceHolder 7"/>
          <p:cNvSpPr>
            <a:spLocks noGrp="1"/>
          </p:cNvSpPr>
          <p:nvPr>
            <p:ph type="body"/>
          </p:nvPr>
        </p:nvSpPr>
        <p:spPr>
          <a:xfrm>
            <a:off x="609600" y="1604520"/>
            <a:ext cx="1097232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2000" indent="-324000" algn="l" defTabSz="914400" rtl="0" eaLnBrk="1" latinLnBrk="0" hangingPunct="1">
        <a:lnSpc>
          <a:spcPct val="90000"/>
        </a:lnSpc>
        <a:spcBef>
          <a:spcPts val="1417"/>
        </a:spcBef>
        <a:buClr>
          <a:srgbClr val="000000"/>
        </a:buClr>
        <a:buSzPct val="45000"/>
        <a:buFont typeface="Wingdings" charset="2"/>
        <a:buChar char="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1"/>
          <p:cNvSpPr/>
          <p:nvPr/>
        </p:nvSpPr>
        <p:spPr>
          <a:xfrm flipV="1">
            <a:off x="600480" y="2437560"/>
            <a:ext cx="11577600" cy="45720"/>
          </a:xfrm>
          <a:prstGeom prst="rect">
            <a:avLst/>
          </a:prstGeom>
          <a:gradFill>
            <a:gsLst>
              <a:gs pos="0">
                <a:srgbClr val="1C1C1C"/>
              </a:gs>
              <a:gs pos="100000">
                <a:srgbClr val="FFFFFF"/>
              </a:gs>
            </a:gsLst>
            <a:lin ang="108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" name="CustomShape 2"/>
          <p:cNvSpPr/>
          <p:nvPr/>
        </p:nvSpPr>
        <p:spPr>
          <a:xfrm>
            <a:off x="1219200" y="6321600"/>
            <a:ext cx="2539680" cy="460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6" name="Line 3"/>
          <p:cNvSpPr/>
          <p:nvPr/>
        </p:nvSpPr>
        <p:spPr>
          <a:xfrm flipV="1">
            <a:off x="1625280" y="301320"/>
            <a:ext cx="2400" cy="145440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7" name="Picture 9"/>
          <p:cNvPicPr/>
          <p:nvPr/>
        </p:nvPicPr>
        <p:blipFill>
          <a:blip r:embed="rId14"/>
          <a:stretch/>
        </p:blipFill>
        <p:spPr>
          <a:xfrm>
            <a:off x="304800" y="380880"/>
            <a:ext cx="1173600" cy="935640"/>
          </a:xfrm>
          <a:prstGeom prst="rect">
            <a:avLst/>
          </a:prstGeom>
          <a:ln>
            <a:noFill/>
          </a:ln>
        </p:spPr>
      </p:pic>
      <p:sp>
        <p:nvSpPr>
          <p:cNvPr id="48" name="PlaceHolder 4"/>
          <p:cNvSpPr>
            <a:spLocks noGrp="1"/>
          </p:cNvSpPr>
          <p:nvPr>
            <p:ph type="title"/>
          </p:nvPr>
        </p:nvSpPr>
        <p:spPr>
          <a:xfrm>
            <a:off x="1930560" y="304920"/>
            <a:ext cx="9990240" cy="2057040"/>
          </a:xfrm>
          <a:prstGeom prst="rect">
            <a:avLst/>
          </a:prstGeom>
        </p:spPr>
        <p:txBody>
          <a:bodyPr lIns="90000" tIns="46800" rIns="90000" bIns="46800" anchor="b"/>
          <a:lstStyle/>
          <a:p>
            <a:pPr>
              <a:lnSpc>
                <a:spcPct val="100000"/>
              </a:lnSpc>
            </a:pPr>
            <a:r>
              <a:rPr lang="en-GB" sz="3600" b="0" strike="noStrike" spc="-1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Click to edit Master title style</a:t>
            </a:r>
            <a:endParaRPr lang="en-GB" sz="36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1576800" y="2666880"/>
            <a:ext cx="10358400" cy="3120840"/>
          </a:xfrm>
          <a:prstGeom prst="rect">
            <a:avLst/>
          </a:prstGeom>
        </p:spPr>
        <p:txBody>
          <a:bodyPr lIns="90000" tIns="46800" rIns="90000" bIns="46800"/>
          <a:lstStyle/>
          <a:p>
            <a:pPr marL="343080" indent="-342720">
              <a:lnSpc>
                <a:spcPct val="100000"/>
              </a:lnSpc>
              <a:spcBef>
                <a:spcPts val="799"/>
              </a:spcBef>
            </a:pPr>
            <a:r>
              <a:rPr lang="en-GB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Click to edit Master text styles</a:t>
            </a:r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GB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Second level</a:t>
            </a:r>
            <a:endParaRPr lang="en-GB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GB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Third level</a:t>
            </a:r>
            <a:endParaRPr lang="en-GB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GB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Fourth level</a:t>
            </a:r>
            <a:endParaRPr lang="en-GB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GB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Fifth level</a:t>
            </a:r>
            <a:endParaRPr lang="en-GB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ftr"/>
          </p:nvPr>
        </p:nvSpPr>
        <p:spPr>
          <a:xfrm>
            <a:off x="4057440" y="6324480"/>
            <a:ext cx="4662720" cy="453600"/>
          </a:xfrm>
          <a:prstGeom prst="rect">
            <a:avLst/>
          </a:prstGeom>
        </p:spPr>
        <p:txBody>
          <a:bodyPr lIns="90000" tIns="46800" rIns="90000" bIns="46800" anchor="b"/>
          <a:lstStyle/>
          <a:p>
            <a:pPr algn="ctr">
              <a:lnSpc>
                <a:spcPct val="100000"/>
              </a:lnSpc>
            </a:pPr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1" name="PlaceHolder 7"/>
          <p:cNvSpPr>
            <a:spLocks noGrp="1"/>
          </p:cNvSpPr>
          <p:nvPr>
            <p:ph type="sldNum"/>
          </p:nvPr>
        </p:nvSpPr>
        <p:spPr>
          <a:xfrm>
            <a:off x="9042240" y="6324480"/>
            <a:ext cx="2535360" cy="453600"/>
          </a:xfrm>
          <a:prstGeom prst="rect">
            <a:avLst/>
          </a:prstGeom>
        </p:spPr>
        <p:txBody>
          <a:bodyPr lIns="90000" tIns="46800" rIns="90000" bIns="46800" anchor="b"/>
          <a:lstStyle/>
          <a:p>
            <a:pPr algn="r">
              <a:lnSpc>
                <a:spcPct val="100000"/>
              </a:lnSpc>
            </a:pPr>
            <a:fld id="{BDE971F1-EAEA-44A1-B205-792ABE6FCD7C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3080" indent="-342720" algn="l" defTabSz="914400" rtl="0" eaLnBrk="1" latinLnBrk="0" hangingPunct="1">
        <a:lnSpc>
          <a:spcPct val="100000"/>
        </a:lnSpc>
        <a:spcBef>
          <a:spcPts val="799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2743320" y="2819520"/>
            <a:ext cx="7467120" cy="1447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/>
          <a:lstStyle/>
          <a:p>
            <a:pPr>
              <a:lnSpc>
                <a:spcPct val="100000"/>
              </a:lnSpc>
            </a:pPr>
            <a:br/>
            <a:r>
              <a:rPr lang="en-US" sz="3600" spc="-1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Peer Instruction #1:</a:t>
            </a:r>
            <a:endParaRPr lang="en-US" sz="36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3600" spc="-1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Numerical Representation</a:t>
            </a:r>
            <a:endParaRPr lang="en-US" sz="36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TextShape 2"/>
          <p:cNvSpPr txBox="1"/>
          <p:nvPr/>
        </p:nvSpPr>
        <p:spPr>
          <a:xfrm>
            <a:off x="8305680" y="6324480"/>
            <a:ext cx="1901520" cy="45360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b"/>
          <a:lstStyle/>
          <a:p>
            <a:pPr algn="r">
              <a:lnSpc>
                <a:spcPct val="100000"/>
              </a:lnSpc>
            </a:pPr>
            <a:fld id="{9839D090-DF0F-4955-A058-234E333E51BC}" type="slidenum">
              <a:rPr lang="en-US" sz="14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</a:t>
            </a:fld>
            <a:endParaRPr lang="en-US" sz="14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5" name="TextShape 3"/>
          <p:cNvSpPr txBox="1"/>
          <p:nvPr/>
        </p:nvSpPr>
        <p:spPr>
          <a:xfrm>
            <a:off x="4567080" y="6324480"/>
            <a:ext cx="3497040" cy="45360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b"/>
          <a:lstStyle/>
          <a:p>
            <a:pPr algn="ctr">
              <a:lnSpc>
                <a:spcPct val="100000"/>
              </a:lnSpc>
            </a:pPr>
            <a:r>
              <a:rPr lang="en-US" sz="14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CS 270, Fall Semester 2016</a:t>
            </a:r>
            <a:endParaRPr lang="en-US" sz="14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6" name="CustomShape 4"/>
          <p:cNvSpPr/>
          <p:nvPr/>
        </p:nvSpPr>
        <p:spPr>
          <a:xfrm>
            <a:off x="9321960" y="228600"/>
            <a:ext cx="1117080" cy="1117080"/>
          </a:xfrm>
          <a:prstGeom prst="ellipse">
            <a:avLst/>
          </a:prstGeom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en-US" b="1" spc="-1">
                <a:solidFill>
                  <a:srgbClr val="F2F2F2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CS270</a:t>
            </a:r>
            <a:endParaRPr lang="en-US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CustomShape 1"/>
          <p:cNvSpPr/>
          <p:nvPr/>
        </p:nvSpPr>
        <p:spPr>
          <a:xfrm>
            <a:off x="1798522" y="527200"/>
            <a:ext cx="10748742" cy="129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/>
          <a:lstStyle/>
          <a:p>
            <a:pPr>
              <a:lnSpc>
                <a:spcPct val="100000"/>
              </a:lnSpc>
            </a:pPr>
            <a:r>
              <a:rPr lang="en-US" sz="3200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Which binary equation matches 12 – 2 = 10</a:t>
            </a:r>
          </a:p>
          <a:p>
            <a:pPr>
              <a:lnSpc>
                <a:spcPct val="100000"/>
              </a:lnSpc>
            </a:pPr>
            <a:r>
              <a:rPr lang="en-US" sz="3200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(12 + -2 = 10) assuming 5-bits and 2’s complement?</a:t>
            </a:r>
            <a:endParaRPr lang="en-US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2" name="CustomShape 2"/>
          <p:cNvSpPr/>
          <p:nvPr/>
        </p:nvSpPr>
        <p:spPr>
          <a:xfrm>
            <a:off x="343153" y="2843742"/>
            <a:ext cx="8229240" cy="312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01100 + 11110 = 01010</a:t>
            </a:r>
            <a:endParaRPr lang="en-US" sz="28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01100 – 00010 = 01010</a:t>
            </a:r>
            <a:endParaRPr lang="en-US" sz="28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A and B</a:t>
            </a:r>
            <a:endParaRPr lang="en-US" sz="28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None of the above</a:t>
            </a:r>
            <a:endParaRPr lang="en-US" sz="28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CustomShape 1"/>
          <p:cNvSpPr/>
          <p:nvPr/>
        </p:nvSpPr>
        <p:spPr>
          <a:xfrm>
            <a:off x="1913578" y="539311"/>
            <a:ext cx="10748742" cy="129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/>
          <a:lstStyle/>
          <a:p>
            <a:pPr>
              <a:lnSpc>
                <a:spcPct val="100000"/>
              </a:lnSpc>
            </a:pPr>
            <a:r>
              <a:rPr lang="en-US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What is 273 in base 10 when converted to base 11?</a:t>
            </a:r>
          </a:p>
        </p:txBody>
      </p:sp>
      <p:sp>
        <p:nvSpPr>
          <p:cNvPr id="122" name="CustomShape 2"/>
          <p:cNvSpPr/>
          <p:nvPr/>
        </p:nvSpPr>
        <p:spPr>
          <a:xfrm>
            <a:off x="343153" y="2843742"/>
            <a:ext cx="8229240" cy="312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229</a:t>
            </a: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182</a:t>
            </a: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270</a:t>
            </a: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156</a:t>
            </a: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None of the above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297362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CustomShape 1"/>
          <p:cNvSpPr/>
          <p:nvPr/>
        </p:nvSpPr>
        <p:spPr>
          <a:xfrm>
            <a:off x="1913578" y="539311"/>
            <a:ext cx="10748742" cy="129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/>
          <a:lstStyle/>
          <a:p>
            <a:pPr>
              <a:lnSpc>
                <a:spcPct val="100000"/>
              </a:lnSpc>
            </a:pPr>
            <a:r>
              <a:rPr lang="en-US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What does the unsigned integer 0b1011 look like when extended to 6bits? What about the 2’s Comp signed integer 0b0110 extended to 6bits</a:t>
            </a:r>
          </a:p>
        </p:txBody>
      </p:sp>
      <p:sp>
        <p:nvSpPr>
          <p:cNvPr id="122" name="CustomShape 2"/>
          <p:cNvSpPr/>
          <p:nvPr/>
        </p:nvSpPr>
        <p:spPr>
          <a:xfrm>
            <a:off x="343153" y="2843742"/>
            <a:ext cx="8229240" cy="312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0b111011, 0b110110</a:t>
            </a: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0b001011, 0b000110</a:t>
            </a: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0b001011, 0b110110</a:t>
            </a: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None of the above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359819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CustomShape 1"/>
          <p:cNvSpPr/>
          <p:nvPr/>
        </p:nvSpPr>
        <p:spPr>
          <a:xfrm>
            <a:off x="1689521" y="152280"/>
            <a:ext cx="9967565" cy="130107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/>
          <a:lstStyle/>
          <a:p>
            <a:pPr>
              <a:lnSpc>
                <a:spcPct val="100000"/>
              </a:lnSpc>
            </a:pPr>
            <a:r>
              <a:rPr lang="en-US" sz="3200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What is 0xABCD in binary, and 1101 0010 0110 1110 in hexadecimal, assuming 16-bit precision?</a:t>
            </a:r>
            <a:endParaRPr lang="en-US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2" name="CustomShape 2"/>
          <p:cNvSpPr/>
          <p:nvPr/>
        </p:nvSpPr>
        <p:spPr>
          <a:xfrm>
            <a:off x="223680" y="2728686"/>
            <a:ext cx="8229240" cy="312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1011 1100 1101 1110, 0xB26D</a:t>
            </a:r>
            <a:endParaRPr lang="en-US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1010 1011 1100 1101, 0xC26F</a:t>
            </a:r>
            <a:endParaRPr lang="en-US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1001 1010 1011 1100, 0xD26E</a:t>
            </a:r>
            <a:endParaRPr lang="en-US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1010 1011 1100 1101, 0xD26F</a:t>
            </a:r>
            <a:endParaRPr lang="en-US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None of the above</a:t>
            </a:r>
            <a:endParaRPr lang="en-US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3" name="TextShape 3"/>
          <p:cNvSpPr txBox="1"/>
          <p:nvPr/>
        </p:nvSpPr>
        <p:spPr>
          <a:xfrm>
            <a:off x="8305680" y="6324480"/>
            <a:ext cx="1901520" cy="45360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b"/>
          <a:lstStyle/>
          <a:p>
            <a:pPr algn="r">
              <a:lnSpc>
                <a:spcPct val="100000"/>
              </a:lnSpc>
            </a:pPr>
            <a:endParaRPr lang="en-US" sz="1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D3B79A6-F3D2-4308-ACEE-769F3B656F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8725" y="2039698"/>
            <a:ext cx="3343275" cy="47383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CustomShape 1"/>
          <p:cNvSpPr/>
          <p:nvPr/>
        </p:nvSpPr>
        <p:spPr>
          <a:xfrm>
            <a:off x="1806474" y="411783"/>
            <a:ext cx="10135225" cy="11011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/>
          <a:lstStyle/>
          <a:p>
            <a:pPr>
              <a:lnSpc>
                <a:spcPct val="100000"/>
              </a:lnSpc>
            </a:pPr>
            <a:r>
              <a:rPr lang="en-US" sz="3200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What Logical (Bitwise) Operations are represented by A, B, and C</a:t>
            </a:r>
          </a:p>
        </p:txBody>
      </p:sp>
      <p:sp>
        <p:nvSpPr>
          <p:cNvPr id="112" name="CustomShape 2"/>
          <p:cNvSpPr/>
          <p:nvPr/>
        </p:nvSpPr>
        <p:spPr>
          <a:xfrm>
            <a:off x="171611" y="4575899"/>
            <a:ext cx="8229240" cy="312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A: AND B: OR C:XOR</a:t>
            </a: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ea typeface="ＭＳ Ｐゴシック"/>
              </a:rPr>
              <a:t>A: OR B: ANR C:XOR</a:t>
            </a: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ea typeface="ＭＳ Ｐゴシック"/>
              </a:rPr>
              <a:t>A: XOR B: OR C:AND</a:t>
            </a: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ea typeface="ＭＳ Ｐゴシック"/>
              </a:rPr>
              <a:t>A: AND B: XOR C:OR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ABBCF8C-BCB8-426C-9C57-CB38E77D0A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3966" y="2881827"/>
            <a:ext cx="2359356" cy="225571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EA34253-1270-471D-B6D0-3100374C5F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5097" y="2881827"/>
            <a:ext cx="2584928" cy="225571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2C70758-826F-4B4A-8341-8288B69417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71800" y="2881827"/>
            <a:ext cx="2359356" cy="225571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8BFBEE4-74A2-460D-8736-A3EC4A8AC09C}"/>
              </a:ext>
            </a:extLst>
          </p:cNvPr>
          <p:cNvSpPr txBox="1"/>
          <p:nvPr/>
        </p:nvSpPr>
        <p:spPr>
          <a:xfrm>
            <a:off x="4995747" y="2449380"/>
            <a:ext cx="5947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A			B			C</a:t>
            </a:r>
          </a:p>
        </p:txBody>
      </p:sp>
    </p:spTree>
    <p:extLst>
      <p:ext uri="{BB962C8B-B14F-4D97-AF65-F5344CB8AC3E}">
        <p14:creationId xmlns:p14="http://schemas.microsoft.com/office/powerpoint/2010/main" val="159482913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CustomShape 1"/>
          <p:cNvSpPr/>
          <p:nvPr/>
        </p:nvSpPr>
        <p:spPr>
          <a:xfrm>
            <a:off x="1806474" y="411783"/>
            <a:ext cx="10135225" cy="11011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/>
          <a:lstStyle/>
          <a:p>
            <a:pPr>
              <a:lnSpc>
                <a:spcPct val="100000"/>
              </a:lnSpc>
            </a:pPr>
            <a:r>
              <a:rPr lang="en-US" sz="3200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What is the result of ANDing 0b1011 and 0b1100 together? What about </a:t>
            </a:r>
            <a:r>
              <a:rPr lang="en-US" sz="3200" spc="-1" dirty="0" err="1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ORing</a:t>
            </a:r>
            <a:r>
              <a:rPr lang="en-US" sz="3200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? </a:t>
            </a:r>
            <a:endParaRPr lang="en-US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2" name="CustomShape 2"/>
          <p:cNvSpPr/>
          <p:nvPr/>
        </p:nvSpPr>
        <p:spPr>
          <a:xfrm>
            <a:off x="470321" y="2843743"/>
            <a:ext cx="8229240" cy="312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0b1000, 0b1101</a:t>
            </a: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0b1011, 0b1111</a:t>
            </a: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0b1000, 0b1111</a:t>
            </a: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0b1111, 0b1011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8670104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CustomShape 1"/>
          <p:cNvSpPr/>
          <p:nvPr/>
        </p:nvSpPr>
        <p:spPr>
          <a:xfrm>
            <a:off x="1713743" y="218574"/>
            <a:ext cx="10478257" cy="153714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/>
          <a:lstStyle/>
          <a:p>
            <a:pPr>
              <a:lnSpc>
                <a:spcPct val="100000"/>
              </a:lnSpc>
            </a:pPr>
            <a:r>
              <a:rPr lang="en-US" sz="3200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What is the correct translation of the string “cs 270” into ASCII codes, using decimal values (without the null terminator)?</a:t>
            </a:r>
            <a:endParaRPr lang="en-US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7" name="CustomShape 2"/>
          <p:cNvSpPr/>
          <p:nvPr/>
        </p:nvSpPr>
        <p:spPr>
          <a:xfrm>
            <a:off x="397653" y="2705040"/>
            <a:ext cx="8229240" cy="312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99 114 32 50 55 48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99 115 50 55 48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99 115 32 50 55 48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63 73 20 32 37 30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None of the above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spcBef>
                <a:spcPts val="799"/>
              </a:spcBef>
            </a:pP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spcBef>
                <a:spcPts val="799"/>
              </a:spcBef>
            </a:pP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CustomShape 1"/>
          <p:cNvSpPr/>
          <p:nvPr/>
        </p:nvSpPr>
        <p:spPr>
          <a:xfrm>
            <a:off x="3047880" y="152280"/>
            <a:ext cx="7495920" cy="2057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/>
          <a:lstStyle/>
          <a:p>
            <a:pPr>
              <a:lnSpc>
                <a:spcPct val="100000"/>
              </a:lnSpc>
            </a:pPr>
            <a:r>
              <a:rPr lang="en-US" sz="3200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What is the decimal value of the binary number shown below, in 16 bit IEEE floating point format?</a:t>
            </a:r>
            <a:endParaRPr lang="en-US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2" name="CustomShape 2"/>
          <p:cNvSpPr/>
          <p:nvPr/>
        </p:nvSpPr>
        <p:spPr>
          <a:xfrm>
            <a:off x="2438400" y="2590920"/>
            <a:ext cx="8229240" cy="312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>
              <a:spcBef>
                <a:spcPts val="799"/>
              </a:spcBef>
            </a:pPr>
            <a:r>
              <a:rPr lang="en-US" sz="2800" spc="-1" dirty="0">
                <a:solidFill>
                  <a:srgbClr val="32946A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0 10000 1010000000</a:t>
            </a: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2.25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-3.25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-4.25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ＭＳ Ｐゴシック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3.75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None of the above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spcBef>
                <a:spcPts val="799"/>
              </a:spcBef>
            </a:pP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spcBef>
                <a:spcPts val="799"/>
              </a:spcBef>
            </a:pP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5" name="CustomShape 5"/>
          <p:cNvSpPr/>
          <p:nvPr/>
        </p:nvSpPr>
        <p:spPr>
          <a:xfrm>
            <a:off x="1828920" y="5791320"/>
            <a:ext cx="2742840" cy="823320"/>
          </a:xfrm>
          <a:prstGeom prst="rect">
            <a:avLst/>
          </a:prstGeom>
          <a:ln>
            <a:rou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2400" b="1" spc="-1" dirty="0">
                <a:solidFill>
                  <a:srgbClr val="9C9C9C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Floating Point Format</a:t>
            </a:r>
            <a:endParaRPr lang="en-US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2971920" y="304920"/>
            <a:ext cx="7492680" cy="205704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/>
          <a:lstStyle/>
          <a:p>
            <a:pPr>
              <a:lnSpc>
                <a:spcPct val="100000"/>
              </a:lnSpc>
            </a:pPr>
            <a:r>
              <a:rPr lang="en-GB" sz="3600" spc="-1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Peer Instruction: The process</a:t>
            </a:r>
            <a:endParaRPr lang="en-GB" sz="3600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8" name="TextShape 2"/>
          <p:cNvSpPr txBox="1"/>
          <p:nvPr/>
        </p:nvSpPr>
        <p:spPr>
          <a:xfrm>
            <a:off x="2057520" y="2666880"/>
            <a:ext cx="8381520" cy="312084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marL="457200" indent="-456840">
              <a:spcBef>
                <a:spcPts val="799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en-GB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A (somewhat) difficult question will be projected.</a:t>
            </a:r>
            <a:endParaRPr lang="en-GB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840">
              <a:spcBef>
                <a:spcPts val="799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en-GB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Individually choose an answer and submit.</a:t>
            </a:r>
            <a:endParaRPr lang="en-GB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840">
              <a:spcBef>
                <a:spcPts val="799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en-GB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Instructor will close poll, without showing results.</a:t>
            </a:r>
            <a:endParaRPr lang="en-GB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840">
              <a:spcBef>
                <a:spcPts val="799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en-GB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Discuss your answer with your peers.</a:t>
            </a:r>
            <a:endParaRPr lang="en-GB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840">
              <a:spcBef>
                <a:spcPts val="799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en-GB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In your group, choose an answer and submit.</a:t>
            </a:r>
            <a:endParaRPr lang="en-GB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840">
              <a:spcBef>
                <a:spcPts val="799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en-GB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Instructor will lead discussion, and show results.</a:t>
            </a:r>
            <a:endParaRPr lang="en-GB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TextShape 4"/>
          <p:cNvSpPr txBox="1"/>
          <p:nvPr/>
        </p:nvSpPr>
        <p:spPr>
          <a:xfrm>
            <a:off x="8305680" y="6324480"/>
            <a:ext cx="1901520" cy="45360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b"/>
          <a:lstStyle/>
          <a:p>
            <a:pPr algn="r">
              <a:lnSpc>
                <a:spcPct val="100000"/>
              </a:lnSpc>
            </a:pPr>
            <a:fld id="{2FB6568A-E6EF-45E3-810A-175B1F8ECA86}" type="slidenum">
              <a:rPr lang="en-US" sz="14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2</a:t>
            </a:fld>
            <a:endParaRPr lang="en-US" sz="14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CustomShape 1"/>
          <p:cNvSpPr/>
          <p:nvPr/>
        </p:nvSpPr>
        <p:spPr>
          <a:xfrm>
            <a:off x="1715761" y="345171"/>
            <a:ext cx="10476239" cy="96791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/>
          <a:lstStyle/>
          <a:p>
            <a:pPr>
              <a:lnSpc>
                <a:spcPct val="100000"/>
              </a:lnSpc>
            </a:pPr>
            <a:r>
              <a:rPr lang="en-US" sz="3200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What is the minimum number of bits needed to represent 312 distinct values? How many bit patterns are leftover?</a:t>
            </a:r>
            <a:endParaRPr lang="en-US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CustomShape 2"/>
          <p:cNvSpPr/>
          <p:nvPr/>
        </p:nvSpPr>
        <p:spPr>
          <a:xfrm>
            <a:off x="767046" y="2685047"/>
            <a:ext cx="8229240" cy="312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10-bits, 712 patterns unused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9-bits, 200 patterns unused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8-bits, 8 patterns unused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7-bits, no patterns unused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None of the above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CustomShape 1"/>
          <p:cNvSpPr/>
          <p:nvPr/>
        </p:nvSpPr>
        <p:spPr>
          <a:xfrm>
            <a:off x="1715761" y="345171"/>
            <a:ext cx="10476239" cy="96791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/>
          <a:lstStyle/>
          <a:p>
            <a:pPr>
              <a:lnSpc>
                <a:spcPct val="100000"/>
              </a:lnSpc>
            </a:pPr>
            <a:r>
              <a:rPr lang="en-US" sz="3200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What is 2</a:t>
            </a:r>
            <a:r>
              <a:rPr lang="en-US" sz="3200" spc="-1" baseline="30000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5</a:t>
            </a:r>
            <a:r>
              <a:rPr lang="en-US" sz="3200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, 2</a:t>
            </a:r>
            <a:r>
              <a:rPr lang="en-US" sz="3200" spc="-1" baseline="30000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7,</a:t>
            </a:r>
            <a:r>
              <a:rPr lang="en-US" sz="3200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2</a:t>
            </a:r>
            <a:r>
              <a:rPr lang="en-US" sz="3200" spc="-1" baseline="30000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9</a:t>
            </a:r>
            <a:r>
              <a:rPr lang="en-US" sz="3200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, 2</a:t>
            </a:r>
            <a:r>
              <a:rPr lang="en-US" sz="3200" spc="-1" baseline="30000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10</a:t>
            </a:r>
            <a:endParaRPr lang="en-US" sz="3200" spc="-1" baseline="30000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CustomShape 2"/>
          <p:cNvSpPr/>
          <p:nvPr/>
        </p:nvSpPr>
        <p:spPr>
          <a:xfrm>
            <a:off x="767046" y="2685047"/>
            <a:ext cx="8229240" cy="312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16, 64, 128, 512</a:t>
            </a: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32, 128, 512, 1024</a:t>
            </a: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24, 96, 456, 914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376388854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CustomShape 1"/>
          <p:cNvSpPr/>
          <p:nvPr/>
        </p:nvSpPr>
        <p:spPr>
          <a:xfrm>
            <a:off x="1715761" y="345171"/>
            <a:ext cx="10476239" cy="96791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/>
          <a:lstStyle/>
          <a:p>
            <a:pPr>
              <a:lnSpc>
                <a:spcPct val="100000"/>
              </a:lnSpc>
            </a:pPr>
            <a:r>
              <a:rPr lang="en-US" sz="3200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What do the following bits represent? 11011</a:t>
            </a:r>
            <a:endParaRPr lang="en-US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CustomShape 2"/>
          <p:cNvSpPr/>
          <p:nvPr/>
        </p:nvSpPr>
        <p:spPr>
          <a:xfrm>
            <a:off x="767046" y="2685047"/>
            <a:ext cx="8229240" cy="312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27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-11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-4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-5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Not enough information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0464467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CustomShape 1"/>
          <p:cNvSpPr/>
          <p:nvPr/>
        </p:nvSpPr>
        <p:spPr>
          <a:xfrm>
            <a:off x="1715761" y="345171"/>
            <a:ext cx="10476239" cy="96791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/>
          <a:lstStyle/>
          <a:p>
            <a:pPr>
              <a:lnSpc>
                <a:spcPct val="100000"/>
              </a:lnSpc>
            </a:pPr>
            <a:r>
              <a:rPr lang="en-US" sz="3200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What is the weight of the position marked with an X in base 10, 2 and 7?     _ _ X _ _ </a:t>
            </a:r>
            <a:endParaRPr lang="en-US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CustomShape 2"/>
          <p:cNvSpPr/>
          <p:nvPr/>
        </p:nvSpPr>
        <p:spPr>
          <a:xfrm>
            <a:off x="767046" y="2685047"/>
            <a:ext cx="8229240" cy="312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100, 27, 3</a:t>
            </a: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100, 4, 49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4, 49, 10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10^2, 2^2, 7^2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B and C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8712660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CustomShape 1"/>
          <p:cNvSpPr/>
          <p:nvPr/>
        </p:nvSpPr>
        <p:spPr>
          <a:xfrm>
            <a:off x="1744020" y="363338"/>
            <a:ext cx="10367237" cy="9981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/>
          <a:lstStyle/>
          <a:p>
            <a:pPr>
              <a:lnSpc>
                <a:spcPct val="100000"/>
              </a:lnSpc>
            </a:pPr>
            <a:r>
              <a:rPr lang="en-US" sz="3200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What are the binary and hexadecimal equivalents of the decimal number 98, assuming 8-bit precision?</a:t>
            </a:r>
            <a:endParaRPr lang="en-US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7" name="CustomShape 2"/>
          <p:cNvSpPr/>
          <p:nvPr/>
        </p:nvSpPr>
        <p:spPr>
          <a:xfrm>
            <a:off x="574808" y="2660824"/>
            <a:ext cx="8229240" cy="312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01010010, 0x52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01100010, 0x52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01010010, 0x62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01100010, 0x62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None of the above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B27AF9D-DF8A-403D-9E86-55BCB01E5B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81206" y="2431310"/>
            <a:ext cx="3035986" cy="43028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CustomShape 1"/>
          <p:cNvSpPr/>
          <p:nvPr/>
        </p:nvSpPr>
        <p:spPr>
          <a:xfrm>
            <a:off x="1744020" y="363338"/>
            <a:ext cx="10367237" cy="9981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 anchorCtr="0"/>
          <a:lstStyle/>
          <a:p>
            <a:pPr>
              <a:lnSpc>
                <a:spcPct val="100000"/>
              </a:lnSpc>
            </a:pPr>
            <a:r>
              <a:rPr lang="en-US" sz="3200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What is the range of a 5 bit 2’s complement value?</a:t>
            </a:r>
          </a:p>
          <a:p>
            <a:pPr>
              <a:lnSpc>
                <a:spcPct val="100000"/>
              </a:lnSpc>
            </a:pPr>
            <a:r>
              <a:rPr lang="en-US" sz="3200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hint -2</a:t>
            </a:r>
            <a:r>
              <a:rPr lang="en-US" sz="3200" spc="-1" baseline="30000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n-1</a:t>
            </a:r>
            <a:r>
              <a:rPr lang="en-US" sz="3200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through 2</a:t>
            </a:r>
            <a:r>
              <a:rPr lang="en-US" sz="3200" spc="-1" baseline="30000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n-1</a:t>
            </a:r>
            <a:r>
              <a:rPr lang="en-US" sz="3200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-1</a:t>
            </a:r>
            <a:endParaRPr lang="en-US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7" name="CustomShape 2"/>
          <p:cNvSpPr/>
          <p:nvPr/>
        </p:nvSpPr>
        <p:spPr>
          <a:xfrm>
            <a:off x="574808" y="2660824"/>
            <a:ext cx="8229240" cy="312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-16 to 16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-32 to 31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-16 to 8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-16 to 15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None of the above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2129361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ustomShape 1"/>
          <p:cNvSpPr/>
          <p:nvPr/>
        </p:nvSpPr>
        <p:spPr>
          <a:xfrm>
            <a:off x="1791396" y="496562"/>
            <a:ext cx="9932301" cy="11474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/>
          <a:lstStyle/>
          <a:p>
            <a:pPr>
              <a:lnSpc>
                <a:spcPct val="100000"/>
              </a:lnSpc>
            </a:pPr>
            <a:r>
              <a:rPr lang="en-US" sz="3200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What is the number minus 7 in binary, using the 1’s and 2’s complement format, assuming 5-bit precision?</a:t>
            </a:r>
            <a:endParaRPr lang="en-US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7" name="CustomShape 2"/>
          <p:cNvSpPr/>
          <p:nvPr/>
        </p:nvSpPr>
        <p:spPr>
          <a:xfrm>
            <a:off x="397653" y="2704463"/>
            <a:ext cx="8229240" cy="312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11000, 11001</a:t>
            </a:r>
            <a:endParaRPr lang="en-US" sz="28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11001, 11010</a:t>
            </a:r>
            <a:endParaRPr lang="en-US" sz="28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11010, 11011</a:t>
            </a:r>
            <a:endParaRPr lang="en-US" sz="28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10111, 11000</a:t>
            </a:r>
            <a:endParaRPr lang="en-US" sz="28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4080">
              <a:spcBef>
                <a:spcPts val="799"/>
              </a:spcBef>
              <a:buClr>
                <a:srgbClr val="3333CC"/>
              </a:buClr>
              <a:buFont typeface="Arial"/>
              <a:buAutoNum type="alphaUcPeriod"/>
            </a:pPr>
            <a:r>
              <a:rPr lang="en-US" sz="2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All of the above</a:t>
            </a:r>
            <a:endParaRPr lang="en-US" sz="28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4096</TotalTime>
  <Words>933</Words>
  <Application>Microsoft Office PowerPoint</Application>
  <PresentationFormat>Widescreen</PresentationFormat>
  <Paragraphs>171</Paragraphs>
  <Slides>17</Slides>
  <Notes>17</Notes>
  <HiddenSlides>2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Symbol</vt:lpstr>
      <vt:lpstr>Times New Roman</vt:lpstr>
      <vt:lpstr>Wingdings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What is Programming?</dc:title>
  <dc:subject/>
  <dc:creator>ESBoese</dc:creator>
  <dc:description/>
  <cp:lastModifiedBy>Phil Sharp</cp:lastModifiedBy>
  <cp:revision>226</cp:revision>
  <cp:lastPrinted>2014-01-30T03:38:08Z</cp:lastPrinted>
  <dcterms:created xsi:type="dcterms:W3CDTF">2009-01-22T02:10:52Z</dcterms:created>
  <dcterms:modified xsi:type="dcterms:W3CDTF">2020-06-17T17:05:29Z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9</vt:i4>
  </property>
  <property fmtid="{D5CDD505-2E9C-101B-9397-08002B2CF9AE}" pid="8" name="PresentationFormat">
    <vt:lpwstr>On-screen Show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9</vt:i4>
  </property>
</Properties>
</file>