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6"/>
  </p:notesMasterIdLst>
  <p:handoutMasterIdLst>
    <p:handoutMasterId r:id="rId17"/>
  </p:handoutMasterIdLst>
  <p:sldIdLst>
    <p:sldId id="256" r:id="rId2"/>
    <p:sldId id="282" r:id="rId3"/>
    <p:sldId id="283" r:id="rId4"/>
    <p:sldId id="294" r:id="rId5"/>
    <p:sldId id="284" r:id="rId6"/>
    <p:sldId id="285" r:id="rId7"/>
    <p:sldId id="286" r:id="rId8"/>
    <p:sldId id="293" r:id="rId9"/>
    <p:sldId id="287" r:id="rId10"/>
    <p:sldId id="288" r:id="rId11"/>
    <p:sldId id="289" r:id="rId12"/>
    <p:sldId id="290" r:id="rId13"/>
    <p:sldId id="291" r:id="rId14"/>
    <p:sldId id="292" r:id="rId15"/>
  </p:sldIdLst>
  <p:sldSz cx="12192000" cy="6858000"/>
  <p:notesSz cx="7315200" cy="9601200"/>
  <p:defaultTextStyle>
    <a:defPPr>
      <a:defRPr lang="en-GB"/>
    </a:defPPr>
    <a:lvl1pPr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1pPr>
    <a:lvl2pPr marL="742950" indent="-28575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2pPr>
    <a:lvl3pPr marL="11430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3pPr>
    <a:lvl4pPr marL="16002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4pPr>
    <a:lvl5pPr marL="20574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ＭＳ Ｐゴシック" charset="-128"/>
        <a:cs typeface="+mn-cs"/>
      </a:defRPr>
    </a:lvl5pPr>
    <a:lvl6pPr marL="2286000" algn="l" defTabSz="914400" rtl="0" eaLnBrk="1" latinLnBrk="0" hangingPunct="1">
      <a:defRPr sz="2400" kern="1200">
        <a:solidFill>
          <a:schemeClr val="bg1"/>
        </a:solidFill>
        <a:latin typeface="Times New Roman" pitchFamily="16" charset="0"/>
        <a:ea typeface="ＭＳ Ｐゴシック" charset="-128"/>
        <a:cs typeface="+mn-cs"/>
      </a:defRPr>
    </a:lvl6pPr>
    <a:lvl7pPr marL="2743200" algn="l" defTabSz="914400" rtl="0" eaLnBrk="1" latinLnBrk="0" hangingPunct="1">
      <a:defRPr sz="2400" kern="1200">
        <a:solidFill>
          <a:schemeClr val="bg1"/>
        </a:solidFill>
        <a:latin typeface="Times New Roman" pitchFamily="16" charset="0"/>
        <a:ea typeface="ＭＳ Ｐゴシック" charset="-128"/>
        <a:cs typeface="+mn-cs"/>
      </a:defRPr>
    </a:lvl7pPr>
    <a:lvl8pPr marL="3200400" algn="l" defTabSz="914400" rtl="0" eaLnBrk="1" latinLnBrk="0" hangingPunct="1">
      <a:defRPr sz="2400" kern="1200">
        <a:solidFill>
          <a:schemeClr val="bg1"/>
        </a:solidFill>
        <a:latin typeface="Times New Roman" pitchFamily="16" charset="0"/>
        <a:ea typeface="ＭＳ Ｐゴシック" charset="-128"/>
        <a:cs typeface="+mn-cs"/>
      </a:defRPr>
    </a:lvl8pPr>
    <a:lvl9pPr marL="3657600" algn="l" defTabSz="914400" rtl="0" eaLnBrk="1" latinLnBrk="0" hangingPunct="1">
      <a:defRPr sz="2400" kern="1200">
        <a:solidFill>
          <a:schemeClr val="bg1"/>
        </a:solidFill>
        <a:latin typeface="Times New Roman" pitchFamily="16"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CC"/>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311" autoAdjust="0"/>
    <p:restoredTop sz="80499" autoAdjust="0"/>
  </p:normalViewPr>
  <p:slideViewPr>
    <p:cSldViewPr>
      <p:cViewPr varScale="1">
        <p:scale>
          <a:sx n="76" d="100"/>
          <a:sy n="76" d="100"/>
        </p:scale>
        <p:origin x="72" y="488"/>
      </p:cViewPr>
      <p:guideLst>
        <p:guide orient="horz" pos="2160"/>
        <p:guide pos="3840"/>
      </p:guideLst>
    </p:cSldViewPr>
  </p:slideViewPr>
  <p:outlineViewPr>
    <p:cViewPr varScale="1">
      <p:scale>
        <a:sx n="170" d="200"/>
        <a:sy n="170" d="200"/>
      </p:scale>
      <p:origin x="0" y="2118"/>
    </p:cViewPr>
  </p:outlineViewPr>
  <p:notesTextViewPr>
    <p:cViewPr>
      <p:scale>
        <a:sx n="100" d="100"/>
        <a:sy n="100" d="100"/>
      </p:scale>
      <p:origin x="0" y="0"/>
    </p:cViewPr>
  </p:notesTextViewPr>
  <p:notesViewPr>
    <p:cSldViewPr>
      <p:cViewPr varScale="1">
        <p:scale>
          <a:sx n="78" d="100"/>
          <a:sy n="78" d="100"/>
        </p:scale>
        <p:origin x="-314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5F9CE90B-41ED-AC4D-9936-845D67BB3A5E}" type="datetimeFigureOut">
              <a:rPr lang="en-US" smtClean="0"/>
              <a:t>4/23/2020</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3610CC2A-5721-9E48-85F4-B3BFB93B6657}" type="slidenum">
              <a:rPr lang="en-US" smtClean="0"/>
              <a:t>‹#›</a:t>
            </a:fld>
            <a:endParaRPr lang="en-US"/>
          </a:p>
        </p:txBody>
      </p:sp>
    </p:spTree>
    <p:extLst>
      <p:ext uri="{BB962C8B-B14F-4D97-AF65-F5344CB8AC3E}">
        <p14:creationId xmlns:p14="http://schemas.microsoft.com/office/powerpoint/2010/main" val="307074742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AutoShape 1"/>
          <p:cNvSpPr>
            <a:spLocks noChangeArrowheads="1"/>
          </p:cNvSpPr>
          <p:nvPr/>
        </p:nvSpPr>
        <p:spPr bwMode="auto">
          <a:xfrm>
            <a:off x="0" y="0"/>
            <a:ext cx="7315200" cy="9601200"/>
          </a:xfrm>
          <a:prstGeom prst="roundRect">
            <a:avLst>
              <a:gd name="adj" fmla="val 19"/>
            </a:avLst>
          </a:pr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8435" name="AutoShape 2"/>
          <p:cNvSpPr>
            <a:spLocks noChangeArrowheads="1"/>
          </p:cNvSpPr>
          <p:nvPr/>
        </p:nvSpPr>
        <p:spPr bwMode="auto">
          <a:xfrm>
            <a:off x="0" y="0"/>
            <a:ext cx="7315200" cy="9601200"/>
          </a:xfrm>
          <a:prstGeom prst="roundRect">
            <a:avLst>
              <a:gd name="adj" fmla="val 19"/>
            </a:avLst>
          </a:pr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2051" name="Rectangle 3"/>
          <p:cNvSpPr>
            <a:spLocks noGrp="1" noChangeArrowheads="1"/>
          </p:cNvSpPr>
          <p:nvPr>
            <p:ph type="hdr"/>
          </p:nvPr>
        </p:nvSpPr>
        <p:spPr bwMode="auto">
          <a:xfrm>
            <a:off x="0" y="0"/>
            <a:ext cx="3167063" cy="476250"/>
          </a:xfrm>
          <a:prstGeom prst="rect">
            <a:avLst/>
          </a:prstGeom>
          <a:noFill/>
          <a:ln w="9525">
            <a:noFill/>
            <a:round/>
            <a:headEnd/>
            <a:tailEnd/>
          </a:ln>
          <a:effectLst/>
        </p:spPr>
        <p:txBody>
          <a:bodyPr vert="horz" wrap="square" lIns="96840" tIns="48240" rIns="96840" bIns="48240" numCol="1" anchor="t" anchorCtr="0" compatLnSpc="1">
            <a:prstTxWarp prst="textNoShape">
              <a:avLst/>
            </a:prstTxWarp>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ea typeface="ＭＳ Ｐゴシック" charset="0"/>
                <a:cs typeface="ＭＳ Ｐゴシック" charset="0"/>
              </a:defRPr>
            </a:lvl1pPr>
          </a:lstStyle>
          <a:p>
            <a:pPr>
              <a:defRPr/>
            </a:pPr>
            <a:r>
              <a:rPr lang="en-US"/>
              <a:t>CS160 - Intro</a:t>
            </a:r>
          </a:p>
        </p:txBody>
      </p:sp>
      <p:sp>
        <p:nvSpPr>
          <p:cNvPr id="18437" name="Text Box 4"/>
          <p:cNvSpPr txBox="1">
            <a:spLocks noChangeArrowheads="1"/>
          </p:cNvSpPr>
          <p:nvPr/>
        </p:nvSpPr>
        <p:spPr bwMode="auto">
          <a:xfrm>
            <a:off x="4144963" y="0"/>
            <a:ext cx="3170237" cy="479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8438" name="Rectangle 5"/>
          <p:cNvSpPr>
            <a:spLocks noGrp="1" noRot="1" noChangeAspect="1" noChangeArrowheads="1"/>
          </p:cNvSpPr>
          <p:nvPr>
            <p:ph type="sldImg"/>
          </p:nvPr>
        </p:nvSpPr>
        <p:spPr bwMode="auto">
          <a:xfrm>
            <a:off x="458788" y="720725"/>
            <a:ext cx="6394450" cy="3597275"/>
          </a:xfrm>
          <a:prstGeom prst="rect">
            <a:avLst/>
          </a:prstGeom>
          <a:noFill/>
          <a:ln w="9360">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054" name="Rectangle 6"/>
          <p:cNvSpPr>
            <a:spLocks noGrp="1" noChangeArrowheads="1"/>
          </p:cNvSpPr>
          <p:nvPr>
            <p:ph type="body"/>
          </p:nvPr>
        </p:nvSpPr>
        <p:spPr bwMode="auto">
          <a:xfrm>
            <a:off x="976313" y="4560888"/>
            <a:ext cx="5359400" cy="4316412"/>
          </a:xfrm>
          <a:prstGeom prst="rect">
            <a:avLst/>
          </a:prstGeom>
          <a:noFill/>
          <a:ln w="9525">
            <a:noFill/>
            <a:round/>
            <a:headEnd/>
            <a:tailEnd/>
          </a:ln>
          <a:effectLst/>
        </p:spPr>
        <p:txBody>
          <a:bodyPr vert="horz" wrap="square" lIns="96840" tIns="48240" rIns="96840" bIns="48240" numCol="1" anchor="t" anchorCtr="0" compatLnSpc="1">
            <a:prstTxWarp prst="textNoShape">
              <a:avLst/>
            </a:prstTxWarp>
          </a:bodyPr>
          <a:lstStyle/>
          <a:p>
            <a:pPr lvl="0"/>
            <a:endParaRPr lang="en-US" noProof="0"/>
          </a:p>
        </p:txBody>
      </p:sp>
      <p:sp>
        <p:nvSpPr>
          <p:cNvPr id="18440" name="Text Box 7"/>
          <p:cNvSpPr txBox="1">
            <a:spLocks noChangeArrowheads="1"/>
          </p:cNvSpPr>
          <p:nvPr/>
        </p:nvSpPr>
        <p:spPr bwMode="auto">
          <a:xfrm>
            <a:off x="0" y="9121775"/>
            <a:ext cx="3170238" cy="479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2056" name="Rectangle 8"/>
          <p:cNvSpPr>
            <a:spLocks noGrp="1" noChangeArrowheads="1"/>
          </p:cNvSpPr>
          <p:nvPr>
            <p:ph type="sldNum"/>
          </p:nvPr>
        </p:nvSpPr>
        <p:spPr bwMode="auto">
          <a:xfrm>
            <a:off x="4144963" y="9121775"/>
            <a:ext cx="3167062" cy="476250"/>
          </a:xfrm>
          <a:prstGeom prst="rect">
            <a:avLst/>
          </a:prstGeom>
          <a:noFill/>
          <a:ln w="9525">
            <a:noFill/>
            <a:round/>
            <a:headEnd/>
            <a:tailEnd/>
          </a:ln>
          <a:effectLst/>
        </p:spPr>
        <p:txBody>
          <a:bodyPr vert="horz" wrap="square" lIns="96840" tIns="48240" rIns="96840" bIns="48240" numCol="1" anchor="b" anchorCtr="0" compatLnSpc="1">
            <a:prstTxWarp prst="textNoShape">
              <a:avLst/>
            </a:prstTxWarp>
          </a:bodyPr>
          <a:lstStyle>
            <a:lvl1pPr algn="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ea typeface="ＭＳ Ｐゴシック" charset="0"/>
                <a:cs typeface="ＭＳ Ｐゴシック" charset="0"/>
              </a:defRPr>
            </a:lvl1pPr>
          </a:lstStyle>
          <a:p>
            <a:pPr>
              <a:defRPr/>
            </a:pPr>
            <a:fld id="{15B21D1F-A72F-4EB3-A90A-3C8C7B183EF6}" type="slidenum">
              <a:rPr lang="en-US"/>
              <a:pPr>
                <a:defRPr/>
              </a:pPr>
              <a:t>‹#›</a:t>
            </a:fld>
            <a:endParaRPr lang="en-US"/>
          </a:p>
        </p:txBody>
      </p:sp>
    </p:spTree>
    <p:extLst>
      <p:ext uri="{BB962C8B-B14F-4D97-AF65-F5344CB8AC3E}">
        <p14:creationId xmlns:p14="http://schemas.microsoft.com/office/powerpoint/2010/main" val="869118708"/>
      </p:ext>
    </p:extLst>
  </p:cSld>
  <p:clrMap bg1="lt1" tx1="dk1" bg2="lt2" tx2="dk2" accent1="accent1" accent2="accent2" accent3="accent3" accent4="accent4" accent5="accent5" accent6="accent6" hlink="hlink" folHlink="folHlink"/>
  <p:hf ftr="0" dt="0"/>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19459"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2E9B0014-02EE-4F06-B16C-6906C7AC0150}" type="slidenum">
              <a:rPr lang="en-US" sz="1200" smtClean="0">
                <a:solidFill>
                  <a:srgbClr val="000000"/>
                </a:solidFill>
              </a:rPr>
              <a:pPr/>
              <a:t>1</a:t>
            </a:fld>
            <a:endParaRPr lang="en-US" sz="1200">
              <a:solidFill>
                <a:srgbClr val="000000"/>
              </a:solidFill>
            </a:endParaRPr>
          </a:p>
        </p:txBody>
      </p:sp>
      <p:sp>
        <p:nvSpPr>
          <p:cNvPr id="19460"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19461"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C07090DA-E3F8-49F5-858C-C1A2C134F0A5}" type="slidenum">
              <a:rPr lang="en-US" sz="1200">
                <a:solidFill>
                  <a:srgbClr val="000000"/>
                </a:solidFill>
              </a:rPr>
              <a:pPr algn="r"/>
              <a:t>1</a:t>
            </a:fld>
            <a:endParaRPr lang="en-US" sz="1200">
              <a:solidFill>
                <a:srgbClr val="000000"/>
              </a:solidFill>
            </a:endParaRPr>
          </a:p>
        </p:txBody>
      </p:sp>
      <p:sp>
        <p:nvSpPr>
          <p:cNvPr id="19462" name="Text Box 3"/>
          <p:cNvSpPr txBox="1">
            <a:spLocks noChangeArrowheads="1"/>
          </p:cNvSpPr>
          <p:nvPr/>
        </p:nvSpPr>
        <p:spPr bwMode="auto">
          <a:xfrm>
            <a:off x="0" y="0"/>
            <a:ext cx="3170238" cy="479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19463" name="Text Box 4"/>
          <p:cNvSpPr txBox="1">
            <a:spLocks noChangeArrowheads="1"/>
          </p:cNvSpPr>
          <p:nvPr/>
        </p:nvSpPr>
        <p:spPr bwMode="auto">
          <a:xfrm>
            <a:off x="4144963" y="9121775"/>
            <a:ext cx="3170237" cy="479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B746C563-C95F-4837-A089-A34227611005}" type="slidenum">
              <a:rPr lang="en-US" sz="1200">
                <a:solidFill>
                  <a:srgbClr val="000000"/>
                </a:solidFill>
              </a:rPr>
              <a:pPr algn="r"/>
              <a:t>1</a:t>
            </a:fld>
            <a:endParaRPr lang="en-US" sz="1200">
              <a:solidFill>
                <a:srgbClr val="000000"/>
              </a:solidFill>
            </a:endParaRPr>
          </a:p>
        </p:txBody>
      </p:sp>
      <p:sp>
        <p:nvSpPr>
          <p:cNvPr id="19464" name="Text Box 5"/>
          <p:cNvSpPr txBox="1">
            <a:spLocks noChangeArrowheads="1"/>
          </p:cNvSpPr>
          <p:nvPr/>
        </p:nvSpPr>
        <p:spPr bwMode="auto">
          <a:xfrm>
            <a:off x="1257300" y="720725"/>
            <a:ext cx="4800600" cy="360045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19465" name="Rectangle 6"/>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dirty="0"/>
          </a:p>
        </p:txBody>
      </p:sp>
    </p:spTree>
    <p:extLst>
      <p:ext uri="{BB962C8B-B14F-4D97-AF65-F5344CB8AC3E}">
        <p14:creationId xmlns:p14="http://schemas.microsoft.com/office/powerpoint/2010/main" val="16355502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10</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10</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r>
              <a:rPr lang="en-US" dirty="0"/>
              <a:t>Answer is C)</a:t>
            </a:r>
          </a:p>
        </p:txBody>
      </p:sp>
    </p:spTree>
    <p:extLst>
      <p:ext uri="{BB962C8B-B14F-4D97-AF65-F5344CB8AC3E}">
        <p14:creationId xmlns:p14="http://schemas.microsoft.com/office/powerpoint/2010/main" val="37342512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11</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11</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r>
              <a:rPr lang="en-US" dirty="0"/>
              <a:t>Answer is B) </a:t>
            </a:r>
          </a:p>
        </p:txBody>
      </p:sp>
    </p:spTree>
    <p:extLst>
      <p:ext uri="{BB962C8B-B14F-4D97-AF65-F5344CB8AC3E}">
        <p14:creationId xmlns:p14="http://schemas.microsoft.com/office/powerpoint/2010/main" val="16357398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12</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12</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dirty="0"/>
          </a:p>
        </p:txBody>
      </p:sp>
    </p:spTree>
    <p:extLst>
      <p:ext uri="{BB962C8B-B14F-4D97-AF65-F5344CB8AC3E}">
        <p14:creationId xmlns:p14="http://schemas.microsoft.com/office/powerpoint/2010/main" val="39173631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13</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13</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dirty="0"/>
          </a:p>
        </p:txBody>
      </p:sp>
    </p:spTree>
    <p:extLst>
      <p:ext uri="{BB962C8B-B14F-4D97-AF65-F5344CB8AC3E}">
        <p14:creationId xmlns:p14="http://schemas.microsoft.com/office/powerpoint/2010/main" val="3705612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14</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14</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r>
              <a:rPr lang="en-US" dirty="0"/>
              <a:t>Answer is B)</a:t>
            </a:r>
          </a:p>
        </p:txBody>
      </p:sp>
    </p:spTree>
    <p:extLst>
      <p:ext uri="{BB962C8B-B14F-4D97-AF65-F5344CB8AC3E}">
        <p14:creationId xmlns:p14="http://schemas.microsoft.com/office/powerpoint/2010/main" val="4273350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2</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2</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r>
              <a:rPr lang="en-US" dirty="0"/>
              <a:t>Answer is A) Mealy output is based on state and input if input changes within one clock cycle output could also change</a:t>
            </a:r>
            <a:endParaRPr lang="en-US" baseline="0" dirty="0"/>
          </a:p>
          <a:p>
            <a:endParaRPr lang="en-US" dirty="0"/>
          </a:p>
        </p:txBody>
      </p:sp>
    </p:spTree>
    <p:extLst>
      <p:ext uri="{BB962C8B-B14F-4D97-AF65-F5344CB8AC3E}">
        <p14:creationId xmlns:p14="http://schemas.microsoft.com/office/powerpoint/2010/main" val="2069110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3</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3</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r>
              <a:rPr lang="en-US" dirty="0"/>
              <a:t>Answer is C) D latch stores one bit and if WE is asserted input becomes output after some propagation delay</a:t>
            </a:r>
            <a:endParaRPr lang="en-US" baseline="0" dirty="0"/>
          </a:p>
          <a:p>
            <a:endParaRPr lang="en-US" dirty="0"/>
          </a:p>
        </p:txBody>
      </p:sp>
    </p:spTree>
    <p:extLst>
      <p:ext uri="{BB962C8B-B14F-4D97-AF65-F5344CB8AC3E}">
        <p14:creationId xmlns:p14="http://schemas.microsoft.com/office/powerpoint/2010/main" val="529435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4</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4</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r>
              <a:rPr lang="en-US" dirty="0"/>
              <a:t>Answer is C) D latch stores one bit and if WE is asserted input becomes output after some propagation delay</a:t>
            </a:r>
            <a:endParaRPr lang="en-US" baseline="0" dirty="0"/>
          </a:p>
          <a:p>
            <a:endParaRPr lang="en-US" dirty="0"/>
          </a:p>
        </p:txBody>
      </p:sp>
    </p:spTree>
    <p:extLst>
      <p:ext uri="{BB962C8B-B14F-4D97-AF65-F5344CB8AC3E}">
        <p14:creationId xmlns:p14="http://schemas.microsoft.com/office/powerpoint/2010/main" val="2577535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5</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5</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r>
              <a:rPr lang="en-US" dirty="0"/>
              <a:t>Answer is D) Term A’B’ evaluates to True, term A’X evaluates to True</a:t>
            </a:r>
            <a:endParaRPr lang="en-US" baseline="0" dirty="0"/>
          </a:p>
          <a:p>
            <a:endParaRPr lang="en-US" dirty="0"/>
          </a:p>
        </p:txBody>
      </p:sp>
    </p:spTree>
    <p:extLst>
      <p:ext uri="{BB962C8B-B14F-4D97-AF65-F5344CB8AC3E}">
        <p14:creationId xmlns:p14="http://schemas.microsoft.com/office/powerpoint/2010/main" val="3694571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6</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6</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r>
              <a:rPr lang="en-US" dirty="0"/>
              <a:t>Answer is D) Term A’B’ evaluates to True, term A’X evaluates to True</a:t>
            </a:r>
            <a:endParaRPr lang="en-US" baseline="0" dirty="0"/>
          </a:p>
          <a:p>
            <a:endParaRPr lang="en-US" dirty="0"/>
          </a:p>
        </p:txBody>
      </p:sp>
    </p:spTree>
    <p:extLst>
      <p:ext uri="{BB962C8B-B14F-4D97-AF65-F5344CB8AC3E}">
        <p14:creationId xmlns:p14="http://schemas.microsoft.com/office/powerpoint/2010/main" val="4175460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7</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7</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r>
              <a:rPr lang="en-US" dirty="0"/>
              <a:t>Answer is D) Both are possible multiple inputs will most likely cause an error, multiple destinations is normal loading of data to destination registers is controlled by registers write enable line </a:t>
            </a:r>
            <a:endParaRPr lang="en-US" baseline="0" dirty="0"/>
          </a:p>
          <a:p>
            <a:endParaRPr lang="en-US" dirty="0"/>
          </a:p>
        </p:txBody>
      </p:sp>
    </p:spTree>
    <p:extLst>
      <p:ext uri="{BB962C8B-B14F-4D97-AF65-F5344CB8AC3E}">
        <p14:creationId xmlns:p14="http://schemas.microsoft.com/office/powerpoint/2010/main" val="2496654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8</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8</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r>
              <a:rPr lang="en-US" dirty="0"/>
              <a:t>Answer is D) Both are possible multiple inputs will most likely cause an error, multiple destinations is normal loading of data to destination registers is controlled by registers write enable line </a:t>
            </a:r>
            <a:endParaRPr lang="en-US" baseline="0" dirty="0"/>
          </a:p>
          <a:p>
            <a:endParaRPr lang="en-US" dirty="0"/>
          </a:p>
        </p:txBody>
      </p:sp>
    </p:spTree>
    <p:extLst>
      <p:ext uri="{BB962C8B-B14F-4D97-AF65-F5344CB8AC3E}">
        <p14:creationId xmlns:p14="http://schemas.microsoft.com/office/powerpoint/2010/main" val="420612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3"/>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3" name="Rectangle 8"/>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fld id="{6731D659-9CB1-47D5-B0C6-2B8E238B5B13}" type="slidenum">
              <a:rPr lang="en-US" sz="1200" smtClean="0">
                <a:solidFill>
                  <a:srgbClr val="000000"/>
                </a:solidFill>
              </a:rPr>
              <a:pPr/>
              <a:t>9</a:t>
            </a:fld>
            <a:endParaRPr lang="en-US" sz="1200">
              <a:solidFill>
                <a:srgbClr val="000000"/>
              </a:solidFill>
            </a:endParaRPr>
          </a:p>
        </p:txBody>
      </p:sp>
      <p:sp>
        <p:nvSpPr>
          <p:cNvPr id="25604" name="Text Box 1"/>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1200">
                <a:solidFill>
                  <a:srgbClr val="000000"/>
                </a:solidFill>
              </a:rPr>
              <a:t>CS160 - Intro</a:t>
            </a:r>
          </a:p>
        </p:txBody>
      </p:sp>
      <p:sp>
        <p:nvSpPr>
          <p:cNvPr id="25605" name="Text Box 2"/>
          <p:cNvSpPr txBox="1">
            <a:spLocks noChangeArrowheads="1"/>
          </p:cNvSpPr>
          <p:nvPr/>
        </p:nvSpPr>
        <p:spPr bwMode="auto">
          <a:xfrm>
            <a:off x="4144963" y="9121775"/>
            <a:ext cx="3168650" cy="477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6840" tIns="48240" rIns="96840" bIns="4824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algn="r"/>
            <a:fld id="{D1E55E3F-A550-45E1-AAB4-216D4D1F7718}" type="slidenum">
              <a:rPr lang="en-US" sz="1200">
                <a:solidFill>
                  <a:srgbClr val="000000"/>
                </a:solidFill>
              </a:rPr>
              <a:pPr algn="r"/>
              <a:t>9</a:t>
            </a:fld>
            <a:endParaRPr lang="en-US" sz="1200">
              <a:solidFill>
                <a:srgbClr val="000000"/>
              </a:solidFill>
            </a:endParaRPr>
          </a:p>
        </p:txBody>
      </p:sp>
      <p:sp>
        <p:nvSpPr>
          <p:cNvPr id="25606" name="Text Box 3"/>
          <p:cNvSpPr txBox="1">
            <a:spLocks noChangeArrowheads="1"/>
          </p:cNvSpPr>
          <p:nvPr/>
        </p:nvSpPr>
        <p:spPr bwMode="auto">
          <a:xfrm>
            <a:off x="1257300" y="720725"/>
            <a:ext cx="4800600" cy="360045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25607" name="Rectangle 4"/>
          <p:cNvSpPr>
            <a:spLocks noGrp="1" noChangeArrowheads="1"/>
          </p:cNvSpPr>
          <p:nvPr>
            <p:ph type="body"/>
          </p:nvPr>
        </p:nvSpPr>
        <p:spPr>
          <a:xfrm>
            <a:off x="976313" y="4560888"/>
            <a:ext cx="5360987" cy="441483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r>
              <a:rPr lang="en-US" dirty="0"/>
              <a:t>Answer is B) Sign bit is 0 so just add the two values together in binary</a:t>
            </a:r>
          </a:p>
        </p:txBody>
      </p:sp>
    </p:spTree>
    <p:extLst>
      <p:ext uri="{BB962C8B-B14F-4D97-AF65-F5344CB8AC3E}">
        <p14:creationId xmlns:p14="http://schemas.microsoft.com/office/powerpoint/2010/main" val="1147702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2288406D-3A58-4E4A-AA47-ECA69F6B7480}" type="slidenum">
              <a:rPr lang="en-US"/>
              <a:pPr>
                <a:defRPr/>
              </a:pPr>
              <a:t>‹#›</a:t>
            </a:fld>
            <a:endParaRPr lang="en-US"/>
          </a:p>
        </p:txBody>
      </p:sp>
    </p:spTree>
    <p:extLst>
      <p:ext uri="{BB962C8B-B14F-4D97-AF65-F5344CB8AC3E}">
        <p14:creationId xmlns:p14="http://schemas.microsoft.com/office/powerpoint/2010/main" val="2871844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0FE8DA11-A5D5-480D-B230-248879315E97}" type="slidenum">
              <a:rPr lang="en-US"/>
              <a:pPr>
                <a:defRPr/>
              </a:pPr>
              <a:t>‹#›</a:t>
            </a:fld>
            <a:endParaRPr lang="en-US"/>
          </a:p>
        </p:txBody>
      </p:sp>
    </p:spTree>
    <p:extLst>
      <p:ext uri="{BB962C8B-B14F-4D97-AF65-F5344CB8AC3E}">
        <p14:creationId xmlns:p14="http://schemas.microsoft.com/office/powerpoint/2010/main" val="3810326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47201" y="304801"/>
            <a:ext cx="2588684" cy="54832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76917" y="304801"/>
            <a:ext cx="7567083" cy="5483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03A0EB2C-9264-45E2-9509-EB35448EA1E8}" type="slidenum">
              <a:rPr lang="en-US"/>
              <a:pPr>
                <a:defRPr/>
              </a:pPr>
              <a:t>‹#›</a:t>
            </a:fld>
            <a:endParaRPr lang="en-US"/>
          </a:p>
        </p:txBody>
      </p:sp>
    </p:spTree>
    <p:extLst>
      <p:ext uri="{BB962C8B-B14F-4D97-AF65-F5344CB8AC3E}">
        <p14:creationId xmlns:p14="http://schemas.microsoft.com/office/powerpoint/2010/main" val="3425097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745FF24F-4A20-4020-96C7-88B6158666E8}" type="slidenum">
              <a:rPr lang="en-US"/>
              <a:pPr>
                <a:defRPr/>
              </a:pPr>
              <a:t>‹#›</a:t>
            </a:fld>
            <a:endParaRPr lang="en-US"/>
          </a:p>
        </p:txBody>
      </p:sp>
    </p:spTree>
    <p:extLst>
      <p:ext uri="{BB962C8B-B14F-4D97-AF65-F5344CB8AC3E}">
        <p14:creationId xmlns:p14="http://schemas.microsoft.com/office/powerpoint/2010/main" val="2545479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5" name="Rectangle 7"/>
          <p:cNvSpPr>
            <a:spLocks noGrp="1" noChangeArrowheads="1"/>
          </p:cNvSpPr>
          <p:nvPr>
            <p:ph type="sldNum" idx="11"/>
          </p:nvPr>
        </p:nvSpPr>
        <p:spPr>
          <a:ln/>
        </p:spPr>
        <p:txBody>
          <a:bodyPr/>
          <a:lstStyle>
            <a:lvl1pPr>
              <a:defRPr/>
            </a:lvl1pPr>
          </a:lstStyle>
          <a:p>
            <a:pPr>
              <a:defRPr/>
            </a:pPr>
            <a:fld id="{ED3523B5-FC80-42DC-A1DA-07C3B9167AD4}" type="slidenum">
              <a:rPr lang="en-US"/>
              <a:pPr>
                <a:defRPr/>
              </a:pPr>
              <a:t>‹#›</a:t>
            </a:fld>
            <a:endParaRPr lang="en-US"/>
          </a:p>
        </p:txBody>
      </p:sp>
    </p:spTree>
    <p:extLst>
      <p:ext uri="{BB962C8B-B14F-4D97-AF65-F5344CB8AC3E}">
        <p14:creationId xmlns:p14="http://schemas.microsoft.com/office/powerpoint/2010/main" val="1096057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1676401"/>
            <a:ext cx="5077883" cy="4111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58001" y="1676401"/>
            <a:ext cx="5077884" cy="4111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6" name="Rectangle 7"/>
          <p:cNvSpPr>
            <a:spLocks noGrp="1" noChangeArrowheads="1"/>
          </p:cNvSpPr>
          <p:nvPr>
            <p:ph type="sldNum" idx="11"/>
          </p:nvPr>
        </p:nvSpPr>
        <p:spPr>
          <a:ln/>
        </p:spPr>
        <p:txBody>
          <a:bodyPr/>
          <a:lstStyle>
            <a:lvl1pPr>
              <a:defRPr/>
            </a:lvl1pPr>
          </a:lstStyle>
          <a:p>
            <a:pPr>
              <a:defRPr/>
            </a:pPr>
            <a:fld id="{BA096DBC-1126-4658-A744-19F5AB8FC12F}" type="slidenum">
              <a:rPr lang="en-US"/>
              <a:pPr>
                <a:defRPr/>
              </a:pPr>
              <a:t>‹#›</a:t>
            </a:fld>
            <a:endParaRPr lang="en-US"/>
          </a:p>
        </p:txBody>
      </p:sp>
    </p:spTree>
    <p:extLst>
      <p:ext uri="{BB962C8B-B14F-4D97-AF65-F5344CB8AC3E}">
        <p14:creationId xmlns:p14="http://schemas.microsoft.com/office/powerpoint/2010/main" val="1821992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8" name="Rectangle 7"/>
          <p:cNvSpPr>
            <a:spLocks noGrp="1" noChangeArrowheads="1"/>
          </p:cNvSpPr>
          <p:nvPr>
            <p:ph type="sldNum" idx="11"/>
          </p:nvPr>
        </p:nvSpPr>
        <p:spPr>
          <a:ln/>
        </p:spPr>
        <p:txBody>
          <a:bodyPr/>
          <a:lstStyle>
            <a:lvl1pPr>
              <a:defRPr/>
            </a:lvl1pPr>
          </a:lstStyle>
          <a:p>
            <a:pPr>
              <a:defRPr/>
            </a:pPr>
            <a:fld id="{726594BE-BDF8-4276-B41A-46BD42434E9D}" type="slidenum">
              <a:rPr lang="en-US"/>
              <a:pPr>
                <a:defRPr/>
              </a:pPr>
              <a:t>‹#›</a:t>
            </a:fld>
            <a:endParaRPr lang="en-US"/>
          </a:p>
        </p:txBody>
      </p:sp>
    </p:spTree>
    <p:extLst>
      <p:ext uri="{BB962C8B-B14F-4D97-AF65-F5344CB8AC3E}">
        <p14:creationId xmlns:p14="http://schemas.microsoft.com/office/powerpoint/2010/main" val="580371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4" name="Rectangle 7"/>
          <p:cNvSpPr>
            <a:spLocks noGrp="1" noChangeArrowheads="1"/>
          </p:cNvSpPr>
          <p:nvPr>
            <p:ph type="sldNum" idx="11"/>
          </p:nvPr>
        </p:nvSpPr>
        <p:spPr>
          <a:ln/>
        </p:spPr>
        <p:txBody>
          <a:bodyPr/>
          <a:lstStyle>
            <a:lvl1pPr>
              <a:defRPr/>
            </a:lvl1pPr>
          </a:lstStyle>
          <a:p>
            <a:pPr>
              <a:defRPr/>
            </a:pPr>
            <a:fld id="{7002FFBE-DC75-4218-BD5C-3EA469EC2E59}" type="slidenum">
              <a:rPr lang="en-US"/>
              <a:pPr>
                <a:defRPr/>
              </a:pPr>
              <a:t>‹#›</a:t>
            </a:fld>
            <a:endParaRPr lang="en-US"/>
          </a:p>
        </p:txBody>
      </p:sp>
    </p:spTree>
    <p:extLst>
      <p:ext uri="{BB962C8B-B14F-4D97-AF65-F5344CB8AC3E}">
        <p14:creationId xmlns:p14="http://schemas.microsoft.com/office/powerpoint/2010/main" val="982046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3" name="Rectangle 7"/>
          <p:cNvSpPr>
            <a:spLocks noGrp="1" noChangeArrowheads="1"/>
          </p:cNvSpPr>
          <p:nvPr>
            <p:ph type="sldNum" idx="11"/>
          </p:nvPr>
        </p:nvSpPr>
        <p:spPr>
          <a:ln/>
        </p:spPr>
        <p:txBody>
          <a:bodyPr/>
          <a:lstStyle>
            <a:lvl1pPr>
              <a:defRPr/>
            </a:lvl1pPr>
          </a:lstStyle>
          <a:p>
            <a:pPr>
              <a:defRPr/>
            </a:pPr>
            <a:fld id="{3899DA51-CD07-4943-85FF-A34E2EAC1839}" type="slidenum">
              <a:rPr lang="en-US"/>
              <a:pPr>
                <a:defRPr/>
              </a:pPr>
              <a:t>‹#›</a:t>
            </a:fld>
            <a:endParaRPr lang="en-US"/>
          </a:p>
        </p:txBody>
      </p:sp>
    </p:spTree>
    <p:extLst>
      <p:ext uri="{BB962C8B-B14F-4D97-AF65-F5344CB8AC3E}">
        <p14:creationId xmlns:p14="http://schemas.microsoft.com/office/powerpoint/2010/main" val="1157791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6" name="Rectangle 7"/>
          <p:cNvSpPr>
            <a:spLocks noGrp="1" noChangeArrowheads="1"/>
          </p:cNvSpPr>
          <p:nvPr>
            <p:ph type="sldNum" idx="11"/>
          </p:nvPr>
        </p:nvSpPr>
        <p:spPr>
          <a:ln/>
        </p:spPr>
        <p:txBody>
          <a:bodyPr/>
          <a:lstStyle>
            <a:lvl1pPr>
              <a:defRPr/>
            </a:lvl1pPr>
          </a:lstStyle>
          <a:p>
            <a:pPr>
              <a:defRPr/>
            </a:pPr>
            <a:fld id="{57C2A85B-420B-4A4F-8AD1-F9B792D1B5CD}" type="slidenum">
              <a:rPr lang="en-US"/>
              <a:pPr>
                <a:defRPr/>
              </a:pPr>
              <a:t>‹#›</a:t>
            </a:fld>
            <a:endParaRPr lang="en-US"/>
          </a:p>
        </p:txBody>
      </p:sp>
    </p:spTree>
    <p:extLst>
      <p:ext uri="{BB962C8B-B14F-4D97-AF65-F5344CB8AC3E}">
        <p14:creationId xmlns:p14="http://schemas.microsoft.com/office/powerpoint/2010/main" val="3540809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ftr" idx="10"/>
          </p:nvPr>
        </p:nvSpPr>
        <p:spPr>
          <a:ln/>
        </p:spPr>
        <p:txBody>
          <a:bodyPr/>
          <a:lstStyle>
            <a:lvl1pPr>
              <a:defRPr/>
            </a:lvl1pPr>
          </a:lstStyle>
          <a:p>
            <a:pPr>
              <a:defRPr/>
            </a:pPr>
            <a:r>
              <a:rPr lang="en-US"/>
              <a:t>CS 270, Fall Semester 2015</a:t>
            </a:r>
          </a:p>
        </p:txBody>
      </p:sp>
      <p:sp>
        <p:nvSpPr>
          <p:cNvPr id="6" name="Rectangle 7"/>
          <p:cNvSpPr>
            <a:spLocks noGrp="1" noChangeArrowheads="1"/>
          </p:cNvSpPr>
          <p:nvPr>
            <p:ph type="sldNum" idx="11"/>
          </p:nvPr>
        </p:nvSpPr>
        <p:spPr>
          <a:ln/>
        </p:spPr>
        <p:txBody>
          <a:bodyPr/>
          <a:lstStyle>
            <a:lvl1pPr>
              <a:defRPr/>
            </a:lvl1pPr>
          </a:lstStyle>
          <a:p>
            <a:pPr>
              <a:defRPr/>
            </a:pPr>
            <a:fld id="{39BD22B9-651B-4B23-8444-8C02AEF67125}" type="slidenum">
              <a:rPr lang="en-US"/>
              <a:pPr>
                <a:defRPr/>
              </a:pPr>
              <a:t>‹#›</a:t>
            </a:fld>
            <a:endParaRPr lang="en-US"/>
          </a:p>
        </p:txBody>
      </p:sp>
    </p:spTree>
    <p:extLst>
      <p:ext uri="{BB962C8B-B14F-4D97-AF65-F5344CB8AC3E}">
        <p14:creationId xmlns:p14="http://schemas.microsoft.com/office/powerpoint/2010/main" val="1579122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7" name="Rectangle 2"/>
          <p:cNvSpPr>
            <a:spLocks noChangeArrowheads="1"/>
          </p:cNvSpPr>
          <p:nvPr/>
        </p:nvSpPr>
        <p:spPr bwMode="auto">
          <a:xfrm flipV="1">
            <a:off x="600415" y="2438400"/>
            <a:ext cx="11578167" cy="46038"/>
          </a:xfrm>
          <a:prstGeom prst="rect">
            <a:avLst/>
          </a:prstGeom>
          <a:gradFill rotWithShape="0">
            <a:gsLst>
              <a:gs pos="0">
                <a:srgbClr val="1C1C1C"/>
              </a:gs>
              <a:gs pos="100000">
                <a:srgbClr val="FFFFFF"/>
              </a:gs>
            </a:gsLst>
            <a:lin ang="108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rot="10800000" wrap="none" anchor="ctr"/>
          <a:lstStyle/>
          <a:p>
            <a:endParaRPr lang="en-US" sz="2400"/>
          </a:p>
        </p:txBody>
      </p:sp>
      <p:sp>
        <p:nvSpPr>
          <p:cNvPr id="1028" name="Rectangle 3"/>
          <p:cNvSpPr>
            <a:spLocks noGrp="1" noChangeArrowheads="1"/>
          </p:cNvSpPr>
          <p:nvPr>
            <p:ph type="title"/>
          </p:nvPr>
        </p:nvSpPr>
        <p:spPr bwMode="auto">
          <a:xfrm>
            <a:off x="1930400" y="304800"/>
            <a:ext cx="9990667" cy="2057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0000" tIns="46800" rIns="90000" bIns="46800" numCol="1" anchor="b" anchorCtr="0" compatLnSpc="1">
            <a:prstTxWarp prst="textNoShape">
              <a:avLst/>
            </a:prstTxWarp>
          </a:bodyPr>
          <a:lstStyle/>
          <a:p>
            <a:pPr lvl="0"/>
            <a:r>
              <a:rPr lang="en-GB" dirty="0"/>
              <a:t>Click to edit the title text format</a:t>
            </a:r>
          </a:p>
        </p:txBody>
      </p:sp>
      <p:sp>
        <p:nvSpPr>
          <p:cNvPr id="1029" name="Rectangle 4"/>
          <p:cNvSpPr>
            <a:spLocks noGrp="1" noChangeArrowheads="1"/>
          </p:cNvSpPr>
          <p:nvPr>
            <p:ph type="body" idx="1"/>
          </p:nvPr>
        </p:nvSpPr>
        <p:spPr bwMode="auto">
          <a:xfrm>
            <a:off x="1576918" y="2667001"/>
            <a:ext cx="10358967" cy="312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p:txBody>
      </p:sp>
      <p:sp>
        <p:nvSpPr>
          <p:cNvPr id="1030" name="Text Box 5"/>
          <p:cNvSpPr txBox="1">
            <a:spLocks noChangeArrowheads="1"/>
          </p:cNvSpPr>
          <p:nvPr/>
        </p:nvSpPr>
        <p:spPr bwMode="auto">
          <a:xfrm>
            <a:off x="1219200" y="6321426"/>
            <a:ext cx="2540000"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sz="2400"/>
          </a:p>
        </p:txBody>
      </p:sp>
      <p:sp>
        <p:nvSpPr>
          <p:cNvPr id="2" name="Rectangle 6"/>
          <p:cNvSpPr>
            <a:spLocks noGrp="1" noChangeArrowheads="1"/>
          </p:cNvSpPr>
          <p:nvPr>
            <p:ph type="ftr"/>
          </p:nvPr>
        </p:nvSpPr>
        <p:spPr bwMode="auto">
          <a:xfrm>
            <a:off x="4057651" y="6324601"/>
            <a:ext cx="4663016"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000000"/>
                </a:solidFill>
                <a:latin typeface="+mn-lt"/>
                <a:ea typeface="+mn-ea"/>
                <a:cs typeface="+mn-cs"/>
              </a:defRPr>
            </a:lvl1pPr>
          </a:lstStyle>
          <a:p>
            <a:pPr>
              <a:defRPr/>
            </a:pPr>
            <a:r>
              <a:rPr lang="en-US"/>
              <a:t>CS 270, Fall Semester 2015</a:t>
            </a:r>
            <a:endParaRPr lang="en-US" dirty="0"/>
          </a:p>
        </p:txBody>
      </p:sp>
      <p:sp>
        <p:nvSpPr>
          <p:cNvPr id="1031" name="Rectangle 7"/>
          <p:cNvSpPr>
            <a:spLocks noGrp="1" noChangeArrowheads="1"/>
          </p:cNvSpPr>
          <p:nvPr>
            <p:ph type="sldNum"/>
          </p:nvPr>
        </p:nvSpPr>
        <p:spPr bwMode="auto">
          <a:xfrm>
            <a:off x="9042401" y="6324601"/>
            <a:ext cx="2535767"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000000"/>
                </a:solidFill>
                <a:latin typeface="+mn-lt"/>
                <a:ea typeface="+mn-ea"/>
                <a:cs typeface="+mn-cs"/>
              </a:defRPr>
            </a:lvl1pPr>
          </a:lstStyle>
          <a:p>
            <a:pPr>
              <a:defRPr/>
            </a:pPr>
            <a:fld id="{D7528E37-EE35-4107-AAD9-27180DCB5A5D}" type="slidenum">
              <a:rPr lang="en-US"/>
              <a:pPr>
                <a:defRPr/>
              </a:pPr>
              <a:t>‹#›</a:t>
            </a:fld>
            <a:endParaRPr lang="en-US"/>
          </a:p>
        </p:txBody>
      </p:sp>
      <p:sp>
        <p:nvSpPr>
          <p:cNvPr id="1033" name="Line 8"/>
          <p:cNvSpPr>
            <a:spLocks noChangeShapeType="1"/>
          </p:cNvSpPr>
          <p:nvPr/>
        </p:nvSpPr>
        <p:spPr bwMode="auto">
          <a:xfrm flipV="1">
            <a:off x="1625600" y="301625"/>
            <a:ext cx="2117" cy="1454150"/>
          </a:xfrm>
          <a:prstGeom prst="line">
            <a:avLst/>
          </a:prstGeom>
          <a:noFill/>
          <a:ln w="38160">
            <a:solidFill>
              <a:srgbClr val="000000"/>
            </a:solidFill>
            <a:miter lim="800000"/>
            <a:headEnd/>
            <a:tailEnd/>
          </a:ln>
          <a:extLst>
            <a:ext uri="{909E8E84-426E-40dd-AFC4-6F175D3DCCD1}">
              <a14:hiddenFill xmlns:a14="http://schemas.microsoft.com/office/drawing/2010/main" xmlns="">
                <a:noFill/>
              </a14:hiddenFill>
            </a:ext>
          </a:extLst>
        </p:spPr>
        <p:txBody>
          <a:bodyPr/>
          <a:lstStyle/>
          <a:p>
            <a:endParaRPr lang="en-US" sz="2400"/>
          </a:p>
        </p:txBody>
      </p:sp>
      <p:pic>
        <p:nvPicPr>
          <p:cNvPr id="10" name="Picture 9" descr="PattPatel.jp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42867" y="382588"/>
            <a:ext cx="1231392" cy="1143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2pPr>
      <a:lvl3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3pPr>
      <a:lvl4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4pPr>
      <a:lvl5pPr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5pPr>
      <a:lvl6pPr marL="25146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6pPr>
      <a:lvl7pPr marL="29718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7pPr>
      <a:lvl8pPr marL="34290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8pPr>
      <a:lvl9pPr marL="3886200" indent="-228600" algn="l" defTabSz="457200" rtl="0" eaLnBrk="0" fontAlgn="base" hangingPunct="0">
        <a:spcBef>
          <a:spcPct val="0"/>
        </a:spcBef>
        <a:spcAft>
          <a:spcPct val="0"/>
        </a:spcAft>
        <a:buClr>
          <a:srgbClr val="000000"/>
        </a:buClr>
        <a:buSzPct val="100000"/>
        <a:buFont typeface="Times New Roman" pitchFamily="16" charset="0"/>
        <a:defRPr sz="3600">
          <a:solidFill>
            <a:srgbClr val="333399"/>
          </a:solidFill>
          <a:latin typeface="Arial" charset="0"/>
          <a:ea typeface="ＭＳ Ｐゴシック" charset="0"/>
          <a:cs typeface="ＭＳ Ｐゴシック" charset="0"/>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ea typeface="+mn-ea"/>
          <a:cs typeface="+mn-cs"/>
        </a:defRPr>
      </a:lvl2pPr>
      <a:lvl3pPr marL="1143000" indent="-228600" algn="l" defTabSz="457200"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cs typeface="+mn-cs"/>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hyperlink" Target="https://www.cs.colostate.edu/~cs270/.Spring20/resources/memory.circ"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hemeOverride" Target="../theme/themeOverride2.xml"/><Relationship Id="rId5" Type="http://schemas.openxmlformats.org/officeDocument/2006/relationships/hyperlink" Target="https://www.cs.colostate.edu/~cs270/.Spring20/resources/memory.circ"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
          <p:cNvSpPr txBox="1">
            <a:spLocks noChangeArrowheads="1"/>
          </p:cNvSpPr>
          <p:nvPr/>
        </p:nvSpPr>
        <p:spPr bwMode="auto">
          <a:xfrm>
            <a:off x="2362200" y="2895600"/>
            <a:ext cx="746760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pPr eaLnBrk="1" hangingPunct="1"/>
            <a:br>
              <a:rPr lang="en-US" sz="3600" dirty="0">
                <a:solidFill>
                  <a:srgbClr val="333399"/>
                </a:solidFill>
                <a:latin typeface="Arial" charset="0"/>
              </a:rPr>
            </a:br>
            <a:r>
              <a:rPr lang="en-US" sz="3600" dirty="0">
                <a:solidFill>
                  <a:srgbClr val="333399"/>
                </a:solidFill>
                <a:latin typeface="Arial" charset="0"/>
              </a:rPr>
              <a:t>Peer Instruction #11:</a:t>
            </a:r>
          </a:p>
          <a:p>
            <a:pPr eaLnBrk="1" hangingPunct="1"/>
            <a:r>
              <a:rPr lang="en-US" sz="3600" dirty="0">
                <a:solidFill>
                  <a:srgbClr val="333399"/>
                </a:solidFill>
                <a:latin typeface="Arial" charset="0"/>
              </a:rPr>
              <a:t>Logic and State Machines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676400" y="76200"/>
            <a:ext cx="10515600" cy="2133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A Control Store is used in the LC3 to generate the outputs of a current state and data related to the next state. If implemented in memory a Control Store cannot be updated</a:t>
            </a:r>
          </a:p>
        </p:txBody>
      </p:sp>
      <p:sp>
        <p:nvSpPr>
          <p:cNvPr id="8" name="Text Box 2"/>
          <p:cNvSpPr txBox="1">
            <a:spLocks noChangeArrowheads="1"/>
          </p:cNvSpPr>
          <p:nvPr/>
        </p:nvSpPr>
        <p:spPr bwMode="auto">
          <a:xfrm>
            <a:off x="2743200" y="2819400"/>
            <a:ext cx="6286500"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False, False</a:t>
            </a:r>
          </a:p>
          <a:p>
            <a:pPr marL="514350" indent="-514350">
              <a:spcBef>
                <a:spcPts val="800"/>
              </a:spcBef>
              <a:buClr>
                <a:srgbClr val="3333CC"/>
              </a:buClr>
              <a:buFont typeface="+mj-lt"/>
              <a:buAutoNum type="alphaUcPeriod"/>
            </a:pPr>
            <a:r>
              <a:rPr lang="en-US" sz="2800" dirty="0">
                <a:solidFill>
                  <a:srgbClr val="000000"/>
                </a:solidFill>
                <a:latin typeface="Arial" charset="0"/>
              </a:rPr>
              <a:t>False, True</a:t>
            </a:r>
          </a:p>
          <a:p>
            <a:pPr marL="514350" indent="-514350">
              <a:spcBef>
                <a:spcPts val="800"/>
              </a:spcBef>
              <a:buClr>
                <a:srgbClr val="3333CC"/>
              </a:buClr>
              <a:buFont typeface="+mj-lt"/>
              <a:buAutoNum type="alphaUcPeriod"/>
            </a:pPr>
            <a:r>
              <a:rPr lang="en-US" sz="2800" dirty="0">
                <a:solidFill>
                  <a:srgbClr val="000000"/>
                </a:solidFill>
                <a:latin typeface="Arial" charset="0"/>
              </a:rPr>
              <a:t>True, False</a:t>
            </a:r>
          </a:p>
          <a:p>
            <a:pPr marL="514350" indent="-514350">
              <a:spcBef>
                <a:spcPts val="800"/>
              </a:spcBef>
              <a:buClr>
                <a:srgbClr val="3333CC"/>
              </a:buClr>
              <a:buFont typeface="+mj-lt"/>
              <a:buAutoNum type="alphaUcPeriod"/>
            </a:pPr>
            <a:r>
              <a:rPr lang="en-US" sz="2800" dirty="0">
                <a:solidFill>
                  <a:srgbClr val="000000"/>
                </a:solidFill>
                <a:latin typeface="Arial" charset="0"/>
              </a:rPr>
              <a:t>True, True</a:t>
            </a:r>
          </a:p>
        </p:txBody>
      </p:sp>
    </p:spTree>
    <p:extLst>
      <p:ext uri="{BB962C8B-B14F-4D97-AF65-F5344CB8AC3E}">
        <p14:creationId xmlns:p14="http://schemas.microsoft.com/office/powerpoint/2010/main" val="379075533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981200" y="228600"/>
            <a:ext cx="99822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A D flip-flop is composed of how many D latches. What is the advantage of a D flip-flop over a D latch</a:t>
            </a:r>
          </a:p>
        </p:txBody>
      </p:sp>
      <p:sp>
        <p:nvSpPr>
          <p:cNvPr id="8" name="Text Box 2"/>
          <p:cNvSpPr txBox="1">
            <a:spLocks noChangeArrowheads="1"/>
          </p:cNvSpPr>
          <p:nvPr/>
        </p:nvSpPr>
        <p:spPr bwMode="auto">
          <a:xfrm>
            <a:off x="533400" y="2743200"/>
            <a:ext cx="8610600"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.5, input value is available immediately as output</a:t>
            </a:r>
          </a:p>
          <a:p>
            <a:pPr marL="514350" indent="-514350">
              <a:spcBef>
                <a:spcPts val="800"/>
              </a:spcBef>
              <a:buClr>
                <a:srgbClr val="3333CC"/>
              </a:buClr>
              <a:buFont typeface="+mj-lt"/>
              <a:buAutoNum type="alphaUcPeriod"/>
            </a:pPr>
            <a:r>
              <a:rPr lang="en-US" sz="2800" dirty="0">
                <a:solidFill>
                  <a:srgbClr val="000000"/>
                </a:solidFill>
                <a:latin typeface="Arial" charset="0"/>
              </a:rPr>
              <a:t>2, input value does not become the output until the next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1, no advantage they are just two words that describe the same device</a:t>
            </a:r>
          </a:p>
          <a:p>
            <a:pPr marL="514350" indent="-514350">
              <a:spcBef>
                <a:spcPts val="800"/>
              </a:spcBef>
              <a:buClr>
                <a:srgbClr val="3333CC"/>
              </a:buClr>
              <a:buFont typeface="+mj-lt"/>
              <a:buAutoNum type="alphaUcPeriod"/>
            </a:pPr>
            <a:r>
              <a:rPr lang="en-US" sz="2800" dirty="0">
                <a:solidFill>
                  <a:srgbClr val="000000"/>
                </a:solidFill>
                <a:latin typeface="Arial" charset="0"/>
              </a:rPr>
              <a:t>2, input value is available immediately as output</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600441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28800" y="304800"/>
            <a:ext cx="96774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A D flip-flop is composed of how many D latches. What is the advantage of a D flip-flop over a D latch</a:t>
            </a:r>
          </a:p>
        </p:txBody>
      </p:sp>
      <p:pic>
        <p:nvPicPr>
          <p:cNvPr id="2" name="Picture 1">
            <a:extLst>
              <a:ext uri="{FF2B5EF4-FFF2-40B4-BE49-F238E27FC236}">
                <a16:creationId xmlns:a16="http://schemas.microsoft.com/office/drawing/2014/main" id="{B17EC0CB-3C1D-42A5-84B3-18A529DD6E81}"/>
              </a:ext>
            </a:extLst>
          </p:cNvPr>
          <p:cNvPicPr>
            <a:picLocks noChangeAspect="1"/>
          </p:cNvPicPr>
          <p:nvPr/>
        </p:nvPicPr>
        <p:blipFill>
          <a:blip r:embed="rId3"/>
          <a:stretch>
            <a:fillRect/>
          </a:stretch>
        </p:blipFill>
        <p:spPr>
          <a:xfrm>
            <a:off x="609600" y="3276600"/>
            <a:ext cx="8852159" cy="2475191"/>
          </a:xfrm>
          <a:prstGeom prst="rect">
            <a:avLst/>
          </a:prstGeom>
        </p:spPr>
      </p:pic>
      <p:sp>
        <p:nvSpPr>
          <p:cNvPr id="4" name="Rectangle 3">
            <a:extLst>
              <a:ext uri="{FF2B5EF4-FFF2-40B4-BE49-F238E27FC236}">
                <a16:creationId xmlns:a16="http://schemas.microsoft.com/office/drawing/2014/main" id="{2B718747-0946-4C09-B508-CB55E09B08E6}"/>
              </a:ext>
            </a:extLst>
          </p:cNvPr>
          <p:cNvSpPr/>
          <p:nvPr/>
        </p:nvSpPr>
        <p:spPr>
          <a:xfrm>
            <a:off x="38100" y="6208796"/>
            <a:ext cx="9486900" cy="400110"/>
          </a:xfrm>
          <a:prstGeom prst="rect">
            <a:avLst/>
          </a:prstGeom>
        </p:spPr>
        <p:txBody>
          <a:bodyPr wrap="square">
            <a:spAutoFit/>
          </a:bodyPr>
          <a:lstStyle/>
          <a:p>
            <a:r>
              <a:rPr lang="en-US" sz="2000" dirty="0">
                <a:solidFill>
                  <a:schemeClr val="accent2"/>
                </a:solidFill>
                <a:hlinkClick r:id="rId4">
                  <a:extLst>
                    <a:ext uri="{A12FA001-AC4F-418D-AE19-62706E023703}">
                      <ahyp:hlinkClr xmlns:ahyp="http://schemas.microsoft.com/office/drawing/2018/hyperlinkcolor" val="tx"/>
                    </a:ext>
                  </a:extLst>
                </a:hlinkClick>
              </a:rPr>
              <a:t>https://www.cs.colostate.edu/~cs270/.Spring20/resources/memory.circ</a:t>
            </a:r>
            <a:endParaRPr lang="en-US" sz="2000" dirty="0">
              <a:solidFill>
                <a:schemeClr val="accent2"/>
              </a:solidFill>
            </a:endParaRPr>
          </a:p>
        </p:txBody>
      </p:sp>
    </p:spTree>
    <p:extLst>
      <p:ext uri="{BB962C8B-B14F-4D97-AF65-F5344CB8AC3E}">
        <p14:creationId xmlns:p14="http://schemas.microsoft.com/office/powerpoint/2010/main" val="5089364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2018542" y="87652"/>
            <a:ext cx="9944858"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What Karnaugh Map corresponds to the following truth table</a:t>
            </a:r>
          </a:p>
        </p:txBody>
      </p:sp>
      <p:graphicFrame>
        <p:nvGraphicFramePr>
          <p:cNvPr id="7" name="Table 6">
            <a:extLst>
              <a:ext uri="{FF2B5EF4-FFF2-40B4-BE49-F238E27FC236}">
                <a16:creationId xmlns:a16="http://schemas.microsoft.com/office/drawing/2014/main" id="{2B78AC9B-2974-4BDF-822C-036AD700B9AB}"/>
              </a:ext>
            </a:extLst>
          </p:cNvPr>
          <p:cNvGraphicFramePr>
            <a:graphicFrameLocks noGrp="1"/>
          </p:cNvGraphicFramePr>
          <p:nvPr>
            <p:extLst>
              <p:ext uri="{D42A27DB-BD31-4B8C-83A1-F6EECF244321}">
                <p14:modId xmlns:p14="http://schemas.microsoft.com/office/powerpoint/2010/main" val="4020331390"/>
              </p:ext>
            </p:extLst>
          </p:nvPr>
        </p:nvGraphicFramePr>
        <p:xfrm>
          <a:off x="693420" y="3147840"/>
          <a:ext cx="1706880" cy="3017862"/>
        </p:xfrm>
        <a:graphic>
          <a:graphicData uri="http://schemas.openxmlformats.org/drawingml/2006/table">
            <a:tbl>
              <a:tblPr firstRow="1" bandRow="1">
                <a:tableStyleId>{00A15C55-8517-42AA-B614-E9B94910E393}</a:tableStyleId>
              </a:tblPr>
              <a:tblGrid>
                <a:gridCol w="426720">
                  <a:extLst>
                    <a:ext uri="{9D8B030D-6E8A-4147-A177-3AD203B41FA5}">
                      <a16:colId xmlns:a16="http://schemas.microsoft.com/office/drawing/2014/main" val="20000"/>
                    </a:ext>
                  </a:extLst>
                </a:gridCol>
                <a:gridCol w="426720">
                  <a:extLst>
                    <a:ext uri="{9D8B030D-6E8A-4147-A177-3AD203B41FA5}">
                      <a16:colId xmlns:a16="http://schemas.microsoft.com/office/drawing/2014/main" val="20001"/>
                    </a:ext>
                  </a:extLst>
                </a:gridCol>
                <a:gridCol w="426720">
                  <a:extLst>
                    <a:ext uri="{9D8B030D-6E8A-4147-A177-3AD203B41FA5}">
                      <a16:colId xmlns:a16="http://schemas.microsoft.com/office/drawing/2014/main" val="20002"/>
                    </a:ext>
                  </a:extLst>
                </a:gridCol>
                <a:gridCol w="426720">
                  <a:extLst>
                    <a:ext uri="{9D8B030D-6E8A-4147-A177-3AD203B41FA5}">
                      <a16:colId xmlns:a16="http://schemas.microsoft.com/office/drawing/2014/main" val="20003"/>
                    </a:ext>
                  </a:extLst>
                </a:gridCol>
              </a:tblGrid>
              <a:tr h="270933">
                <a:tc>
                  <a:txBody>
                    <a:bodyPr/>
                    <a:lstStyle/>
                    <a:p>
                      <a:r>
                        <a:rPr lang="en-US" sz="1600" dirty="0"/>
                        <a:t>A</a:t>
                      </a:r>
                    </a:p>
                  </a:txBody>
                  <a:tcPr marL="91478" marR="91478" marT="45739" marB="45739"/>
                </a:tc>
                <a:tc>
                  <a:txBody>
                    <a:bodyPr/>
                    <a:lstStyle/>
                    <a:p>
                      <a:r>
                        <a:rPr lang="en-US" sz="1600" dirty="0"/>
                        <a:t>B</a:t>
                      </a:r>
                    </a:p>
                  </a:txBody>
                  <a:tcPr marL="91478" marR="91478" marT="45739" marB="45739"/>
                </a:tc>
                <a:tc>
                  <a:txBody>
                    <a:bodyPr/>
                    <a:lstStyle/>
                    <a:p>
                      <a:r>
                        <a:rPr lang="en-US" sz="1600" dirty="0"/>
                        <a:t>C</a:t>
                      </a:r>
                    </a:p>
                  </a:txBody>
                  <a:tcPr marL="91478" marR="91478" marT="45739" marB="45739"/>
                </a:tc>
                <a:tc>
                  <a:txBody>
                    <a:bodyPr/>
                    <a:lstStyle/>
                    <a:p>
                      <a:r>
                        <a:rPr lang="en-US" sz="1600" dirty="0"/>
                        <a:t>X</a:t>
                      </a:r>
                    </a:p>
                  </a:txBody>
                  <a:tcPr marL="91478" marR="91478" marT="45739" marB="45739"/>
                </a:tc>
                <a:extLst>
                  <a:ext uri="{0D108BD9-81ED-4DB2-BD59-A6C34878D82A}">
                    <a16:rowId xmlns:a16="http://schemas.microsoft.com/office/drawing/2014/main" val="10000"/>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1"/>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2"/>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3"/>
                  </a:ext>
                </a:extLst>
              </a:tr>
              <a:tr h="270933">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4"/>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5"/>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0</a:t>
                      </a:r>
                    </a:p>
                  </a:txBody>
                  <a:tcPr marL="91478" marR="91478" marT="45739" marB="45739"/>
                </a:tc>
                <a:extLst>
                  <a:ext uri="{0D108BD9-81ED-4DB2-BD59-A6C34878D82A}">
                    <a16:rowId xmlns:a16="http://schemas.microsoft.com/office/drawing/2014/main" val="10006"/>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0</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7"/>
                  </a:ext>
                </a:extLst>
              </a:tr>
              <a:tr h="270933">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chemeClr val="tx1"/>
                          </a:solidFill>
                        </a:rPr>
                        <a:t>1</a:t>
                      </a:r>
                    </a:p>
                  </a:txBody>
                  <a:tcPr marL="91478" marR="91478" marT="45739" marB="45739"/>
                </a:tc>
                <a:tc>
                  <a:txBody>
                    <a:bodyPr/>
                    <a:lstStyle/>
                    <a:p>
                      <a:r>
                        <a:rPr lang="en-US" sz="1600" dirty="0">
                          <a:solidFill>
                            <a:srgbClr val="C00000"/>
                          </a:solidFill>
                        </a:rPr>
                        <a:t>1</a:t>
                      </a:r>
                    </a:p>
                  </a:txBody>
                  <a:tcPr marL="91478" marR="91478" marT="45739" marB="45739"/>
                </a:tc>
                <a:extLst>
                  <a:ext uri="{0D108BD9-81ED-4DB2-BD59-A6C34878D82A}">
                    <a16:rowId xmlns:a16="http://schemas.microsoft.com/office/drawing/2014/main" val="10008"/>
                  </a:ext>
                </a:extLst>
              </a:tr>
            </a:tbl>
          </a:graphicData>
        </a:graphic>
      </p:graphicFrame>
      <p:sp>
        <p:nvSpPr>
          <p:cNvPr id="8" name="TextBox 7">
            <a:extLst>
              <a:ext uri="{FF2B5EF4-FFF2-40B4-BE49-F238E27FC236}">
                <a16:creationId xmlns:a16="http://schemas.microsoft.com/office/drawing/2014/main" id="{2A31F10D-5D99-431E-BA3D-F2BC5BD47387}"/>
              </a:ext>
            </a:extLst>
          </p:cNvPr>
          <p:cNvSpPr txBox="1"/>
          <p:nvPr/>
        </p:nvSpPr>
        <p:spPr>
          <a:xfrm>
            <a:off x="163258" y="4755308"/>
            <a:ext cx="407484" cy="461665"/>
          </a:xfrm>
          <a:prstGeom prst="rect">
            <a:avLst/>
          </a:prstGeom>
          <a:noFill/>
        </p:spPr>
        <p:txBody>
          <a:bodyPr wrap="none" rtlCol="0">
            <a:spAutoFit/>
          </a:bodyPr>
          <a:lstStyle/>
          <a:p>
            <a:r>
              <a:rPr lang="en-US" dirty="0"/>
              <a:t>X</a:t>
            </a:r>
          </a:p>
        </p:txBody>
      </p:sp>
      <p:pic>
        <p:nvPicPr>
          <p:cNvPr id="12" name="Picture 11">
            <a:extLst>
              <a:ext uri="{FF2B5EF4-FFF2-40B4-BE49-F238E27FC236}">
                <a16:creationId xmlns:a16="http://schemas.microsoft.com/office/drawing/2014/main" id="{ECE78D00-7B29-4E96-B491-D3574E61D82B}"/>
              </a:ext>
            </a:extLst>
          </p:cNvPr>
          <p:cNvPicPr>
            <a:picLocks noChangeAspect="1"/>
          </p:cNvPicPr>
          <p:nvPr/>
        </p:nvPicPr>
        <p:blipFill>
          <a:blip r:embed="rId3"/>
          <a:stretch>
            <a:fillRect/>
          </a:stretch>
        </p:blipFill>
        <p:spPr>
          <a:xfrm>
            <a:off x="3429000" y="2928094"/>
            <a:ext cx="5334000" cy="3919020"/>
          </a:xfrm>
          <a:prstGeom prst="rect">
            <a:avLst/>
          </a:prstGeom>
        </p:spPr>
      </p:pic>
      <p:sp>
        <p:nvSpPr>
          <p:cNvPr id="13" name="TextBox 12">
            <a:extLst>
              <a:ext uri="{FF2B5EF4-FFF2-40B4-BE49-F238E27FC236}">
                <a16:creationId xmlns:a16="http://schemas.microsoft.com/office/drawing/2014/main" id="{FB023FEE-F3AD-4277-8BF1-BD12EC63FF5A}"/>
              </a:ext>
            </a:extLst>
          </p:cNvPr>
          <p:cNvSpPr txBox="1"/>
          <p:nvPr/>
        </p:nvSpPr>
        <p:spPr>
          <a:xfrm>
            <a:off x="4267200" y="2466430"/>
            <a:ext cx="407484" cy="461665"/>
          </a:xfrm>
          <a:prstGeom prst="rect">
            <a:avLst/>
          </a:prstGeom>
          <a:noFill/>
        </p:spPr>
        <p:txBody>
          <a:bodyPr wrap="none" rtlCol="0">
            <a:spAutoFit/>
          </a:bodyPr>
          <a:lstStyle/>
          <a:p>
            <a:r>
              <a:rPr lang="en-US" b="1" dirty="0">
                <a:solidFill>
                  <a:schemeClr val="accent2"/>
                </a:solidFill>
                <a:latin typeface="+mn-lt"/>
              </a:rPr>
              <a:t>A</a:t>
            </a:r>
          </a:p>
        </p:txBody>
      </p:sp>
      <p:sp>
        <p:nvSpPr>
          <p:cNvPr id="15" name="TextBox 14">
            <a:extLst>
              <a:ext uri="{FF2B5EF4-FFF2-40B4-BE49-F238E27FC236}">
                <a16:creationId xmlns:a16="http://schemas.microsoft.com/office/drawing/2014/main" id="{1669EEA0-1C2B-46DC-A2EA-D903BF7BC0E1}"/>
              </a:ext>
            </a:extLst>
          </p:cNvPr>
          <p:cNvSpPr txBox="1"/>
          <p:nvPr/>
        </p:nvSpPr>
        <p:spPr>
          <a:xfrm>
            <a:off x="7162800" y="2466429"/>
            <a:ext cx="407484" cy="461665"/>
          </a:xfrm>
          <a:prstGeom prst="rect">
            <a:avLst/>
          </a:prstGeom>
          <a:noFill/>
        </p:spPr>
        <p:txBody>
          <a:bodyPr wrap="none" rtlCol="0">
            <a:spAutoFit/>
          </a:bodyPr>
          <a:lstStyle/>
          <a:p>
            <a:r>
              <a:rPr lang="en-US" b="1" dirty="0">
                <a:solidFill>
                  <a:schemeClr val="accent2"/>
                </a:solidFill>
                <a:latin typeface="+mn-lt"/>
              </a:rPr>
              <a:t>B</a:t>
            </a:r>
          </a:p>
        </p:txBody>
      </p:sp>
      <p:sp>
        <p:nvSpPr>
          <p:cNvPr id="16" name="TextBox 15">
            <a:extLst>
              <a:ext uri="{FF2B5EF4-FFF2-40B4-BE49-F238E27FC236}">
                <a16:creationId xmlns:a16="http://schemas.microsoft.com/office/drawing/2014/main" id="{09947CB1-FD5F-4883-B334-A5AE496A3D02}"/>
              </a:ext>
            </a:extLst>
          </p:cNvPr>
          <p:cNvSpPr txBox="1"/>
          <p:nvPr/>
        </p:nvSpPr>
        <p:spPr>
          <a:xfrm>
            <a:off x="4267200" y="4656772"/>
            <a:ext cx="407484" cy="461665"/>
          </a:xfrm>
          <a:prstGeom prst="rect">
            <a:avLst/>
          </a:prstGeom>
          <a:noFill/>
        </p:spPr>
        <p:txBody>
          <a:bodyPr wrap="square" rtlCol="0">
            <a:spAutoFit/>
          </a:bodyPr>
          <a:lstStyle/>
          <a:p>
            <a:r>
              <a:rPr lang="en-US" b="1" dirty="0">
                <a:solidFill>
                  <a:schemeClr val="accent2"/>
                </a:solidFill>
                <a:latin typeface="+mn-lt"/>
              </a:rPr>
              <a:t>C</a:t>
            </a:r>
          </a:p>
        </p:txBody>
      </p:sp>
      <p:sp>
        <p:nvSpPr>
          <p:cNvPr id="17" name="TextBox 16">
            <a:extLst>
              <a:ext uri="{FF2B5EF4-FFF2-40B4-BE49-F238E27FC236}">
                <a16:creationId xmlns:a16="http://schemas.microsoft.com/office/drawing/2014/main" id="{729F0434-1FE0-4A4B-BA2F-6B65D401B683}"/>
              </a:ext>
            </a:extLst>
          </p:cNvPr>
          <p:cNvSpPr txBox="1"/>
          <p:nvPr/>
        </p:nvSpPr>
        <p:spPr>
          <a:xfrm>
            <a:off x="7162800" y="4524475"/>
            <a:ext cx="407484" cy="461665"/>
          </a:xfrm>
          <a:prstGeom prst="rect">
            <a:avLst/>
          </a:prstGeom>
          <a:noFill/>
        </p:spPr>
        <p:txBody>
          <a:bodyPr wrap="none" rtlCol="0">
            <a:spAutoFit/>
          </a:bodyPr>
          <a:lstStyle/>
          <a:p>
            <a:r>
              <a:rPr lang="en-US" b="1" dirty="0">
                <a:solidFill>
                  <a:schemeClr val="accent2"/>
                </a:solidFill>
                <a:latin typeface="+mn-lt"/>
              </a:rPr>
              <a:t>D</a:t>
            </a:r>
          </a:p>
        </p:txBody>
      </p:sp>
    </p:spTree>
    <p:extLst>
      <p:ext uri="{BB962C8B-B14F-4D97-AF65-F5344CB8AC3E}">
        <p14:creationId xmlns:p14="http://schemas.microsoft.com/office/powerpoint/2010/main" val="72442927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28800" y="87652"/>
            <a:ext cx="8760188" cy="6565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What truth table corresponds to the circuit?</a:t>
            </a:r>
          </a:p>
        </p:txBody>
      </p:sp>
      <p:sp>
        <p:nvSpPr>
          <p:cNvPr id="8" name="TextBox 7">
            <a:extLst>
              <a:ext uri="{FF2B5EF4-FFF2-40B4-BE49-F238E27FC236}">
                <a16:creationId xmlns:a16="http://schemas.microsoft.com/office/drawing/2014/main" id="{2A31F10D-5D99-431E-BA3D-F2BC5BD47387}"/>
              </a:ext>
            </a:extLst>
          </p:cNvPr>
          <p:cNvSpPr txBox="1"/>
          <p:nvPr/>
        </p:nvSpPr>
        <p:spPr>
          <a:xfrm>
            <a:off x="1611058" y="4875214"/>
            <a:ext cx="407484" cy="461665"/>
          </a:xfrm>
          <a:prstGeom prst="rect">
            <a:avLst/>
          </a:prstGeom>
          <a:noFill/>
        </p:spPr>
        <p:txBody>
          <a:bodyPr wrap="none" rtlCol="0">
            <a:spAutoFit/>
          </a:bodyPr>
          <a:lstStyle/>
          <a:p>
            <a:r>
              <a:rPr lang="en-US" dirty="0"/>
              <a:t>X</a:t>
            </a:r>
          </a:p>
        </p:txBody>
      </p:sp>
      <p:graphicFrame>
        <p:nvGraphicFramePr>
          <p:cNvPr id="3" name="Table 2">
            <a:extLst>
              <a:ext uri="{FF2B5EF4-FFF2-40B4-BE49-F238E27FC236}">
                <a16:creationId xmlns:a16="http://schemas.microsoft.com/office/drawing/2014/main" id="{78DBFDF0-9B94-4B07-AF1C-1284F62CB13F}"/>
              </a:ext>
            </a:extLst>
          </p:cNvPr>
          <p:cNvGraphicFramePr>
            <a:graphicFrameLocks noGrp="1"/>
          </p:cNvGraphicFramePr>
          <p:nvPr>
            <p:extLst>
              <p:ext uri="{D42A27DB-BD31-4B8C-83A1-F6EECF244321}">
                <p14:modId xmlns:p14="http://schemas.microsoft.com/office/powerpoint/2010/main" val="3736115516"/>
              </p:ext>
            </p:extLst>
          </p:nvPr>
        </p:nvGraphicFramePr>
        <p:xfrm>
          <a:off x="4632533" y="2772260"/>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In</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graphicFrame>
        <p:nvGraphicFramePr>
          <p:cNvPr id="14" name="Table 13">
            <a:extLst>
              <a:ext uri="{FF2B5EF4-FFF2-40B4-BE49-F238E27FC236}">
                <a16:creationId xmlns:a16="http://schemas.microsoft.com/office/drawing/2014/main" id="{43BF78B5-BBA2-44F0-8CAA-286D9759C844}"/>
              </a:ext>
            </a:extLst>
          </p:cNvPr>
          <p:cNvGraphicFramePr>
            <a:graphicFrameLocks noGrp="1"/>
          </p:cNvGraphicFramePr>
          <p:nvPr>
            <p:extLst>
              <p:ext uri="{D42A27DB-BD31-4B8C-83A1-F6EECF244321}">
                <p14:modId xmlns:p14="http://schemas.microsoft.com/office/powerpoint/2010/main" val="3100871472"/>
              </p:ext>
            </p:extLst>
          </p:nvPr>
        </p:nvGraphicFramePr>
        <p:xfrm>
          <a:off x="7183943" y="2776340"/>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dirty="0">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In</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graphicFrame>
        <p:nvGraphicFramePr>
          <p:cNvPr id="18" name="Table 17">
            <a:extLst>
              <a:ext uri="{FF2B5EF4-FFF2-40B4-BE49-F238E27FC236}">
                <a16:creationId xmlns:a16="http://schemas.microsoft.com/office/drawing/2014/main" id="{9FAB52C0-17B6-48BD-ADBA-FD8F7154C5B6}"/>
              </a:ext>
            </a:extLst>
          </p:cNvPr>
          <p:cNvGraphicFramePr>
            <a:graphicFrameLocks noGrp="1"/>
          </p:cNvGraphicFramePr>
          <p:nvPr>
            <p:extLst>
              <p:ext uri="{D42A27DB-BD31-4B8C-83A1-F6EECF244321}">
                <p14:modId xmlns:p14="http://schemas.microsoft.com/office/powerpoint/2010/main" val="522240024"/>
              </p:ext>
            </p:extLst>
          </p:nvPr>
        </p:nvGraphicFramePr>
        <p:xfrm>
          <a:off x="4593144" y="4962602"/>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In</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graphicFrame>
        <p:nvGraphicFramePr>
          <p:cNvPr id="19" name="Table 18">
            <a:extLst>
              <a:ext uri="{FF2B5EF4-FFF2-40B4-BE49-F238E27FC236}">
                <a16:creationId xmlns:a16="http://schemas.microsoft.com/office/drawing/2014/main" id="{293E1C2D-F179-48BA-83EC-F581F0B44E7D}"/>
              </a:ext>
            </a:extLst>
          </p:cNvPr>
          <p:cNvGraphicFramePr>
            <a:graphicFrameLocks noGrp="1"/>
          </p:cNvGraphicFramePr>
          <p:nvPr>
            <p:extLst>
              <p:ext uri="{D42A27DB-BD31-4B8C-83A1-F6EECF244321}">
                <p14:modId xmlns:p14="http://schemas.microsoft.com/office/powerpoint/2010/main" val="698467049"/>
              </p:ext>
            </p:extLst>
          </p:nvPr>
        </p:nvGraphicFramePr>
        <p:xfrm>
          <a:off x="7183944" y="4962602"/>
          <a:ext cx="1784350" cy="1617979"/>
        </p:xfrm>
        <a:graphic>
          <a:graphicData uri="http://schemas.openxmlformats.org/drawingml/2006/table">
            <a:tbl>
              <a:tblPr/>
              <a:tblGrid>
                <a:gridCol w="356870">
                  <a:extLst>
                    <a:ext uri="{9D8B030D-6E8A-4147-A177-3AD203B41FA5}">
                      <a16:colId xmlns:a16="http://schemas.microsoft.com/office/drawing/2014/main" val="1382345582"/>
                    </a:ext>
                  </a:extLst>
                </a:gridCol>
                <a:gridCol w="356870">
                  <a:extLst>
                    <a:ext uri="{9D8B030D-6E8A-4147-A177-3AD203B41FA5}">
                      <a16:colId xmlns:a16="http://schemas.microsoft.com/office/drawing/2014/main" val="3380628083"/>
                    </a:ext>
                  </a:extLst>
                </a:gridCol>
                <a:gridCol w="356870">
                  <a:extLst>
                    <a:ext uri="{9D8B030D-6E8A-4147-A177-3AD203B41FA5}">
                      <a16:colId xmlns:a16="http://schemas.microsoft.com/office/drawing/2014/main" val="292005196"/>
                    </a:ext>
                  </a:extLst>
                </a:gridCol>
                <a:gridCol w="356870">
                  <a:extLst>
                    <a:ext uri="{9D8B030D-6E8A-4147-A177-3AD203B41FA5}">
                      <a16:colId xmlns:a16="http://schemas.microsoft.com/office/drawing/2014/main" val="3571546566"/>
                    </a:ext>
                  </a:extLst>
                </a:gridCol>
                <a:gridCol w="356870">
                  <a:extLst>
                    <a:ext uri="{9D8B030D-6E8A-4147-A177-3AD203B41FA5}">
                      <a16:colId xmlns:a16="http://schemas.microsoft.com/office/drawing/2014/main" val="1737624983"/>
                    </a:ext>
                  </a:extLst>
                </a:gridCol>
              </a:tblGrid>
              <a:tr h="183676">
                <a:tc>
                  <a:txBody>
                    <a:bodyPr/>
                    <a:lstStyle/>
                    <a:p>
                      <a:pPr algn="ctr" fontAlgn="b"/>
                      <a:r>
                        <a:rPr lang="en-US" sz="1100" b="0" i="0" u="none" strike="noStrike">
                          <a:solidFill>
                            <a:srgbClr val="000000"/>
                          </a:solidFill>
                          <a:effectLst/>
                          <a:latin typeface="Calibri" panose="020F0502020204030204" pitchFamily="34" charset="0"/>
                        </a:rPr>
                        <a:t>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In</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X</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14663"/>
                  </a:ext>
                </a:extLst>
              </a:tr>
              <a:tr h="183676">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4929130"/>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695089"/>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429212"/>
                  </a:ext>
                </a:extLst>
              </a:tr>
              <a:tr h="178661">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722700"/>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8067091"/>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333695"/>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9183"/>
                  </a:ext>
                </a:extLst>
              </a:tr>
              <a:tr h="178661">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6350" marR="6350" marT="635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1692799"/>
                  </a:ext>
                </a:extLst>
              </a:tr>
            </a:tbl>
          </a:graphicData>
        </a:graphic>
      </p:graphicFrame>
      <p:sp>
        <p:nvSpPr>
          <p:cNvPr id="20" name="TextBox 19">
            <a:extLst>
              <a:ext uri="{FF2B5EF4-FFF2-40B4-BE49-F238E27FC236}">
                <a16:creationId xmlns:a16="http://schemas.microsoft.com/office/drawing/2014/main" id="{E8197BD3-F73B-4A53-9E0F-D6330A0B1C64}"/>
              </a:ext>
            </a:extLst>
          </p:cNvPr>
          <p:cNvSpPr txBox="1"/>
          <p:nvPr/>
        </p:nvSpPr>
        <p:spPr>
          <a:xfrm>
            <a:off x="4745544" y="2248634"/>
            <a:ext cx="407484" cy="461665"/>
          </a:xfrm>
          <a:prstGeom prst="rect">
            <a:avLst/>
          </a:prstGeom>
          <a:noFill/>
        </p:spPr>
        <p:txBody>
          <a:bodyPr wrap="none" rtlCol="0">
            <a:spAutoFit/>
          </a:bodyPr>
          <a:lstStyle/>
          <a:p>
            <a:r>
              <a:rPr lang="en-US" b="1" dirty="0">
                <a:solidFill>
                  <a:schemeClr val="accent2"/>
                </a:solidFill>
                <a:latin typeface="+mn-lt"/>
              </a:rPr>
              <a:t>A</a:t>
            </a:r>
          </a:p>
        </p:txBody>
      </p:sp>
      <p:sp>
        <p:nvSpPr>
          <p:cNvPr id="21" name="TextBox 20">
            <a:extLst>
              <a:ext uri="{FF2B5EF4-FFF2-40B4-BE49-F238E27FC236}">
                <a16:creationId xmlns:a16="http://schemas.microsoft.com/office/drawing/2014/main" id="{022CAD50-99EB-4192-BC45-A5A86F8C81A0}"/>
              </a:ext>
            </a:extLst>
          </p:cNvPr>
          <p:cNvSpPr txBox="1"/>
          <p:nvPr/>
        </p:nvSpPr>
        <p:spPr>
          <a:xfrm>
            <a:off x="7260144" y="2286433"/>
            <a:ext cx="356684" cy="461665"/>
          </a:xfrm>
          <a:prstGeom prst="rect">
            <a:avLst/>
          </a:prstGeom>
          <a:noFill/>
        </p:spPr>
        <p:txBody>
          <a:bodyPr wrap="square" rtlCol="0">
            <a:spAutoFit/>
          </a:bodyPr>
          <a:lstStyle/>
          <a:p>
            <a:r>
              <a:rPr lang="en-US" b="1" dirty="0">
                <a:solidFill>
                  <a:schemeClr val="accent2"/>
                </a:solidFill>
                <a:latin typeface="+mn-lt"/>
              </a:rPr>
              <a:t>B</a:t>
            </a:r>
          </a:p>
        </p:txBody>
      </p:sp>
      <p:sp>
        <p:nvSpPr>
          <p:cNvPr id="22" name="TextBox 21">
            <a:extLst>
              <a:ext uri="{FF2B5EF4-FFF2-40B4-BE49-F238E27FC236}">
                <a16:creationId xmlns:a16="http://schemas.microsoft.com/office/drawing/2014/main" id="{E7F901FA-894A-45E5-AC05-1013AC74FBE8}"/>
              </a:ext>
            </a:extLst>
          </p:cNvPr>
          <p:cNvSpPr txBox="1"/>
          <p:nvPr/>
        </p:nvSpPr>
        <p:spPr>
          <a:xfrm>
            <a:off x="4745544" y="4438976"/>
            <a:ext cx="407484" cy="461665"/>
          </a:xfrm>
          <a:prstGeom prst="rect">
            <a:avLst/>
          </a:prstGeom>
          <a:noFill/>
        </p:spPr>
        <p:txBody>
          <a:bodyPr wrap="square" rtlCol="0">
            <a:spAutoFit/>
          </a:bodyPr>
          <a:lstStyle/>
          <a:p>
            <a:r>
              <a:rPr lang="en-US" b="1" dirty="0">
                <a:solidFill>
                  <a:schemeClr val="accent2"/>
                </a:solidFill>
                <a:latin typeface="+mn-lt"/>
              </a:rPr>
              <a:t>C</a:t>
            </a:r>
          </a:p>
        </p:txBody>
      </p:sp>
      <p:sp>
        <p:nvSpPr>
          <p:cNvPr id="23" name="TextBox 22">
            <a:extLst>
              <a:ext uri="{FF2B5EF4-FFF2-40B4-BE49-F238E27FC236}">
                <a16:creationId xmlns:a16="http://schemas.microsoft.com/office/drawing/2014/main" id="{BFA4ACB9-FAE3-402C-B57B-D072738BDB07}"/>
              </a:ext>
            </a:extLst>
          </p:cNvPr>
          <p:cNvSpPr txBox="1"/>
          <p:nvPr/>
        </p:nvSpPr>
        <p:spPr>
          <a:xfrm>
            <a:off x="7209344" y="4447628"/>
            <a:ext cx="407484" cy="461665"/>
          </a:xfrm>
          <a:prstGeom prst="rect">
            <a:avLst/>
          </a:prstGeom>
          <a:noFill/>
        </p:spPr>
        <p:txBody>
          <a:bodyPr wrap="none" rtlCol="0">
            <a:spAutoFit/>
          </a:bodyPr>
          <a:lstStyle/>
          <a:p>
            <a:r>
              <a:rPr lang="en-US" b="1" dirty="0">
                <a:solidFill>
                  <a:schemeClr val="accent2"/>
                </a:solidFill>
                <a:latin typeface="+mn-lt"/>
              </a:rPr>
              <a:t>D</a:t>
            </a:r>
          </a:p>
        </p:txBody>
      </p:sp>
      <p:pic>
        <p:nvPicPr>
          <p:cNvPr id="6" name="Picture 5">
            <a:extLst>
              <a:ext uri="{FF2B5EF4-FFF2-40B4-BE49-F238E27FC236}">
                <a16:creationId xmlns:a16="http://schemas.microsoft.com/office/drawing/2014/main" id="{2322C7BF-0064-44B0-A02C-8EF54256065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5658" y="2717919"/>
            <a:ext cx="3650226" cy="3352800"/>
          </a:xfrm>
          <a:prstGeom prst="rect">
            <a:avLst/>
          </a:prstGeom>
        </p:spPr>
      </p:pic>
    </p:spTree>
    <p:extLst>
      <p:ext uri="{BB962C8B-B14F-4D97-AF65-F5344CB8AC3E}">
        <p14:creationId xmlns:p14="http://schemas.microsoft.com/office/powerpoint/2010/main" val="225690359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28800" y="152400"/>
            <a:ext cx="9982200" cy="152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If implemented as discussed in lectures what type of state machine could have the output vary during one clock cycle?</a:t>
            </a:r>
          </a:p>
        </p:txBody>
      </p:sp>
      <p:sp>
        <p:nvSpPr>
          <p:cNvPr id="8" name="Text Box 2"/>
          <p:cNvSpPr txBox="1">
            <a:spLocks noChangeArrowheads="1"/>
          </p:cNvSpPr>
          <p:nvPr/>
        </p:nvSpPr>
        <p:spPr bwMode="auto">
          <a:xfrm>
            <a:off x="2057400" y="2743200"/>
            <a:ext cx="4038600"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Mealy</a:t>
            </a:r>
          </a:p>
          <a:p>
            <a:pPr marL="514350" indent="-514350">
              <a:spcBef>
                <a:spcPts val="800"/>
              </a:spcBef>
              <a:buClr>
                <a:srgbClr val="3333CC"/>
              </a:buClr>
              <a:buFont typeface="+mj-lt"/>
              <a:buAutoNum type="alphaUcPeriod"/>
            </a:pPr>
            <a:r>
              <a:rPr lang="en-US" sz="2800" dirty="0">
                <a:solidFill>
                  <a:srgbClr val="000000"/>
                </a:solidFill>
                <a:latin typeface="Arial" charset="0"/>
              </a:rPr>
              <a:t>Moore</a:t>
            </a:r>
          </a:p>
          <a:p>
            <a:pPr marL="514350" indent="-514350">
              <a:spcBef>
                <a:spcPts val="800"/>
              </a:spcBef>
              <a:buClr>
                <a:srgbClr val="3333CC"/>
              </a:buClr>
              <a:buFont typeface="+mj-lt"/>
              <a:buAutoNum type="alphaUcPeriod"/>
            </a:pPr>
            <a:r>
              <a:rPr lang="en-US" sz="2800" dirty="0">
                <a:solidFill>
                  <a:srgbClr val="000000"/>
                </a:solidFill>
                <a:latin typeface="Arial" charset="0"/>
              </a:rPr>
              <a:t>All of the above</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131550104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28800" y="152400"/>
            <a:ext cx="10210800" cy="152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How many bits of information does a D latch store? When will the input to a D latch become the output, assuming the WE line is asserted? </a:t>
            </a:r>
          </a:p>
        </p:txBody>
      </p:sp>
      <p:sp>
        <p:nvSpPr>
          <p:cNvPr id="8" name="Text Box 2"/>
          <p:cNvSpPr txBox="1">
            <a:spLocks noChangeArrowheads="1"/>
          </p:cNvSpPr>
          <p:nvPr/>
        </p:nvSpPr>
        <p:spPr bwMode="auto">
          <a:xfrm>
            <a:off x="2895600" y="2895600"/>
            <a:ext cx="6286500"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2 bits, in the current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1 bit, in the next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1 bit, after some propagation delay</a:t>
            </a:r>
          </a:p>
          <a:p>
            <a:pPr marL="514350" indent="-514350">
              <a:spcBef>
                <a:spcPts val="800"/>
              </a:spcBef>
              <a:buClr>
                <a:srgbClr val="3333CC"/>
              </a:buClr>
              <a:buFont typeface="+mj-lt"/>
              <a:buAutoNum type="alphaUcPeriod"/>
            </a:pPr>
            <a:r>
              <a:rPr lang="en-US" sz="2800" dirty="0">
                <a:solidFill>
                  <a:srgbClr val="000000"/>
                </a:solidFill>
                <a:latin typeface="Arial" charset="0"/>
              </a:rPr>
              <a:t>2 bits, in the next clock cycle</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736336068"/>
      </p:ext>
    </p:extLst>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28800" y="152400"/>
            <a:ext cx="10287000" cy="152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How many bits of information does a D latch store? When will the input to a D latch become the output, assuming the WE line is asserted? </a:t>
            </a:r>
          </a:p>
        </p:txBody>
      </p:sp>
      <p:pic>
        <p:nvPicPr>
          <p:cNvPr id="3" name="Picture 2">
            <a:extLst>
              <a:ext uri="{FF2B5EF4-FFF2-40B4-BE49-F238E27FC236}">
                <a16:creationId xmlns:a16="http://schemas.microsoft.com/office/drawing/2014/main" id="{3B1E3B9D-F66A-4007-AA30-C5ADF90255F9}"/>
              </a:ext>
            </a:extLst>
          </p:cNvPr>
          <p:cNvPicPr>
            <a:picLocks noChangeAspect="1"/>
          </p:cNvPicPr>
          <p:nvPr/>
        </p:nvPicPr>
        <p:blipFill>
          <a:blip r:embed="rId4"/>
          <a:stretch>
            <a:fillRect/>
          </a:stretch>
        </p:blipFill>
        <p:spPr>
          <a:xfrm>
            <a:off x="2667000" y="1905000"/>
            <a:ext cx="5334000" cy="4107853"/>
          </a:xfrm>
          <a:prstGeom prst="rect">
            <a:avLst/>
          </a:prstGeom>
          <a:solidFill>
            <a:schemeClr val="bg1"/>
          </a:solidFill>
        </p:spPr>
      </p:pic>
      <p:sp>
        <p:nvSpPr>
          <p:cNvPr id="2" name="Rectangle 1">
            <a:extLst>
              <a:ext uri="{FF2B5EF4-FFF2-40B4-BE49-F238E27FC236}">
                <a16:creationId xmlns:a16="http://schemas.microsoft.com/office/drawing/2014/main" id="{01A40675-ADC9-4042-A26F-2AF7362BC0C9}"/>
              </a:ext>
            </a:extLst>
          </p:cNvPr>
          <p:cNvSpPr/>
          <p:nvPr/>
        </p:nvSpPr>
        <p:spPr>
          <a:xfrm>
            <a:off x="38100" y="6208796"/>
            <a:ext cx="9486900" cy="400110"/>
          </a:xfrm>
          <a:prstGeom prst="rect">
            <a:avLst/>
          </a:prstGeom>
        </p:spPr>
        <p:txBody>
          <a:bodyPr wrap="square">
            <a:spAutoFit/>
          </a:bodyPr>
          <a:lstStyle/>
          <a:p>
            <a:r>
              <a:rPr lang="en-US" sz="2000" dirty="0">
                <a:solidFill>
                  <a:schemeClr val="accent2"/>
                </a:solidFill>
                <a:hlinkClick r:id="rId5">
                  <a:extLst>
                    <a:ext uri="{A12FA001-AC4F-418D-AE19-62706E023703}">
                      <ahyp:hlinkClr xmlns:ahyp="http://schemas.microsoft.com/office/drawing/2018/hyperlinkcolor" val="tx"/>
                    </a:ext>
                  </a:extLst>
                </a:hlinkClick>
              </a:rPr>
              <a:t>https://www.cs.colostate.edu/~cs270/.Spring20/resources/memory.circ</a:t>
            </a:r>
            <a:endParaRPr lang="en-US" sz="2000" dirty="0">
              <a:solidFill>
                <a:schemeClr val="accent2"/>
              </a:solidFill>
            </a:endParaRPr>
          </a:p>
        </p:txBody>
      </p:sp>
    </p:spTree>
    <p:extLst>
      <p:ext uri="{BB962C8B-B14F-4D97-AF65-F5344CB8AC3E}">
        <p14:creationId xmlns:p14="http://schemas.microsoft.com/office/powerpoint/2010/main" val="1902515511"/>
      </p:ext>
    </p:extLst>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893916" y="152400"/>
            <a:ext cx="10287000" cy="2743200"/>
          </a:xfrm>
          <a:prstGeom prst="rect">
            <a:avLst/>
          </a:prstGeom>
          <a:solidFill>
            <a:schemeClr val="bg1"/>
          </a:solid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2800" dirty="0">
                <a:solidFill>
                  <a:srgbClr val="333399"/>
                </a:solidFill>
                <a:latin typeface="Arial" charset="0"/>
              </a:rPr>
              <a:t>A sequential circuit has two flip-flops with inputs DA and DB. The combinational logic is described by the equations: </a:t>
            </a:r>
          </a:p>
          <a:p>
            <a:r>
              <a:rPr lang="en-US" sz="2800" dirty="0">
                <a:solidFill>
                  <a:srgbClr val="333399"/>
                </a:solidFill>
                <a:latin typeface="Arial" charset="0"/>
              </a:rPr>
              <a:t>DA = AB’X + A’X’ + A’B’, 		</a:t>
            </a:r>
          </a:p>
          <a:p>
            <a:r>
              <a:rPr lang="en-US" sz="2800" dirty="0">
                <a:solidFill>
                  <a:srgbClr val="333399"/>
                </a:solidFill>
                <a:latin typeface="Arial" charset="0"/>
              </a:rPr>
              <a:t>DB = A’X + BX’</a:t>
            </a:r>
          </a:p>
          <a:p>
            <a:r>
              <a:rPr lang="en-US" sz="2800" dirty="0">
                <a:solidFill>
                  <a:srgbClr val="333399"/>
                </a:solidFill>
                <a:latin typeface="Arial" charset="0"/>
              </a:rPr>
              <a:t>and is currently in state A,B = 0,0 if the input x is 1, the next state will be</a:t>
            </a:r>
          </a:p>
        </p:txBody>
      </p:sp>
      <p:sp>
        <p:nvSpPr>
          <p:cNvPr id="8" name="Text Box 2"/>
          <p:cNvSpPr txBox="1">
            <a:spLocks noChangeArrowheads="1"/>
          </p:cNvSpPr>
          <p:nvPr/>
        </p:nvSpPr>
        <p:spPr bwMode="auto">
          <a:xfrm>
            <a:off x="1524000" y="3276600"/>
            <a:ext cx="6286500"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A=0, B=0</a:t>
            </a:r>
          </a:p>
          <a:p>
            <a:pPr marL="514350" indent="-514350">
              <a:spcBef>
                <a:spcPts val="800"/>
              </a:spcBef>
              <a:buClr>
                <a:srgbClr val="3333CC"/>
              </a:buClr>
              <a:buFont typeface="+mj-lt"/>
              <a:buAutoNum type="alphaUcPeriod"/>
            </a:pPr>
            <a:r>
              <a:rPr lang="en-US" sz="2800" dirty="0">
                <a:solidFill>
                  <a:srgbClr val="000000"/>
                </a:solidFill>
                <a:latin typeface="Arial" charset="0"/>
              </a:rPr>
              <a:t>A=0, B=1</a:t>
            </a:r>
          </a:p>
          <a:p>
            <a:pPr marL="514350" indent="-514350">
              <a:spcBef>
                <a:spcPts val="800"/>
              </a:spcBef>
              <a:buClr>
                <a:srgbClr val="3333CC"/>
              </a:buClr>
              <a:buFont typeface="+mj-lt"/>
              <a:buAutoNum type="alphaUcPeriod"/>
            </a:pPr>
            <a:r>
              <a:rPr lang="en-US" sz="2800" dirty="0">
                <a:solidFill>
                  <a:srgbClr val="000000"/>
                </a:solidFill>
                <a:latin typeface="Arial" charset="0"/>
              </a:rPr>
              <a:t>A=1, B=0</a:t>
            </a:r>
          </a:p>
          <a:p>
            <a:pPr marL="514350" indent="-514350">
              <a:spcBef>
                <a:spcPts val="800"/>
              </a:spcBef>
              <a:buClr>
                <a:srgbClr val="3333CC"/>
              </a:buClr>
              <a:buFont typeface="+mj-lt"/>
              <a:buAutoNum type="alphaUcPeriod"/>
            </a:pPr>
            <a:r>
              <a:rPr lang="en-US" sz="2800" dirty="0">
                <a:solidFill>
                  <a:srgbClr val="000000"/>
                </a:solidFill>
                <a:latin typeface="Arial" charset="0"/>
              </a:rPr>
              <a:t>A=1, B=1</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22517524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752600" y="381000"/>
            <a:ext cx="10591800" cy="12313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The third cycle of the Fetch phase moves data between which registers</a:t>
            </a:r>
          </a:p>
        </p:txBody>
      </p:sp>
      <p:sp>
        <p:nvSpPr>
          <p:cNvPr id="8" name="Text Box 2"/>
          <p:cNvSpPr txBox="1">
            <a:spLocks noChangeArrowheads="1"/>
          </p:cNvSpPr>
          <p:nvPr/>
        </p:nvSpPr>
        <p:spPr bwMode="auto">
          <a:xfrm>
            <a:off x="3124200" y="2819400"/>
            <a:ext cx="6286500"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IR &lt;- PC</a:t>
            </a:r>
          </a:p>
          <a:p>
            <a:pPr marL="514350" indent="-514350">
              <a:spcBef>
                <a:spcPts val="800"/>
              </a:spcBef>
              <a:buClr>
                <a:srgbClr val="3333CC"/>
              </a:buClr>
              <a:buFont typeface="+mj-lt"/>
              <a:buAutoNum type="alphaUcPeriod"/>
            </a:pPr>
            <a:r>
              <a:rPr lang="en-US" sz="2800" dirty="0">
                <a:solidFill>
                  <a:srgbClr val="000000"/>
                </a:solidFill>
                <a:latin typeface="Arial" charset="0"/>
              </a:rPr>
              <a:t>PC &lt;- MAR</a:t>
            </a:r>
          </a:p>
          <a:p>
            <a:pPr marL="514350" indent="-514350">
              <a:spcBef>
                <a:spcPts val="800"/>
              </a:spcBef>
              <a:buClr>
                <a:srgbClr val="3333CC"/>
              </a:buClr>
              <a:buFont typeface="+mj-lt"/>
              <a:buAutoNum type="alphaUcPeriod"/>
            </a:pPr>
            <a:r>
              <a:rPr lang="en-US" sz="2800" dirty="0">
                <a:solidFill>
                  <a:srgbClr val="000000"/>
                </a:solidFill>
                <a:latin typeface="Arial" charset="0"/>
              </a:rPr>
              <a:t>IR &lt;- MDR</a:t>
            </a:r>
          </a:p>
          <a:p>
            <a:pPr marL="514350" indent="-514350">
              <a:spcBef>
                <a:spcPts val="800"/>
              </a:spcBef>
              <a:buClr>
                <a:srgbClr val="3333CC"/>
              </a:buClr>
              <a:buFont typeface="+mj-lt"/>
              <a:buAutoNum type="alphaUcPeriod"/>
            </a:pPr>
            <a:r>
              <a:rPr lang="en-US" sz="2800" dirty="0">
                <a:solidFill>
                  <a:srgbClr val="000000"/>
                </a:solidFill>
                <a:latin typeface="Arial" charset="0"/>
              </a:rPr>
              <a:t>MDR &lt;- MAR</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13956622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981200" y="914400"/>
            <a:ext cx="9753600" cy="12313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Is it possible for the LC3’s Global Data Bus to have multiple input sources in the same clock cycle? How about multiple output destinations?</a:t>
            </a:r>
          </a:p>
        </p:txBody>
      </p:sp>
      <p:sp>
        <p:nvSpPr>
          <p:cNvPr id="8" name="Text Box 2"/>
          <p:cNvSpPr txBox="1">
            <a:spLocks noChangeArrowheads="1"/>
          </p:cNvSpPr>
          <p:nvPr/>
        </p:nvSpPr>
        <p:spPr bwMode="auto">
          <a:xfrm>
            <a:off x="3124200" y="2819400"/>
            <a:ext cx="6286500"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No, No</a:t>
            </a:r>
          </a:p>
          <a:p>
            <a:pPr marL="514350" indent="-514350">
              <a:spcBef>
                <a:spcPts val="800"/>
              </a:spcBef>
              <a:buClr>
                <a:srgbClr val="3333CC"/>
              </a:buClr>
              <a:buFont typeface="+mj-lt"/>
              <a:buAutoNum type="alphaUcPeriod"/>
            </a:pPr>
            <a:r>
              <a:rPr lang="en-US" sz="2800" dirty="0">
                <a:solidFill>
                  <a:srgbClr val="000000"/>
                </a:solidFill>
                <a:latin typeface="Arial" charset="0"/>
              </a:rPr>
              <a:t>No, Yes</a:t>
            </a:r>
          </a:p>
          <a:p>
            <a:pPr marL="514350" indent="-514350">
              <a:spcBef>
                <a:spcPts val="800"/>
              </a:spcBef>
              <a:buClr>
                <a:srgbClr val="3333CC"/>
              </a:buClr>
              <a:buFont typeface="+mj-lt"/>
              <a:buAutoNum type="alphaUcPeriod"/>
            </a:pPr>
            <a:r>
              <a:rPr lang="en-US" sz="2800" dirty="0">
                <a:solidFill>
                  <a:srgbClr val="000000"/>
                </a:solidFill>
                <a:latin typeface="Arial" charset="0"/>
              </a:rPr>
              <a:t>Yes, No</a:t>
            </a:r>
          </a:p>
          <a:p>
            <a:pPr marL="514350" indent="-514350">
              <a:spcBef>
                <a:spcPts val="800"/>
              </a:spcBef>
              <a:buClr>
                <a:srgbClr val="3333CC"/>
              </a:buClr>
              <a:buFont typeface="+mj-lt"/>
              <a:buAutoNum type="alphaUcPeriod"/>
            </a:pPr>
            <a:r>
              <a:rPr lang="en-US" sz="2800" dirty="0">
                <a:solidFill>
                  <a:srgbClr val="000000"/>
                </a:solidFill>
                <a:latin typeface="Arial" charset="0"/>
              </a:rPr>
              <a:t>Yes, Yes</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28201934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C5BFCD9-1E08-4592-8203-D022C6687920}"/>
              </a:ext>
            </a:extLst>
          </p:cNvPr>
          <p:cNvPicPr>
            <a:picLocks noChangeAspect="1"/>
          </p:cNvPicPr>
          <p:nvPr/>
        </p:nvPicPr>
        <p:blipFill>
          <a:blip r:embed="rId3"/>
          <a:stretch>
            <a:fillRect/>
          </a:stretch>
        </p:blipFill>
        <p:spPr>
          <a:xfrm>
            <a:off x="2209800" y="476984"/>
            <a:ext cx="6705600" cy="5904031"/>
          </a:xfrm>
          <a:prstGeom prst="rect">
            <a:avLst/>
          </a:prstGeom>
        </p:spPr>
      </p:pic>
    </p:spTree>
    <p:extLst>
      <p:ext uri="{BB962C8B-B14F-4D97-AF65-F5344CB8AC3E}">
        <p14:creationId xmlns:p14="http://schemas.microsoft.com/office/powerpoint/2010/main" val="173517048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676400" y="76200"/>
            <a:ext cx="10287000" cy="23743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ea typeface="ＭＳ Ｐゴシック" charset="-128"/>
              </a:defRPr>
            </a:lvl9pPr>
          </a:lstStyle>
          <a:p>
            <a:r>
              <a:rPr lang="en-US" sz="3200" dirty="0">
                <a:solidFill>
                  <a:srgbClr val="333399"/>
                </a:solidFill>
                <a:latin typeface="Arial" charset="0"/>
              </a:rPr>
              <a:t>What is the result of adding the following 2s comp values in Hex</a:t>
            </a:r>
          </a:p>
          <a:p>
            <a:r>
              <a:rPr lang="en-US" sz="3200" dirty="0">
                <a:solidFill>
                  <a:srgbClr val="333399"/>
                </a:solidFill>
                <a:latin typeface="Arial" charset="0"/>
              </a:rPr>
              <a:t>0x81FA + 0x78</a:t>
            </a:r>
          </a:p>
          <a:p>
            <a:r>
              <a:rPr lang="en-US" sz="3200" dirty="0">
                <a:solidFill>
                  <a:srgbClr val="333399"/>
                </a:solidFill>
                <a:latin typeface="Arial" charset="0"/>
              </a:rPr>
              <a:t>Assume the second value is stored in 8 bits and use sign extension if necessary</a:t>
            </a:r>
          </a:p>
        </p:txBody>
      </p:sp>
      <p:sp>
        <p:nvSpPr>
          <p:cNvPr id="8" name="Text Box 2"/>
          <p:cNvSpPr txBox="1">
            <a:spLocks noChangeArrowheads="1"/>
          </p:cNvSpPr>
          <p:nvPr/>
        </p:nvSpPr>
        <p:spPr bwMode="auto">
          <a:xfrm>
            <a:off x="3124200" y="2819400"/>
            <a:ext cx="6286500"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lstStyle>
            <a:lvl1pPr marL="339725" indent="-33972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1pPr>
            <a:lvl2pPr marL="739775" indent="-282575">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2pPr>
            <a:lvl3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3pPr>
            <a:lvl4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4pPr>
            <a:lvl5pP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defRPr sz="2400">
                <a:solidFill>
                  <a:schemeClr val="bg1"/>
                </a:solidFill>
                <a:latin typeface="Times New Roman" pitchFamily="16" charset="0"/>
                <a:ea typeface="ＭＳ Ｐゴシック" charset="-128"/>
              </a:defRPr>
            </a:lvl9pPr>
          </a:lstStyle>
          <a:p>
            <a:pPr marL="514350" indent="-514350">
              <a:spcBef>
                <a:spcPts val="800"/>
              </a:spcBef>
              <a:buClr>
                <a:srgbClr val="3333CC"/>
              </a:buClr>
              <a:buFont typeface="+mj-lt"/>
              <a:buAutoNum type="alphaUcPeriod"/>
            </a:pPr>
            <a:r>
              <a:rPr lang="en-US" sz="2800" dirty="0">
                <a:solidFill>
                  <a:srgbClr val="000000"/>
                </a:solidFill>
                <a:latin typeface="Arial" charset="0"/>
              </a:rPr>
              <a:t>0x78FA</a:t>
            </a:r>
          </a:p>
          <a:p>
            <a:pPr marL="514350" indent="-514350">
              <a:spcBef>
                <a:spcPts val="800"/>
              </a:spcBef>
              <a:buClr>
                <a:srgbClr val="3333CC"/>
              </a:buClr>
              <a:buFont typeface="+mj-lt"/>
              <a:buAutoNum type="alphaUcPeriod"/>
            </a:pPr>
            <a:r>
              <a:rPr lang="en-US" sz="2800" dirty="0">
                <a:solidFill>
                  <a:srgbClr val="000000"/>
                </a:solidFill>
                <a:latin typeface="Arial" charset="0"/>
              </a:rPr>
              <a:t>0x8272</a:t>
            </a:r>
          </a:p>
          <a:p>
            <a:pPr marL="514350" indent="-514350">
              <a:spcBef>
                <a:spcPts val="800"/>
              </a:spcBef>
              <a:buClr>
                <a:srgbClr val="3333CC"/>
              </a:buClr>
              <a:buFont typeface="+mj-lt"/>
              <a:buAutoNum type="alphaUcPeriod"/>
            </a:pPr>
            <a:r>
              <a:rPr lang="en-US" sz="2800" dirty="0">
                <a:solidFill>
                  <a:srgbClr val="000000"/>
                </a:solidFill>
                <a:latin typeface="Arial" charset="0"/>
              </a:rPr>
              <a:t>0x8172</a:t>
            </a:r>
          </a:p>
          <a:p>
            <a:pPr marL="514350" indent="-514350">
              <a:spcBef>
                <a:spcPts val="800"/>
              </a:spcBef>
              <a:buClr>
                <a:srgbClr val="3333CC"/>
              </a:buClr>
              <a:buFont typeface="+mj-lt"/>
              <a:buAutoNum type="alphaUcPeriod"/>
            </a:pPr>
            <a:r>
              <a:rPr lang="en-US" sz="2800" dirty="0">
                <a:solidFill>
                  <a:srgbClr val="000000"/>
                </a:solidFill>
                <a:latin typeface="Arial" charset="0"/>
              </a:rPr>
              <a:t>0x181F2</a:t>
            </a:r>
          </a:p>
          <a:p>
            <a:pPr marL="514350" indent="-514350">
              <a:spcBef>
                <a:spcPts val="800"/>
              </a:spcBef>
              <a:buClr>
                <a:srgbClr val="3333CC"/>
              </a:buClr>
              <a:buFont typeface="+mj-lt"/>
              <a:buAutoNum type="alphaUcPeriod"/>
            </a:pPr>
            <a:r>
              <a:rPr lang="en-US" sz="2800" dirty="0">
                <a:solidFill>
                  <a:srgbClr val="000000"/>
                </a:solidFill>
                <a:latin typeface="Arial" charset="0"/>
              </a:rPr>
              <a:t>None of the above</a:t>
            </a:r>
          </a:p>
        </p:txBody>
      </p:sp>
    </p:spTree>
    <p:extLst>
      <p:ext uri="{BB962C8B-B14F-4D97-AF65-F5344CB8AC3E}">
        <p14:creationId xmlns:p14="http://schemas.microsoft.com/office/powerpoint/2010/main" val="95672261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2.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96306</TotalTime>
  <Words>1029</Words>
  <Application>Microsoft Office PowerPoint</Application>
  <PresentationFormat>Widescreen</PresentationFormat>
  <Paragraphs>354</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What is Programming?</dc:title>
  <dc:creator>ESBoese</dc:creator>
  <cp:lastModifiedBy>Phil Sharp</cp:lastModifiedBy>
  <cp:revision>322</cp:revision>
  <cp:lastPrinted>2014-04-27T21:07:23Z</cp:lastPrinted>
  <dcterms:created xsi:type="dcterms:W3CDTF">2009-01-22T02:10:52Z</dcterms:created>
  <dcterms:modified xsi:type="dcterms:W3CDTF">2020-04-23T16:37:04Z</dcterms:modified>
</cp:coreProperties>
</file>