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82" r:id="rId3"/>
    <p:sldId id="283" r:id="rId4"/>
    <p:sldId id="284" r:id="rId5"/>
    <p:sldId id="285" r:id="rId6"/>
    <p:sldId id="286" r:id="rId7"/>
    <p:sldId id="287" r:id="rId8"/>
    <p:sldId id="288" r:id="rId9"/>
    <p:sldId id="289" r:id="rId10"/>
  </p:sldIdLst>
  <p:sldSz cx="12192000" cy="6858000"/>
  <p:notesSz cx="7315200" cy="9601200"/>
  <p:defaultTextStyle>
    <a:defPPr>
      <a:defRPr lang="en-GB"/>
    </a:defPPr>
    <a:lvl1pPr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1pPr>
    <a:lvl2pPr marL="742950" indent="-28575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2pPr>
    <a:lvl3pPr marL="11430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3pPr>
    <a:lvl4pPr marL="16002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4pPr>
    <a:lvl5pPr marL="2057400" indent="-228600" algn="l" defTabSz="457200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9900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88713" autoAdjust="0"/>
  </p:normalViewPr>
  <p:slideViewPr>
    <p:cSldViewPr>
      <p:cViewPr varScale="1">
        <p:scale>
          <a:sx n="99" d="100"/>
          <a:sy n="99" d="100"/>
        </p:scale>
        <p:origin x="408" y="64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0" y="2118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78" d="100"/>
          <a:sy n="78" d="100"/>
        </p:scale>
        <p:origin x="-3144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375" y="0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9CE90B-41ED-AC4D-9936-845D67BB3A5E}" type="datetimeFigureOut">
              <a:rPr lang="en-US" smtClean="0"/>
              <a:t>7/15/2020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375" y="9120188"/>
            <a:ext cx="3170238" cy="4794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10CC2A-5721-9E48-85F4-B3BFB93B66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074742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AutoShape 1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5" name="AutoShape 2"/>
          <p:cNvSpPr>
            <a:spLocks noChangeArrowheads="1"/>
          </p:cNvSpPr>
          <p:nvPr/>
        </p:nvSpPr>
        <p:spPr bwMode="auto">
          <a:xfrm>
            <a:off x="0" y="0"/>
            <a:ext cx="7315200" cy="9601200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167063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840" tIns="48240" rIns="96840" bIns="48240" numCol="1" anchor="t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r>
              <a:rPr lang="en-US"/>
              <a:t>CS160 - Intro</a:t>
            </a:r>
          </a:p>
        </p:txBody>
      </p:sp>
      <p:sp>
        <p:nvSpPr>
          <p:cNvPr id="18437" name="Text Box 4"/>
          <p:cNvSpPr txBox="1">
            <a:spLocks noChangeArrowheads="1"/>
          </p:cNvSpPr>
          <p:nvPr/>
        </p:nvSpPr>
        <p:spPr bwMode="auto">
          <a:xfrm>
            <a:off x="4144963" y="0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8" name="Rectangle 5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458788" y="720725"/>
            <a:ext cx="6394450" cy="3597275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054" name="Rectangle 6"/>
          <p:cNvSpPr>
            <a:spLocks noGrp="1" noChangeArrowheads="1"/>
          </p:cNvSpPr>
          <p:nvPr>
            <p:ph type="body"/>
          </p:nvPr>
        </p:nvSpPr>
        <p:spPr bwMode="auto">
          <a:xfrm>
            <a:off x="976313" y="4560888"/>
            <a:ext cx="5359400" cy="4316412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840" tIns="48240" rIns="96840" bIns="4824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noProof="0"/>
          </a:p>
        </p:txBody>
      </p:sp>
      <p:sp>
        <p:nvSpPr>
          <p:cNvPr id="18440" name="Text Box 7"/>
          <p:cNvSpPr txBox="1">
            <a:spLocks noChangeArrowheads="1"/>
          </p:cNvSpPr>
          <p:nvPr/>
        </p:nvSpPr>
        <p:spPr bwMode="auto">
          <a:xfrm>
            <a:off x="0" y="9121775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ldNum"/>
          </p:nvPr>
        </p:nvSpPr>
        <p:spPr bwMode="auto">
          <a:xfrm>
            <a:off x="4144963" y="9121775"/>
            <a:ext cx="3167062" cy="4762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6840" tIns="48240" rIns="96840" bIns="4824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200">
                <a:solidFill>
                  <a:srgbClr val="000000"/>
                </a:solidFill>
                <a:ea typeface="ＭＳ Ｐゴシック" charset="0"/>
                <a:cs typeface="ＭＳ Ｐゴシック" charset="0"/>
              </a:defRPr>
            </a:lvl1pPr>
          </a:lstStyle>
          <a:p>
            <a:pPr>
              <a:defRPr/>
            </a:pPr>
            <a:fld id="{15B21D1F-A72F-4EB3-A90A-3C8C7B183EF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118708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19459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2E9B0014-02EE-4F06-B16C-6906C7AC0150}" type="slidenum">
              <a:rPr lang="en-US" sz="1200" smtClean="0">
                <a:solidFill>
                  <a:srgbClr val="000000"/>
                </a:solidFill>
              </a:rPr>
              <a:pPr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460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19461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C07090DA-E3F8-49F5-858C-C1A2C134F0A5}" type="slidenum">
              <a:rPr lang="en-US" sz="1200">
                <a:solidFill>
                  <a:srgbClr val="000000"/>
                </a:solidFill>
              </a:rPr>
              <a:pPr algn="r"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462" name="Text Box 3"/>
          <p:cNvSpPr txBox="1">
            <a:spLocks noChangeArrowheads="1"/>
          </p:cNvSpPr>
          <p:nvPr/>
        </p:nvSpPr>
        <p:spPr bwMode="auto">
          <a:xfrm>
            <a:off x="0" y="0"/>
            <a:ext cx="3170238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19463" name="Text Box 4"/>
          <p:cNvSpPr txBox="1">
            <a:spLocks noChangeArrowheads="1"/>
          </p:cNvSpPr>
          <p:nvPr/>
        </p:nvSpPr>
        <p:spPr bwMode="auto">
          <a:xfrm>
            <a:off x="4144963" y="9121775"/>
            <a:ext cx="3170237" cy="47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B746C563-C95F-4837-A089-A34227611005}" type="slidenum">
              <a:rPr lang="en-US" sz="1200">
                <a:solidFill>
                  <a:srgbClr val="000000"/>
                </a:solidFill>
              </a:rPr>
              <a:pPr algn="r"/>
              <a:t>1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19464" name="Text Box 5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9465" name="Rectangle 6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This is the first peer instruction session!</a:t>
            </a: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2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2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E),</a:t>
            </a:r>
            <a:r>
              <a:rPr lang="en-US" baseline="0" dirty="0"/>
              <a:t> just about everything except functional languages and Fortran 77 (no recursion, no parallel execution!)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3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3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C),</a:t>
            </a:r>
            <a:r>
              <a:rPr lang="en-US" baseline="0" dirty="0"/>
              <a:t> recursion does not necessarily imply stack, alternative models exists, sometimes lots of registers, not too complicated</a:t>
            </a:r>
          </a:p>
          <a:p>
            <a:r>
              <a:rPr lang="en-US" baseline="0" dirty="0"/>
              <a:t>Remember that alternative memory models still need to use memory to save and restore registers, and are less efficient</a:t>
            </a: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4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4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A),</a:t>
            </a:r>
            <a:r>
              <a:rPr lang="en-US" baseline="0" dirty="0"/>
              <a:t> parameters/return values/return addresses/locals are store on the stack.</a:t>
            </a:r>
          </a:p>
          <a:p>
            <a:r>
              <a:rPr lang="en-US" baseline="0" dirty="0"/>
              <a:t>Dynamic allocation is done from the heap, problematic to mix static and dynamic allocations on stack.</a:t>
            </a:r>
          </a:p>
          <a:p>
            <a:r>
              <a:rPr lang="en-US" baseline="0" dirty="0"/>
              <a:t>Static allocation of </a:t>
            </a:r>
            <a:r>
              <a:rPr lang="en-US" baseline="0" dirty="0" err="1"/>
              <a:t>globals</a:t>
            </a:r>
            <a:r>
              <a:rPr lang="en-US" baseline="0" dirty="0"/>
              <a:t> is not stack or heap!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5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5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A),</a:t>
            </a:r>
            <a:r>
              <a:rPr lang="en-US" baseline="0" dirty="0"/>
              <a:t> caller is generally responsible, because it has the parameters!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6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6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A),</a:t>
            </a:r>
            <a:r>
              <a:rPr lang="en-US" baseline="0" dirty="0"/>
              <a:t> if the </a:t>
            </a:r>
            <a:r>
              <a:rPr lang="en-US" baseline="0" dirty="0" err="1"/>
              <a:t>callee</a:t>
            </a:r>
            <a:r>
              <a:rPr lang="en-US" baseline="0" dirty="0"/>
              <a:t> does it, the return value will be lost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7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7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A)</a:t>
            </a:r>
            <a:r>
              <a:rPr lang="en-US" baseline="0" dirty="0"/>
              <a:t> or B) or </a:t>
            </a:r>
            <a:r>
              <a:rPr lang="en-US" dirty="0"/>
              <a:t>C), either</a:t>
            </a:r>
            <a:r>
              <a:rPr lang="en-US" baseline="0" dirty="0"/>
              <a:t> could do it, in the protocol we showed you the </a:t>
            </a:r>
            <a:r>
              <a:rPr lang="en-US" baseline="0" dirty="0" err="1"/>
              <a:t>callee</a:t>
            </a:r>
            <a:r>
              <a:rPr lang="en-US" baseline="0" dirty="0"/>
              <a:t> allocated and the caller freed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8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8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D),</a:t>
            </a:r>
            <a:r>
              <a:rPr lang="en-US" baseline="0" dirty="0"/>
              <a:t> all of the above are valid reasons.</a:t>
            </a:r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3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3" name="Rectangle 8"/>
          <p:cNvSpPr>
            <a:spLocks noGrp="1" noChangeArrowheads="1"/>
          </p:cNvSpPr>
          <p:nvPr>
            <p:ph type="sldNum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fld id="{6731D659-9CB1-47D5-B0C6-2B8E238B5B13}" type="slidenum">
              <a:rPr lang="en-US" sz="1200" smtClean="0">
                <a:solidFill>
                  <a:srgbClr val="000000"/>
                </a:solidFill>
              </a:rPr>
              <a:pPr/>
              <a:t>9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4" name="Text Box 1"/>
          <p:cNvSpPr txBox="1">
            <a:spLocks noChangeArrowheads="1"/>
          </p:cNvSpPr>
          <p:nvPr/>
        </p:nvSpPr>
        <p:spPr bwMode="auto">
          <a:xfrm>
            <a:off x="0" y="0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1200">
                <a:solidFill>
                  <a:srgbClr val="000000"/>
                </a:solidFill>
              </a:rPr>
              <a:t>CS160 - Intro</a:t>
            </a:r>
          </a:p>
        </p:txBody>
      </p:sp>
      <p:sp>
        <p:nvSpPr>
          <p:cNvPr id="25605" name="Text Box 2"/>
          <p:cNvSpPr txBox="1">
            <a:spLocks noChangeArrowheads="1"/>
          </p:cNvSpPr>
          <p:nvPr/>
        </p:nvSpPr>
        <p:spPr bwMode="auto">
          <a:xfrm>
            <a:off x="4144963" y="9121775"/>
            <a:ext cx="3168650" cy="477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6840" tIns="48240" rIns="96840" bIns="4824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algn="r"/>
            <a:fld id="{D1E55E3F-A550-45E1-AAB4-216D4D1F7718}" type="slidenum">
              <a:rPr lang="en-US" sz="1200">
                <a:solidFill>
                  <a:srgbClr val="000000"/>
                </a:solidFill>
              </a:rPr>
              <a:pPr algn="r"/>
              <a:t>9</a:t>
            </a:fld>
            <a:endParaRPr lang="en-US" sz="1200">
              <a:solidFill>
                <a:srgbClr val="000000"/>
              </a:solidFill>
            </a:endParaRPr>
          </a:p>
        </p:txBody>
      </p:sp>
      <p:sp>
        <p:nvSpPr>
          <p:cNvPr id="25606" name="Text Box 3"/>
          <p:cNvSpPr txBox="1">
            <a:spLocks noChangeArrowheads="1"/>
          </p:cNvSpPr>
          <p:nvPr/>
        </p:nvSpPr>
        <p:spPr bwMode="auto">
          <a:xfrm>
            <a:off x="1257300" y="720725"/>
            <a:ext cx="4800600" cy="360045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5607" name="Rectangle 4"/>
          <p:cNvSpPr>
            <a:spLocks noGrp="1" noChangeArrowheads="1"/>
          </p:cNvSpPr>
          <p:nvPr>
            <p:ph type="body"/>
          </p:nvPr>
        </p:nvSpPr>
        <p:spPr>
          <a:xfrm>
            <a:off x="976313" y="4560888"/>
            <a:ext cx="5360987" cy="4414837"/>
          </a:xfrm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r>
              <a:rPr lang="en-US" dirty="0"/>
              <a:t>Answer is B) PUSH</a:t>
            </a:r>
            <a:r>
              <a:rPr lang="en-US" baseline="0" dirty="0"/>
              <a:t> R5 and POP R5, which represents the frame pointer, equivalent to save</a:t>
            </a:r>
            <a:r>
              <a:rPr lang="en-US" baseline="0"/>
              <a:t>/restore.</a:t>
            </a:r>
          </a:p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88406D-3A58-4E4A-AA47-ECA69F6B74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18449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E8DA11-A5D5-480D-B230-248879315E9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0326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47201" y="304801"/>
            <a:ext cx="2588684" cy="54832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76917" y="304801"/>
            <a:ext cx="7567083" cy="54832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A0EB2C-9264-45E2-9509-EB35448EA1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0972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45FF24F-4A20-4020-96C7-88B6158666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5479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5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3523B5-FC80-42DC-A1DA-07C3B9167AD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0571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76917" y="1676401"/>
            <a:ext cx="5077883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1" y="1676401"/>
            <a:ext cx="5077884" cy="41116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096DBC-1126-4658-A744-19F5AB8FC12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992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6594BE-BDF8-4276-B41A-46BD42434E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371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4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02FFBE-DC75-4218-BD5C-3EA469EC2E5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20461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3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99DA51-CD07-4943-85FF-A34E2EAC18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7791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C2A85B-420B-4A4F-8AD1-F9B792D1B5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093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ft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6" name="Rectangle 7"/>
          <p:cNvSpPr>
            <a:spLocks noGrp="1" noChangeArrowheads="1"/>
          </p:cNvSpPr>
          <p:nvPr>
            <p:ph type="sldNum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BD22B9-651B-4B23-8444-8C02AEF671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122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2"/>
          <p:cNvSpPr>
            <a:spLocks noChangeArrowheads="1"/>
          </p:cNvSpPr>
          <p:nvPr/>
        </p:nvSpPr>
        <p:spPr bwMode="auto">
          <a:xfrm flipV="1">
            <a:off x="600415" y="2438400"/>
            <a:ext cx="11578167" cy="46038"/>
          </a:xfrm>
          <a:prstGeom prst="rect">
            <a:avLst/>
          </a:prstGeom>
          <a:gradFill rotWithShape="0">
            <a:gsLst>
              <a:gs pos="0">
                <a:srgbClr val="1C1C1C"/>
              </a:gs>
              <a:gs pos="100000">
                <a:srgbClr val="FFFFFF"/>
              </a:gs>
            </a:gsLst>
            <a:lin ang="108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rot="10800000" wrap="none" anchor="ctr"/>
          <a:lstStyle/>
          <a:p>
            <a:endParaRPr lang="en-US" sz="2400"/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1930400" y="304800"/>
            <a:ext cx="9990667" cy="7651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title text format</a:t>
            </a:r>
          </a:p>
        </p:txBody>
      </p:sp>
      <p:sp>
        <p:nvSpPr>
          <p:cNvPr id="1029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76918" y="2667001"/>
            <a:ext cx="10358967" cy="312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outline text format</a:t>
            </a:r>
          </a:p>
          <a:p>
            <a:pPr lvl="1"/>
            <a:r>
              <a:rPr lang="en-GB" dirty="0"/>
              <a:t>Second Outline Level</a:t>
            </a:r>
          </a:p>
          <a:p>
            <a:pPr lvl="2"/>
            <a:r>
              <a:rPr lang="en-GB" dirty="0"/>
              <a:t>Third Outline Level</a:t>
            </a:r>
          </a:p>
          <a:p>
            <a:pPr lvl="3"/>
            <a:r>
              <a:rPr lang="en-GB" dirty="0"/>
              <a:t>Fourth Outline Level</a:t>
            </a:r>
          </a:p>
          <a:p>
            <a:pPr lvl="4"/>
            <a:r>
              <a:rPr lang="en-GB" dirty="0"/>
              <a:t>Fifth Outline Level</a:t>
            </a:r>
          </a:p>
          <a:p>
            <a:pPr lvl="4"/>
            <a:r>
              <a:rPr lang="en-GB" dirty="0"/>
              <a:t>Sixth Outline Level</a:t>
            </a:r>
          </a:p>
        </p:txBody>
      </p:sp>
      <p:sp>
        <p:nvSpPr>
          <p:cNvPr id="1030" name="Text Box 5"/>
          <p:cNvSpPr txBox="1">
            <a:spLocks noChangeArrowheads="1"/>
          </p:cNvSpPr>
          <p:nvPr/>
        </p:nvSpPr>
        <p:spPr bwMode="auto">
          <a:xfrm>
            <a:off x="1219200" y="6321426"/>
            <a:ext cx="2540000" cy="460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4057651" y="6324601"/>
            <a:ext cx="4663016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r>
              <a:rPr lang="en-US"/>
              <a:t>CS 270, Spring Semester 2016</a:t>
            </a:r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9042401" y="6324601"/>
            <a:ext cx="2535767" cy="4540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0000" tIns="46800" rIns="90000" bIns="46800" numCol="1" anchor="b" anchorCtr="0" compatLnSpc="1">
            <a:prstTxWarp prst="textNoShape">
              <a:avLst/>
            </a:prstTxWarp>
          </a:bodyPr>
          <a:lstStyle>
            <a:lvl1pPr algn="r" eaLnBrk="1" hangingPunct="1"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1400">
                <a:solidFill>
                  <a:srgbClr val="000000"/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fld id="{D7528E37-EE35-4107-AAD9-27180DCB5A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1033" name="Line 8"/>
          <p:cNvSpPr>
            <a:spLocks noChangeShapeType="1"/>
          </p:cNvSpPr>
          <p:nvPr/>
        </p:nvSpPr>
        <p:spPr bwMode="auto">
          <a:xfrm flipV="1">
            <a:off x="1625600" y="301625"/>
            <a:ext cx="2117" cy="1454150"/>
          </a:xfrm>
          <a:prstGeom prst="line">
            <a:avLst/>
          </a:prstGeom>
          <a:noFill/>
          <a:ln w="381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</a:extLst>
        </p:spPr>
        <p:txBody>
          <a:bodyPr/>
          <a:lstStyle/>
          <a:p>
            <a:endParaRPr lang="en-US" sz="2400"/>
          </a:p>
        </p:txBody>
      </p:sp>
      <p:pic>
        <p:nvPicPr>
          <p:cNvPr id="10" name="Picture 9" descr="PattPatel.jpg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381000"/>
            <a:ext cx="1231392" cy="1143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+mj-lt"/>
          <a:ea typeface="+mj-ea"/>
          <a:cs typeface="+mj-cs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5pPr>
      <a:lvl6pPr marL="25146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6pPr>
      <a:lvl7pPr marL="29718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7pPr>
      <a:lvl8pPr marL="34290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8pPr>
      <a:lvl9pPr marL="3886200" indent="-228600" algn="l" defTabSz="457200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600">
          <a:solidFill>
            <a:srgbClr val="333399"/>
          </a:solidFill>
          <a:latin typeface="Arial" charset="0"/>
          <a:ea typeface="ＭＳ Ｐゴシック" charset="0"/>
          <a:cs typeface="ＭＳ Ｐゴシック" charset="0"/>
        </a:defRPr>
      </a:lvl9pPr>
    </p:titleStyle>
    <p:bodyStyle>
      <a:lvl1pPr marL="342900" indent="-342900" algn="l" defTabSz="457200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8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 Box 1"/>
          <p:cNvSpPr txBox="1">
            <a:spLocks noChangeArrowheads="1"/>
          </p:cNvSpPr>
          <p:nvPr/>
        </p:nvSpPr>
        <p:spPr bwMode="auto">
          <a:xfrm>
            <a:off x="2743200" y="2819400"/>
            <a:ext cx="7467600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eaLnBrk="1" hangingPunct="1"/>
            <a:br>
              <a:rPr lang="en-US" sz="3600" dirty="0">
                <a:solidFill>
                  <a:srgbClr val="333399"/>
                </a:solidFill>
                <a:latin typeface="Arial" charset="0"/>
              </a:rPr>
            </a:br>
            <a:r>
              <a:rPr lang="en-US" sz="3600" dirty="0">
                <a:solidFill>
                  <a:srgbClr val="333399"/>
                </a:solidFill>
                <a:latin typeface="Arial" charset="0"/>
              </a:rPr>
              <a:t>Peer Instruction #7:</a:t>
            </a:r>
          </a:p>
          <a:p>
            <a:pPr eaLnBrk="1" hangingPunct="1"/>
            <a:r>
              <a:rPr lang="en-US" sz="3600" dirty="0">
                <a:solidFill>
                  <a:srgbClr val="333399"/>
                </a:solidFill>
                <a:latin typeface="Arial" charset="0"/>
              </a:rPr>
              <a:t>Memory Model/Stack Convention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3048001" y="152400"/>
            <a:ext cx="7496175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Which programming languages use an execution model based on a stack?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2590800" y="2895600"/>
            <a:ext cx="74040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Java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C, C++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Pascal, Fortran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 err="1">
                <a:solidFill>
                  <a:srgbClr val="000000"/>
                </a:solidFill>
                <a:latin typeface="Arial" charset="0"/>
              </a:rPr>
              <a:t>Algol</a:t>
            </a:r>
            <a:r>
              <a:rPr lang="en-US" sz="2800" dirty="0">
                <a:solidFill>
                  <a:srgbClr val="000000"/>
                </a:solidFill>
                <a:latin typeface="Arial" charset="0"/>
              </a:rPr>
              <a:t>, Ada, Prolog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All of the above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endParaRPr lang="en-US" sz="2800" dirty="0">
              <a:solidFill>
                <a:srgbClr val="000000"/>
              </a:solidFill>
              <a:latin typeface="Arial" charset="0"/>
            </a:endParaRPr>
          </a:p>
          <a:p>
            <a:pPr marL="0" indent="0">
              <a:spcBef>
                <a:spcPts val="800"/>
              </a:spcBef>
              <a:buClr>
                <a:srgbClr val="3333CC"/>
              </a:buClr>
            </a:pPr>
            <a:endParaRPr lang="en-US" sz="2800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550104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828800" y="152400"/>
            <a:ext cx="99822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Why not discard the stack convention and just use register passing?</a:t>
            </a: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2590800" y="2819400"/>
            <a:ext cx="7404052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Without stack, recursion is impossible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No alternative memory models exist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Overall, no better approach exists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Number of registers is too limited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Register passing is too complicated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endParaRPr lang="en-US" sz="2800" dirty="0">
              <a:solidFill>
                <a:srgbClr val="000000"/>
              </a:solidFill>
              <a:latin typeface="Arial" charset="0"/>
            </a:endParaRPr>
          </a:p>
          <a:p>
            <a:pPr marL="0" indent="0">
              <a:spcBef>
                <a:spcPts val="800"/>
              </a:spcBef>
              <a:buClr>
                <a:srgbClr val="3333CC"/>
              </a:buClr>
            </a:pPr>
            <a:endParaRPr lang="en-US" sz="2800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8760201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981200" y="-844826"/>
            <a:ext cx="9448799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Which of the following is not stored on the stack?</a:t>
            </a: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990600" y="2895600"/>
            <a:ext cx="7404052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Dynamic allocations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Function parameters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Return values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Local variables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Return addresses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endParaRPr lang="en-US" sz="2800" dirty="0">
              <a:solidFill>
                <a:srgbClr val="000000"/>
              </a:solidFill>
              <a:latin typeface="Arial" charset="0"/>
            </a:endParaRPr>
          </a:p>
          <a:p>
            <a:pPr marL="0" indent="0">
              <a:spcBef>
                <a:spcPts val="800"/>
              </a:spcBef>
              <a:buClr>
                <a:srgbClr val="3333CC"/>
              </a:buClr>
            </a:pPr>
            <a:endParaRPr lang="en-US" sz="2800" dirty="0">
              <a:solidFill>
                <a:srgbClr val="000000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169027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2057400" y="-685800"/>
            <a:ext cx="10667999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Does the caller or </a:t>
            </a:r>
            <a:r>
              <a:rPr lang="en-US" sz="3200" dirty="0" err="1">
                <a:solidFill>
                  <a:srgbClr val="333399"/>
                </a:solidFill>
                <a:latin typeface="Arial" charset="0"/>
              </a:rPr>
              <a:t>callee</a:t>
            </a:r>
            <a:r>
              <a:rPr lang="en-US" sz="3200" dirty="0">
                <a:solidFill>
                  <a:srgbClr val="333399"/>
                </a:solidFill>
                <a:latin typeface="Arial" charset="0"/>
              </a:rPr>
              <a:t> have to push function parameters?</a:t>
            </a: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838200" y="2895600"/>
            <a:ext cx="7404052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Caller function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 err="1">
                <a:solidFill>
                  <a:srgbClr val="000000"/>
                </a:solidFill>
                <a:latin typeface="Arial" charset="0"/>
              </a:rPr>
              <a:t>Callee</a:t>
            </a:r>
            <a:r>
              <a:rPr lang="en-US" sz="2800" dirty="0">
                <a:solidFill>
                  <a:srgbClr val="000000"/>
                </a:solidFill>
                <a:latin typeface="Arial" charset="0"/>
              </a:rPr>
              <a:t> function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Either, depending on the protocol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endParaRPr lang="en-US" sz="2800" dirty="0">
              <a:solidFill>
                <a:srgbClr val="000000"/>
              </a:solidFill>
              <a:latin typeface="Arial" charset="0"/>
            </a:endParaRPr>
          </a:p>
          <a:p>
            <a:pPr marL="0" indent="0">
              <a:spcBef>
                <a:spcPts val="800"/>
              </a:spcBef>
              <a:buClr>
                <a:srgbClr val="3333CC"/>
              </a:buClr>
            </a:pPr>
            <a:endParaRPr lang="en-US" sz="2800" dirty="0">
              <a:solidFill>
                <a:srgbClr val="000000"/>
              </a:solidFill>
              <a:latin typeface="Arial" charset="0"/>
            </a:endParaRPr>
          </a:p>
        </p:txBody>
      </p:sp>
      <p:graphicFrame>
        <p:nvGraphicFramePr>
          <p:cNvPr id="4" name="Group 6">
            <a:extLst>
              <a:ext uri="{FF2B5EF4-FFF2-40B4-BE49-F238E27FC236}">
                <a16:creationId xmlns:a16="http://schemas.microsoft.com/office/drawing/2014/main" id="{5643A427-5693-4BD3-95E8-286C6972C47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99630155"/>
              </p:ext>
            </p:extLst>
          </p:nvPr>
        </p:nvGraphicFramePr>
        <p:xfrm>
          <a:off x="9753600" y="2667000"/>
          <a:ext cx="2136775" cy="3793286"/>
        </p:xfrm>
        <a:graphic>
          <a:graphicData uri="http://schemas.openxmlformats.org/drawingml/2006/table">
            <a:tbl>
              <a:tblPr/>
              <a:tblGrid>
                <a:gridCol w="2136775">
                  <a:extLst>
                    <a:ext uri="{9D8B030D-6E8A-4147-A177-3AD203B41FA5}">
                      <a16:colId xmlns:a16="http://schemas.microsoft.com/office/drawing/2014/main" val="3001677537"/>
                    </a:ext>
                  </a:extLst>
                </a:gridCol>
              </a:tblGrid>
              <a:tr h="520700">
                <a:tc>
                  <a:txBody>
                    <a:bodyPr/>
                    <a:lstStyle>
                      <a:lvl1pPr>
                        <a:spcBef>
                          <a:spcPts val="7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MS PGothic" panose="020B0600070205080204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↑</a:t>
                      </a:r>
                    </a:p>
                  </a:txBody>
                  <a:tcPr marL="90000" marR="90000" marT="91044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F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1023154"/>
                  </a:ext>
                </a:extLst>
              </a:tr>
              <a:tr h="515938">
                <a:tc>
                  <a:txBody>
                    <a:bodyPr/>
                    <a:lstStyle>
                      <a:lvl1pPr>
                        <a:spcBef>
                          <a:spcPts val="7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MS PGothic" panose="020B0600070205080204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Locals</a:t>
                      </a:r>
                    </a:p>
                  </a:txBody>
                  <a:tcPr marL="90000" marR="90000" marT="91044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9DE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5726768"/>
                  </a:ext>
                </a:extLst>
              </a:tr>
              <a:tr h="519113">
                <a:tc>
                  <a:txBody>
                    <a:bodyPr/>
                    <a:lstStyle>
                      <a:lvl1pPr>
                        <a:spcBef>
                          <a:spcPts val="7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MS PGothic" panose="020B0600070205080204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Return Address</a:t>
                      </a:r>
                    </a:p>
                  </a:txBody>
                  <a:tcPr marL="90000" marR="90000" marT="91044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F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572220"/>
                  </a:ext>
                </a:extLst>
              </a:tr>
              <a:tr h="520700">
                <a:tc>
                  <a:txBody>
                    <a:bodyPr/>
                    <a:lstStyle>
                      <a:lvl1pPr>
                        <a:spcBef>
                          <a:spcPts val="7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MS PGothic" panose="020B0600070205080204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Previous Frame Pointer</a:t>
                      </a:r>
                    </a:p>
                  </a:txBody>
                  <a:tcPr marL="90000" marR="90000" marT="91044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9DE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2501882"/>
                  </a:ext>
                </a:extLst>
              </a:tr>
              <a:tr h="590549">
                <a:tc>
                  <a:txBody>
                    <a:bodyPr/>
                    <a:lstStyle>
                      <a:lvl1pPr>
                        <a:spcBef>
                          <a:spcPts val="7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MS PGothic" panose="020B0600070205080204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alt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Return Value</a:t>
                      </a:r>
                    </a:p>
                  </a:txBody>
                  <a:tcPr marL="90000" marR="90000" marT="91044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F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2154513"/>
                  </a:ext>
                </a:extLst>
              </a:tr>
              <a:tr h="519113">
                <a:tc>
                  <a:txBody>
                    <a:bodyPr/>
                    <a:lstStyle>
                      <a:lvl1pPr>
                        <a:spcBef>
                          <a:spcPts val="7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MS PGothic" panose="020B0600070205080204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alt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Parameters</a:t>
                      </a:r>
                    </a:p>
                  </a:txBody>
                  <a:tcPr marL="90000" marR="90000" marT="91044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9DE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3056718"/>
                  </a:ext>
                </a:extLst>
              </a:tr>
              <a:tr h="512763">
                <a:tc>
                  <a:txBody>
                    <a:bodyPr/>
                    <a:lstStyle>
                      <a:lvl1pPr>
                        <a:spcBef>
                          <a:spcPts val="7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MS PGothic" panose="020B0600070205080204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↓</a:t>
                      </a:r>
                    </a:p>
                  </a:txBody>
                  <a:tcPr marL="90000" marR="90000" marT="91044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F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0045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6770941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828800" y="-685800"/>
            <a:ext cx="10058400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Does the caller or </a:t>
            </a:r>
            <a:r>
              <a:rPr lang="en-US" sz="3200" dirty="0" err="1">
                <a:solidFill>
                  <a:srgbClr val="333399"/>
                </a:solidFill>
                <a:latin typeface="Arial" charset="0"/>
              </a:rPr>
              <a:t>callee</a:t>
            </a:r>
            <a:r>
              <a:rPr lang="en-US" sz="3200" dirty="0">
                <a:solidFill>
                  <a:srgbClr val="333399"/>
                </a:solidFill>
                <a:latin typeface="Arial" charset="0"/>
              </a:rPr>
              <a:t> have to pop the return value of a function?</a:t>
            </a: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762000" y="2895600"/>
            <a:ext cx="7404052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Caller function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 err="1">
                <a:solidFill>
                  <a:srgbClr val="000000"/>
                </a:solidFill>
                <a:latin typeface="Arial" charset="0"/>
              </a:rPr>
              <a:t>Callee</a:t>
            </a:r>
            <a:r>
              <a:rPr lang="en-US" sz="2800" dirty="0">
                <a:solidFill>
                  <a:srgbClr val="000000"/>
                </a:solidFill>
                <a:latin typeface="Arial" charset="0"/>
              </a:rPr>
              <a:t> function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Either, depending on the protocol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endParaRPr lang="en-US" sz="2800" dirty="0">
              <a:solidFill>
                <a:srgbClr val="000000"/>
              </a:solidFill>
              <a:latin typeface="Arial" charset="0"/>
            </a:endParaRPr>
          </a:p>
          <a:p>
            <a:pPr marL="0" indent="0">
              <a:spcBef>
                <a:spcPts val="800"/>
              </a:spcBef>
              <a:buClr>
                <a:srgbClr val="3333CC"/>
              </a:buClr>
            </a:pPr>
            <a:endParaRPr lang="en-US" sz="2800" dirty="0">
              <a:solidFill>
                <a:srgbClr val="000000"/>
              </a:solidFill>
              <a:latin typeface="Arial" charset="0"/>
            </a:endParaRPr>
          </a:p>
        </p:txBody>
      </p:sp>
      <p:graphicFrame>
        <p:nvGraphicFramePr>
          <p:cNvPr id="4" name="Group 6">
            <a:extLst>
              <a:ext uri="{FF2B5EF4-FFF2-40B4-BE49-F238E27FC236}">
                <a16:creationId xmlns:a16="http://schemas.microsoft.com/office/drawing/2014/main" id="{B6150F5D-D801-4F7B-9D30-8B6B608919B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3198055"/>
              </p:ext>
            </p:extLst>
          </p:nvPr>
        </p:nvGraphicFramePr>
        <p:xfrm>
          <a:off x="9750425" y="2590800"/>
          <a:ext cx="2136775" cy="3793286"/>
        </p:xfrm>
        <a:graphic>
          <a:graphicData uri="http://schemas.openxmlformats.org/drawingml/2006/table">
            <a:tbl>
              <a:tblPr/>
              <a:tblGrid>
                <a:gridCol w="2136775">
                  <a:extLst>
                    <a:ext uri="{9D8B030D-6E8A-4147-A177-3AD203B41FA5}">
                      <a16:colId xmlns:a16="http://schemas.microsoft.com/office/drawing/2014/main" val="3001677537"/>
                    </a:ext>
                  </a:extLst>
                </a:gridCol>
              </a:tblGrid>
              <a:tr h="520700">
                <a:tc>
                  <a:txBody>
                    <a:bodyPr/>
                    <a:lstStyle>
                      <a:lvl1pPr>
                        <a:spcBef>
                          <a:spcPts val="7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MS PGothic" panose="020B0600070205080204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↑</a:t>
                      </a:r>
                    </a:p>
                  </a:txBody>
                  <a:tcPr marL="90000" marR="90000" marT="91044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F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1023154"/>
                  </a:ext>
                </a:extLst>
              </a:tr>
              <a:tr h="515938">
                <a:tc>
                  <a:txBody>
                    <a:bodyPr/>
                    <a:lstStyle>
                      <a:lvl1pPr>
                        <a:spcBef>
                          <a:spcPts val="7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MS PGothic" panose="020B0600070205080204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Locals</a:t>
                      </a:r>
                    </a:p>
                  </a:txBody>
                  <a:tcPr marL="90000" marR="90000" marT="91044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9DE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5726768"/>
                  </a:ext>
                </a:extLst>
              </a:tr>
              <a:tr h="519113">
                <a:tc>
                  <a:txBody>
                    <a:bodyPr/>
                    <a:lstStyle>
                      <a:lvl1pPr>
                        <a:spcBef>
                          <a:spcPts val="7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MS PGothic" panose="020B0600070205080204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Return Address</a:t>
                      </a:r>
                    </a:p>
                  </a:txBody>
                  <a:tcPr marL="90000" marR="90000" marT="91044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F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572220"/>
                  </a:ext>
                </a:extLst>
              </a:tr>
              <a:tr h="520700">
                <a:tc>
                  <a:txBody>
                    <a:bodyPr/>
                    <a:lstStyle>
                      <a:lvl1pPr>
                        <a:spcBef>
                          <a:spcPts val="7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MS PGothic" panose="020B0600070205080204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Previous Frame Pointer</a:t>
                      </a:r>
                    </a:p>
                  </a:txBody>
                  <a:tcPr marL="90000" marR="90000" marT="91044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9DE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2501882"/>
                  </a:ext>
                </a:extLst>
              </a:tr>
              <a:tr h="590549">
                <a:tc>
                  <a:txBody>
                    <a:bodyPr/>
                    <a:lstStyle>
                      <a:lvl1pPr>
                        <a:spcBef>
                          <a:spcPts val="7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MS PGothic" panose="020B0600070205080204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alt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Return Value</a:t>
                      </a:r>
                    </a:p>
                  </a:txBody>
                  <a:tcPr marL="90000" marR="90000" marT="91044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F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2154513"/>
                  </a:ext>
                </a:extLst>
              </a:tr>
              <a:tr h="519113">
                <a:tc>
                  <a:txBody>
                    <a:bodyPr/>
                    <a:lstStyle>
                      <a:lvl1pPr>
                        <a:spcBef>
                          <a:spcPts val="7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MS PGothic" panose="020B0600070205080204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alt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Parameters</a:t>
                      </a:r>
                    </a:p>
                  </a:txBody>
                  <a:tcPr marL="90000" marR="90000" marT="91044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9DE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3056718"/>
                  </a:ext>
                </a:extLst>
              </a:tr>
              <a:tr h="512763">
                <a:tc>
                  <a:txBody>
                    <a:bodyPr/>
                    <a:lstStyle>
                      <a:lvl1pPr>
                        <a:spcBef>
                          <a:spcPts val="7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MS PGothic" panose="020B0600070205080204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↓</a:t>
                      </a:r>
                    </a:p>
                  </a:txBody>
                  <a:tcPr marL="90000" marR="90000" marT="91044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F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0045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4316120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737970" y="76200"/>
            <a:ext cx="102870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Does the caller or </a:t>
            </a:r>
            <a:r>
              <a:rPr lang="en-US" sz="3200" dirty="0" err="1">
                <a:solidFill>
                  <a:srgbClr val="333399"/>
                </a:solidFill>
                <a:latin typeface="Arial" charset="0"/>
              </a:rPr>
              <a:t>callee</a:t>
            </a:r>
            <a:r>
              <a:rPr lang="en-US" sz="3200" dirty="0">
                <a:solidFill>
                  <a:srgbClr val="333399"/>
                </a:solidFill>
                <a:latin typeface="Arial" charset="0"/>
              </a:rPr>
              <a:t> have to allocate space for the return value?</a:t>
            </a: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914400" y="3505200"/>
            <a:ext cx="7404052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Caller function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 err="1">
                <a:solidFill>
                  <a:srgbClr val="000000"/>
                </a:solidFill>
                <a:latin typeface="Arial" charset="0"/>
              </a:rPr>
              <a:t>Callee</a:t>
            </a:r>
            <a:r>
              <a:rPr lang="en-US" sz="2800" dirty="0">
                <a:solidFill>
                  <a:srgbClr val="000000"/>
                </a:solidFill>
                <a:latin typeface="Arial" charset="0"/>
              </a:rPr>
              <a:t> function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Either, depending on the protocol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endParaRPr lang="en-US" sz="2800" dirty="0">
              <a:solidFill>
                <a:srgbClr val="000000"/>
              </a:solidFill>
              <a:latin typeface="Arial" charset="0"/>
            </a:endParaRPr>
          </a:p>
          <a:p>
            <a:pPr marL="0" indent="0">
              <a:spcBef>
                <a:spcPts val="800"/>
              </a:spcBef>
              <a:buClr>
                <a:srgbClr val="3333CC"/>
              </a:buClr>
            </a:pPr>
            <a:endParaRPr lang="en-US" sz="2800" dirty="0">
              <a:solidFill>
                <a:srgbClr val="000000"/>
              </a:solidFill>
              <a:latin typeface="Arial" charset="0"/>
            </a:endParaRPr>
          </a:p>
        </p:txBody>
      </p:sp>
      <p:graphicFrame>
        <p:nvGraphicFramePr>
          <p:cNvPr id="4" name="Group 6">
            <a:extLst>
              <a:ext uri="{FF2B5EF4-FFF2-40B4-BE49-F238E27FC236}">
                <a16:creationId xmlns:a16="http://schemas.microsoft.com/office/drawing/2014/main" id="{89C6B55F-BD2A-4BB9-848B-0770793814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8875150"/>
              </p:ext>
            </p:extLst>
          </p:nvPr>
        </p:nvGraphicFramePr>
        <p:xfrm>
          <a:off x="9753600" y="2667000"/>
          <a:ext cx="2136775" cy="3793286"/>
        </p:xfrm>
        <a:graphic>
          <a:graphicData uri="http://schemas.openxmlformats.org/drawingml/2006/table">
            <a:tbl>
              <a:tblPr/>
              <a:tblGrid>
                <a:gridCol w="2136775">
                  <a:extLst>
                    <a:ext uri="{9D8B030D-6E8A-4147-A177-3AD203B41FA5}">
                      <a16:colId xmlns:a16="http://schemas.microsoft.com/office/drawing/2014/main" val="3001677537"/>
                    </a:ext>
                  </a:extLst>
                </a:gridCol>
              </a:tblGrid>
              <a:tr h="520700">
                <a:tc>
                  <a:txBody>
                    <a:bodyPr/>
                    <a:lstStyle>
                      <a:lvl1pPr>
                        <a:spcBef>
                          <a:spcPts val="7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MS PGothic" panose="020B0600070205080204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↑</a:t>
                      </a:r>
                    </a:p>
                  </a:txBody>
                  <a:tcPr marL="90000" marR="90000" marT="91044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F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1023154"/>
                  </a:ext>
                </a:extLst>
              </a:tr>
              <a:tr h="515938">
                <a:tc>
                  <a:txBody>
                    <a:bodyPr/>
                    <a:lstStyle>
                      <a:lvl1pPr>
                        <a:spcBef>
                          <a:spcPts val="7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MS PGothic" panose="020B0600070205080204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Locals</a:t>
                      </a:r>
                    </a:p>
                  </a:txBody>
                  <a:tcPr marL="90000" marR="90000" marT="91044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9DE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5726768"/>
                  </a:ext>
                </a:extLst>
              </a:tr>
              <a:tr h="519113">
                <a:tc>
                  <a:txBody>
                    <a:bodyPr/>
                    <a:lstStyle>
                      <a:lvl1pPr>
                        <a:spcBef>
                          <a:spcPts val="7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MS PGothic" panose="020B0600070205080204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Return Address</a:t>
                      </a:r>
                    </a:p>
                  </a:txBody>
                  <a:tcPr marL="90000" marR="90000" marT="91044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F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572220"/>
                  </a:ext>
                </a:extLst>
              </a:tr>
              <a:tr h="520700">
                <a:tc>
                  <a:txBody>
                    <a:bodyPr/>
                    <a:lstStyle>
                      <a:lvl1pPr>
                        <a:spcBef>
                          <a:spcPts val="7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MS PGothic" panose="020B0600070205080204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Previous Frame Pointer</a:t>
                      </a:r>
                    </a:p>
                  </a:txBody>
                  <a:tcPr marL="90000" marR="90000" marT="91044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9DE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2501882"/>
                  </a:ext>
                </a:extLst>
              </a:tr>
              <a:tr h="590549">
                <a:tc>
                  <a:txBody>
                    <a:bodyPr/>
                    <a:lstStyle>
                      <a:lvl1pPr>
                        <a:spcBef>
                          <a:spcPts val="7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MS PGothic" panose="020B0600070205080204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alt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Return Value</a:t>
                      </a:r>
                    </a:p>
                  </a:txBody>
                  <a:tcPr marL="90000" marR="90000" marT="91044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F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2154513"/>
                  </a:ext>
                </a:extLst>
              </a:tr>
              <a:tr h="519113">
                <a:tc>
                  <a:txBody>
                    <a:bodyPr/>
                    <a:lstStyle>
                      <a:lvl1pPr>
                        <a:spcBef>
                          <a:spcPts val="7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MS PGothic" panose="020B0600070205080204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alt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Parameters</a:t>
                      </a:r>
                    </a:p>
                  </a:txBody>
                  <a:tcPr marL="90000" marR="90000" marT="91044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9DE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3056718"/>
                  </a:ext>
                </a:extLst>
              </a:tr>
              <a:tr h="512763">
                <a:tc>
                  <a:txBody>
                    <a:bodyPr/>
                    <a:lstStyle>
                      <a:lvl1pPr>
                        <a:spcBef>
                          <a:spcPts val="7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MS PGothic" panose="020B0600070205080204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↓</a:t>
                      </a:r>
                    </a:p>
                  </a:txBody>
                  <a:tcPr marL="90000" marR="90000" marT="91044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F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0045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3824276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981200" y="304800"/>
            <a:ext cx="10058400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Why do we use both a frame pointer and stack pointer?</a:t>
            </a: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228600" y="2590800"/>
            <a:ext cx="8686800" cy="281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12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Because the stack pointer holds different values over the course of executing a function</a:t>
            </a:r>
          </a:p>
          <a:p>
            <a:pPr marL="514350" indent="-514350">
              <a:spcBef>
                <a:spcPts val="12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Because the stack pointer is shared between all functions</a:t>
            </a:r>
          </a:p>
          <a:p>
            <a:pPr marL="514350" indent="-514350">
              <a:spcBef>
                <a:spcPts val="12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To have a stable pointer for accessing function parameters and locals</a:t>
            </a:r>
          </a:p>
          <a:p>
            <a:pPr marL="514350" indent="-514350">
              <a:spcBef>
                <a:spcPts val="12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All of the above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endParaRPr lang="en-US" sz="2800" dirty="0">
              <a:solidFill>
                <a:srgbClr val="000000"/>
              </a:solidFill>
              <a:latin typeface="Arial" charset="0"/>
            </a:endParaRPr>
          </a:p>
          <a:p>
            <a:pPr marL="0" indent="0">
              <a:spcBef>
                <a:spcPts val="800"/>
              </a:spcBef>
              <a:buClr>
                <a:srgbClr val="3333CC"/>
              </a:buClr>
            </a:pPr>
            <a:endParaRPr lang="en-US" sz="2800" dirty="0">
              <a:solidFill>
                <a:srgbClr val="000000"/>
              </a:solidFill>
              <a:latin typeface="Arial" charset="0"/>
            </a:endParaRPr>
          </a:p>
        </p:txBody>
      </p:sp>
      <p:graphicFrame>
        <p:nvGraphicFramePr>
          <p:cNvPr id="4" name="Group 6">
            <a:extLst>
              <a:ext uri="{FF2B5EF4-FFF2-40B4-BE49-F238E27FC236}">
                <a16:creationId xmlns:a16="http://schemas.microsoft.com/office/drawing/2014/main" id="{162DB871-0330-41CA-9E28-C88A8B93378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8875150"/>
              </p:ext>
            </p:extLst>
          </p:nvPr>
        </p:nvGraphicFramePr>
        <p:xfrm>
          <a:off x="9753600" y="2667000"/>
          <a:ext cx="2136775" cy="3793286"/>
        </p:xfrm>
        <a:graphic>
          <a:graphicData uri="http://schemas.openxmlformats.org/drawingml/2006/table">
            <a:tbl>
              <a:tblPr/>
              <a:tblGrid>
                <a:gridCol w="2136775">
                  <a:extLst>
                    <a:ext uri="{9D8B030D-6E8A-4147-A177-3AD203B41FA5}">
                      <a16:colId xmlns:a16="http://schemas.microsoft.com/office/drawing/2014/main" val="3001677537"/>
                    </a:ext>
                  </a:extLst>
                </a:gridCol>
              </a:tblGrid>
              <a:tr h="520700">
                <a:tc>
                  <a:txBody>
                    <a:bodyPr/>
                    <a:lstStyle>
                      <a:lvl1pPr>
                        <a:spcBef>
                          <a:spcPts val="7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MS PGothic" panose="020B0600070205080204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↑</a:t>
                      </a:r>
                    </a:p>
                  </a:txBody>
                  <a:tcPr marL="90000" marR="90000" marT="91044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F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1023154"/>
                  </a:ext>
                </a:extLst>
              </a:tr>
              <a:tr h="515938">
                <a:tc>
                  <a:txBody>
                    <a:bodyPr/>
                    <a:lstStyle>
                      <a:lvl1pPr>
                        <a:spcBef>
                          <a:spcPts val="7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MS PGothic" panose="020B0600070205080204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Locals</a:t>
                      </a:r>
                    </a:p>
                  </a:txBody>
                  <a:tcPr marL="90000" marR="90000" marT="91044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9DE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5726768"/>
                  </a:ext>
                </a:extLst>
              </a:tr>
              <a:tr h="519113">
                <a:tc>
                  <a:txBody>
                    <a:bodyPr/>
                    <a:lstStyle>
                      <a:lvl1pPr>
                        <a:spcBef>
                          <a:spcPts val="7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MS PGothic" panose="020B0600070205080204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altLang="en-US" sz="1800" b="1" i="0" u="none" strike="noStrike" cap="none" normalizeH="0" baseline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Return Address</a:t>
                      </a:r>
                    </a:p>
                  </a:txBody>
                  <a:tcPr marL="90000" marR="90000" marT="91044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F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572220"/>
                  </a:ext>
                </a:extLst>
              </a:tr>
              <a:tr h="520700">
                <a:tc>
                  <a:txBody>
                    <a:bodyPr/>
                    <a:lstStyle>
                      <a:lvl1pPr>
                        <a:spcBef>
                          <a:spcPts val="7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MS PGothic" panose="020B0600070205080204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Previous Frame Pointer</a:t>
                      </a:r>
                    </a:p>
                  </a:txBody>
                  <a:tcPr marL="90000" marR="90000" marT="91044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9DE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32501882"/>
                  </a:ext>
                </a:extLst>
              </a:tr>
              <a:tr h="590549">
                <a:tc>
                  <a:txBody>
                    <a:bodyPr/>
                    <a:lstStyle>
                      <a:lvl1pPr>
                        <a:spcBef>
                          <a:spcPts val="7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MS PGothic" panose="020B0600070205080204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alt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Return Value</a:t>
                      </a:r>
                    </a:p>
                  </a:txBody>
                  <a:tcPr marL="90000" marR="90000" marT="91044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F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2154513"/>
                  </a:ext>
                </a:extLst>
              </a:tr>
              <a:tr h="519113">
                <a:tc>
                  <a:txBody>
                    <a:bodyPr/>
                    <a:lstStyle>
                      <a:lvl1pPr>
                        <a:spcBef>
                          <a:spcPts val="7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MS PGothic" panose="020B0600070205080204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altLang="en-US" sz="1800" b="1" i="0" u="none" strike="noStrike" kern="1200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Parameters</a:t>
                      </a:r>
                    </a:p>
                  </a:txBody>
                  <a:tcPr marL="90000" marR="90000" marT="91044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89DECB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33056718"/>
                  </a:ext>
                </a:extLst>
              </a:tr>
              <a:tr h="512763">
                <a:tc>
                  <a:txBody>
                    <a:bodyPr/>
                    <a:lstStyle>
                      <a:lvl1pPr>
                        <a:spcBef>
                          <a:spcPts val="7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4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  <a:cs typeface="MS PGothic" panose="020B0600070205080204" pitchFamily="34" charset="-128"/>
                        </a:defRPr>
                      </a:lvl1pPr>
                      <a:lvl2pPr>
                        <a:spcBef>
                          <a:spcPts val="6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 sz="2000"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2pPr>
                      <a:lvl3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anose="02020603050405020304" pitchFamily="18" charset="0"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  <a:defRPr>
                          <a:solidFill>
                            <a:srgbClr val="000000"/>
                          </a:solidFill>
                          <a:latin typeface="Arial" panose="020B0604020202020204" pitchFamily="34" charset="0"/>
                          <a:ea typeface="MS PGothic" panose="020B0600070205080204" pitchFamily="34" charset="-128"/>
                        </a:defRPr>
                      </a:lvl9pPr>
                    </a:lstStyle>
                    <a:p>
                      <a:pPr marL="0" marR="0" lvl="0" indent="0" algn="ctr" defTabSz="457200" rtl="0" eaLnBrk="1" fontAlgn="base" latinLnBrk="0" hangingPunct="1">
                        <a:lnSpc>
                          <a:spcPct val="87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100000"/>
                        <a:buFontTx/>
                        <a:buNone/>
                        <a:tabLst>
                          <a:tab pos="0" algn="l"/>
                          <a:tab pos="457200" algn="l"/>
                          <a:tab pos="914400" algn="l"/>
                          <a:tab pos="1371600" algn="l"/>
                          <a:tab pos="1828800" algn="l"/>
                          <a:tab pos="2286000" algn="l"/>
                          <a:tab pos="2743200" algn="l"/>
                          <a:tab pos="3200400" algn="l"/>
                          <a:tab pos="3657600" algn="l"/>
                          <a:tab pos="4114800" algn="l"/>
                          <a:tab pos="4572000" algn="l"/>
                          <a:tab pos="5029200" algn="l"/>
                          <a:tab pos="5486400" algn="l"/>
                          <a:tab pos="5943600" algn="l"/>
                          <a:tab pos="6400800" algn="l"/>
                          <a:tab pos="6858000" algn="l"/>
                          <a:tab pos="7315200" algn="l"/>
                          <a:tab pos="7772400" algn="l"/>
                          <a:tab pos="8229600" algn="l"/>
                          <a:tab pos="8686800" algn="l"/>
                          <a:tab pos="9144000" algn="l"/>
                        </a:tabLst>
                      </a:pPr>
                      <a:r>
                        <a:rPr kumimoji="0" lang="en-US" altLang="en-US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Arial" panose="020B0604020202020204" pitchFamily="34" charset="0"/>
                          <a:ea typeface="MS PGothic" panose="020B0600070205080204" pitchFamily="34" charset="-128"/>
                        </a:rPr>
                        <a:t>↓</a:t>
                      </a:r>
                    </a:p>
                  </a:txBody>
                  <a:tcPr marL="90000" marR="90000" marT="91044" marB="46800" horzOverflow="overflow">
                    <a:lnL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6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6FFE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3004572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69080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"/>
          <p:cNvSpPr txBox="1">
            <a:spLocks noChangeArrowheads="1"/>
          </p:cNvSpPr>
          <p:nvPr/>
        </p:nvSpPr>
        <p:spPr bwMode="auto">
          <a:xfrm>
            <a:off x="1828800" y="152400"/>
            <a:ext cx="9982200" cy="685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 anchor="b"/>
          <a:lstStyle>
            <a:lvl1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r>
              <a:rPr lang="en-US" sz="3200" dirty="0">
                <a:solidFill>
                  <a:srgbClr val="333399"/>
                </a:solidFill>
                <a:latin typeface="Arial" charset="0"/>
              </a:rPr>
              <a:t>What does the following LC-3 assembly code do?</a:t>
            </a:r>
          </a:p>
        </p:txBody>
      </p:sp>
      <p:sp>
        <p:nvSpPr>
          <p:cNvPr id="9" name="Text Box 2"/>
          <p:cNvSpPr txBox="1">
            <a:spLocks noChangeArrowheads="1"/>
          </p:cNvSpPr>
          <p:nvPr/>
        </p:nvSpPr>
        <p:spPr bwMode="auto">
          <a:xfrm>
            <a:off x="5257800" y="3333184"/>
            <a:ext cx="7404052" cy="1219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90000" tIns="46800" rIns="90000" bIns="46800"/>
          <a:lstStyle>
            <a:lvl1pPr marL="339725" indent="-33972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1pPr>
            <a:lvl2pPr marL="739775" indent="-282575"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2pPr>
            <a:lvl3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3pPr>
            <a:lvl4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4pPr>
            <a:lvl5pPr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tabLst>
                <a:tab pos="339725" algn="l"/>
                <a:tab pos="452438" algn="l"/>
                <a:tab pos="909638" algn="l"/>
                <a:tab pos="1366838" algn="l"/>
                <a:tab pos="1824038" algn="l"/>
                <a:tab pos="2281238" algn="l"/>
                <a:tab pos="2738438" algn="l"/>
                <a:tab pos="3195638" algn="l"/>
                <a:tab pos="3652838" algn="l"/>
                <a:tab pos="4110038" algn="l"/>
                <a:tab pos="4567238" algn="l"/>
                <a:tab pos="5024438" algn="l"/>
                <a:tab pos="5481638" algn="l"/>
                <a:tab pos="5938838" algn="l"/>
                <a:tab pos="6396038" algn="l"/>
                <a:tab pos="6853238" algn="l"/>
                <a:tab pos="7310438" algn="l"/>
                <a:tab pos="7767638" algn="l"/>
                <a:tab pos="8224838" algn="l"/>
                <a:tab pos="8682038" algn="l"/>
                <a:tab pos="9139238" algn="l"/>
              </a:tabLst>
              <a:defRPr sz="2400">
                <a:solidFill>
                  <a:schemeClr val="bg1"/>
                </a:solidFill>
                <a:latin typeface="Times New Roman" pitchFamily="16" charset="0"/>
                <a:ea typeface="ＭＳ Ｐゴシック" charset="-128"/>
              </a:defRPr>
            </a:lvl9pPr>
          </a:lstStyle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Initializes the frame and stack pointer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Pushes and pops the frame pointer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r>
              <a:rPr lang="en-US" sz="2800" dirty="0">
                <a:solidFill>
                  <a:srgbClr val="000000"/>
                </a:solidFill>
                <a:latin typeface="Arial" charset="0"/>
              </a:rPr>
              <a:t>Pushes and pops the return address</a:t>
            </a:r>
          </a:p>
          <a:p>
            <a:pPr marL="514350" indent="-514350">
              <a:spcBef>
                <a:spcPts val="800"/>
              </a:spcBef>
              <a:buClr>
                <a:srgbClr val="3333CC"/>
              </a:buClr>
              <a:buFont typeface="+mj-lt"/>
              <a:buAutoNum type="alphaUcPeriod"/>
            </a:pPr>
            <a:endParaRPr lang="en-US" sz="2800" dirty="0">
              <a:solidFill>
                <a:srgbClr val="000000"/>
              </a:solidFill>
              <a:latin typeface="Arial" charset="0"/>
            </a:endParaRPr>
          </a:p>
          <a:p>
            <a:pPr marL="0" indent="0">
              <a:spcBef>
                <a:spcPts val="800"/>
              </a:spcBef>
              <a:buClr>
                <a:srgbClr val="3333CC"/>
              </a:buClr>
            </a:pPr>
            <a:endParaRPr lang="en-US" sz="2800" dirty="0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762000" y="2819400"/>
            <a:ext cx="640080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 R6,R6,#-1</a:t>
            </a:r>
          </a:p>
          <a:p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STR R5,R6,#0</a:t>
            </a:r>
          </a:p>
          <a:p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LDR R5,R6,#0</a:t>
            </a:r>
          </a:p>
          <a:p>
            <a:r>
              <a:rPr lang="en-US" sz="2800" b="1" dirty="0">
                <a:solidFill>
                  <a:schemeClr val="accent5">
                    <a:lumMod val="50000"/>
                  </a:schemeClr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ADD R6,R6,#1</a:t>
            </a:r>
            <a:r>
              <a:rPr lang="en-US" sz="2800" b="1" dirty="0">
                <a:solidFill>
                  <a:schemeClr val="tx1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544549928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 Theme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89963</TotalTime>
  <Words>594</Words>
  <Application>Microsoft Office PowerPoint</Application>
  <PresentationFormat>Widescreen</PresentationFormat>
  <Paragraphs>124</Paragraphs>
  <Slides>9</Slides>
  <Notes>9</Notes>
  <HiddenSlides>1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Courier New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1 What is Programming?</dc:title>
  <dc:creator>ESBoese</dc:creator>
  <cp:lastModifiedBy>Phil Sharp</cp:lastModifiedBy>
  <cp:revision>286</cp:revision>
  <cp:lastPrinted>2016-03-11T20:57:35Z</cp:lastPrinted>
  <dcterms:created xsi:type="dcterms:W3CDTF">2009-01-22T02:10:52Z</dcterms:created>
  <dcterms:modified xsi:type="dcterms:W3CDTF">2020-07-15T15:26:33Z</dcterms:modified>
</cp:coreProperties>
</file>