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5" r:id="rId3"/>
    <p:sldId id="304" r:id="rId4"/>
    <p:sldId id="277" r:id="rId5"/>
    <p:sldId id="278" r:id="rId6"/>
    <p:sldId id="279" r:id="rId7"/>
    <p:sldId id="281" r:id="rId8"/>
    <p:sldId id="280" r:id="rId9"/>
    <p:sldId id="282" r:id="rId10"/>
    <p:sldId id="283" r:id="rId11"/>
    <p:sldId id="284" r:id="rId12"/>
    <p:sldId id="291" r:id="rId13"/>
    <p:sldId id="292" r:id="rId14"/>
    <p:sldId id="294" r:id="rId15"/>
    <p:sldId id="295" r:id="rId16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60" autoAdjust="0"/>
    <p:restoredTop sz="89591" autoAdjust="0"/>
  </p:normalViewPr>
  <p:slideViewPr>
    <p:cSldViewPr>
      <p:cViewPr varScale="1">
        <p:scale>
          <a:sx n="56" d="100"/>
          <a:sy n="56" d="100"/>
        </p:scale>
        <p:origin x="52" y="76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312" y="19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60188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</a:t>
            </a:r>
            <a:r>
              <a:rPr lang="en-US"/>
              <a:t>is 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00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number of AND gates is 2 raised to the power of the number of inputs, number of OR gates is number of outputs</a:t>
            </a:r>
          </a:p>
        </p:txBody>
      </p:sp>
    </p:spTree>
    <p:extLst>
      <p:ext uri="{BB962C8B-B14F-4D97-AF65-F5344CB8AC3E}">
        <p14:creationId xmlns:p14="http://schemas.microsoft.com/office/powerpoint/2010/main" val="2642440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12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</a:t>
            </a:r>
          </a:p>
        </p:txBody>
      </p:sp>
    </p:spTree>
    <p:extLst>
      <p:ext uri="{BB962C8B-B14F-4D97-AF65-F5344CB8AC3E}">
        <p14:creationId xmlns:p14="http://schemas.microsoft.com/office/powerpoint/2010/main" val="4273350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 Should be Full,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296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25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C), not a good thing because the gate would probably burn up or at least draw lots of power.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69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C: NAND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9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this is an equals or XNOR gate, note inverter chain, last gate is useless!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49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 the big problem with this decoder is that</a:t>
            </a:r>
            <a:r>
              <a:rPr lang="en-US" baseline="0" dirty="0"/>
              <a:t> the values are out of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3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NOR</a:t>
            </a:r>
          </a:p>
        </p:txBody>
      </p:sp>
    </p:spTree>
    <p:extLst>
      <p:ext uri="{BB962C8B-B14F-4D97-AF65-F5344CB8AC3E}">
        <p14:creationId xmlns:p14="http://schemas.microsoft.com/office/powerpoint/2010/main" val="3210604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Carry lookahead adders have better performance but are more complicated</a:t>
            </a:r>
          </a:p>
        </p:txBody>
      </p:sp>
    </p:spTree>
    <p:extLst>
      <p:ext uri="{BB962C8B-B14F-4D97-AF65-F5344CB8AC3E}">
        <p14:creationId xmlns:p14="http://schemas.microsoft.com/office/powerpoint/2010/main" val="1496530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 Multiplexer, Given selector value of 110 input G will be selected</a:t>
            </a:r>
          </a:p>
        </p:txBody>
      </p:sp>
    </p:spTree>
    <p:extLst>
      <p:ext uri="{BB962C8B-B14F-4D97-AF65-F5344CB8AC3E}">
        <p14:creationId xmlns:p14="http://schemas.microsoft.com/office/powerpoint/2010/main" val="2695086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 use a Karnaugh map</a:t>
            </a:r>
          </a:p>
        </p:txBody>
      </p:sp>
    </p:spTree>
    <p:extLst>
      <p:ext uri="{BB962C8B-B14F-4D97-AF65-F5344CB8AC3E}">
        <p14:creationId xmlns:p14="http://schemas.microsoft.com/office/powerpoint/2010/main" val="80726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PattPate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3581400"/>
            <a:ext cx="1231392" cy="1143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4572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696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#8: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Transistors and Combinational Logic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393328"/>
            <a:ext cx="7010400" cy="97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the following inputs what will the outputs of this circuit be</a:t>
            </a: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7AB9382-E2B4-41C7-A1D7-C77C0A7615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99" y="2918992"/>
            <a:ext cx="5001829" cy="339280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C499DC-BE80-4B13-A2F1-2960DC472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1750"/>
              </p:ext>
            </p:extLst>
          </p:nvPr>
        </p:nvGraphicFramePr>
        <p:xfrm>
          <a:off x="6324600" y="2793783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5B1F8E-1113-4179-8D11-78BEAE1C1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782347"/>
              </p:ext>
            </p:extLst>
          </p:nvPr>
        </p:nvGraphicFramePr>
        <p:xfrm>
          <a:off x="3846440" y="1535144"/>
          <a:ext cx="2237654" cy="9340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4399">
                  <a:extLst>
                    <a:ext uri="{9D8B030D-6E8A-4147-A177-3AD203B41FA5}">
                      <a16:colId xmlns:a16="http://schemas.microsoft.com/office/drawing/2014/main" val="283846474"/>
                    </a:ext>
                  </a:extLst>
                </a:gridCol>
                <a:gridCol w="594399">
                  <a:extLst>
                    <a:ext uri="{9D8B030D-6E8A-4147-A177-3AD203B41FA5}">
                      <a16:colId xmlns:a16="http://schemas.microsoft.com/office/drawing/2014/main" val="3834035665"/>
                    </a:ext>
                  </a:extLst>
                </a:gridCol>
                <a:gridCol w="1048856">
                  <a:extLst>
                    <a:ext uri="{9D8B030D-6E8A-4147-A177-3AD203B41FA5}">
                      <a16:colId xmlns:a16="http://schemas.microsoft.com/office/drawing/2014/main" val="4031418315"/>
                    </a:ext>
                  </a:extLst>
                </a:gridCol>
              </a:tblGrid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3310218"/>
                  </a:ext>
                </a:extLst>
              </a:tr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2210304"/>
                  </a:ext>
                </a:extLst>
              </a:tr>
              <a:tr h="3146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8708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3651B59-F675-4712-B5D7-5A5804A84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885572"/>
              </p:ext>
            </p:extLst>
          </p:nvPr>
        </p:nvGraphicFramePr>
        <p:xfrm>
          <a:off x="6324599" y="3879838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CB8D808-DF0D-4B23-808F-5FD892FBC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898036"/>
              </p:ext>
            </p:extLst>
          </p:nvPr>
        </p:nvGraphicFramePr>
        <p:xfrm>
          <a:off x="6324599" y="5028274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0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EFF753-7E62-4192-9FE2-584EEDDAE04E}"/>
              </a:ext>
            </a:extLst>
          </p:cNvPr>
          <p:cNvSpPr txBox="1"/>
          <p:nvPr/>
        </p:nvSpPr>
        <p:spPr>
          <a:xfrm>
            <a:off x="5641154" y="314711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1778F-DF05-4B8B-9C8C-E75FA27B87E5}"/>
              </a:ext>
            </a:extLst>
          </p:cNvPr>
          <p:cNvSpPr txBox="1"/>
          <p:nvPr/>
        </p:nvSpPr>
        <p:spPr>
          <a:xfrm>
            <a:off x="5649971" y="41026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B</a:t>
            </a:r>
            <a:endParaRPr lang="en-US" b="1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947E3D-D275-42BE-A792-C5A265F25D56}"/>
              </a:ext>
            </a:extLst>
          </p:cNvPr>
          <p:cNvSpPr txBox="1"/>
          <p:nvPr/>
        </p:nvSpPr>
        <p:spPr>
          <a:xfrm>
            <a:off x="5641154" y="525111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C</a:t>
            </a:r>
            <a:endParaRPr lang="en-US" b="1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24FA93-1E29-43F2-8AE1-823CFA61D05B}"/>
              </a:ext>
            </a:extLst>
          </p:cNvPr>
          <p:cNvSpPr txBox="1"/>
          <p:nvPr/>
        </p:nvSpPr>
        <p:spPr>
          <a:xfrm>
            <a:off x="5641155" y="6041107"/>
            <a:ext cx="3158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D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765858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228600"/>
            <a:ext cx="10363200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a truth table with 4 inputs and 3 outputs what is the maximum number of AND gates needed? OR gates?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E800C-61D9-4573-8DDF-A1296F39C4D6}"/>
              </a:ext>
            </a:extLst>
          </p:cNvPr>
          <p:cNvSpPr txBox="1"/>
          <p:nvPr/>
        </p:nvSpPr>
        <p:spPr>
          <a:xfrm>
            <a:off x="4267200" y="2743200"/>
            <a:ext cx="441659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12, 4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16, 3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16, 8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8, 1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561359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18542" y="87652"/>
            <a:ext cx="994485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Karnaugh Map corresponds to the following truth table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B78AC9B-2974-4BDF-822C-036AD700B9AB}"/>
              </a:ext>
            </a:extLst>
          </p:cNvPr>
          <p:cNvGraphicFramePr>
            <a:graphicFrameLocks noGrp="1"/>
          </p:cNvGraphicFramePr>
          <p:nvPr/>
        </p:nvGraphicFramePr>
        <p:xfrm>
          <a:off x="693420" y="3147840"/>
          <a:ext cx="1706880" cy="30178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933">
                <a:tc>
                  <a:txBody>
                    <a:bodyPr/>
                    <a:lstStyle/>
                    <a:p>
                      <a:r>
                        <a:rPr lang="en-US" sz="1600" dirty="0"/>
                        <a:t>A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X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A31F10D-5D99-431E-BA3D-F2BC5BD47387}"/>
              </a:ext>
            </a:extLst>
          </p:cNvPr>
          <p:cNvSpPr txBox="1"/>
          <p:nvPr/>
        </p:nvSpPr>
        <p:spPr>
          <a:xfrm>
            <a:off x="163258" y="475530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CE78D00-7B29-4E96-B491-D3574E61D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928094"/>
            <a:ext cx="5334000" cy="391902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B023FEE-F3AD-4277-8BF1-BD12EC63FF5A}"/>
              </a:ext>
            </a:extLst>
          </p:cNvPr>
          <p:cNvSpPr txBox="1"/>
          <p:nvPr/>
        </p:nvSpPr>
        <p:spPr>
          <a:xfrm>
            <a:off x="4267200" y="246643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69EEA0-1C2B-46DC-A2EA-D903BF7BC0E1}"/>
              </a:ext>
            </a:extLst>
          </p:cNvPr>
          <p:cNvSpPr txBox="1"/>
          <p:nvPr/>
        </p:nvSpPr>
        <p:spPr>
          <a:xfrm>
            <a:off x="7162800" y="246642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947CB1-FD5F-4883-B334-A5AE496A3D02}"/>
              </a:ext>
            </a:extLst>
          </p:cNvPr>
          <p:cNvSpPr txBox="1"/>
          <p:nvPr/>
        </p:nvSpPr>
        <p:spPr>
          <a:xfrm>
            <a:off x="4267200" y="4656772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9F0434-1FE0-4A4B-BA2F-6B65D401B683}"/>
              </a:ext>
            </a:extLst>
          </p:cNvPr>
          <p:cNvSpPr txBox="1"/>
          <p:nvPr/>
        </p:nvSpPr>
        <p:spPr>
          <a:xfrm>
            <a:off x="7162800" y="452447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724429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87652"/>
            <a:ext cx="8760188" cy="65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truth table corresponds to the circuit?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31F10D-5D99-431E-BA3D-F2BC5BD47387}"/>
              </a:ext>
            </a:extLst>
          </p:cNvPr>
          <p:cNvSpPr txBox="1"/>
          <p:nvPr/>
        </p:nvSpPr>
        <p:spPr>
          <a:xfrm>
            <a:off x="1611058" y="487521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DBFDF0-9B94-4B07-AF1C-1284F62CB13F}"/>
              </a:ext>
            </a:extLst>
          </p:cNvPr>
          <p:cNvGraphicFramePr>
            <a:graphicFrameLocks noGrp="1"/>
          </p:cNvGraphicFramePr>
          <p:nvPr/>
        </p:nvGraphicFramePr>
        <p:xfrm>
          <a:off x="4632533" y="2772260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3BF78B5-BBA2-44F0-8CAA-286D9759C844}"/>
              </a:ext>
            </a:extLst>
          </p:cNvPr>
          <p:cNvGraphicFramePr>
            <a:graphicFrameLocks noGrp="1"/>
          </p:cNvGraphicFramePr>
          <p:nvPr/>
        </p:nvGraphicFramePr>
        <p:xfrm>
          <a:off x="7183943" y="2776340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AB52C0-17B6-48BD-ADBA-FD8F7154C5B6}"/>
              </a:ext>
            </a:extLst>
          </p:cNvPr>
          <p:cNvGraphicFramePr>
            <a:graphicFrameLocks noGrp="1"/>
          </p:cNvGraphicFramePr>
          <p:nvPr/>
        </p:nvGraphicFramePr>
        <p:xfrm>
          <a:off x="4593144" y="4962602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93E1C2D-F179-48BA-83EC-F581F0B44E7D}"/>
              </a:ext>
            </a:extLst>
          </p:cNvPr>
          <p:cNvGraphicFramePr>
            <a:graphicFrameLocks noGrp="1"/>
          </p:cNvGraphicFramePr>
          <p:nvPr/>
        </p:nvGraphicFramePr>
        <p:xfrm>
          <a:off x="7183944" y="4962602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8197BD3-F73B-4A53-9E0F-D6330A0B1C64}"/>
              </a:ext>
            </a:extLst>
          </p:cNvPr>
          <p:cNvSpPr txBox="1"/>
          <p:nvPr/>
        </p:nvSpPr>
        <p:spPr>
          <a:xfrm>
            <a:off x="4745544" y="224863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2CAD50-99EB-4192-BC45-A5A86F8C81A0}"/>
              </a:ext>
            </a:extLst>
          </p:cNvPr>
          <p:cNvSpPr txBox="1"/>
          <p:nvPr/>
        </p:nvSpPr>
        <p:spPr>
          <a:xfrm>
            <a:off x="7260144" y="2286433"/>
            <a:ext cx="35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F901FA-894A-45E5-AC05-1013AC74FBE8}"/>
              </a:ext>
            </a:extLst>
          </p:cNvPr>
          <p:cNvSpPr txBox="1"/>
          <p:nvPr/>
        </p:nvSpPr>
        <p:spPr>
          <a:xfrm>
            <a:off x="4745544" y="4438976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A4ACB9-FAE3-402C-B57B-D072738BDB07}"/>
              </a:ext>
            </a:extLst>
          </p:cNvPr>
          <p:cNvSpPr txBox="1"/>
          <p:nvPr/>
        </p:nvSpPr>
        <p:spPr>
          <a:xfrm>
            <a:off x="7209344" y="44476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22C7BF-0064-44B0-A02C-8EF5425606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58" y="2717919"/>
            <a:ext cx="365022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903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0"/>
            <a:ext cx="7885112" cy="1676400"/>
          </a:xfrm>
        </p:spPr>
        <p:txBody>
          <a:bodyPr/>
          <a:lstStyle/>
          <a:p>
            <a:r>
              <a:rPr lang="en-US" sz="3200" dirty="0"/>
              <a:t>A ____adder has inputs A=0, B=1, and carry-in </a:t>
            </a:r>
            <a:r>
              <a:rPr lang="en-US" sz="3200" dirty="0" err="1"/>
              <a:t>Cin</a:t>
            </a:r>
            <a:r>
              <a:rPr lang="en-US" sz="3200" dirty="0"/>
              <a:t>=1. What would be the sum bit S and the carry-out bit </a:t>
            </a:r>
            <a:r>
              <a:rPr lang="en-US" sz="3200" dirty="0" err="1"/>
              <a:t>Cout</a:t>
            </a:r>
            <a:r>
              <a:rPr lang="en-US" sz="320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Half,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S=0,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Half, S=1,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S=1,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10902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7885112" cy="1676400"/>
          </a:xfrm>
        </p:spPr>
        <p:txBody>
          <a:bodyPr/>
          <a:lstStyle/>
          <a:p>
            <a:r>
              <a:rPr lang="en-US" sz="3200" dirty="0"/>
              <a:t>A Decoder with 7 outputs has ____ select lines.</a:t>
            </a:r>
            <a:br>
              <a:rPr lang="en-US" sz="3200" dirty="0"/>
            </a:br>
            <a:r>
              <a:rPr lang="en-US" sz="3200" dirty="0"/>
              <a:t>A Mux/Multiplexor with 19 inputs has ____ select lines.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5, 2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6, 3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64172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209800" y="152400"/>
            <a:ext cx="9448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will happen to the output of the gate shown below when Input1 is 1 and Input 2 is 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105400" y="2743200"/>
            <a:ext cx="5486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ground (0)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power (1)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both (!)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Disconnected (x)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8" name="Picture 7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90800"/>
            <a:ext cx="3516637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701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914400"/>
            <a:ext cx="9028112" cy="13716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What logical operation does the following circuit implement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819400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1DC8EFD0-237A-42FD-A0FF-A53B099B0C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514600"/>
            <a:ext cx="3810000" cy="365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57400" y="152400"/>
            <a:ext cx="922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column of the truth table for the Output signal, in binary order for Input1 and Input0 of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477000" y="28956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7" name="Picture 6" descr="weir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43200"/>
            <a:ext cx="4191000" cy="31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899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output signal is asserted for all possible values for for Input1 (most significant) and Input0 (least significant) in binary order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638800" y="27432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W, X, Y, Z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W, Z,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Y, Z, W, X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Z, W,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 descr="deco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590800"/>
            <a:ext cx="2667000" cy="31038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25908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34290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Input1</a:t>
            </a:r>
          </a:p>
        </p:txBody>
      </p:sp>
    </p:spTree>
    <p:extLst>
      <p:ext uri="{BB962C8B-B14F-4D97-AF65-F5344CB8AC3E}">
        <p14:creationId xmlns:p14="http://schemas.microsoft.com/office/powerpoint/2010/main" val="2941223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152400"/>
            <a:ext cx="9296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logical operation does the following truth table represent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257800" y="30480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NAND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12" name="Group 92">
            <a:extLst>
              <a:ext uri="{FF2B5EF4-FFF2-40B4-BE49-F238E27FC236}">
                <a16:creationId xmlns:a16="http://schemas.microsoft.com/office/drawing/2014/main" id="{4A98BC3A-756D-4CD9-B80B-293D3C0A6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96077"/>
              </p:ext>
            </p:extLst>
          </p:nvPr>
        </p:nvGraphicFramePr>
        <p:xfrm>
          <a:off x="1143000" y="2819400"/>
          <a:ext cx="1828801" cy="2895600"/>
        </p:xfrm>
        <a:graphic>
          <a:graphicData uri="http://schemas.openxmlformats.org/drawingml/2006/table">
            <a:tbl>
              <a:tblPr/>
              <a:tblGrid>
                <a:gridCol w="49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172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28575"/>
            <a:ext cx="10058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How many gate delays per bit does a full adder have, what is the Big O growth rate of gate delay vs number of bits added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7912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O(n log(n))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5" name="Picture 71" descr="ch03-fulladder">
            <a:extLst>
              <a:ext uri="{FF2B5EF4-FFF2-40B4-BE49-F238E27FC236}">
                <a16:creationId xmlns:a16="http://schemas.microsoft.com/office/drawing/2014/main" id="{48C611F9-6BF6-46F8-A316-A9E1720D3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76" y="2630124"/>
            <a:ext cx="4944975" cy="2943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9075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64453" y="76200"/>
            <a:ext cx="997194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device shown and given the following information what will its output be? 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648200" y="32004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7DF36E31-0265-4315-BC0D-7F00F9F8B8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0"/>
            <a:ext cx="3553558" cy="436500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1D7D9A-B9D6-4986-BE17-DAE7D243E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86136"/>
              </p:ext>
            </p:extLst>
          </p:nvPr>
        </p:nvGraphicFramePr>
        <p:xfrm>
          <a:off x="4388223" y="1371600"/>
          <a:ext cx="4724403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453">
                  <a:extLst>
                    <a:ext uri="{9D8B030D-6E8A-4147-A177-3AD203B41FA5}">
                      <a16:colId xmlns:a16="http://schemas.microsoft.com/office/drawing/2014/main" val="80503215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3292525438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178291303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746179759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139761317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618339618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3860481714"/>
                    </a:ext>
                  </a:extLst>
                </a:gridCol>
                <a:gridCol w="422073">
                  <a:extLst>
                    <a:ext uri="{9D8B030D-6E8A-4147-A177-3AD203B41FA5}">
                      <a16:colId xmlns:a16="http://schemas.microsoft.com/office/drawing/2014/main" val="659600622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1290744207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871963606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76030503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8419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8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444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0" y="393328"/>
            <a:ext cx="10058400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Boolean algebra formula that defines the following truth table?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638800" y="26670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 BC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A’C + 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BC’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AB + CB’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F93964-A9C3-4E6D-8B6E-94795D30F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742680"/>
              </p:ext>
            </p:extLst>
          </p:nvPr>
        </p:nvGraphicFramePr>
        <p:xfrm>
          <a:off x="228600" y="2590800"/>
          <a:ext cx="2169160" cy="3292479"/>
        </p:xfrm>
        <a:graphic>
          <a:graphicData uri="http://schemas.openxmlformats.org/drawingml/2006/table">
            <a:tbl>
              <a:tblPr firstRow="1" bandRow="1"/>
              <a:tblGrid>
                <a:gridCol w="54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X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63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4298</TotalTime>
  <Words>1118</Words>
  <Application>Microsoft Office PowerPoint</Application>
  <PresentationFormat>Widescreen</PresentationFormat>
  <Paragraphs>492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What logical operation does the following circuit implement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____adder has inputs A=0, B=1, and carry-in Cin=1. What would be the sum bit S and the carry-out bit Cout?</vt:lpstr>
      <vt:lpstr>A Decoder with 7 outputs has ____ select lines. A Mux/Multiplexor with 19 inputs has ____ select lines.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259</cp:revision>
  <cp:lastPrinted>2014-01-30T03:38:08Z</cp:lastPrinted>
  <dcterms:created xsi:type="dcterms:W3CDTF">2009-01-22T02:10:52Z</dcterms:created>
  <dcterms:modified xsi:type="dcterms:W3CDTF">2020-06-23T14:58:21Z</dcterms:modified>
</cp:coreProperties>
</file>