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8" r:id="rId3"/>
    <p:sldId id="284" r:id="rId4"/>
    <p:sldId id="287" r:id="rId5"/>
    <p:sldId id="297" r:id="rId6"/>
    <p:sldId id="289" r:id="rId7"/>
    <p:sldId id="290" r:id="rId8"/>
    <p:sldId id="292" r:id="rId9"/>
    <p:sldId id="288" r:id="rId10"/>
    <p:sldId id="291" r:id="rId11"/>
    <p:sldId id="282" r:id="rId12"/>
    <p:sldId id="293" r:id="rId13"/>
    <p:sldId id="294" r:id="rId14"/>
    <p:sldId id="295" r:id="rId15"/>
    <p:sldId id="296" r:id="rId16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8586" autoAdjust="0"/>
  </p:normalViewPr>
  <p:slideViewPr>
    <p:cSldViewPr>
      <p:cViewPr varScale="1">
        <p:scale>
          <a:sx n="79" d="100"/>
          <a:sy n="79" d="100"/>
        </p:scale>
        <p:origin x="1168" y="5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D), offset of 2 from R2 gives Array[2], offset of 3 gives NOT R1,R1, which is x927F.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978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537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2552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27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but remember the PC has already been incremented. JSRR R1 would be 0x4040.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RET and JMP R7 are exactly the same.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E) x10 = 16 decimal, cannot fit into 5-bits in 2’s complement format, only stores -16 to 15.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~(0x1234 &amp; 0x000F) = 0xFFFB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branch depends </a:t>
            </a:r>
            <a:r>
              <a:rPr lang="en-US" baseline="0"/>
              <a:t>on R1, don’t </a:t>
            </a:r>
            <a:r>
              <a:rPr lang="en-US" baseline="0" dirty="0"/>
              <a:t>know if R1 positive unless R0 is known, since R1 = R0 + 1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</a:t>
            </a:r>
            <a:r>
              <a:rPr lang="en-US" baseline="0" dirty="0"/>
              <a:t> Condition codes set by R0 – 12, so negative if R0 &lt; 12 and zero if R0 == 12.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ADD R0, R0, #3 is treated as both an instruction and data by the code, so ADD R2, R2, #2 instruction increments the offset to 7. R0 goes from 0 to 3 to 8</a:t>
            </a:r>
          </a:p>
        </p:txBody>
      </p:sp>
    </p:spTree>
    <p:extLst>
      <p:ext uri="{BB962C8B-B14F-4D97-AF65-F5344CB8AC3E}">
        <p14:creationId xmlns:p14="http://schemas.microsoft.com/office/powerpoint/2010/main" val="215739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 LD just loads data</a:t>
            </a:r>
            <a:r>
              <a:rPr lang="en-US" baseline="0" dirty="0"/>
              <a:t> value (x4321), LEA gets data address (x3003), LDR gets data pointed at by R1, which is data again (x4321)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" name="Picture 2" descr="http://bexhuff.com/files/images/java-cup-abstract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4" y="533401"/>
            <a:ext cx="174272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28" y="381000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467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#6: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LC-3 Assembly Language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(continued)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247518"/>
            <a:ext cx="10134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value in R0 and R1 after the code executes from Main label?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781800" y="3048000"/>
            <a:ext cx="3886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x1133, x2244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x2244, x3355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x3355, x903F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x3355, x927F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2590801"/>
            <a:ext cx="5029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Array	.FILL x1133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.FILL x2244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.FILL x3355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Main		NOT R1,R1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LEA R2,Array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LDR R0,R2,2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LDR R1,R2,3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HALT</a:t>
            </a:r>
          </a:p>
        </p:txBody>
      </p:sp>
    </p:spTree>
    <p:extLst>
      <p:ext uri="{BB962C8B-B14F-4D97-AF65-F5344CB8AC3E}">
        <p14:creationId xmlns:p14="http://schemas.microsoft.com/office/powerpoint/2010/main" val="42119561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0" y="304800"/>
            <a:ext cx="100583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PC offset field in </a:t>
            </a:r>
            <a:r>
              <a:rPr lang="en-US" sz="3200">
                <a:solidFill>
                  <a:srgbClr val="333399"/>
                </a:solidFill>
                <a:latin typeface="Arial" charset="0"/>
              </a:rPr>
              <a:t>the ST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instruction shown below?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781800" y="3048000"/>
            <a:ext cx="3200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0b111111011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0b111111100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0b111111101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0b100000100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0b100000101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2590801"/>
            <a:ext cx="5029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Data0	.FILL x1234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Data1	.FILL x2345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Data2	.BLKW 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Main		LD R1,Data0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LD R2, Data1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ADD R3,R2,R1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ST R3,Data2</a:t>
            </a:r>
          </a:p>
          <a:p>
            <a:r>
              <a:rPr lang="en-US" sz="3200" dirty="0">
                <a:solidFill>
                  <a:srgbClr val="32946A"/>
                </a:solidFill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315501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-152400"/>
            <a:ext cx="97536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R0, Var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304333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371600"/>
            <a:ext cx="4800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 R0, var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038600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662276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-152400"/>
            <a:ext cx="97536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 R0, Var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304333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371600"/>
            <a:ext cx="4800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LEA R0, var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038600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3429648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0"/>
            <a:ext cx="97536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LDI R0, 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304333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371600"/>
            <a:ext cx="4800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LDI R0, 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endParaRPr lang="en-US" sz="3200" b="1" dirty="0">
              <a:solidFill>
                <a:srgbClr val="32946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038600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14930109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-152400"/>
            <a:ext cx="102870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R1, PTR and LDR R0, R1, #0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instructions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772400" y="3001107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219200"/>
            <a:ext cx="5715001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 R1, 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endParaRPr lang="en-US" sz="3200" b="1" dirty="0">
              <a:solidFill>
                <a:srgbClr val="32946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LDR R0, R1, #0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303455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R0, R1;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14399059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1" y="15240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0x4840 into LC-3 assembly code: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57200" y="3962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 Label (Label at PC + 0x3F)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 Label (Label at PC + 0x40)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JSRR R3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JSRR R1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FECB02-578C-45D2-8197-943ECD08B6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9852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5357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1" y="228600"/>
            <a:ext cx="655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0xC1C0 into LC-3 assembly code: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62000" y="41910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JMP R7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RET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Both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2536B6-C0D1-40EC-A999-81B7E61F9D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801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44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00200" y="304800"/>
            <a:ext cx="7010400" cy="1502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ADD R0,R1,x10 from assembly code into an LC-3 instruction in hexadecimal: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55045" y="38862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0x1040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0x106F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0x1070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0x107F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Cannot be done!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442325-DD46-4162-8E3C-905E3E241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9852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661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DATA   .FILL 0x1234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LD R5,DATA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AND R5,R5,#15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NOT R5,R5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819400" y="33528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0x123F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0xEDCB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0xFFFB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0xFFFC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2667000"/>
            <a:ext cx="7086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</a:rPr>
              <a:t>What value is in R5 after the above code?</a:t>
            </a:r>
          </a:p>
        </p:txBody>
      </p:sp>
    </p:spTree>
    <p:extLst>
      <p:ext uri="{BB962C8B-B14F-4D97-AF65-F5344CB8AC3E}">
        <p14:creationId xmlns:p14="http://schemas.microsoft.com/office/powerpoint/2010/main" val="14676283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295400" y="203488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			.ORIG x3000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FOO  AND,R1,R1,#0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			ADD R1,R0,#1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			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BRp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FOO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066800" y="3657888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Yes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Depends on initial value of R0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Depends on initial value of R1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2700" y="2608986"/>
            <a:ext cx="7086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</a:rPr>
              <a:t>Is the branch taken in the above code?</a:t>
            </a:r>
          </a:p>
        </p:txBody>
      </p:sp>
    </p:spTree>
    <p:extLst>
      <p:ext uri="{BB962C8B-B14F-4D97-AF65-F5344CB8AC3E}">
        <p14:creationId xmlns:p14="http://schemas.microsoft.com/office/powerpoint/2010/main" val="33853570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81200" y="-228600"/>
            <a:ext cx="7162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instruction branches to Main if R0 is less than or equal to 12?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2590800"/>
            <a:ext cx="3200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BRn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BRz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BRp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BRnz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BRzp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" y="2478225"/>
            <a:ext cx="502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Twelve 	.FILL x000C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Main			LD R1,Twelve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NOT R1,R1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ADD R1,R1,1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ADD R0,R0,R1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??? Main</a:t>
            </a:r>
          </a:p>
        </p:txBody>
      </p:sp>
    </p:spTree>
    <p:extLst>
      <p:ext uri="{BB962C8B-B14F-4D97-AF65-F5344CB8AC3E}">
        <p14:creationId xmlns:p14="http://schemas.microsoft.com/office/powerpoint/2010/main" val="27466730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value in R0, and the instruction associated with the LOOP label when the program reaches </a:t>
            </a:r>
            <a:r>
              <a:rPr lang="en-US" sz="3200">
                <a:solidFill>
                  <a:srgbClr val="333399"/>
                </a:solidFill>
                <a:latin typeface="Arial" charset="0"/>
              </a:rPr>
              <a:t>the HALT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command?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77000" y="2731895"/>
            <a:ext cx="4038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  <a:defRPr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5, ADD R0, R0, #3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8, ADD R0, R0, #7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3, ADD R0, R0, #5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7, AND R0, R0, #7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  <a:defRPr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37856" y="2735282"/>
            <a:ext cx="60821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 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 	AND R0, R0, #0  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		ADD R1, R0, #2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LOOP  	ADD R0, R0, #3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		LD  R2, LOOP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 	ADD R2, R2, #2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ST  R2, LOOP  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ADD R1, R1, #-1  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     	</a:t>
            </a:r>
            <a:r>
              <a:rPr lang="pt-BR" sz="2800">
                <a:solidFill>
                  <a:schemeClr val="accent1">
                    <a:lumMod val="75000"/>
                  </a:schemeClr>
                </a:solidFill>
                <a:latin typeface="+mj-lt"/>
              </a:rPr>
              <a:t>BRp LOOP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HALT</a:t>
            </a:r>
          </a:p>
        </p:txBody>
      </p:sp>
    </p:spTree>
    <p:extLst>
      <p:ext uri="{BB962C8B-B14F-4D97-AF65-F5344CB8AC3E}">
        <p14:creationId xmlns:p14="http://schemas.microsoft.com/office/powerpoint/2010/main" val="2491830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01317" y="152400"/>
            <a:ext cx="7239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are the values in R0,R1,R2 after the code below executes? Assume the Main label is at address x3000.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00800" y="2667000"/>
            <a:ext cx="4038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x3003, x7324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x3004, x7324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x3003, x4321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x3004, x4321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2743200"/>
            <a:ext cx="434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Main		LD R0,Data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LEA R1,Data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LDR R2,R1,0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HALT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Data   .FILL 0x4321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            </a:t>
            </a:r>
            <a:endParaRPr lang="en-US" sz="3200" dirty="0">
              <a:solidFill>
                <a:srgbClr val="329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67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90004</TotalTime>
  <Words>1428</Words>
  <Application>Microsoft Office PowerPoint</Application>
  <PresentationFormat>Widescreen</PresentationFormat>
  <Paragraphs>247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Sharp,Phil (EID)</cp:lastModifiedBy>
  <cp:revision>287</cp:revision>
  <cp:lastPrinted>2014-02-28T23:10:01Z</cp:lastPrinted>
  <dcterms:created xsi:type="dcterms:W3CDTF">2009-01-22T02:10:52Z</dcterms:created>
  <dcterms:modified xsi:type="dcterms:W3CDTF">2021-09-28T19:51:23Z</dcterms:modified>
</cp:coreProperties>
</file>