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</p:sldIdLst>
  <p:sldSz cx="12192000" cy="6858000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8713" autoAdjust="0"/>
  </p:normalViewPr>
  <p:slideViewPr>
    <p:cSldViewPr>
      <p:cViewPr varScale="1">
        <p:scale>
          <a:sx n="99" d="100"/>
          <a:sy n="99" d="100"/>
        </p:scale>
        <p:origin x="408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21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14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CE90B-41ED-AC4D-9936-845D67BB3A5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0CC2A-5721-9E48-85F4-B3BFB93B6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47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7063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58788" y="720725"/>
            <a:ext cx="6394450" cy="35972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76313" y="4560888"/>
            <a:ext cx="5359400" cy="431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5B21D1F-A72F-4EB3-A90A-3C8C7B183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1870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5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2E9B0014-02EE-4F06-B16C-6906C7AC0150}" type="slidenum">
              <a:rPr lang="en-US" sz="1200" smtClean="0">
                <a:solidFill>
                  <a:srgbClr val="000000"/>
                </a:solidFill>
              </a:rPr>
              <a:pPr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C07090DA-E3F8-49F5-858C-C1A2C134F0A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B746C563-C95F-4837-A089-A3422761100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6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This is the first peer instruction session!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E),</a:t>
            </a:r>
            <a:r>
              <a:rPr lang="en-US" baseline="0" dirty="0"/>
              <a:t> just about everything except functional languages and Fortran 77 (no recursion, no parallel execution!)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C),</a:t>
            </a:r>
            <a:r>
              <a:rPr lang="en-US" baseline="0" dirty="0"/>
              <a:t> recursion does not necessarily imply stack, alternative models exists, sometimes lots of registers, not too complicated</a:t>
            </a:r>
          </a:p>
          <a:p>
            <a:r>
              <a:rPr lang="en-US" baseline="0" dirty="0"/>
              <a:t>Remember that alternative memory models still need to use memory to save and restore registers, and are less efficient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A),</a:t>
            </a:r>
            <a:r>
              <a:rPr lang="en-US" baseline="0" dirty="0"/>
              <a:t> parameters/return values/return addresses/locals are store on the stack.</a:t>
            </a:r>
          </a:p>
          <a:p>
            <a:r>
              <a:rPr lang="en-US" baseline="0" dirty="0"/>
              <a:t>Dynamic allocation is done from the heap, problematic to mix static and dynamic allocations on stack.</a:t>
            </a:r>
          </a:p>
          <a:p>
            <a:r>
              <a:rPr lang="en-US" baseline="0" dirty="0"/>
              <a:t>Static allocation of </a:t>
            </a:r>
            <a:r>
              <a:rPr lang="en-US" baseline="0" dirty="0" err="1"/>
              <a:t>globals</a:t>
            </a:r>
            <a:r>
              <a:rPr lang="en-US" baseline="0" dirty="0"/>
              <a:t> is not stack or heap!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A),</a:t>
            </a:r>
            <a:r>
              <a:rPr lang="en-US" baseline="0" dirty="0"/>
              <a:t> caller is generally responsible, because it has the parameters!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A),</a:t>
            </a:r>
            <a:r>
              <a:rPr lang="en-US" baseline="0" dirty="0"/>
              <a:t> if the </a:t>
            </a:r>
            <a:r>
              <a:rPr lang="en-US" baseline="0" dirty="0" err="1"/>
              <a:t>callee</a:t>
            </a:r>
            <a:r>
              <a:rPr lang="en-US" baseline="0" dirty="0"/>
              <a:t> does it, the return value will be lost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A)</a:t>
            </a:r>
            <a:r>
              <a:rPr lang="en-US" baseline="0" dirty="0"/>
              <a:t> or B) or </a:t>
            </a:r>
            <a:r>
              <a:rPr lang="en-US" dirty="0"/>
              <a:t>C), either</a:t>
            </a:r>
            <a:r>
              <a:rPr lang="en-US" baseline="0" dirty="0"/>
              <a:t> could do it, in the protocol we showed you the </a:t>
            </a:r>
            <a:r>
              <a:rPr lang="en-US" baseline="0" dirty="0" err="1"/>
              <a:t>callee</a:t>
            </a:r>
            <a:r>
              <a:rPr lang="en-US" baseline="0" dirty="0"/>
              <a:t> allocated and the caller freed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D),</a:t>
            </a:r>
            <a:r>
              <a:rPr lang="en-US" baseline="0" dirty="0"/>
              <a:t> all of the above are valid reasons.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 PUSH</a:t>
            </a:r>
            <a:r>
              <a:rPr lang="en-US" baseline="0" dirty="0"/>
              <a:t> R5 and POP R5, which represents the frame pointer, equivalent to save</a:t>
            </a:r>
            <a:r>
              <a:rPr lang="en-US" baseline="0"/>
              <a:t>/restore.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8406D-3A58-4E4A-AA47-ECA69F6B7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DA11-A5D5-480D-B230-248879315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2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1" y="304801"/>
            <a:ext cx="2588684" cy="5483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6917" y="304801"/>
            <a:ext cx="7567083" cy="5483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EB2C-9264-45E2-9509-EB35448EA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9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F24F-4A20-4020-96C7-88B615866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7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23B5-FC80-42DC-A1DA-07C3B9167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1676401"/>
            <a:ext cx="507788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1" y="1676401"/>
            <a:ext cx="5077884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6DBC-1126-4658-A744-19F5AB8FC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9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94BE-BDF8-4276-B41A-46BD42434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FFBE-DC75-4218-BD5C-3EA469EC2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4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9DA51-CD07-4943-85FF-A34E2EAC1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9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A85B-420B-4A4F-8AD1-F9B792D1B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22B9-651B-4B23-8444-8C02AEF67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2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 flipV="1">
            <a:off x="600415" y="2438400"/>
            <a:ext cx="11578167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en-US" sz="24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304800"/>
            <a:ext cx="9990667" cy="765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8" y="2667001"/>
            <a:ext cx="10358967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219200" y="6321426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057651" y="6324601"/>
            <a:ext cx="4663016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9042401" y="6324601"/>
            <a:ext cx="2535767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528E37-EE35-4107-AAD9-27180DCB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flipV="1">
            <a:off x="1625600" y="301625"/>
            <a:ext cx="2117" cy="14541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pic>
        <p:nvPicPr>
          <p:cNvPr id="10" name="Picture 9" descr="PattPatel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1231392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2743200" y="2819400"/>
            <a:ext cx="7467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eaLnBrk="1" hangingPunct="1"/>
            <a:br>
              <a:rPr lang="en-US" sz="3600" dirty="0">
                <a:solidFill>
                  <a:srgbClr val="333399"/>
                </a:solidFill>
                <a:latin typeface="Arial" charset="0"/>
              </a:rPr>
            </a:br>
            <a:r>
              <a:rPr lang="en-US" sz="3600" dirty="0">
                <a:solidFill>
                  <a:srgbClr val="333399"/>
                </a:solidFill>
                <a:latin typeface="Arial" charset="0"/>
              </a:rPr>
              <a:t>Peer Instruction #7:</a:t>
            </a:r>
          </a:p>
          <a:p>
            <a:pPr eaLnBrk="1" hangingPunct="1"/>
            <a:r>
              <a:rPr lang="en-US" sz="3600" dirty="0">
                <a:solidFill>
                  <a:srgbClr val="333399"/>
                </a:solidFill>
                <a:latin typeface="Arial" charset="0"/>
              </a:rPr>
              <a:t>Memory Model/Stack Convention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048001" y="152400"/>
            <a:ext cx="74961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Which programming languages use an execution model based on a stack?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590800" y="2895600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Java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C, C++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Pascal, Fortran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Algol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, Ada, Prolog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All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5010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828800" y="152400"/>
            <a:ext cx="9982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Why not discard the stack convention and just use register passing?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590800" y="2819400"/>
            <a:ext cx="74040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Without stack, recursion is impossible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 alternative memory models exist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Overall, no better approach exists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Number of registers is too limited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Register passing is too complicated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6020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981200" y="-844826"/>
            <a:ext cx="944879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Which of the following is not stored on the stack?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990600" y="2895600"/>
            <a:ext cx="7404052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Dynamic allocations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Function parameters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Return values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Local variables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Return addresses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690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057400" y="-685800"/>
            <a:ext cx="1066799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Does the caller or </a:t>
            </a:r>
            <a:r>
              <a:rPr lang="en-US" sz="3200" dirty="0" err="1">
                <a:solidFill>
                  <a:srgbClr val="333399"/>
                </a:solidFill>
                <a:latin typeface="Arial" charset="0"/>
              </a:rPr>
              <a:t>callee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 have to push function parameters?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838200" y="2895600"/>
            <a:ext cx="7404052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Caller function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Callee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function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Either, depending on the protocol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4" name="Group 6">
            <a:extLst>
              <a:ext uri="{FF2B5EF4-FFF2-40B4-BE49-F238E27FC236}">
                <a16:creationId xmlns:a16="http://schemas.microsoft.com/office/drawing/2014/main" id="{5643A427-5693-4BD3-95E8-286C6972C4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630155"/>
              </p:ext>
            </p:extLst>
          </p:nvPr>
        </p:nvGraphicFramePr>
        <p:xfrm>
          <a:off x="9753600" y="2667000"/>
          <a:ext cx="2136775" cy="3793286"/>
        </p:xfrm>
        <a:graphic>
          <a:graphicData uri="http://schemas.openxmlformats.org/drawingml/2006/table">
            <a:tbl>
              <a:tblPr/>
              <a:tblGrid>
                <a:gridCol w="2136775">
                  <a:extLst>
                    <a:ext uri="{9D8B030D-6E8A-4147-A177-3AD203B41FA5}">
                      <a16:colId xmlns:a16="http://schemas.microsoft.com/office/drawing/2014/main" val="3001677537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↑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023154"/>
                  </a:ext>
                </a:extLst>
              </a:tr>
              <a:tr h="51593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Locals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726768"/>
                  </a:ext>
                </a:extLst>
              </a:tr>
              <a:tr h="5191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Return Address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72220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Previous Frame Pointer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501882"/>
                  </a:ext>
                </a:extLst>
              </a:tr>
              <a:tr h="590549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Return Value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154513"/>
                  </a:ext>
                </a:extLst>
              </a:tr>
              <a:tr h="5191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Parameters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056718"/>
                  </a:ext>
                </a:extLst>
              </a:tr>
              <a:tr h="51276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↓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4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7709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828800" y="-685800"/>
            <a:ext cx="10058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Does the caller or </a:t>
            </a:r>
            <a:r>
              <a:rPr lang="en-US" sz="3200" dirty="0" err="1">
                <a:solidFill>
                  <a:srgbClr val="333399"/>
                </a:solidFill>
                <a:latin typeface="Arial" charset="0"/>
              </a:rPr>
              <a:t>callee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 have to pop the return value of a function?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62000" y="2895600"/>
            <a:ext cx="7404052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Caller function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Callee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function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Either, depending on the protocol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4" name="Group 6">
            <a:extLst>
              <a:ext uri="{FF2B5EF4-FFF2-40B4-BE49-F238E27FC236}">
                <a16:creationId xmlns:a16="http://schemas.microsoft.com/office/drawing/2014/main" id="{B6150F5D-D801-4F7B-9D30-8B6B60891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198055"/>
              </p:ext>
            </p:extLst>
          </p:nvPr>
        </p:nvGraphicFramePr>
        <p:xfrm>
          <a:off x="9750425" y="2590800"/>
          <a:ext cx="2136775" cy="3793286"/>
        </p:xfrm>
        <a:graphic>
          <a:graphicData uri="http://schemas.openxmlformats.org/drawingml/2006/table">
            <a:tbl>
              <a:tblPr/>
              <a:tblGrid>
                <a:gridCol w="2136775">
                  <a:extLst>
                    <a:ext uri="{9D8B030D-6E8A-4147-A177-3AD203B41FA5}">
                      <a16:colId xmlns:a16="http://schemas.microsoft.com/office/drawing/2014/main" val="3001677537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↑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023154"/>
                  </a:ext>
                </a:extLst>
              </a:tr>
              <a:tr h="51593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Locals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726768"/>
                  </a:ext>
                </a:extLst>
              </a:tr>
              <a:tr h="5191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Return Address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72220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Previous Frame Pointer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501882"/>
                  </a:ext>
                </a:extLst>
              </a:tr>
              <a:tr h="590549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Return Value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154513"/>
                  </a:ext>
                </a:extLst>
              </a:tr>
              <a:tr h="5191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Parameters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056718"/>
                  </a:ext>
                </a:extLst>
              </a:tr>
              <a:tr h="51276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↓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4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31612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37970" y="76200"/>
            <a:ext cx="1028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Does the caller or </a:t>
            </a:r>
            <a:r>
              <a:rPr lang="en-US" sz="3200" dirty="0" err="1">
                <a:solidFill>
                  <a:srgbClr val="333399"/>
                </a:solidFill>
                <a:latin typeface="Arial" charset="0"/>
              </a:rPr>
              <a:t>callee</a:t>
            </a:r>
            <a:r>
              <a:rPr lang="en-US" sz="3200" dirty="0">
                <a:solidFill>
                  <a:srgbClr val="333399"/>
                </a:solidFill>
                <a:latin typeface="Arial" charset="0"/>
              </a:rPr>
              <a:t> have to allocate space for the return value?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914400" y="3505200"/>
            <a:ext cx="7404052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Caller function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 err="1">
                <a:solidFill>
                  <a:srgbClr val="000000"/>
                </a:solidFill>
                <a:latin typeface="Arial" charset="0"/>
              </a:rPr>
              <a:t>Callee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 function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Either, depending on the protocol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4" name="Group 6">
            <a:extLst>
              <a:ext uri="{FF2B5EF4-FFF2-40B4-BE49-F238E27FC236}">
                <a16:creationId xmlns:a16="http://schemas.microsoft.com/office/drawing/2014/main" id="{89C6B55F-BD2A-4BB9-848B-077079381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875150"/>
              </p:ext>
            </p:extLst>
          </p:nvPr>
        </p:nvGraphicFramePr>
        <p:xfrm>
          <a:off x="9753600" y="2667000"/>
          <a:ext cx="2136775" cy="3793286"/>
        </p:xfrm>
        <a:graphic>
          <a:graphicData uri="http://schemas.openxmlformats.org/drawingml/2006/table">
            <a:tbl>
              <a:tblPr/>
              <a:tblGrid>
                <a:gridCol w="2136775">
                  <a:extLst>
                    <a:ext uri="{9D8B030D-6E8A-4147-A177-3AD203B41FA5}">
                      <a16:colId xmlns:a16="http://schemas.microsoft.com/office/drawing/2014/main" val="3001677537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↑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023154"/>
                  </a:ext>
                </a:extLst>
              </a:tr>
              <a:tr h="51593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Locals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726768"/>
                  </a:ext>
                </a:extLst>
              </a:tr>
              <a:tr h="5191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Return Address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72220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Previous Frame Pointer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501882"/>
                  </a:ext>
                </a:extLst>
              </a:tr>
              <a:tr h="590549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Return Value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154513"/>
                  </a:ext>
                </a:extLst>
              </a:tr>
              <a:tr h="5191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Parameters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056718"/>
                  </a:ext>
                </a:extLst>
              </a:tr>
              <a:tr h="51276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↓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4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82427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981200" y="304800"/>
            <a:ext cx="10058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Why do we use both a frame pointer and stack pointer?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28600" y="2590800"/>
            <a:ext cx="8686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12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Because the stack pointer holds different values over the course of executing a function</a:t>
            </a:r>
          </a:p>
          <a:p>
            <a:pPr marL="514350" indent="-514350">
              <a:spcBef>
                <a:spcPts val="12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Because the stack pointer is shared between all functions</a:t>
            </a:r>
          </a:p>
          <a:p>
            <a:pPr marL="514350" indent="-514350">
              <a:spcBef>
                <a:spcPts val="12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To have a stable pointer for accessing function parameters and locals</a:t>
            </a:r>
          </a:p>
          <a:p>
            <a:pPr marL="514350" indent="-514350">
              <a:spcBef>
                <a:spcPts val="12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All of the above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4" name="Group 6">
            <a:extLst>
              <a:ext uri="{FF2B5EF4-FFF2-40B4-BE49-F238E27FC236}">
                <a16:creationId xmlns:a16="http://schemas.microsoft.com/office/drawing/2014/main" id="{162DB871-0330-41CA-9E28-C88A8B9337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875150"/>
              </p:ext>
            </p:extLst>
          </p:nvPr>
        </p:nvGraphicFramePr>
        <p:xfrm>
          <a:off x="9753600" y="2667000"/>
          <a:ext cx="2136775" cy="3793286"/>
        </p:xfrm>
        <a:graphic>
          <a:graphicData uri="http://schemas.openxmlformats.org/drawingml/2006/table">
            <a:tbl>
              <a:tblPr/>
              <a:tblGrid>
                <a:gridCol w="2136775">
                  <a:extLst>
                    <a:ext uri="{9D8B030D-6E8A-4147-A177-3AD203B41FA5}">
                      <a16:colId xmlns:a16="http://schemas.microsoft.com/office/drawing/2014/main" val="3001677537"/>
                    </a:ext>
                  </a:extLst>
                </a:gridCol>
              </a:tblGrid>
              <a:tr h="5207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↑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023154"/>
                  </a:ext>
                </a:extLst>
              </a:tr>
              <a:tr h="515938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Locals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726768"/>
                  </a:ext>
                </a:extLst>
              </a:tr>
              <a:tr h="5191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Return Address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72220"/>
                  </a:ext>
                </a:extLst>
              </a:tr>
              <a:tr h="520700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Previous Frame Pointer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501882"/>
                  </a:ext>
                </a:extLst>
              </a:tr>
              <a:tr h="590549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Return Value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154513"/>
                  </a:ext>
                </a:extLst>
              </a:tr>
              <a:tr h="51911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Parameters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9DE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056718"/>
                  </a:ext>
                </a:extLst>
              </a:tr>
              <a:tr h="512763">
                <a:tc>
                  <a:txBody>
                    <a:bodyPr/>
                    <a:lstStyle>
                      <a:lvl1pPr>
                        <a:spcBef>
                          <a:spcPts val="7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  <a:cs typeface="MS PGothic" panose="020B0600070205080204" pitchFamily="34" charset="-128"/>
                        </a:defRPr>
                      </a:lvl1pPr>
                      <a:lvl2pPr>
                        <a:spcBef>
                          <a:spcPts val="6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>
                        <a:spcBef>
                          <a:spcPts val="500"/>
                        </a:spcBef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↓</a:t>
                      </a:r>
                    </a:p>
                  </a:txBody>
                  <a:tcPr marL="90000" marR="90000" marT="91044" marB="46800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45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908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828800" y="152400"/>
            <a:ext cx="998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does the following LC-3 assembly code do?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257800" y="3333184"/>
            <a:ext cx="740405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Initializes the frame and stack pointer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Pushes and pops the frame pointer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Pushes and pops the return address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  <a:p>
            <a:pPr marL="0" indent="0">
              <a:spcBef>
                <a:spcPts val="800"/>
              </a:spcBef>
              <a:buClr>
                <a:srgbClr val="3333CC"/>
              </a:buClr>
            </a:pPr>
            <a:endParaRPr lang="en-US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819400"/>
            <a:ext cx="64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R6,R6,#-1</a:t>
            </a:r>
          </a:p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 R5,R6,#0</a:t>
            </a:r>
          </a:p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LDR R5,R6,#0</a:t>
            </a:r>
          </a:p>
          <a:p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R6,R6,#1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4549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89963</TotalTime>
  <Words>594</Words>
  <Application>Microsoft Office PowerPoint</Application>
  <PresentationFormat>Widescreen</PresentationFormat>
  <Paragraphs>124</Paragraphs>
  <Slides>9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What is Programming?</dc:title>
  <dc:creator>ESBoese</dc:creator>
  <cp:lastModifiedBy>Phil Sharp</cp:lastModifiedBy>
  <cp:revision>286</cp:revision>
  <cp:lastPrinted>2016-03-11T20:57:35Z</cp:lastPrinted>
  <dcterms:created xsi:type="dcterms:W3CDTF">2009-01-22T02:10:52Z</dcterms:created>
  <dcterms:modified xsi:type="dcterms:W3CDTF">2020-07-15T15:26:33Z</dcterms:modified>
</cp:coreProperties>
</file>