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43"/>
  </p:notesMasterIdLst>
  <p:handoutMasterIdLst>
    <p:handoutMasterId r:id="rId44"/>
  </p:handoutMasterIdLst>
  <p:sldIdLst>
    <p:sldId id="270" r:id="rId2"/>
    <p:sldId id="400" r:id="rId3"/>
    <p:sldId id="399" r:id="rId4"/>
    <p:sldId id="271" r:id="rId5"/>
    <p:sldId id="274" r:id="rId6"/>
    <p:sldId id="272" r:id="rId7"/>
    <p:sldId id="391" r:id="rId8"/>
    <p:sldId id="398" r:id="rId9"/>
    <p:sldId id="276" r:id="rId10"/>
    <p:sldId id="277" r:id="rId11"/>
    <p:sldId id="278" r:id="rId12"/>
    <p:sldId id="279" r:id="rId13"/>
    <p:sldId id="393" r:id="rId14"/>
    <p:sldId id="284" r:id="rId15"/>
    <p:sldId id="285" r:id="rId16"/>
    <p:sldId id="392" r:id="rId17"/>
    <p:sldId id="395" r:id="rId18"/>
    <p:sldId id="394" r:id="rId19"/>
    <p:sldId id="396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26" r:id="rId28"/>
    <p:sldId id="327" r:id="rId29"/>
    <p:sldId id="306" r:id="rId30"/>
    <p:sldId id="397" r:id="rId31"/>
    <p:sldId id="288" r:id="rId32"/>
    <p:sldId id="289" r:id="rId33"/>
    <p:sldId id="290" r:id="rId34"/>
    <p:sldId id="307" r:id="rId35"/>
    <p:sldId id="308" r:id="rId36"/>
    <p:sldId id="309" r:id="rId37"/>
    <p:sldId id="310" r:id="rId38"/>
    <p:sldId id="312" r:id="rId39"/>
    <p:sldId id="330" r:id="rId40"/>
    <p:sldId id="331" r:id="rId41"/>
    <p:sldId id="333" r:id="rId42"/>
  </p:sldIdLst>
  <p:sldSz cx="12192000" cy="6858000"/>
  <p:notesSz cx="7315200" cy="96012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0000"/>
    <a:srgbClr val="CCFFFF"/>
    <a:srgbClr val="66FF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4" autoAdjust="0"/>
    <p:restoredTop sz="87682" autoAdjust="0"/>
  </p:normalViewPr>
  <p:slideViewPr>
    <p:cSldViewPr snapToObjects="1">
      <p:cViewPr varScale="1">
        <p:scale>
          <a:sx n="89" d="100"/>
          <a:sy n="89" d="100"/>
        </p:scale>
        <p:origin x="69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3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A3E5765-7908-4E7F-B807-09C22EFDAA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56022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F855E9C-92C5-4098-8161-32113512014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45163" y="0"/>
            <a:ext cx="15700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D4D3D610-DB97-4702-B664-FC27527F2B23}" type="datetime3">
              <a:rPr lang="en-AU" smtClean="0"/>
              <a:t>5 May, 2020</a:t>
            </a:fld>
            <a:endParaRPr lang="en-AU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C498730D-5ACB-45C9-BDA8-BDB91B92124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56022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AU"/>
              <a:t>Chapter 5 — Large and Fast: Exploiting Memory Hierarchy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59926E6A-93AE-495C-88A7-336C69F2368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45163" y="9121775"/>
            <a:ext cx="15700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5FDD553-6CAB-4379-A930-28B26F93A6C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3D8D0E5-50A3-412F-A047-52C41AF2B72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88ADCBE-E0A9-4E20-B0D9-380AC4DCC84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F420B824-B57A-4375-96EA-E279C14973A7}" type="datetime3">
              <a:rPr lang="en-AU" smtClean="0"/>
              <a:t>5 May, 2020</a:t>
            </a:fld>
            <a:endParaRPr lang="en-AU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44694C5-A363-480E-9FFE-8D22FE92318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6D6F4345-21F0-45AA-B17E-332C4F9B425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AD03E350-BE36-4B33-9E0C-77C7A274776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AU"/>
              <a:t>Chapter 5 — Large and Fast: Exploiting Memory Hierarchy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2D069E88-09B6-400A-9783-DC93B1DD14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8E6F36B-C24D-4740-BF5C-DC1F8922607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3F7FFD7-5F3A-430B-BCB3-297FACC83A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12E98E1-BE6D-407E-A40D-0908263CF60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2A2483-4D14-4985-8B91-3EE15238DE79}" type="datetime3">
              <a:rPr lang="en-AU" altLang="en-US" smtClean="0">
                <a:latin typeface="Times New Roman" panose="02020603050405020304" pitchFamily="18" charset="0"/>
              </a:rPr>
              <a:t>5 May, 2020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6148" name="Rectangle 6">
            <a:extLst>
              <a:ext uri="{FF2B5EF4-FFF2-40B4-BE49-F238E27FC236}">
                <a16:creationId xmlns:a16="http://schemas.microsoft.com/office/drawing/2014/main" id="{166C8452-909A-496C-B9DB-62753CCAA1C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6149" name="Rectangle 7">
            <a:extLst>
              <a:ext uri="{FF2B5EF4-FFF2-40B4-BE49-F238E27FC236}">
                <a16:creationId xmlns:a16="http://schemas.microsoft.com/office/drawing/2014/main" id="{2B6168A5-EC5F-4C0E-BAF4-E560D46F4C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3DBE38-9F90-4CDC-88AA-C947F1D8CF18}" type="slidenum">
              <a:rPr lang="en-AU" altLang="en-US" smtClean="0">
                <a:latin typeface="Times New Roman" panose="02020603050405020304" pitchFamily="18" charset="0"/>
              </a:rPr>
              <a:pPr/>
              <a:t>1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6150" name="Rectangle 2">
            <a:extLst>
              <a:ext uri="{FF2B5EF4-FFF2-40B4-BE49-F238E27FC236}">
                <a16:creationId xmlns:a16="http://schemas.microsoft.com/office/drawing/2014/main" id="{4D612CF9-AA0E-4FC2-A58A-119A224E5C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151" name="Rectangle 3">
            <a:extLst>
              <a:ext uri="{FF2B5EF4-FFF2-40B4-BE49-F238E27FC236}">
                <a16:creationId xmlns:a16="http://schemas.microsoft.com/office/drawing/2014/main" id="{6C22D191-647E-4320-9178-72C5B08166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18753681-A69E-49D9-A2A9-5F1C3F91553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8DBAF605-3205-45EF-BFF9-1705C6B6301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5B84495-F9DF-4224-9497-9D24F9EADF22}" type="datetime3">
              <a:rPr lang="en-AU" altLang="en-US" smtClean="0">
                <a:latin typeface="Times New Roman" panose="02020603050405020304" pitchFamily="18" charset="0"/>
              </a:rPr>
              <a:t>5 May, 2020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41988" name="Rectangle 6">
            <a:extLst>
              <a:ext uri="{FF2B5EF4-FFF2-40B4-BE49-F238E27FC236}">
                <a16:creationId xmlns:a16="http://schemas.microsoft.com/office/drawing/2014/main" id="{AA4A16FD-9BD4-45A8-87D2-CA8BEF0B3B0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41989" name="Rectangle 7">
            <a:extLst>
              <a:ext uri="{FF2B5EF4-FFF2-40B4-BE49-F238E27FC236}">
                <a16:creationId xmlns:a16="http://schemas.microsoft.com/office/drawing/2014/main" id="{0EB654E4-4294-4908-955A-60F94350E3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7E6CB5-E611-4576-8A17-0A6F326EFDBC}" type="slidenum">
              <a:rPr lang="en-AU" altLang="en-US" smtClean="0">
                <a:latin typeface="Times New Roman" panose="02020603050405020304" pitchFamily="18" charset="0"/>
              </a:rPr>
              <a:pPr/>
              <a:t>15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41990" name="Rectangle 2">
            <a:extLst>
              <a:ext uri="{FF2B5EF4-FFF2-40B4-BE49-F238E27FC236}">
                <a16:creationId xmlns:a16="http://schemas.microsoft.com/office/drawing/2014/main" id="{AC4F7CA9-1DD6-4310-8C44-F5323AD30E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1991" name="Rectangle 3">
            <a:extLst>
              <a:ext uri="{FF2B5EF4-FFF2-40B4-BE49-F238E27FC236}">
                <a16:creationId xmlns:a16="http://schemas.microsoft.com/office/drawing/2014/main" id="{3299DC64-2DB3-4F36-8A98-0230E60460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1F396DB0-399E-41E2-89A4-A144058CCF8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8F010094-19EE-4703-8171-42B241A6C53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9DC95A-C4A4-4862-AA99-8C9CAB79A772}" type="datetime3">
              <a:rPr lang="en-AU" altLang="en-US" smtClean="0">
                <a:latin typeface="Times New Roman" panose="02020603050405020304" pitchFamily="18" charset="0"/>
              </a:rPr>
              <a:t>5 May, 2020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64516" name="Rectangle 6">
            <a:extLst>
              <a:ext uri="{FF2B5EF4-FFF2-40B4-BE49-F238E27FC236}">
                <a16:creationId xmlns:a16="http://schemas.microsoft.com/office/drawing/2014/main" id="{92974C47-0CFD-4DB9-B62F-26A537C48FF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64517" name="Rectangle 7">
            <a:extLst>
              <a:ext uri="{FF2B5EF4-FFF2-40B4-BE49-F238E27FC236}">
                <a16:creationId xmlns:a16="http://schemas.microsoft.com/office/drawing/2014/main" id="{472C6601-EC7E-44D2-A294-99E4B82249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722401-AB88-441C-A12E-F57A109E10B9}" type="slidenum">
              <a:rPr lang="en-AU" altLang="en-US" smtClean="0">
                <a:latin typeface="Times New Roman" panose="02020603050405020304" pitchFamily="18" charset="0"/>
              </a:rPr>
              <a:pPr/>
              <a:t>20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64518" name="Rectangle 2">
            <a:extLst>
              <a:ext uri="{FF2B5EF4-FFF2-40B4-BE49-F238E27FC236}">
                <a16:creationId xmlns:a16="http://schemas.microsoft.com/office/drawing/2014/main" id="{9F5D24FA-1D1D-4DD8-BB49-95998B7D6F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4519" name="Rectangle 3">
            <a:extLst>
              <a:ext uri="{FF2B5EF4-FFF2-40B4-BE49-F238E27FC236}">
                <a16:creationId xmlns:a16="http://schemas.microsoft.com/office/drawing/2014/main" id="{20E225BD-FABE-45C5-8944-C54FD946BA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E161CA66-2845-4736-B05B-EC93450A0D0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BFBA2B0F-CA79-457B-8FD9-40CE7A1EEDF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0E5EF4-B5E5-4FE1-98EA-C1CE1499FD2D}" type="datetime3">
              <a:rPr lang="en-AU" altLang="en-US" smtClean="0">
                <a:latin typeface="Times New Roman" panose="02020603050405020304" pitchFamily="18" charset="0"/>
              </a:rPr>
              <a:t>5 May, 2020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66564" name="Rectangle 6">
            <a:extLst>
              <a:ext uri="{FF2B5EF4-FFF2-40B4-BE49-F238E27FC236}">
                <a16:creationId xmlns:a16="http://schemas.microsoft.com/office/drawing/2014/main" id="{2059DCDB-A83E-4C4A-A1E0-4C6DBA28FE5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66565" name="Rectangle 7">
            <a:extLst>
              <a:ext uri="{FF2B5EF4-FFF2-40B4-BE49-F238E27FC236}">
                <a16:creationId xmlns:a16="http://schemas.microsoft.com/office/drawing/2014/main" id="{97AB3D00-B58F-465E-B8ED-6AD6291530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AFF5BD-BEFD-4E26-B882-7C54FE0026D7}" type="slidenum">
              <a:rPr lang="en-AU" altLang="en-US" smtClean="0">
                <a:latin typeface="Times New Roman" panose="02020603050405020304" pitchFamily="18" charset="0"/>
              </a:rPr>
              <a:pPr/>
              <a:t>21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66566" name="Rectangle 2">
            <a:extLst>
              <a:ext uri="{FF2B5EF4-FFF2-40B4-BE49-F238E27FC236}">
                <a16:creationId xmlns:a16="http://schemas.microsoft.com/office/drawing/2014/main" id="{EF67F218-2286-4891-8F2A-D7FB627027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6567" name="Rectangle 3">
            <a:extLst>
              <a:ext uri="{FF2B5EF4-FFF2-40B4-BE49-F238E27FC236}">
                <a16:creationId xmlns:a16="http://schemas.microsoft.com/office/drawing/2014/main" id="{7C534939-C18F-4820-9CC0-3C36C872C5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1B0B422E-00DC-4F32-97F1-1BC72AAD78F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11413A34-6C8F-4914-9612-5A6D2E5F4B4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436DCE-546C-4FE2-8E4E-50FC0B71C4B9}" type="datetime3">
              <a:rPr lang="en-AU" altLang="en-US" smtClean="0">
                <a:latin typeface="Times New Roman" panose="02020603050405020304" pitchFamily="18" charset="0"/>
              </a:rPr>
              <a:t>5 May, 2020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68612" name="Rectangle 6">
            <a:extLst>
              <a:ext uri="{FF2B5EF4-FFF2-40B4-BE49-F238E27FC236}">
                <a16:creationId xmlns:a16="http://schemas.microsoft.com/office/drawing/2014/main" id="{25CAB3EE-5446-46B8-B9FF-6AF4C0A6792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68613" name="Rectangle 7">
            <a:extLst>
              <a:ext uri="{FF2B5EF4-FFF2-40B4-BE49-F238E27FC236}">
                <a16:creationId xmlns:a16="http://schemas.microsoft.com/office/drawing/2014/main" id="{A589942A-23AF-4634-84E9-B61A7ACDFF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3B9CE5-A05A-4EE9-BA2F-6F09F76B006D}" type="slidenum">
              <a:rPr lang="en-AU" altLang="en-US" smtClean="0">
                <a:latin typeface="Times New Roman" panose="02020603050405020304" pitchFamily="18" charset="0"/>
              </a:rPr>
              <a:pPr/>
              <a:t>22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68614" name="Rectangle 2">
            <a:extLst>
              <a:ext uri="{FF2B5EF4-FFF2-40B4-BE49-F238E27FC236}">
                <a16:creationId xmlns:a16="http://schemas.microsoft.com/office/drawing/2014/main" id="{769C6559-3448-40D4-A396-6FEDC88685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8615" name="Rectangle 3">
            <a:extLst>
              <a:ext uri="{FF2B5EF4-FFF2-40B4-BE49-F238E27FC236}">
                <a16:creationId xmlns:a16="http://schemas.microsoft.com/office/drawing/2014/main" id="{3389DBDE-F6A5-43E2-ACD4-90F5618415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B63561C0-8248-4233-AD8B-2F2691E6A41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824E2FB0-6CE3-4C09-B744-5590BEE37BB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5B805A-E180-4BF5-8171-0B8C90B1F3E9}" type="datetime3">
              <a:rPr lang="en-AU" altLang="en-US" smtClean="0">
                <a:latin typeface="Times New Roman" panose="02020603050405020304" pitchFamily="18" charset="0"/>
              </a:rPr>
              <a:t>5 May, 2020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70660" name="Rectangle 6">
            <a:extLst>
              <a:ext uri="{FF2B5EF4-FFF2-40B4-BE49-F238E27FC236}">
                <a16:creationId xmlns:a16="http://schemas.microsoft.com/office/drawing/2014/main" id="{830636CB-2EA0-49BB-A8B7-888D10CA497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70661" name="Rectangle 7">
            <a:extLst>
              <a:ext uri="{FF2B5EF4-FFF2-40B4-BE49-F238E27FC236}">
                <a16:creationId xmlns:a16="http://schemas.microsoft.com/office/drawing/2014/main" id="{B45C4FB1-345C-483D-88D5-5744A8928F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9A53EF-C7BC-48D7-A5EB-4A19B30B18D7}" type="slidenum">
              <a:rPr lang="en-AU" altLang="en-US" smtClean="0">
                <a:latin typeface="Times New Roman" panose="02020603050405020304" pitchFamily="18" charset="0"/>
              </a:rPr>
              <a:pPr/>
              <a:t>23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70662" name="Rectangle 2">
            <a:extLst>
              <a:ext uri="{FF2B5EF4-FFF2-40B4-BE49-F238E27FC236}">
                <a16:creationId xmlns:a16="http://schemas.microsoft.com/office/drawing/2014/main" id="{1E151B61-846C-428F-A9B2-ECCDC867D5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0663" name="Rectangle 3">
            <a:extLst>
              <a:ext uri="{FF2B5EF4-FFF2-40B4-BE49-F238E27FC236}">
                <a16:creationId xmlns:a16="http://schemas.microsoft.com/office/drawing/2014/main" id="{443CC53D-C9FF-4ED3-BFA9-C6CD62A2C1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32DDE82D-0A5E-4247-BC5B-20DA8628CB6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54D7D8AF-33F4-4092-9767-BF6802B3BF6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D5BEE8-7F58-4AB6-A25B-4EB0C021FD68}" type="datetime3">
              <a:rPr lang="en-AU" altLang="en-US" smtClean="0">
                <a:latin typeface="Times New Roman" panose="02020603050405020304" pitchFamily="18" charset="0"/>
              </a:rPr>
              <a:t>5 May, 2020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72708" name="Rectangle 6">
            <a:extLst>
              <a:ext uri="{FF2B5EF4-FFF2-40B4-BE49-F238E27FC236}">
                <a16:creationId xmlns:a16="http://schemas.microsoft.com/office/drawing/2014/main" id="{B5182AF2-9049-422A-99D5-FF5952B95B8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72709" name="Rectangle 7">
            <a:extLst>
              <a:ext uri="{FF2B5EF4-FFF2-40B4-BE49-F238E27FC236}">
                <a16:creationId xmlns:a16="http://schemas.microsoft.com/office/drawing/2014/main" id="{E14A62F6-7791-4FCF-9E93-FCBB57636B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8D3176-C211-4196-A8AD-1FD0647C827D}" type="slidenum">
              <a:rPr lang="en-AU" altLang="en-US" smtClean="0">
                <a:latin typeface="Times New Roman" panose="02020603050405020304" pitchFamily="18" charset="0"/>
              </a:rPr>
              <a:pPr/>
              <a:t>24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72710" name="Rectangle 2">
            <a:extLst>
              <a:ext uri="{FF2B5EF4-FFF2-40B4-BE49-F238E27FC236}">
                <a16:creationId xmlns:a16="http://schemas.microsoft.com/office/drawing/2014/main" id="{0B76045C-E5E9-4685-BC80-B881153E47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2711" name="Rectangle 3">
            <a:extLst>
              <a:ext uri="{FF2B5EF4-FFF2-40B4-BE49-F238E27FC236}">
                <a16:creationId xmlns:a16="http://schemas.microsoft.com/office/drawing/2014/main" id="{6CA59B0D-E0E2-4D08-B5E8-97BC54B88B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AAB4D9F8-66BE-43C5-80B7-14EC74F0E36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DED3951D-3D4C-44F0-B261-ED636862606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7440B8-F852-4BDF-B13B-F4595836CC31}" type="datetime3">
              <a:rPr lang="en-AU" altLang="en-US" smtClean="0">
                <a:latin typeface="Times New Roman" panose="02020603050405020304" pitchFamily="18" charset="0"/>
              </a:rPr>
              <a:t>5 May, 2020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74756" name="Rectangle 6">
            <a:extLst>
              <a:ext uri="{FF2B5EF4-FFF2-40B4-BE49-F238E27FC236}">
                <a16:creationId xmlns:a16="http://schemas.microsoft.com/office/drawing/2014/main" id="{3624AC2B-16A0-4AC8-85A8-83235389F65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74757" name="Rectangle 7">
            <a:extLst>
              <a:ext uri="{FF2B5EF4-FFF2-40B4-BE49-F238E27FC236}">
                <a16:creationId xmlns:a16="http://schemas.microsoft.com/office/drawing/2014/main" id="{1D93E613-3FDB-4739-A8F1-C779DAF13B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D20ED9-E157-4BA4-9B1B-4E12A4A0E1D7}" type="slidenum">
              <a:rPr lang="en-AU" altLang="en-US" smtClean="0">
                <a:latin typeface="Times New Roman" panose="02020603050405020304" pitchFamily="18" charset="0"/>
              </a:rPr>
              <a:pPr/>
              <a:t>25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74758" name="Rectangle 2">
            <a:extLst>
              <a:ext uri="{FF2B5EF4-FFF2-40B4-BE49-F238E27FC236}">
                <a16:creationId xmlns:a16="http://schemas.microsoft.com/office/drawing/2014/main" id="{DC3106F9-AB27-49ED-AA9A-641ABE1E2C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4759" name="Rectangle 3">
            <a:extLst>
              <a:ext uri="{FF2B5EF4-FFF2-40B4-BE49-F238E27FC236}">
                <a16:creationId xmlns:a16="http://schemas.microsoft.com/office/drawing/2014/main" id="{63BDAFDD-0CB4-4B04-ABA6-07C0F36057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3CFB0AAF-E727-42A8-A2A6-4D1F3CB4BD1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581847A7-5A6A-4F38-9515-51DE8205303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7D7D1B-D9C1-42F0-8DB3-7A812A55AF42}" type="datetime3">
              <a:rPr lang="en-AU" altLang="en-US" smtClean="0">
                <a:latin typeface="Times New Roman" panose="02020603050405020304" pitchFamily="18" charset="0"/>
              </a:rPr>
              <a:t>5 May, 2020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76804" name="Rectangle 6">
            <a:extLst>
              <a:ext uri="{FF2B5EF4-FFF2-40B4-BE49-F238E27FC236}">
                <a16:creationId xmlns:a16="http://schemas.microsoft.com/office/drawing/2014/main" id="{D1CD3625-CED0-4C36-B686-793BBD2104A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76805" name="Rectangle 7">
            <a:extLst>
              <a:ext uri="{FF2B5EF4-FFF2-40B4-BE49-F238E27FC236}">
                <a16:creationId xmlns:a16="http://schemas.microsoft.com/office/drawing/2014/main" id="{000B6114-EED9-4ABB-AC89-9DCCC5C943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DC2048-BE00-494B-B9DD-49A3346C197C}" type="slidenum">
              <a:rPr lang="en-AU" altLang="en-US" smtClean="0">
                <a:latin typeface="Times New Roman" panose="02020603050405020304" pitchFamily="18" charset="0"/>
              </a:rPr>
              <a:pPr/>
              <a:t>26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76806" name="Rectangle 2">
            <a:extLst>
              <a:ext uri="{FF2B5EF4-FFF2-40B4-BE49-F238E27FC236}">
                <a16:creationId xmlns:a16="http://schemas.microsoft.com/office/drawing/2014/main" id="{AA15F57E-0DEA-4AEE-9E99-40584DD66C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6807" name="Rectangle 3">
            <a:extLst>
              <a:ext uri="{FF2B5EF4-FFF2-40B4-BE49-F238E27FC236}">
                <a16:creationId xmlns:a16="http://schemas.microsoft.com/office/drawing/2014/main" id="{D2C09FE7-0EF6-4B84-86E0-00CA6AA781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0A7675F6-9F1E-4739-9002-4A17DAB471F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7A84FDB2-F8FB-4F81-8079-29C6D6182A4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3FE29C-FFD6-4848-96A0-7F4D870F22FD}" type="datetime3">
              <a:rPr lang="en-AU" altLang="en-US" smtClean="0">
                <a:latin typeface="Times New Roman" panose="02020603050405020304" pitchFamily="18" charset="0"/>
              </a:rPr>
              <a:t>5 May, 2020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44388" name="Rectangle 6">
            <a:extLst>
              <a:ext uri="{FF2B5EF4-FFF2-40B4-BE49-F238E27FC236}">
                <a16:creationId xmlns:a16="http://schemas.microsoft.com/office/drawing/2014/main" id="{CECDCC53-36CC-4451-BC5A-04D34BCCBC7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44389" name="Rectangle 7">
            <a:extLst>
              <a:ext uri="{FF2B5EF4-FFF2-40B4-BE49-F238E27FC236}">
                <a16:creationId xmlns:a16="http://schemas.microsoft.com/office/drawing/2014/main" id="{0770FE8A-6A54-450F-8EA8-0A8F4600D8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3299E-2E30-4715-AB4A-9428F01E48CD}" type="slidenum">
              <a:rPr lang="en-AU" altLang="en-US" smtClean="0">
                <a:latin typeface="Times New Roman" panose="02020603050405020304" pitchFamily="18" charset="0"/>
              </a:rPr>
              <a:pPr/>
              <a:t>27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44390" name="Rectangle 2">
            <a:extLst>
              <a:ext uri="{FF2B5EF4-FFF2-40B4-BE49-F238E27FC236}">
                <a16:creationId xmlns:a16="http://schemas.microsoft.com/office/drawing/2014/main" id="{0A77D307-70E6-424D-AB94-C8A75D05CF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44391" name="Rectangle 3">
            <a:extLst>
              <a:ext uri="{FF2B5EF4-FFF2-40B4-BE49-F238E27FC236}">
                <a16:creationId xmlns:a16="http://schemas.microsoft.com/office/drawing/2014/main" id="{4119CB84-94E5-4881-8F41-1127C7672D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EC88EA6D-80B7-4142-B52B-B7F88169068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780EAAFA-DC00-4AD6-8B24-67ACD98AB83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B08940-3775-457A-AF3B-EA57F8995773}" type="datetime3">
              <a:rPr lang="en-AU" altLang="en-US" smtClean="0">
                <a:latin typeface="Times New Roman" panose="02020603050405020304" pitchFamily="18" charset="0"/>
              </a:rPr>
              <a:t>5 May, 2020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46436" name="Rectangle 6">
            <a:extLst>
              <a:ext uri="{FF2B5EF4-FFF2-40B4-BE49-F238E27FC236}">
                <a16:creationId xmlns:a16="http://schemas.microsoft.com/office/drawing/2014/main" id="{79BAEEA6-DA90-490D-90A0-E4669991020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46437" name="Rectangle 7">
            <a:extLst>
              <a:ext uri="{FF2B5EF4-FFF2-40B4-BE49-F238E27FC236}">
                <a16:creationId xmlns:a16="http://schemas.microsoft.com/office/drawing/2014/main" id="{8CAD0002-9306-4E9A-B54C-C755C2C580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71054B-91DF-4DD8-88F7-51CBA6802CE3}" type="slidenum">
              <a:rPr lang="en-AU" altLang="en-US" smtClean="0">
                <a:latin typeface="Times New Roman" panose="02020603050405020304" pitchFamily="18" charset="0"/>
              </a:rPr>
              <a:pPr/>
              <a:t>28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46438" name="Rectangle 2">
            <a:extLst>
              <a:ext uri="{FF2B5EF4-FFF2-40B4-BE49-F238E27FC236}">
                <a16:creationId xmlns:a16="http://schemas.microsoft.com/office/drawing/2014/main" id="{CB2C6AE5-B548-420F-B640-76C4388126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46439" name="Rectangle 3">
            <a:extLst>
              <a:ext uri="{FF2B5EF4-FFF2-40B4-BE49-F238E27FC236}">
                <a16:creationId xmlns:a16="http://schemas.microsoft.com/office/drawing/2014/main" id="{2018089F-8432-4338-B242-4CBF1E05A4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7FB95DB-AF93-416F-B278-B73B6486149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B567981-2382-4421-9A39-F6BED358AC4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553191-9005-4011-B8C1-63331927A310}" type="datetime3">
              <a:rPr lang="en-AU" altLang="en-US" smtClean="0">
                <a:latin typeface="Times New Roman" panose="02020603050405020304" pitchFamily="18" charset="0"/>
              </a:rPr>
              <a:t>5 May, 2020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8196" name="Rectangle 6">
            <a:extLst>
              <a:ext uri="{FF2B5EF4-FFF2-40B4-BE49-F238E27FC236}">
                <a16:creationId xmlns:a16="http://schemas.microsoft.com/office/drawing/2014/main" id="{CEF506BE-B9D7-420E-8ED4-AF23E4BC9E6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8197" name="Rectangle 7">
            <a:extLst>
              <a:ext uri="{FF2B5EF4-FFF2-40B4-BE49-F238E27FC236}">
                <a16:creationId xmlns:a16="http://schemas.microsoft.com/office/drawing/2014/main" id="{3D59F660-5251-40C6-8F1F-CE2FE6ED93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3C587E-2B2F-4B0E-828A-B997F4DD816B}" type="slidenum">
              <a:rPr lang="en-AU" altLang="en-US" smtClean="0">
                <a:latin typeface="Times New Roman" panose="02020603050405020304" pitchFamily="18" charset="0"/>
              </a:rPr>
              <a:pPr/>
              <a:t>4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8198" name="Rectangle 2">
            <a:extLst>
              <a:ext uri="{FF2B5EF4-FFF2-40B4-BE49-F238E27FC236}">
                <a16:creationId xmlns:a16="http://schemas.microsoft.com/office/drawing/2014/main" id="{6979CCFD-8570-47D8-B506-7D23909290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199" name="Rectangle 3">
            <a:extLst>
              <a:ext uri="{FF2B5EF4-FFF2-40B4-BE49-F238E27FC236}">
                <a16:creationId xmlns:a16="http://schemas.microsoft.com/office/drawing/2014/main" id="{549440E6-9674-460D-AB5B-16E6ECEB2B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6ACE29CA-849B-487F-8AE5-E403AF1D50A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BD94DEAE-5CDE-4839-8638-CC5949487FA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CF33C5-C13C-4982-85B8-B7298637DA2C}" type="datetime3">
              <a:rPr lang="en-AU" altLang="en-US" smtClean="0">
                <a:latin typeface="Times New Roman" panose="02020603050405020304" pitchFamily="18" charset="0"/>
              </a:rPr>
              <a:t>5 May, 2020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78852" name="Rectangle 6">
            <a:extLst>
              <a:ext uri="{FF2B5EF4-FFF2-40B4-BE49-F238E27FC236}">
                <a16:creationId xmlns:a16="http://schemas.microsoft.com/office/drawing/2014/main" id="{E1F04221-2F20-4029-917C-46C161B2C9D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78853" name="Rectangle 7">
            <a:extLst>
              <a:ext uri="{FF2B5EF4-FFF2-40B4-BE49-F238E27FC236}">
                <a16:creationId xmlns:a16="http://schemas.microsoft.com/office/drawing/2014/main" id="{A693048D-C2C7-4783-898C-6AB025B27D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0143CC-2326-4208-A5CF-8C6B65B671B7}" type="slidenum">
              <a:rPr lang="en-AU" altLang="en-US" smtClean="0">
                <a:latin typeface="Times New Roman" panose="02020603050405020304" pitchFamily="18" charset="0"/>
              </a:rPr>
              <a:pPr/>
              <a:t>29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78854" name="Rectangle 2">
            <a:extLst>
              <a:ext uri="{FF2B5EF4-FFF2-40B4-BE49-F238E27FC236}">
                <a16:creationId xmlns:a16="http://schemas.microsoft.com/office/drawing/2014/main" id="{161BFF12-DC4D-47B4-A46F-7C3A1C03A3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8855" name="Rectangle 3">
            <a:extLst>
              <a:ext uri="{FF2B5EF4-FFF2-40B4-BE49-F238E27FC236}">
                <a16:creationId xmlns:a16="http://schemas.microsoft.com/office/drawing/2014/main" id="{95214BEB-63FD-4DF1-9ECA-B752D13C01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2913C4F5-F9C6-4D4F-B767-BD98B44A7F7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3F15295B-4793-4BB0-9FD6-55C0A1CFE1C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566897-3E9C-45D2-926B-A989E04A14BC}" type="datetime3">
              <a:rPr lang="en-AU" altLang="en-US" smtClean="0">
                <a:latin typeface="Times New Roman" panose="02020603050405020304" pitchFamily="18" charset="0"/>
              </a:rPr>
              <a:t>5 May, 2020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47108" name="Rectangle 6">
            <a:extLst>
              <a:ext uri="{FF2B5EF4-FFF2-40B4-BE49-F238E27FC236}">
                <a16:creationId xmlns:a16="http://schemas.microsoft.com/office/drawing/2014/main" id="{B7495977-6DCD-4D76-BD47-6BC83F82985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47109" name="Rectangle 7">
            <a:extLst>
              <a:ext uri="{FF2B5EF4-FFF2-40B4-BE49-F238E27FC236}">
                <a16:creationId xmlns:a16="http://schemas.microsoft.com/office/drawing/2014/main" id="{C23883E7-F76F-48ED-B4DC-73699EA084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917784-19FD-41C4-B2B8-58887784F6E0}" type="slidenum">
              <a:rPr lang="en-AU" altLang="en-US" smtClean="0">
                <a:latin typeface="Times New Roman" panose="02020603050405020304" pitchFamily="18" charset="0"/>
              </a:rPr>
              <a:pPr/>
              <a:t>31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47110" name="Rectangle 2">
            <a:extLst>
              <a:ext uri="{FF2B5EF4-FFF2-40B4-BE49-F238E27FC236}">
                <a16:creationId xmlns:a16="http://schemas.microsoft.com/office/drawing/2014/main" id="{A8A64824-AF10-401C-8C98-0091381C05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7111" name="Rectangle 3">
            <a:extLst>
              <a:ext uri="{FF2B5EF4-FFF2-40B4-BE49-F238E27FC236}">
                <a16:creationId xmlns:a16="http://schemas.microsoft.com/office/drawing/2014/main" id="{9100FB5C-3A88-447D-A2F1-FB059CEF53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917AC1A7-2422-4C59-9FB8-D6014BA553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1F56CD2-42AB-40CD-9000-6B02B6CFB84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1A7852-D9EA-4DF6-9F3A-A5FFFEB2C233}" type="datetime3">
              <a:rPr lang="en-AU" altLang="en-US" smtClean="0">
                <a:latin typeface="Times New Roman" panose="02020603050405020304" pitchFamily="18" charset="0"/>
              </a:rPr>
              <a:t>5 May, 2020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49156" name="Rectangle 6">
            <a:extLst>
              <a:ext uri="{FF2B5EF4-FFF2-40B4-BE49-F238E27FC236}">
                <a16:creationId xmlns:a16="http://schemas.microsoft.com/office/drawing/2014/main" id="{A478A550-20C2-4468-B224-2E8D62BC58E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49157" name="Rectangle 7">
            <a:extLst>
              <a:ext uri="{FF2B5EF4-FFF2-40B4-BE49-F238E27FC236}">
                <a16:creationId xmlns:a16="http://schemas.microsoft.com/office/drawing/2014/main" id="{8C4CC15E-5C96-4543-A44D-10CEC1F75B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8051A8-CA95-4E73-9CB6-2BEB2DB0DD13}" type="slidenum">
              <a:rPr lang="en-AU" altLang="en-US" smtClean="0">
                <a:latin typeface="Times New Roman" panose="02020603050405020304" pitchFamily="18" charset="0"/>
              </a:rPr>
              <a:pPr/>
              <a:t>32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49158" name="Rectangle 2">
            <a:extLst>
              <a:ext uri="{FF2B5EF4-FFF2-40B4-BE49-F238E27FC236}">
                <a16:creationId xmlns:a16="http://schemas.microsoft.com/office/drawing/2014/main" id="{F4F6B90F-C222-4FE0-B9F2-BF5AB8837F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9159" name="Rectangle 3">
            <a:extLst>
              <a:ext uri="{FF2B5EF4-FFF2-40B4-BE49-F238E27FC236}">
                <a16:creationId xmlns:a16="http://schemas.microsoft.com/office/drawing/2014/main" id="{54787E0D-060E-4593-A7BC-02473AC85B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F15DDAED-9B20-4B34-840D-2091028131D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A1693D16-56FC-43A0-89FB-EEEA0625044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487991-6D03-4FE0-BE96-03DF65E31172}" type="datetime3">
              <a:rPr lang="en-AU" altLang="en-US" smtClean="0">
                <a:latin typeface="Times New Roman" panose="02020603050405020304" pitchFamily="18" charset="0"/>
              </a:rPr>
              <a:t>5 May, 2020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51204" name="Rectangle 6">
            <a:extLst>
              <a:ext uri="{FF2B5EF4-FFF2-40B4-BE49-F238E27FC236}">
                <a16:creationId xmlns:a16="http://schemas.microsoft.com/office/drawing/2014/main" id="{E19C8697-9823-45CE-A7E3-524882C085E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51205" name="Rectangle 7">
            <a:extLst>
              <a:ext uri="{FF2B5EF4-FFF2-40B4-BE49-F238E27FC236}">
                <a16:creationId xmlns:a16="http://schemas.microsoft.com/office/drawing/2014/main" id="{5656738F-3576-4CC3-9A82-AE096EFA91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F3208E-D79A-498B-AEC7-3DF2FF40F81D}" type="slidenum">
              <a:rPr lang="en-AU" altLang="en-US" smtClean="0">
                <a:latin typeface="Times New Roman" panose="02020603050405020304" pitchFamily="18" charset="0"/>
              </a:rPr>
              <a:pPr/>
              <a:t>33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51206" name="Rectangle 2">
            <a:extLst>
              <a:ext uri="{FF2B5EF4-FFF2-40B4-BE49-F238E27FC236}">
                <a16:creationId xmlns:a16="http://schemas.microsoft.com/office/drawing/2014/main" id="{3E0EF116-22C4-4204-991D-3410FAF28D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1207" name="Rectangle 3">
            <a:extLst>
              <a:ext uri="{FF2B5EF4-FFF2-40B4-BE49-F238E27FC236}">
                <a16:creationId xmlns:a16="http://schemas.microsoft.com/office/drawing/2014/main" id="{D4C614E7-151D-41EA-A672-AF550D8059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28E14200-0C97-45E7-84D2-94B1A425B32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FAB180CC-C987-4094-AA51-3BBCAF3E0BB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6A96AA-BFDB-41E4-A8AC-2AA6A29E281D}" type="datetime3">
              <a:rPr lang="en-AU" altLang="en-US" smtClean="0">
                <a:latin typeface="Times New Roman" panose="02020603050405020304" pitchFamily="18" charset="0"/>
              </a:rPr>
              <a:t>5 May, 2020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80900" name="Rectangle 6">
            <a:extLst>
              <a:ext uri="{FF2B5EF4-FFF2-40B4-BE49-F238E27FC236}">
                <a16:creationId xmlns:a16="http://schemas.microsoft.com/office/drawing/2014/main" id="{D8D71282-8EF4-40B6-AE48-67C021D2289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80901" name="Rectangle 7">
            <a:extLst>
              <a:ext uri="{FF2B5EF4-FFF2-40B4-BE49-F238E27FC236}">
                <a16:creationId xmlns:a16="http://schemas.microsoft.com/office/drawing/2014/main" id="{B117ADF8-B2F3-4332-9719-6665340DD8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C8ADB0-3C2C-4AE1-AE5D-F914ED049C0F}" type="slidenum">
              <a:rPr lang="en-AU" altLang="en-US" smtClean="0">
                <a:latin typeface="Times New Roman" panose="02020603050405020304" pitchFamily="18" charset="0"/>
              </a:rPr>
              <a:pPr/>
              <a:t>34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80902" name="Rectangle 2">
            <a:extLst>
              <a:ext uri="{FF2B5EF4-FFF2-40B4-BE49-F238E27FC236}">
                <a16:creationId xmlns:a16="http://schemas.microsoft.com/office/drawing/2014/main" id="{1391134E-FFE3-4B3F-A996-8FF8390A8E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0903" name="Rectangle 3">
            <a:extLst>
              <a:ext uri="{FF2B5EF4-FFF2-40B4-BE49-F238E27FC236}">
                <a16:creationId xmlns:a16="http://schemas.microsoft.com/office/drawing/2014/main" id="{849A93E7-10E1-44C6-A80A-23E98C3B4B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4680C6BE-69B6-4708-BD89-3D1ECEC5827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D795CCBF-5EED-4E5B-8408-886DEEA278D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E724AA-1773-4743-BDD0-348C401AF6CB}" type="datetime3">
              <a:rPr lang="en-AU" altLang="en-US" smtClean="0">
                <a:latin typeface="Times New Roman" panose="02020603050405020304" pitchFamily="18" charset="0"/>
              </a:rPr>
              <a:t>5 May, 2020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82948" name="Rectangle 6">
            <a:extLst>
              <a:ext uri="{FF2B5EF4-FFF2-40B4-BE49-F238E27FC236}">
                <a16:creationId xmlns:a16="http://schemas.microsoft.com/office/drawing/2014/main" id="{353985F9-A77A-4AF0-B64F-719038DC182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82949" name="Rectangle 7">
            <a:extLst>
              <a:ext uri="{FF2B5EF4-FFF2-40B4-BE49-F238E27FC236}">
                <a16:creationId xmlns:a16="http://schemas.microsoft.com/office/drawing/2014/main" id="{CD6626EE-7C1E-4E14-B9FF-B253856315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0E5178-D751-48E9-8435-0597B170CFFE}" type="slidenum">
              <a:rPr lang="en-AU" altLang="en-US" smtClean="0">
                <a:latin typeface="Times New Roman" panose="02020603050405020304" pitchFamily="18" charset="0"/>
              </a:rPr>
              <a:pPr/>
              <a:t>35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82950" name="Rectangle 2">
            <a:extLst>
              <a:ext uri="{FF2B5EF4-FFF2-40B4-BE49-F238E27FC236}">
                <a16:creationId xmlns:a16="http://schemas.microsoft.com/office/drawing/2014/main" id="{AA0DA9C6-CE45-4867-8D32-D0E8B1E668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2951" name="Rectangle 3">
            <a:extLst>
              <a:ext uri="{FF2B5EF4-FFF2-40B4-BE49-F238E27FC236}">
                <a16:creationId xmlns:a16="http://schemas.microsoft.com/office/drawing/2014/main" id="{8E3F34A2-27EF-4D36-AC44-F44D562786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44DF0042-7D67-4F8B-ABE5-AEB42B629E0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26803B6D-30BF-48B2-A854-11B6E34515E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9B995F-60CD-4C6D-82E9-691943C58FE6}" type="datetime3">
              <a:rPr lang="en-AU" altLang="en-US" smtClean="0">
                <a:latin typeface="Times New Roman" panose="02020603050405020304" pitchFamily="18" charset="0"/>
              </a:rPr>
              <a:t>5 May, 2020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84996" name="Rectangle 6">
            <a:extLst>
              <a:ext uri="{FF2B5EF4-FFF2-40B4-BE49-F238E27FC236}">
                <a16:creationId xmlns:a16="http://schemas.microsoft.com/office/drawing/2014/main" id="{1A5632F7-828A-4C6E-AD2D-FBF6D1741E9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84997" name="Rectangle 7">
            <a:extLst>
              <a:ext uri="{FF2B5EF4-FFF2-40B4-BE49-F238E27FC236}">
                <a16:creationId xmlns:a16="http://schemas.microsoft.com/office/drawing/2014/main" id="{665EC793-9FB1-4732-80E2-EC783C4D48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7EAF76-1521-40CE-ACBA-C065B8A46C61}" type="slidenum">
              <a:rPr lang="en-AU" altLang="en-US" smtClean="0">
                <a:latin typeface="Times New Roman" panose="02020603050405020304" pitchFamily="18" charset="0"/>
              </a:rPr>
              <a:pPr/>
              <a:t>36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84998" name="Rectangle 2">
            <a:extLst>
              <a:ext uri="{FF2B5EF4-FFF2-40B4-BE49-F238E27FC236}">
                <a16:creationId xmlns:a16="http://schemas.microsoft.com/office/drawing/2014/main" id="{EE954871-5435-43C9-A82E-57EF74E117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4999" name="Rectangle 3">
            <a:extLst>
              <a:ext uri="{FF2B5EF4-FFF2-40B4-BE49-F238E27FC236}">
                <a16:creationId xmlns:a16="http://schemas.microsoft.com/office/drawing/2014/main" id="{D1A22BF0-76C9-47E0-A098-BECC33D8ED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11A303A9-D460-4732-BCBE-6E7B425D9A1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C0902764-8C39-4AB1-B2DF-7866A157106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262D62-AC78-431B-8C57-C376DA0D8B99}" type="datetime3">
              <a:rPr lang="en-AU" altLang="en-US" smtClean="0">
                <a:latin typeface="Times New Roman" panose="02020603050405020304" pitchFamily="18" charset="0"/>
              </a:rPr>
              <a:t>5 May, 2020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87044" name="Rectangle 6">
            <a:extLst>
              <a:ext uri="{FF2B5EF4-FFF2-40B4-BE49-F238E27FC236}">
                <a16:creationId xmlns:a16="http://schemas.microsoft.com/office/drawing/2014/main" id="{A40986B2-B764-4642-A08A-48D59B31DFB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87045" name="Rectangle 7">
            <a:extLst>
              <a:ext uri="{FF2B5EF4-FFF2-40B4-BE49-F238E27FC236}">
                <a16:creationId xmlns:a16="http://schemas.microsoft.com/office/drawing/2014/main" id="{89E65EA9-74BA-488D-9207-0EE362DEC0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24619E-7F5B-487F-B6D6-D2EE0B1788D2}" type="slidenum">
              <a:rPr lang="en-AU" altLang="en-US" smtClean="0">
                <a:latin typeface="Times New Roman" panose="02020603050405020304" pitchFamily="18" charset="0"/>
              </a:rPr>
              <a:pPr/>
              <a:t>37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87046" name="Rectangle 2">
            <a:extLst>
              <a:ext uri="{FF2B5EF4-FFF2-40B4-BE49-F238E27FC236}">
                <a16:creationId xmlns:a16="http://schemas.microsoft.com/office/drawing/2014/main" id="{1E592ADC-EC70-496A-B274-CB45D8FE78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7047" name="Rectangle 3">
            <a:extLst>
              <a:ext uri="{FF2B5EF4-FFF2-40B4-BE49-F238E27FC236}">
                <a16:creationId xmlns:a16="http://schemas.microsoft.com/office/drawing/2014/main" id="{5C6952E5-C33F-4ADE-B58D-8DB866029D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07E92B95-9B98-4416-9EE4-F28B26D9768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CF28C16D-7A85-4BC8-9A18-E27533AC50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D36E2A-7EB2-47A1-967B-1829A677353D}" type="datetime3">
              <a:rPr lang="en-AU" altLang="en-US" smtClean="0">
                <a:latin typeface="Times New Roman" panose="02020603050405020304" pitchFamily="18" charset="0"/>
              </a:rPr>
              <a:t>5 May, 2020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91140" name="Rectangle 6">
            <a:extLst>
              <a:ext uri="{FF2B5EF4-FFF2-40B4-BE49-F238E27FC236}">
                <a16:creationId xmlns:a16="http://schemas.microsoft.com/office/drawing/2014/main" id="{09F9C744-650B-48E5-84AE-8943F75076F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91141" name="Rectangle 7">
            <a:extLst>
              <a:ext uri="{FF2B5EF4-FFF2-40B4-BE49-F238E27FC236}">
                <a16:creationId xmlns:a16="http://schemas.microsoft.com/office/drawing/2014/main" id="{20485FD8-04FA-42C1-B8F5-2BD021516D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F58FF6-F875-4EBC-980B-48F4CEE8912B}" type="slidenum">
              <a:rPr lang="en-AU" altLang="en-US" smtClean="0">
                <a:latin typeface="Times New Roman" panose="02020603050405020304" pitchFamily="18" charset="0"/>
              </a:rPr>
              <a:pPr/>
              <a:t>38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91142" name="Rectangle 2">
            <a:extLst>
              <a:ext uri="{FF2B5EF4-FFF2-40B4-BE49-F238E27FC236}">
                <a16:creationId xmlns:a16="http://schemas.microsoft.com/office/drawing/2014/main" id="{0518E044-A4A8-4661-9DEE-EBD1F71C00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91143" name="Rectangle 3">
            <a:extLst>
              <a:ext uri="{FF2B5EF4-FFF2-40B4-BE49-F238E27FC236}">
                <a16:creationId xmlns:a16="http://schemas.microsoft.com/office/drawing/2014/main" id="{C4AB56F2-6829-46CE-A2AC-225449E128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68BF3C0A-95F3-4E18-B096-D19B4971795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37552D6C-4E09-489A-85F8-3E21167802D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D6C08A-777D-48AC-B300-E1CCA9CF5E1E}" type="datetime3">
              <a:rPr lang="en-AU" altLang="en-US" smtClean="0">
                <a:latin typeface="Times New Roman" panose="02020603050405020304" pitchFamily="18" charset="0"/>
              </a:rPr>
              <a:t>5 May, 2020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52580" name="Rectangle 6">
            <a:extLst>
              <a:ext uri="{FF2B5EF4-FFF2-40B4-BE49-F238E27FC236}">
                <a16:creationId xmlns:a16="http://schemas.microsoft.com/office/drawing/2014/main" id="{5AB21A10-F1D8-41DF-9D36-182DFAE2B5B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52581" name="Rectangle 7">
            <a:extLst>
              <a:ext uri="{FF2B5EF4-FFF2-40B4-BE49-F238E27FC236}">
                <a16:creationId xmlns:a16="http://schemas.microsoft.com/office/drawing/2014/main" id="{0636AEF0-086E-4B56-8BF8-A583FB69EE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DCF887-28D4-4021-8BDE-326CB04EC826}" type="slidenum">
              <a:rPr lang="en-AU" altLang="en-US" smtClean="0">
                <a:latin typeface="Times New Roman" panose="02020603050405020304" pitchFamily="18" charset="0"/>
              </a:rPr>
              <a:pPr/>
              <a:t>39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52582" name="Rectangle 2">
            <a:extLst>
              <a:ext uri="{FF2B5EF4-FFF2-40B4-BE49-F238E27FC236}">
                <a16:creationId xmlns:a16="http://schemas.microsoft.com/office/drawing/2014/main" id="{A724A0BE-0B14-4C8E-AB91-7488BE1069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52583" name="Rectangle 3">
            <a:extLst>
              <a:ext uri="{FF2B5EF4-FFF2-40B4-BE49-F238E27FC236}">
                <a16:creationId xmlns:a16="http://schemas.microsoft.com/office/drawing/2014/main" id="{55D9FB6A-CC30-4D8F-B76E-65C4A3E042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0B5B089-3D98-4F3E-8BD4-81F5048B87F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C367CFB-A5DE-432D-BB61-EF10AFD082D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81177B-E01D-4D05-AFDD-525F530807CC}" type="datetime3">
              <a:rPr lang="en-AU" altLang="en-US" smtClean="0">
                <a:latin typeface="Times New Roman" panose="02020603050405020304" pitchFamily="18" charset="0"/>
              </a:rPr>
              <a:t>5 May, 2020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0244" name="Rectangle 6">
            <a:extLst>
              <a:ext uri="{FF2B5EF4-FFF2-40B4-BE49-F238E27FC236}">
                <a16:creationId xmlns:a16="http://schemas.microsoft.com/office/drawing/2014/main" id="{2511B9BA-4690-43D8-B81B-BCC064A8602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0245" name="Rectangle 7">
            <a:extLst>
              <a:ext uri="{FF2B5EF4-FFF2-40B4-BE49-F238E27FC236}">
                <a16:creationId xmlns:a16="http://schemas.microsoft.com/office/drawing/2014/main" id="{93A96539-66E9-4ADD-B1C0-D0C653C84E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5C20D4-31EE-45A1-98F4-FA2BCB95AEA1}" type="slidenum">
              <a:rPr lang="en-AU" altLang="en-US" smtClean="0">
                <a:latin typeface="Times New Roman" panose="02020603050405020304" pitchFamily="18" charset="0"/>
              </a:rPr>
              <a:pPr/>
              <a:t>5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0246" name="Rectangle 2">
            <a:extLst>
              <a:ext uri="{FF2B5EF4-FFF2-40B4-BE49-F238E27FC236}">
                <a16:creationId xmlns:a16="http://schemas.microsoft.com/office/drawing/2014/main" id="{387DBECD-11B4-447D-88F0-0B6D050E11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0247" name="Rectangle 3">
            <a:extLst>
              <a:ext uri="{FF2B5EF4-FFF2-40B4-BE49-F238E27FC236}">
                <a16:creationId xmlns:a16="http://schemas.microsoft.com/office/drawing/2014/main" id="{7F351FCA-9120-4A89-A37E-746CDDA756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7D4AF481-DF60-4F44-9111-BFACEB07975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B150FECA-91D5-4CF0-8F68-EBCA37D73E8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7DE2F6-C0F6-4B72-A37A-CD5E7B33A942}" type="datetime3">
              <a:rPr lang="en-AU" altLang="en-US" smtClean="0">
                <a:latin typeface="Times New Roman" panose="02020603050405020304" pitchFamily="18" charset="0"/>
              </a:rPr>
              <a:t>5 May, 2020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54628" name="Rectangle 6">
            <a:extLst>
              <a:ext uri="{FF2B5EF4-FFF2-40B4-BE49-F238E27FC236}">
                <a16:creationId xmlns:a16="http://schemas.microsoft.com/office/drawing/2014/main" id="{691C452E-C578-4A69-A07B-F834AACB0ED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54629" name="Rectangle 7">
            <a:extLst>
              <a:ext uri="{FF2B5EF4-FFF2-40B4-BE49-F238E27FC236}">
                <a16:creationId xmlns:a16="http://schemas.microsoft.com/office/drawing/2014/main" id="{E6B49D05-0C3C-405E-B540-65C3DBD6E3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E98F0A-8BDD-4D89-9C9F-9DDCB4D1DE7E}" type="slidenum">
              <a:rPr lang="en-AU" altLang="en-US" smtClean="0">
                <a:latin typeface="Times New Roman" panose="02020603050405020304" pitchFamily="18" charset="0"/>
              </a:rPr>
              <a:pPr/>
              <a:t>40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54630" name="Rectangle 2">
            <a:extLst>
              <a:ext uri="{FF2B5EF4-FFF2-40B4-BE49-F238E27FC236}">
                <a16:creationId xmlns:a16="http://schemas.microsoft.com/office/drawing/2014/main" id="{BEC47346-CC78-43CA-AA14-9A0BF358A0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54631" name="Rectangle 3">
            <a:extLst>
              <a:ext uri="{FF2B5EF4-FFF2-40B4-BE49-F238E27FC236}">
                <a16:creationId xmlns:a16="http://schemas.microsoft.com/office/drawing/2014/main" id="{E11DB0F1-ADED-4B2B-A554-7E16EC7B03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>
            <a:extLst>
              <a:ext uri="{FF2B5EF4-FFF2-40B4-BE49-F238E27FC236}">
                <a16:creationId xmlns:a16="http://schemas.microsoft.com/office/drawing/2014/main" id="{1D219AC9-82E8-4335-8608-0C6CD34CA15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E9AA4123-35E4-49CB-AE4F-6CA169D86A7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17C1B7-ADA1-489D-9058-6BCABE177F55}" type="datetime3">
              <a:rPr lang="en-AU" altLang="en-US" smtClean="0">
                <a:latin typeface="Times New Roman" panose="02020603050405020304" pitchFamily="18" charset="0"/>
              </a:rPr>
              <a:t>5 May, 2020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88420" name="Rectangle 6">
            <a:extLst>
              <a:ext uri="{FF2B5EF4-FFF2-40B4-BE49-F238E27FC236}">
                <a16:creationId xmlns:a16="http://schemas.microsoft.com/office/drawing/2014/main" id="{E30B1CDC-F782-40C7-A2DA-99CC153EFF4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88421" name="Rectangle 7">
            <a:extLst>
              <a:ext uri="{FF2B5EF4-FFF2-40B4-BE49-F238E27FC236}">
                <a16:creationId xmlns:a16="http://schemas.microsoft.com/office/drawing/2014/main" id="{70CF3C98-337E-4529-8353-A71DC71977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F157A2-D363-49C1-AF51-38AAF3631FEE}" type="slidenum">
              <a:rPr lang="en-AU" altLang="en-US" smtClean="0">
                <a:latin typeface="Times New Roman" panose="02020603050405020304" pitchFamily="18" charset="0"/>
              </a:rPr>
              <a:pPr/>
              <a:t>41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88422" name="Rectangle 2">
            <a:extLst>
              <a:ext uri="{FF2B5EF4-FFF2-40B4-BE49-F238E27FC236}">
                <a16:creationId xmlns:a16="http://schemas.microsoft.com/office/drawing/2014/main" id="{192AE3EE-1C78-4C8D-B1B5-128C411846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88423" name="Rectangle 3">
            <a:extLst>
              <a:ext uri="{FF2B5EF4-FFF2-40B4-BE49-F238E27FC236}">
                <a16:creationId xmlns:a16="http://schemas.microsoft.com/office/drawing/2014/main" id="{33D59C50-B4C7-4668-BB70-C69771BD95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564D29D-8788-4AF0-829F-041BCB7964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E97ED8D-DBCD-44F2-B465-9F3FD8F6560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C86967-4A46-4B91-9C6A-9C7E7A2FFD27}" type="datetime3">
              <a:rPr lang="en-AU" altLang="en-US" smtClean="0">
                <a:latin typeface="Times New Roman" panose="02020603050405020304" pitchFamily="18" charset="0"/>
              </a:rPr>
              <a:t>5 May, 2020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2292" name="Rectangle 6">
            <a:extLst>
              <a:ext uri="{FF2B5EF4-FFF2-40B4-BE49-F238E27FC236}">
                <a16:creationId xmlns:a16="http://schemas.microsoft.com/office/drawing/2014/main" id="{6209CA00-24B4-4689-945D-0743501465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2293" name="Rectangle 7">
            <a:extLst>
              <a:ext uri="{FF2B5EF4-FFF2-40B4-BE49-F238E27FC236}">
                <a16:creationId xmlns:a16="http://schemas.microsoft.com/office/drawing/2014/main" id="{C3348044-0FEA-4AC6-83E4-A3D753866C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C33CE9-EC68-43BA-BAC6-902B12632F5D}" type="slidenum">
              <a:rPr lang="en-AU" altLang="en-US" smtClean="0">
                <a:latin typeface="Times New Roman" panose="02020603050405020304" pitchFamily="18" charset="0"/>
              </a:rPr>
              <a:pPr/>
              <a:t>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2294" name="Rectangle 2">
            <a:extLst>
              <a:ext uri="{FF2B5EF4-FFF2-40B4-BE49-F238E27FC236}">
                <a16:creationId xmlns:a16="http://schemas.microsoft.com/office/drawing/2014/main" id="{91FE37F9-865A-4B97-864B-67FBA6A597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2295" name="Rectangle 3">
            <a:extLst>
              <a:ext uri="{FF2B5EF4-FFF2-40B4-BE49-F238E27FC236}">
                <a16:creationId xmlns:a16="http://schemas.microsoft.com/office/drawing/2014/main" id="{879A5708-99A8-4F1B-8CF4-8793E6671A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6211470-FD01-4973-A6C1-373347349DB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6ABA0B1-7FEE-4BFE-B729-B011EEF6CA3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D4200D-3A3A-4125-8874-3309F1801542}" type="datetime3">
              <a:rPr lang="en-AU" altLang="en-US" smtClean="0">
                <a:latin typeface="Times New Roman" panose="02020603050405020304" pitchFamily="18" charset="0"/>
              </a:rPr>
              <a:t>5 May, 2020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21508" name="Rectangle 6">
            <a:extLst>
              <a:ext uri="{FF2B5EF4-FFF2-40B4-BE49-F238E27FC236}">
                <a16:creationId xmlns:a16="http://schemas.microsoft.com/office/drawing/2014/main" id="{F28029AB-105C-4F8F-9908-71D19E88B32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21509" name="Rectangle 7">
            <a:extLst>
              <a:ext uri="{FF2B5EF4-FFF2-40B4-BE49-F238E27FC236}">
                <a16:creationId xmlns:a16="http://schemas.microsoft.com/office/drawing/2014/main" id="{36A66412-3C17-4D8B-87B7-1E92903DE1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865D0F-D027-4B8F-87BD-0262D4287588}" type="slidenum">
              <a:rPr lang="en-AU" altLang="en-US" smtClean="0">
                <a:latin typeface="Times New Roman" panose="02020603050405020304" pitchFamily="18" charset="0"/>
              </a:rPr>
              <a:pPr/>
              <a:t>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21510" name="Rectangle 2">
            <a:extLst>
              <a:ext uri="{FF2B5EF4-FFF2-40B4-BE49-F238E27FC236}">
                <a16:creationId xmlns:a16="http://schemas.microsoft.com/office/drawing/2014/main" id="{A7573170-C0FF-4F36-AFF9-1C18796A49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21511" name="Rectangle 3">
            <a:extLst>
              <a:ext uri="{FF2B5EF4-FFF2-40B4-BE49-F238E27FC236}">
                <a16:creationId xmlns:a16="http://schemas.microsoft.com/office/drawing/2014/main" id="{45C7E24C-2006-451E-BE27-F52AE8083C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9FF37AB-4446-4E25-880A-4EF4E8B4450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8DB2AEF1-F44E-4B20-822B-A6A0CA8FBA1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20BACA-77EC-4617-8F84-D3B31E981B0E}" type="datetime3">
              <a:rPr lang="en-AU" altLang="en-US" smtClean="0">
                <a:latin typeface="Times New Roman" panose="02020603050405020304" pitchFamily="18" charset="0"/>
              </a:rPr>
              <a:t>5 May, 2020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23556" name="Rectangle 6">
            <a:extLst>
              <a:ext uri="{FF2B5EF4-FFF2-40B4-BE49-F238E27FC236}">
                <a16:creationId xmlns:a16="http://schemas.microsoft.com/office/drawing/2014/main" id="{BBE09CB5-F2EB-4AC0-8232-A4F023FEAD5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23557" name="Rectangle 7">
            <a:extLst>
              <a:ext uri="{FF2B5EF4-FFF2-40B4-BE49-F238E27FC236}">
                <a16:creationId xmlns:a16="http://schemas.microsoft.com/office/drawing/2014/main" id="{5BA5D630-DDCA-4718-8CDA-52B2800525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CEA4B2-EED3-44AE-A054-15CCD0DEEFB5}" type="slidenum">
              <a:rPr lang="en-AU" altLang="en-US" smtClean="0">
                <a:latin typeface="Times New Roman" panose="02020603050405020304" pitchFamily="18" charset="0"/>
              </a:rPr>
              <a:pPr/>
              <a:t>10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23558" name="Rectangle 2">
            <a:extLst>
              <a:ext uri="{FF2B5EF4-FFF2-40B4-BE49-F238E27FC236}">
                <a16:creationId xmlns:a16="http://schemas.microsoft.com/office/drawing/2014/main" id="{6DB389DF-D204-42BA-BADA-684BEEEE1C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23559" name="Rectangle 3">
            <a:extLst>
              <a:ext uri="{FF2B5EF4-FFF2-40B4-BE49-F238E27FC236}">
                <a16:creationId xmlns:a16="http://schemas.microsoft.com/office/drawing/2014/main" id="{D792DEDA-AEAA-43F5-B87D-5708B3AFB2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E49FEF81-EEC0-47B8-A29A-CAA2ECAD50F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AED4ECB-2425-48AB-86DD-A7C938E407A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FD7FAD-DAA1-402C-9CDC-4C2A18E5E371}" type="datetime3">
              <a:rPr lang="en-AU" altLang="en-US" smtClean="0">
                <a:latin typeface="Times New Roman" panose="02020603050405020304" pitchFamily="18" charset="0"/>
              </a:rPr>
              <a:t>5 May, 2020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25604" name="Rectangle 6">
            <a:extLst>
              <a:ext uri="{FF2B5EF4-FFF2-40B4-BE49-F238E27FC236}">
                <a16:creationId xmlns:a16="http://schemas.microsoft.com/office/drawing/2014/main" id="{CE7E6E73-3B2D-4615-B33C-23F62B38EA7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25605" name="Rectangle 7">
            <a:extLst>
              <a:ext uri="{FF2B5EF4-FFF2-40B4-BE49-F238E27FC236}">
                <a16:creationId xmlns:a16="http://schemas.microsoft.com/office/drawing/2014/main" id="{51670167-F1EB-4B6C-9169-A32FEF02F1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690814-D55F-476A-9781-2D712DD3B06C}" type="slidenum">
              <a:rPr lang="en-AU" altLang="en-US" smtClean="0">
                <a:latin typeface="Times New Roman" panose="02020603050405020304" pitchFamily="18" charset="0"/>
              </a:rPr>
              <a:pPr/>
              <a:t>11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25606" name="Rectangle 2">
            <a:extLst>
              <a:ext uri="{FF2B5EF4-FFF2-40B4-BE49-F238E27FC236}">
                <a16:creationId xmlns:a16="http://schemas.microsoft.com/office/drawing/2014/main" id="{99AD9131-0E01-49EC-8638-73AA1492F8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25607" name="Rectangle 3">
            <a:extLst>
              <a:ext uri="{FF2B5EF4-FFF2-40B4-BE49-F238E27FC236}">
                <a16:creationId xmlns:a16="http://schemas.microsoft.com/office/drawing/2014/main" id="{DE148F22-FCF1-4B44-A405-A0519E3741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577A5CB-CE40-4945-A055-BE4F64CFE62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7982270F-37B7-469A-8872-4818F6D8590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F71225-B255-4F52-BB76-CA48F727831B}" type="datetime3">
              <a:rPr lang="en-AU" altLang="en-US" smtClean="0">
                <a:latin typeface="Times New Roman" panose="02020603050405020304" pitchFamily="18" charset="0"/>
              </a:rPr>
              <a:t>5 May, 2020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27652" name="Rectangle 6">
            <a:extLst>
              <a:ext uri="{FF2B5EF4-FFF2-40B4-BE49-F238E27FC236}">
                <a16:creationId xmlns:a16="http://schemas.microsoft.com/office/drawing/2014/main" id="{2AB6364C-8341-469C-8D45-10FC73E90EE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27653" name="Rectangle 7">
            <a:extLst>
              <a:ext uri="{FF2B5EF4-FFF2-40B4-BE49-F238E27FC236}">
                <a16:creationId xmlns:a16="http://schemas.microsoft.com/office/drawing/2014/main" id="{6A81140F-CC0B-4FCB-8792-1CBB90689F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5007D-E30A-470B-9152-B9882395536A}" type="slidenum">
              <a:rPr lang="en-AU" altLang="en-US" smtClean="0">
                <a:latin typeface="Times New Roman" panose="02020603050405020304" pitchFamily="18" charset="0"/>
              </a:rPr>
              <a:pPr/>
              <a:t>12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27654" name="Rectangle 2">
            <a:extLst>
              <a:ext uri="{FF2B5EF4-FFF2-40B4-BE49-F238E27FC236}">
                <a16:creationId xmlns:a16="http://schemas.microsoft.com/office/drawing/2014/main" id="{076644E9-CCA3-4E77-9993-E05D8460A7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27655" name="Rectangle 3">
            <a:extLst>
              <a:ext uri="{FF2B5EF4-FFF2-40B4-BE49-F238E27FC236}">
                <a16:creationId xmlns:a16="http://schemas.microsoft.com/office/drawing/2014/main" id="{B91FE18F-B4FF-4E80-A393-16B2A1A638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DD45715F-0468-45BB-A00C-DB1CBFEE6A4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77EC610-829B-4C18-8879-1938E11B01F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EAF129-FC50-4710-A707-393E3255D8E0}" type="datetime3">
              <a:rPr lang="en-AU" altLang="en-US" smtClean="0">
                <a:latin typeface="Times New Roman" panose="02020603050405020304" pitchFamily="18" charset="0"/>
              </a:rPr>
              <a:t>5 May, 2020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37892" name="Rectangle 6">
            <a:extLst>
              <a:ext uri="{FF2B5EF4-FFF2-40B4-BE49-F238E27FC236}">
                <a16:creationId xmlns:a16="http://schemas.microsoft.com/office/drawing/2014/main" id="{71DD63A3-D980-4D73-BAEE-08037A3BACE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37893" name="Rectangle 7">
            <a:extLst>
              <a:ext uri="{FF2B5EF4-FFF2-40B4-BE49-F238E27FC236}">
                <a16:creationId xmlns:a16="http://schemas.microsoft.com/office/drawing/2014/main" id="{9F5798E4-D61D-4148-9D05-2924D5FA33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96A664-2A13-4059-90A9-8FFC286142F1}" type="slidenum">
              <a:rPr lang="en-AU" altLang="en-US" smtClean="0">
                <a:latin typeface="Times New Roman" panose="02020603050405020304" pitchFamily="18" charset="0"/>
              </a:rPr>
              <a:pPr/>
              <a:t>14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37894" name="Rectangle 2">
            <a:extLst>
              <a:ext uri="{FF2B5EF4-FFF2-40B4-BE49-F238E27FC236}">
                <a16:creationId xmlns:a16="http://schemas.microsoft.com/office/drawing/2014/main" id="{1599C10D-789E-4DBF-95FB-E35B7D041A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7895" name="Rectangle 3">
            <a:extLst>
              <a:ext uri="{FF2B5EF4-FFF2-40B4-BE49-F238E27FC236}">
                <a16:creationId xmlns:a16="http://schemas.microsoft.com/office/drawing/2014/main" id="{28628438-E9E3-4805-9196-13B279A67C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7">
            <a:extLst>
              <a:ext uri="{FF2B5EF4-FFF2-40B4-BE49-F238E27FC236}">
                <a16:creationId xmlns:a16="http://schemas.microsoft.com/office/drawing/2014/main" id="{C51CFF54-2973-4FBC-83D4-9587BD3B8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1" y="1125538"/>
            <a:ext cx="38100" cy="573246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65B34B2A-9EC3-40A8-B38F-8371EAD5D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601" y="1987550"/>
            <a:ext cx="48684" cy="38163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77F6A8B9-264B-4A9E-82DB-6A78EB61E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618" y="2708276"/>
            <a:ext cx="9840383" cy="7302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38">
            <a:extLst>
              <a:ext uri="{FF2B5EF4-FFF2-40B4-BE49-F238E27FC236}">
                <a16:creationId xmlns:a16="http://schemas.microsoft.com/office/drawing/2014/main" id="{FDC5B929-FA78-4A7E-8DC5-CA6EB6519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1255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Rectangle 46">
            <a:extLst>
              <a:ext uri="{FF2B5EF4-FFF2-40B4-BE49-F238E27FC236}">
                <a16:creationId xmlns:a16="http://schemas.microsoft.com/office/drawing/2014/main" id="{E0FA6DC0-413C-40CE-995A-24D3A6DC1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12192000" cy="174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48">
            <a:extLst>
              <a:ext uri="{FF2B5EF4-FFF2-40B4-BE49-F238E27FC236}">
                <a16:creationId xmlns:a16="http://schemas.microsoft.com/office/drawing/2014/main" id="{7F72DEBB-2A9D-4F3B-B760-7191BA47F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1" y="549276"/>
            <a:ext cx="38100" cy="576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pic>
        <p:nvPicPr>
          <p:cNvPr id="10" name="Picture 14" descr="MK Logo (2).png">
            <a:extLst>
              <a:ext uri="{FF2B5EF4-FFF2-40B4-BE49-F238E27FC236}">
                <a16:creationId xmlns:a16="http://schemas.microsoft.com/office/drawing/2014/main" id="{0D2A0272-91CC-43B2-8A6C-A579CEA33D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261938"/>
            <a:ext cx="154093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3">
            <a:extLst>
              <a:ext uri="{FF2B5EF4-FFF2-40B4-BE49-F238E27FC236}">
                <a16:creationId xmlns:a16="http://schemas.microsoft.com/office/drawing/2014/main" id="{1C8C9B33-30C2-4A7B-BB2A-F4F0B781307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366433" y="104776"/>
            <a:ext cx="6084936" cy="868423"/>
            <a:chOff x="1774113" y="104757"/>
            <a:chExt cx="4563738" cy="86860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0774AD8-A485-4E61-8932-96EEDAE5EAD9}"/>
                </a:ext>
              </a:extLst>
            </p:cNvPr>
            <p:cNvSpPr txBox="1"/>
            <p:nvPr userDrawn="1"/>
          </p:nvSpPr>
          <p:spPr>
            <a:xfrm>
              <a:off x="1774113" y="104757"/>
              <a:ext cx="4563738" cy="5541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000" b="1" cap="small" dirty="0">
                  <a:solidFill>
                    <a:schemeClr val="bg1"/>
                  </a:solidFill>
                  <a:latin typeface="Corbel" pitchFamily="34" charset="0"/>
                </a:rPr>
                <a:t>Computer Organization and Design</a:t>
              </a:r>
              <a:endParaRPr lang="en-US" sz="3000" b="1" cap="small" dirty="0">
                <a:solidFill>
                  <a:schemeClr val="bg1"/>
                </a:solidFill>
                <a:latin typeface="Corbe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735E34B-3DBC-49A3-A75C-12C4437765C3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2844096" y="573166"/>
              <a:ext cx="2968625" cy="400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2000">
                  <a:solidFill>
                    <a:schemeClr val="bg1"/>
                  </a:solidFill>
                </a:rPr>
                <a:t>The Hardware/Software Interface</a:t>
              </a:r>
              <a:endParaRPr lang="en-US" altLang="en-US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7">
            <a:extLst>
              <a:ext uri="{FF2B5EF4-FFF2-40B4-BE49-F238E27FC236}">
                <a16:creationId xmlns:a16="http://schemas.microsoft.com/office/drawing/2014/main" id="{B8BABDD3-1574-43D7-A2AD-2CF96631052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665885" y="93664"/>
            <a:ext cx="1248833" cy="935037"/>
            <a:chOff x="7956376" y="116632"/>
            <a:chExt cx="936104" cy="936104"/>
          </a:xfrm>
        </p:grpSpPr>
        <p:sp>
          <p:nvSpPr>
            <p:cNvPr id="15" name="32-Point Star 18">
              <a:extLst>
                <a:ext uri="{FF2B5EF4-FFF2-40B4-BE49-F238E27FC236}">
                  <a16:creationId xmlns:a16="http://schemas.microsoft.com/office/drawing/2014/main" id="{FDA5EC85-A796-484A-9E71-773F68CD721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956376" y="116632"/>
              <a:ext cx="936104" cy="936104"/>
            </a:xfrm>
            <a:prstGeom prst="star32">
              <a:avLst>
                <a:gd name="adj" fmla="val 37500"/>
              </a:avLst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AU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16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91C245A-6D7E-45D2-BE2A-B771168E090C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8111864" y="262849"/>
              <a:ext cx="642579" cy="616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AU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GB" sz="1400" dirty="0">
                  <a:solidFill>
                    <a:schemeClr val="bg1"/>
                  </a:solidFill>
                  <a:latin typeface="Arial Black" pitchFamily="34" charset="0"/>
                </a:rPr>
                <a:t>ARM</a:t>
              </a:r>
            </a:p>
            <a:p>
              <a:pPr>
                <a:defRPr/>
              </a:pPr>
              <a:endParaRPr lang="en-US" sz="20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61CD814-F433-45C6-AF71-4DFAB05CE484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8064266" y="517139"/>
              <a:ext cx="733017" cy="308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AU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GB" sz="1400" dirty="0">
                  <a:solidFill>
                    <a:schemeClr val="bg1"/>
                  </a:solidFill>
                </a:rPr>
                <a:t>Edition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19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3213101" y="1844675"/>
            <a:ext cx="7776633" cy="762000"/>
          </a:xfrm>
        </p:spPr>
        <p:txBody>
          <a:bodyPr anchor="t"/>
          <a:lstStyle>
            <a:lvl1pPr>
              <a:defRPr>
                <a:latin typeface="Arial Black" pitchFamily="34" charset="0"/>
              </a:defRPr>
            </a:lvl1pPr>
          </a:lstStyle>
          <a:p>
            <a:r>
              <a:rPr lang="en-AU"/>
              <a:t>Chapter …</a:t>
            </a:r>
          </a:p>
        </p:txBody>
      </p:sp>
      <p:sp>
        <p:nvSpPr>
          <p:cNvPr id="419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3213101" y="2924175"/>
            <a:ext cx="7776633" cy="579438"/>
          </a:xfrm>
        </p:spPr>
        <p:txBody>
          <a:bodyPr>
            <a:spAutoFit/>
          </a:bodyPr>
          <a:lstStyle>
            <a:lvl1pPr marL="0" indent="0">
              <a:buFont typeface="Wingding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AU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282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A3AA5CD1-1ABC-43B4-9B28-6D76895C6A7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Chapter 5 — Large and Fast: Exploiting Memory Hierarchy — 13</a:t>
            </a: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19319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84218" y="146050"/>
            <a:ext cx="1538883" cy="60912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2284" y="146050"/>
            <a:ext cx="8068733" cy="60912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186BB2C7-7F08-458A-A7BF-B3018C5F20B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Chapter 5 — Large and Fast: Exploiting Memory Hierarchy — 13</a:t>
            </a: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09955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284" y="146050"/>
            <a:ext cx="11013016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2285" y="1125538"/>
            <a:ext cx="5412316" cy="51117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27800" y="1125538"/>
            <a:ext cx="5412317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25128D21-504E-42E6-94B4-8C1164C6021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Chapter 5 — Large and Fast: Exploiting Memory Hierarchy — 13</a:t>
            </a: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2871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B879F264-C047-458D-BA10-0840B1C6DCF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Chapter 5 — Large and Fast: Exploiting Memory Hierarchy — 13</a:t>
            </a: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8073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D2A1AAD6-EAA7-4B37-A0A5-7053DB09744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Chapter 5 — Large and Fast: Exploiting Memory Hierarchy — 13</a:t>
            </a: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86768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285" y="1125538"/>
            <a:ext cx="5412316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7800" y="1125538"/>
            <a:ext cx="5412317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9009E73C-17F2-439E-BA9E-2E459730FE0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Chapter 5 — Large and Fast: Exploiting Memory Hierarchy — 13</a:t>
            </a: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7023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48197"/>
            <a:ext cx="10972800" cy="76944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9F6F4D57-88F4-46B7-89F4-D750BF91C29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Chapter 5 — Large and Fast: Exploiting Memory Hierarchy — 13</a:t>
            </a: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61667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38943E61-9E62-4E10-A9DF-61FDE0D2342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Chapter 5 — Large and Fast: Exploiting Memory Hierarchy — 13</a:t>
            </a: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80188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873C3B04-A807-492B-82DF-BF91264D790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Chapter 5 — Large and Fast: Exploiting Memory Hierarchy — 13</a:t>
            </a: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9581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034990"/>
            <a:ext cx="4011084" cy="40011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90D3FDE5-A0A7-443E-AD59-BDC15D312DE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Chapter 5 — Large and Fast: Exploiting Memory Hierarchy — 13</a:t>
            </a: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8008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67228"/>
            <a:ext cx="7315200" cy="40011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9ADB1EE8-7216-4ED9-A086-19B95A41B84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Chapter 5 — Large and Fast: Exploiting Memory Hierarchy — 13</a:t>
            </a: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2697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6">
            <a:extLst>
              <a:ext uri="{FF2B5EF4-FFF2-40B4-BE49-F238E27FC236}">
                <a16:creationId xmlns:a16="http://schemas.microsoft.com/office/drawing/2014/main" id="{3BDA7BE4-487A-424B-84CA-F9413923D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7" y="260350"/>
            <a:ext cx="48683" cy="38163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27" name="Rectangle 9">
            <a:extLst>
              <a:ext uri="{FF2B5EF4-FFF2-40B4-BE49-F238E27FC236}">
                <a16:creationId xmlns:a16="http://schemas.microsoft.com/office/drawing/2014/main" id="{A6661157-0336-4EC5-A4F7-E5CDA53DC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2284" y="146050"/>
            <a:ext cx="11013016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1028" name="Rectangle 10">
            <a:extLst>
              <a:ext uri="{FF2B5EF4-FFF2-40B4-BE49-F238E27FC236}">
                <a16:creationId xmlns:a16="http://schemas.microsoft.com/office/drawing/2014/main" id="{9B331BE6-03D9-4B65-ADAC-A36DE12252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2285" y="1125538"/>
            <a:ext cx="1102783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40979" name="Rectangle 19">
            <a:extLst>
              <a:ext uri="{FF2B5EF4-FFF2-40B4-BE49-F238E27FC236}">
                <a16:creationId xmlns:a16="http://schemas.microsoft.com/office/drawing/2014/main" id="{24F4D134-AC31-4AC3-B6BE-768C014B60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6367" y="6381751"/>
            <a:ext cx="9696451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/>
            </a:lvl1pPr>
          </a:lstStyle>
          <a:p>
            <a:pPr>
              <a:defRPr/>
            </a:pPr>
            <a:r>
              <a:rPr lang="en-US" altLang="en-US"/>
              <a:t>Chapter 5 — Large and Fast: Exploiting Memory Hierarchy — 13</a:t>
            </a:r>
            <a:endParaRPr lang="en-AU" altLang="en-US"/>
          </a:p>
        </p:txBody>
      </p:sp>
      <p:sp>
        <p:nvSpPr>
          <p:cNvPr id="1030" name="Rectangle 25">
            <a:extLst>
              <a:ext uri="{FF2B5EF4-FFF2-40B4-BE49-F238E27FC236}">
                <a16:creationId xmlns:a16="http://schemas.microsoft.com/office/drawing/2014/main" id="{D6798A81-ABB5-416F-8509-781BAFBD0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434" y="981075"/>
            <a:ext cx="11425767" cy="7143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pic>
        <p:nvPicPr>
          <p:cNvPr id="1031" name="Picture 7" descr="MK Logo.jpg">
            <a:extLst>
              <a:ext uri="{FF2B5EF4-FFF2-40B4-BE49-F238E27FC236}">
                <a16:creationId xmlns:a16="http://schemas.microsoft.com/office/drawing/2014/main" id="{A6F33C38-AB1D-4662-98D2-93D688C36B2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0625"/>
            <a:ext cx="2159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cw-origin.odl.mit.edu/courses/electrical-engineering-and-computer-science/6-004-computation-structures-spring-201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cw-origin.odl.mit.edu/courses/electrical-engineering-and-computer-science/6-004-computation-structures-spring-2017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4.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cw-origin.odl.mit.edu/courses/electrical-engineering-and-computer-science/6-004-computation-structures-spring-2017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4.0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cw-origin.odl.mit.edu/courses/electrical-engineering-and-computer-science/6-004-computation-structures-spring-2017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cw-origin.odl.mit.edu/courses/electrical-engineering-and-computer-science/6-004-computation-structures-spring-2017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4.0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03B455AB-68CE-421D-BCFB-49F7C5DBC6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AU" altLang="en-US">
                <a:solidFill>
                  <a:schemeClr val="tx1"/>
                </a:solidFill>
              </a:rPr>
              <a:t>Chapter 5</a:t>
            </a: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EAC7DE08-8C7A-4E84-ADCA-6CC498A79A2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33826" y="2924175"/>
            <a:ext cx="5832475" cy="3157538"/>
          </a:xfrm>
        </p:spPr>
        <p:txBody>
          <a:bodyPr/>
          <a:lstStyle/>
          <a:p>
            <a:pPr eaLnBrk="1" hangingPunct="1"/>
            <a:r>
              <a:rPr lang="en-AU" altLang="en-US" sz="2800"/>
              <a:t>Large and Fast: Exploiting Memory Hierarchy</a:t>
            </a:r>
          </a:p>
          <a:p>
            <a:pPr eaLnBrk="1" hangingPunct="1"/>
            <a:endParaRPr lang="en-AU" altLang="en-US" sz="2000"/>
          </a:p>
          <a:p>
            <a:pPr eaLnBrk="1" hangingPunct="1"/>
            <a:r>
              <a:rPr lang="en-AU" altLang="en-US" sz="2800"/>
              <a:t>Modified by Phil Sharp </a:t>
            </a:r>
          </a:p>
          <a:p>
            <a:pPr eaLnBrk="1" hangingPunct="1"/>
            <a:endParaRPr lang="en-AU" altLang="en-US" sz="2000"/>
          </a:p>
          <a:p>
            <a:pPr eaLnBrk="1" hangingPunct="1"/>
            <a:r>
              <a:rPr lang="en-AU" altLang="en-US" sz="2800"/>
              <a:t>Additional slides from MIT open courseware</a:t>
            </a:r>
          </a:p>
        </p:txBody>
      </p:sp>
      <p:sp>
        <p:nvSpPr>
          <p:cNvPr id="5124" name="TextBox 1">
            <a:extLst>
              <a:ext uri="{FF2B5EF4-FFF2-40B4-BE49-F238E27FC236}">
                <a16:creationId xmlns:a16="http://schemas.microsoft.com/office/drawing/2014/main" id="{F61DEDC2-7ED6-4165-BB8A-6BE83943A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1" y="6254751"/>
            <a:ext cx="6856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Chris </a:t>
            </a:r>
            <a:r>
              <a:rPr lang="en-US" altLang="en-US" sz="1200" dirty="0" err="1"/>
              <a:t>Terman</a:t>
            </a:r>
            <a:r>
              <a:rPr lang="en-US" altLang="en-US" sz="1200" dirty="0"/>
              <a:t>. </a:t>
            </a:r>
            <a:r>
              <a:rPr lang="en-US" altLang="en-US" sz="1200" i="1" dirty="0"/>
              <a:t>6.004 Computation Structures. </a:t>
            </a:r>
            <a:r>
              <a:rPr lang="en-US" altLang="en-US" sz="1200" dirty="0"/>
              <a:t>Spring 2017. Massachusetts Institute of Technology: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MIT </a:t>
            </a:r>
            <a:r>
              <a:rPr lang="en-US" altLang="en-US" sz="1200" dirty="0" err="1"/>
              <a:t>OpenCourseWare</a:t>
            </a:r>
            <a:r>
              <a:rPr lang="en-US" altLang="en-US" sz="1200" dirty="0"/>
              <a:t>, </a:t>
            </a:r>
            <a:r>
              <a:rPr lang="en-US" altLang="en-US" sz="1200" dirty="0">
                <a:hlinkClick r:id="rId3"/>
              </a:rPr>
              <a:t>https://ocw.mit.edu</a:t>
            </a:r>
            <a:r>
              <a:rPr lang="en-US" altLang="en-US" sz="1200" dirty="0"/>
              <a:t>. License: </a:t>
            </a:r>
            <a:r>
              <a:rPr lang="en-US" altLang="en-US" sz="1200" dirty="0">
                <a:hlinkClick r:id="rId4"/>
              </a:rPr>
              <a:t>Creative Commons BY-NC-SA</a:t>
            </a:r>
            <a:r>
              <a:rPr lang="en-US" altLang="en-US" sz="1200" dirty="0"/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>
            <a:extLst>
              <a:ext uri="{FF2B5EF4-FFF2-40B4-BE49-F238E27FC236}">
                <a16:creationId xmlns:a16="http://schemas.microsoft.com/office/drawing/2014/main" id="{DDAC393E-3D6C-451A-9EE3-1389B8EAE4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Tags and Valid Bits</a:t>
            </a:r>
            <a:endParaRPr lang="en-AU" altLang="en-US"/>
          </a:p>
        </p:txBody>
      </p:sp>
      <p:sp>
        <p:nvSpPr>
          <p:cNvPr id="22532" name="Rectangle 5">
            <a:extLst>
              <a:ext uri="{FF2B5EF4-FFF2-40B4-BE49-F238E27FC236}">
                <a16:creationId xmlns:a16="http://schemas.microsoft.com/office/drawing/2014/main" id="{73C8C842-2366-4AD9-851F-D8C46857D0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How do we know which particular block is stored in a cache location?</a:t>
            </a:r>
          </a:p>
          <a:p>
            <a:pPr lvl="1" eaLnBrk="1" hangingPunct="1"/>
            <a:r>
              <a:rPr lang="en-US" altLang="en-US" dirty="0"/>
              <a:t>Store block address as well as the data</a:t>
            </a:r>
          </a:p>
          <a:p>
            <a:pPr lvl="1" eaLnBrk="1" hangingPunct="1"/>
            <a:r>
              <a:rPr lang="en-US" altLang="en-US" dirty="0"/>
              <a:t>Are all address bits needed?</a:t>
            </a:r>
          </a:p>
          <a:p>
            <a:pPr lvl="2" eaLnBrk="1" hangingPunct="1"/>
            <a:r>
              <a:rPr lang="en-US" altLang="en-US" dirty="0"/>
              <a:t>Only higher bits not used for the cache location</a:t>
            </a:r>
          </a:p>
          <a:p>
            <a:pPr lvl="2" eaLnBrk="1" hangingPunct="1"/>
            <a:r>
              <a:rPr lang="en-US" altLang="en-US" dirty="0"/>
              <a:t>Called the tag</a:t>
            </a:r>
          </a:p>
          <a:p>
            <a:pPr eaLnBrk="1" hangingPunct="1"/>
            <a:r>
              <a:rPr lang="en-US" altLang="en-US" dirty="0"/>
              <a:t>What if there is no data in a location?</a:t>
            </a:r>
          </a:p>
          <a:p>
            <a:pPr lvl="1" eaLnBrk="1" hangingPunct="1"/>
            <a:r>
              <a:rPr lang="en-US" altLang="en-US" dirty="0"/>
              <a:t>Valid bit: 1 = present, 0 = not present</a:t>
            </a:r>
          </a:p>
          <a:p>
            <a:pPr lvl="1" eaLnBrk="1" hangingPunct="1"/>
            <a:r>
              <a:rPr lang="en-US" altLang="en-US" dirty="0"/>
              <a:t>Initially 0</a:t>
            </a:r>
            <a:endParaRPr lang="en-AU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56">
            <a:extLst>
              <a:ext uri="{FF2B5EF4-FFF2-40B4-BE49-F238E27FC236}">
                <a16:creationId xmlns:a16="http://schemas.microsoft.com/office/drawing/2014/main" id="{95AD8B8A-6034-4F70-9FDD-0A2E7CAB59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Cache Example</a:t>
            </a:r>
            <a:endParaRPr lang="en-AU" altLang="en-US"/>
          </a:p>
        </p:txBody>
      </p:sp>
      <p:sp>
        <p:nvSpPr>
          <p:cNvPr id="24580" name="Rectangle 57">
            <a:extLst>
              <a:ext uri="{FF2B5EF4-FFF2-40B4-BE49-F238E27FC236}">
                <a16:creationId xmlns:a16="http://schemas.microsoft.com/office/drawing/2014/main" id="{DAEB8213-17EC-49C9-9260-8BB187D9D4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8235" y="1024546"/>
            <a:ext cx="7543989" cy="133826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Memory size 32 words, cache size 8 blocks, 1 word per block, direct mapped </a:t>
            </a:r>
          </a:p>
          <a:p>
            <a:pPr eaLnBrk="1" hangingPunct="1"/>
            <a:r>
              <a:rPr lang="en-US" altLang="en-US" sz="2800" dirty="0"/>
              <a:t>Initial state</a:t>
            </a:r>
          </a:p>
          <a:p>
            <a:pPr eaLnBrk="1" hangingPunct="1"/>
            <a:r>
              <a:rPr lang="en-US" altLang="en-US" sz="2800" dirty="0"/>
              <a:t>Tag size?</a:t>
            </a:r>
            <a:endParaRPr lang="en-AU" altLang="en-US" sz="28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01D7AF1-DD85-4D53-B61D-DC27003B0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661945"/>
              </p:ext>
            </p:extLst>
          </p:nvPr>
        </p:nvGraphicFramePr>
        <p:xfrm>
          <a:off x="3910085" y="2479304"/>
          <a:ext cx="3048512" cy="3721100"/>
        </p:xfrm>
        <a:graphic>
          <a:graphicData uri="http://schemas.openxmlformats.org/drawingml/2006/table">
            <a:tbl>
              <a:tblPr/>
              <a:tblGrid>
                <a:gridCol w="250360">
                  <a:extLst>
                    <a:ext uri="{9D8B030D-6E8A-4147-A177-3AD203B41FA5}">
                      <a16:colId xmlns:a16="http://schemas.microsoft.com/office/drawing/2014/main" val="3913325910"/>
                    </a:ext>
                  </a:extLst>
                </a:gridCol>
                <a:gridCol w="250360">
                  <a:extLst>
                    <a:ext uri="{9D8B030D-6E8A-4147-A177-3AD203B41FA5}">
                      <a16:colId xmlns:a16="http://schemas.microsoft.com/office/drawing/2014/main" val="2454033549"/>
                    </a:ext>
                  </a:extLst>
                </a:gridCol>
                <a:gridCol w="250360">
                  <a:extLst>
                    <a:ext uri="{9D8B030D-6E8A-4147-A177-3AD203B41FA5}">
                      <a16:colId xmlns:a16="http://schemas.microsoft.com/office/drawing/2014/main" val="1309102675"/>
                    </a:ext>
                  </a:extLst>
                </a:gridCol>
                <a:gridCol w="662721">
                  <a:extLst>
                    <a:ext uri="{9D8B030D-6E8A-4147-A177-3AD203B41FA5}">
                      <a16:colId xmlns:a16="http://schemas.microsoft.com/office/drawing/2014/main" val="3375270622"/>
                    </a:ext>
                  </a:extLst>
                </a:gridCol>
                <a:gridCol w="824719">
                  <a:extLst>
                    <a:ext uri="{9D8B030D-6E8A-4147-A177-3AD203B41FA5}">
                      <a16:colId xmlns:a16="http://schemas.microsoft.com/office/drawing/2014/main" val="3058161134"/>
                    </a:ext>
                  </a:extLst>
                </a:gridCol>
                <a:gridCol w="809992">
                  <a:extLst>
                    <a:ext uri="{9D8B030D-6E8A-4147-A177-3AD203B41FA5}">
                      <a16:colId xmlns:a16="http://schemas.microsoft.com/office/drawing/2014/main" val="1759737025"/>
                    </a:ext>
                  </a:extLst>
                </a:gridCol>
              </a:tblGrid>
              <a:tr h="18415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Cache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877923"/>
                  </a:ext>
                </a:extLst>
              </a:tr>
              <a:tr h="18415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Valid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226859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432909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512764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505781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95414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397271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83682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536205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948960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B89A1B2-1AEB-49DB-AB28-D6DD70F73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453965"/>
              </p:ext>
            </p:extLst>
          </p:nvPr>
        </p:nvGraphicFramePr>
        <p:xfrm>
          <a:off x="8273854" y="184408"/>
          <a:ext cx="3672413" cy="4722550"/>
        </p:xfrm>
        <a:graphic>
          <a:graphicData uri="http://schemas.openxmlformats.org/drawingml/2006/table">
            <a:tbl>
              <a:tblPr/>
              <a:tblGrid>
                <a:gridCol w="213739">
                  <a:extLst>
                    <a:ext uri="{9D8B030D-6E8A-4147-A177-3AD203B41FA5}">
                      <a16:colId xmlns:a16="http://schemas.microsoft.com/office/drawing/2014/main" val="3781813312"/>
                    </a:ext>
                  </a:extLst>
                </a:gridCol>
                <a:gridCol w="213739">
                  <a:extLst>
                    <a:ext uri="{9D8B030D-6E8A-4147-A177-3AD203B41FA5}">
                      <a16:colId xmlns:a16="http://schemas.microsoft.com/office/drawing/2014/main" val="603780468"/>
                    </a:ext>
                  </a:extLst>
                </a:gridCol>
                <a:gridCol w="213739">
                  <a:extLst>
                    <a:ext uri="{9D8B030D-6E8A-4147-A177-3AD203B41FA5}">
                      <a16:colId xmlns:a16="http://schemas.microsoft.com/office/drawing/2014/main" val="173629588"/>
                    </a:ext>
                  </a:extLst>
                </a:gridCol>
                <a:gridCol w="213739">
                  <a:extLst>
                    <a:ext uri="{9D8B030D-6E8A-4147-A177-3AD203B41FA5}">
                      <a16:colId xmlns:a16="http://schemas.microsoft.com/office/drawing/2014/main" val="3050673862"/>
                    </a:ext>
                  </a:extLst>
                </a:gridCol>
                <a:gridCol w="213739">
                  <a:extLst>
                    <a:ext uri="{9D8B030D-6E8A-4147-A177-3AD203B41FA5}">
                      <a16:colId xmlns:a16="http://schemas.microsoft.com/office/drawing/2014/main" val="2818568539"/>
                    </a:ext>
                  </a:extLst>
                </a:gridCol>
                <a:gridCol w="476051">
                  <a:extLst>
                    <a:ext uri="{9D8B030D-6E8A-4147-A177-3AD203B41FA5}">
                      <a16:colId xmlns:a16="http://schemas.microsoft.com/office/drawing/2014/main" val="2659487153"/>
                    </a:ext>
                  </a:extLst>
                </a:gridCol>
                <a:gridCol w="582921">
                  <a:extLst>
                    <a:ext uri="{9D8B030D-6E8A-4147-A177-3AD203B41FA5}">
                      <a16:colId xmlns:a16="http://schemas.microsoft.com/office/drawing/2014/main" val="3083146277"/>
                    </a:ext>
                  </a:extLst>
                </a:gridCol>
                <a:gridCol w="213739">
                  <a:extLst>
                    <a:ext uri="{9D8B030D-6E8A-4147-A177-3AD203B41FA5}">
                      <a16:colId xmlns:a16="http://schemas.microsoft.com/office/drawing/2014/main" val="488858698"/>
                    </a:ext>
                  </a:extLst>
                </a:gridCol>
                <a:gridCol w="213739">
                  <a:extLst>
                    <a:ext uri="{9D8B030D-6E8A-4147-A177-3AD203B41FA5}">
                      <a16:colId xmlns:a16="http://schemas.microsoft.com/office/drawing/2014/main" val="3225294223"/>
                    </a:ext>
                  </a:extLst>
                </a:gridCol>
                <a:gridCol w="213739">
                  <a:extLst>
                    <a:ext uri="{9D8B030D-6E8A-4147-A177-3AD203B41FA5}">
                      <a16:colId xmlns:a16="http://schemas.microsoft.com/office/drawing/2014/main" val="2642082610"/>
                    </a:ext>
                  </a:extLst>
                </a:gridCol>
                <a:gridCol w="213739">
                  <a:extLst>
                    <a:ext uri="{9D8B030D-6E8A-4147-A177-3AD203B41FA5}">
                      <a16:colId xmlns:a16="http://schemas.microsoft.com/office/drawing/2014/main" val="3675710869"/>
                    </a:ext>
                  </a:extLst>
                </a:gridCol>
                <a:gridCol w="213739">
                  <a:extLst>
                    <a:ext uri="{9D8B030D-6E8A-4147-A177-3AD203B41FA5}">
                      <a16:colId xmlns:a16="http://schemas.microsoft.com/office/drawing/2014/main" val="4164667072"/>
                    </a:ext>
                  </a:extLst>
                </a:gridCol>
                <a:gridCol w="476051">
                  <a:extLst>
                    <a:ext uri="{9D8B030D-6E8A-4147-A177-3AD203B41FA5}">
                      <a16:colId xmlns:a16="http://schemas.microsoft.com/office/drawing/2014/main" val="219158949"/>
                    </a:ext>
                  </a:extLst>
                </a:gridCol>
              </a:tblGrid>
              <a:tr h="24664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Memory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Memory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081231"/>
                  </a:ext>
                </a:extLst>
              </a:tr>
              <a:tr h="48868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Address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Address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5700576"/>
                  </a:ext>
                </a:extLst>
              </a:tr>
              <a:tr h="246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9486458"/>
                  </a:ext>
                </a:extLst>
              </a:tr>
              <a:tr h="246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1437259"/>
                  </a:ext>
                </a:extLst>
              </a:tr>
              <a:tr h="246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407924"/>
                  </a:ext>
                </a:extLst>
              </a:tr>
              <a:tr h="246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858144"/>
                  </a:ext>
                </a:extLst>
              </a:tr>
              <a:tr h="246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6050399"/>
                  </a:ext>
                </a:extLst>
              </a:tr>
              <a:tr h="246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424550"/>
                  </a:ext>
                </a:extLst>
              </a:tr>
              <a:tr h="246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7034225"/>
                  </a:ext>
                </a:extLst>
              </a:tr>
              <a:tr h="246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646724"/>
                  </a:ext>
                </a:extLst>
              </a:tr>
              <a:tr h="246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077254"/>
                  </a:ext>
                </a:extLst>
              </a:tr>
              <a:tr h="246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7972707"/>
                  </a:ext>
                </a:extLst>
              </a:tr>
              <a:tr h="246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0644020"/>
                  </a:ext>
                </a:extLst>
              </a:tr>
              <a:tr h="246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121271"/>
                  </a:ext>
                </a:extLst>
              </a:tr>
              <a:tr h="246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1760063"/>
                  </a:ext>
                </a:extLst>
              </a:tr>
              <a:tr h="246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DD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3138958"/>
                  </a:ext>
                </a:extLst>
              </a:tr>
              <a:tr h="246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EE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6035410"/>
                  </a:ext>
                </a:extLst>
              </a:tr>
              <a:tr h="246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64167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>
            <a:extLst>
              <a:ext uri="{FF2B5EF4-FFF2-40B4-BE49-F238E27FC236}">
                <a16:creationId xmlns:a16="http://schemas.microsoft.com/office/drawing/2014/main" id="{5B5490C4-9AF4-4D09-92D9-745F184F2C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Cache Example</a:t>
            </a:r>
            <a:endParaRPr lang="en-AU" alt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D57AECF-64B9-435D-AACA-9AF6B09FA4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800627"/>
              </p:ext>
            </p:extLst>
          </p:nvPr>
        </p:nvGraphicFramePr>
        <p:xfrm>
          <a:off x="781228" y="548680"/>
          <a:ext cx="3168355" cy="4603531"/>
        </p:xfrm>
        <a:graphic>
          <a:graphicData uri="http://schemas.openxmlformats.org/drawingml/2006/table">
            <a:tbl>
              <a:tblPr/>
              <a:tblGrid>
                <a:gridCol w="249041">
                  <a:extLst>
                    <a:ext uri="{9D8B030D-6E8A-4147-A177-3AD203B41FA5}">
                      <a16:colId xmlns:a16="http://schemas.microsoft.com/office/drawing/2014/main" val="1554596146"/>
                    </a:ext>
                  </a:extLst>
                </a:gridCol>
                <a:gridCol w="249041">
                  <a:extLst>
                    <a:ext uri="{9D8B030D-6E8A-4147-A177-3AD203B41FA5}">
                      <a16:colId xmlns:a16="http://schemas.microsoft.com/office/drawing/2014/main" val="1702099085"/>
                    </a:ext>
                  </a:extLst>
                </a:gridCol>
                <a:gridCol w="249041">
                  <a:extLst>
                    <a:ext uri="{9D8B030D-6E8A-4147-A177-3AD203B41FA5}">
                      <a16:colId xmlns:a16="http://schemas.microsoft.com/office/drawing/2014/main" val="386663372"/>
                    </a:ext>
                  </a:extLst>
                </a:gridCol>
                <a:gridCol w="249041">
                  <a:extLst>
                    <a:ext uri="{9D8B030D-6E8A-4147-A177-3AD203B41FA5}">
                      <a16:colId xmlns:a16="http://schemas.microsoft.com/office/drawing/2014/main" val="2260748119"/>
                    </a:ext>
                  </a:extLst>
                </a:gridCol>
                <a:gridCol w="249041">
                  <a:extLst>
                    <a:ext uri="{9D8B030D-6E8A-4147-A177-3AD203B41FA5}">
                      <a16:colId xmlns:a16="http://schemas.microsoft.com/office/drawing/2014/main" val="4268541094"/>
                    </a:ext>
                  </a:extLst>
                </a:gridCol>
                <a:gridCol w="885479">
                  <a:extLst>
                    <a:ext uri="{9D8B030D-6E8A-4147-A177-3AD203B41FA5}">
                      <a16:colId xmlns:a16="http://schemas.microsoft.com/office/drawing/2014/main" val="1509229697"/>
                    </a:ext>
                  </a:extLst>
                </a:gridCol>
                <a:gridCol w="1037671">
                  <a:extLst>
                    <a:ext uri="{9D8B030D-6E8A-4147-A177-3AD203B41FA5}">
                      <a16:colId xmlns:a16="http://schemas.microsoft.com/office/drawing/2014/main" val="2923422702"/>
                    </a:ext>
                  </a:extLst>
                </a:gridCol>
              </a:tblGrid>
              <a:tr h="108012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Memory Accesses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12541"/>
                  </a:ext>
                </a:extLst>
              </a:tr>
              <a:tr h="79208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Address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Hit/</a:t>
                      </a:r>
                    </a:p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Cache Block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153938"/>
                  </a:ext>
                </a:extLst>
              </a:tr>
              <a:tr h="3901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97490"/>
                  </a:ext>
                </a:extLst>
              </a:tr>
              <a:tr h="3901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7904537"/>
                  </a:ext>
                </a:extLst>
              </a:tr>
              <a:tr h="3901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186583"/>
                  </a:ext>
                </a:extLst>
              </a:tr>
              <a:tr h="3901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302702"/>
                  </a:ext>
                </a:extLst>
              </a:tr>
              <a:tr h="3901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790118"/>
                  </a:ext>
                </a:extLst>
              </a:tr>
              <a:tr h="3901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593711"/>
                  </a:ext>
                </a:extLst>
              </a:tr>
              <a:tr h="3901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148094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8FF803A-C36A-42EB-82CE-79B90FF727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908658"/>
              </p:ext>
            </p:extLst>
          </p:nvPr>
        </p:nvGraphicFramePr>
        <p:xfrm>
          <a:off x="4264361" y="1241940"/>
          <a:ext cx="3375246" cy="4374119"/>
        </p:xfrm>
        <a:graphic>
          <a:graphicData uri="http://schemas.openxmlformats.org/drawingml/2006/table">
            <a:tbl>
              <a:tblPr/>
              <a:tblGrid>
                <a:gridCol w="277193">
                  <a:extLst>
                    <a:ext uri="{9D8B030D-6E8A-4147-A177-3AD203B41FA5}">
                      <a16:colId xmlns:a16="http://schemas.microsoft.com/office/drawing/2014/main" val="1628093206"/>
                    </a:ext>
                  </a:extLst>
                </a:gridCol>
                <a:gridCol w="277193">
                  <a:extLst>
                    <a:ext uri="{9D8B030D-6E8A-4147-A177-3AD203B41FA5}">
                      <a16:colId xmlns:a16="http://schemas.microsoft.com/office/drawing/2014/main" val="1148974320"/>
                    </a:ext>
                  </a:extLst>
                </a:gridCol>
                <a:gridCol w="277193">
                  <a:extLst>
                    <a:ext uri="{9D8B030D-6E8A-4147-A177-3AD203B41FA5}">
                      <a16:colId xmlns:a16="http://schemas.microsoft.com/office/drawing/2014/main" val="3545183356"/>
                    </a:ext>
                  </a:extLst>
                </a:gridCol>
                <a:gridCol w="733750">
                  <a:extLst>
                    <a:ext uri="{9D8B030D-6E8A-4147-A177-3AD203B41FA5}">
                      <a16:colId xmlns:a16="http://schemas.microsoft.com/office/drawing/2014/main" val="512041690"/>
                    </a:ext>
                  </a:extLst>
                </a:gridCol>
                <a:gridCol w="729799">
                  <a:extLst>
                    <a:ext uri="{9D8B030D-6E8A-4147-A177-3AD203B41FA5}">
                      <a16:colId xmlns:a16="http://schemas.microsoft.com/office/drawing/2014/main" val="3606780379"/>
                    </a:ext>
                  </a:extLst>
                </a:gridCol>
                <a:gridCol w="1080118">
                  <a:extLst>
                    <a:ext uri="{9D8B030D-6E8A-4147-A177-3AD203B41FA5}">
                      <a16:colId xmlns:a16="http://schemas.microsoft.com/office/drawing/2014/main" val="2366323056"/>
                    </a:ext>
                  </a:extLst>
                </a:gridCol>
              </a:tblGrid>
              <a:tr h="39826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Cache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058481"/>
                  </a:ext>
                </a:extLst>
              </a:tr>
              <a:tr h="78973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Valid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5873232"/>
                  </a:ext>
                </a:extLst>
              </a:tr>
              <a:tr h="398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592137"/>
                  </a:ext>
                </a:extLst>
              </a:tr>
              <a:tr h="398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158869"/>
                  </a:ext>
                </a:extLst>
              </a:tr>
              <a:tr h="398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365588"/>
                  </a:ext>
                </a:extLst>
              </a:tr>
              <a:tr h="398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2355685"/>
                  </a:ext>
                </a:extLst>
              </a:tr>
              <a:tr h="398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1274345"/>
                  </a:ext>
                </a:extLst>
              </a:tr>
              <a:tr h="398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257802"/>
                  </a:ext>
                </a:extLst>
              </a:tr>
              <a:tr h="398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473456"/>
                  </a:ext>
                </a:extLst>
              </a:tr>
              <a:tr h="398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56130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6B3BD2D-3256-42C6-8EDE-669BBC7B6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831359"/>
              </p:ext>
            </p:extLst>
          </p:nvPr>
        </p:nvGraphicFramePr>
        <p:xfrm>
          <a:off x="7968208" y="187591"/>
          <a:ext cx="3672413" cy="4722550"/>
        </p:xfrm>
        <a:graphic>
          <a:graphicData uri="http://schemas.openxmlformats.org/drawingml/2006/table">
            <a:tbl>
              <a:tblPr/>
              <a:tblGrid>
                <a:gridCol w="213739">
                  <a:extLst>
                    <a:ext uri="{9D8B030D-6E8A-4147-A177-3AD203B41FA5}">
                      <a16:colId xmlns:a16="http://schemas.microsoft.com/office/drawing/2014/main" val="3781813312"/>
                    </a:ext>
                  </a:extLst>
                </a:gridCol>
                <a:gridCol w="213739">
                  <a:extLst>
                    <a:ext uri="{9D8B030D-6E8A-4147-A177-3AD203B41FA5}">
                      <a16:colId xmlns:a16="http://schemas.microsoft.com/office/drawing/2014/main" val="603780468"/>
                    </a:ext>
                  </a:extLst>
                </a:gridCol>
                <a:gridCol w="213739">
                  <a:extLst>
                    <a:ext uri="{9D8B030D-6E8A-4147-A177-3AD203B41FA5}">
                      <a16:colId xmlns:a16="http://schemas.microsoft.com/office/drawing/2014/main" val="173629588"/>
                    </a:ext>
                  </a:extLst>
                </a:gridCol>
                <a:gridCol w="213739">
                  <a:extLst>
                    <a:ext uri="{9D8B030D-6E8A-4147-A177-3AD203B41FA5}">
                      <a16:colId xmlns:a16="http://schemas.microsoft.com/office/drawing/2014/main" val="3050673862"/>
                    </a:ext>
                  </a:extLst>
                </a:gridCol>
                <a:gridCol w="213739">
                  <a:extLst>
                    <a:ext uri="{9D8B030D-6E8A-4147-A177-3AD203B41FA5}">
                      <a16:colId xmlns:a16="http://schemas.microsoft.com/office/drawing/2014/main" val="2818568539"/>
                    </a:ext>
                  </a:extLst>
                </a:gridCol>
                <a:gridCol w="476051">
                  <a:extLst>
                    <a:ext uri="{9D8B030D-6E8A-4147-A177-3AD203B41FA5}">
                      <a16:colId xmlns:a16="http://schemas.microsoft.com/office/drawing/2014/main" val="2659487153"/>
                    </a:ext>
                  </a:extLst>
                </a:gridCol>
                <a:gridCol w="582921">
                  <a:extLst>
                    <a:ext uri="{9D8B030D-6E8A-4147-A177-3AD203B41FA5}">
                      <a16:colId xmlns:a16="http://schemas.microsoft.com/office/drawing/2014/main" val="3083146277"/>
                    </a:ext>
                  </a:extLst>
                </a:gridCol>
                <a:gridCol w="213739">
                  <a:extLst>
                    <a:ext uri="{9D8B030D-6E8A-4147-A177-3AD203B41FA5}">
                      <a16:colId xmlns:a16="http://schemas.microsoft.com/office/drawing/2014/main" val="488858698"/>
                    </a:ext>
                  </a:extLst>
                </a:gridCol>
                <a:gridCol w="213739">
                  <a:extLst>
                    <a:ext uri="{9D8B030D-6E8A-4147-A177-3AD203B41FA5}">
                      <a16:colId xmlns:a16="http://schemas.microsoft.com/office/drawing/2014/main" val="3225294223"/>
                    </a:ext>
                  </a:extLst>
                </a:gridCol>
                <a:gridCol w="213739">
                  <a:extLst>
                    <a:ext uri="{9D8B030D-6E8A-4147-A177-3AD203B41FA5}">
                      <a16:colId xmlns:a16="http://schemas.microsoft.com/office/drawing/2014/main" val="2642082610"/>
                    </a:ext>
                  </a:extLst>
                </a:gridCol>
                <a:gridCol w="213739">
                  <a:extLst>
                    <a:ext uri="{9D8B030D-6E8A-4147-A177-3AD203B41FA5}">
                      <a16:colId xmlns:a16="http://schemas.microsoft.com/office/drawing/2014/main" val="3675710869"/>
                    </a:ext>
                  </a:extLst>
                </a:gridCol>
                <a:gridCol w="213739">
                  <a:extLst>
                    <a:ext uri="{9D8B030D-6E8A-4147-A177-3AD203B41FA5}">
                      <a16:colId xmlns:a16="http://schemas.microsoft.com/office/drawing/2014/main" val="4164667072"/>
                    </a:ext>
                  </a:extLst>
                </a:gridCol>
                <a:gridCol w="476051">
                  <a:extLst>
                    <a:ext uri="{9D8B030D-6E8A-4147-A177-3AD203B41FA5}">
                      <a16:colId xmlns:a16="http://schemas.microsoft.com/office/drawing/2014/main" val="219158949"/>
                    </a:ext>
                  </a:extLst>
                </a:gridCol>
              </a:tblGrid>
              <a:tr h="24664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Memory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Memory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081231"/>
                  </a:ext>
                </a:extLst>
              </a:tr>
              <a:tr h="48868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Address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Address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5700576"/>
                  </a:ext>
                </a:extLst>
              </a:tr>
              <a:tr h="246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9486458"/>
                  </a:ext>
                </a:extLst>
              </a:tr>
              <a:tr h="246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1437259"/>
                  </a:ext>
                </a:extLst>
              </a:tr>
              <a:tr h="246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407924"/>
                  </a:ext>
                </a:extLst>
              </a:tr>
              <a:tr h="246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858144"/>
                  </a:ext>
                </a:extLst>
              </a:tr>
              <a:tr h="246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6050399"/>
                  </a:ext>
                </a:extLst>
              </a:tr>
              <a:tr h="246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424550"/>
                  </a:ext>
                </a:extLst>
              </a:tr>
              <a:tr h="246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7034225"/>
                  </a:ext>
                </a:extLst>
              </a:tr>
              <a:tr h="246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646724"/>
                  </a:ext>
                </a:extLst>
              </a:tr>
              <a:tr h="246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077254"/>
                  </a:ext>
                </a:extLst>
              </a:tr>
              <a:tr h="246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7972707"/>
                  </a:ext>
                </a:extLst>
              </a:tr>
              <a:tr h="246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0644020"/>
                  </a:ext>
                </a:extLst>
              </a:tr>
              <a:tr h="246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121271"/>
                  </a:ext>
                </a:extLst>
              </a:tr>
              <a:tr h="246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1760063"/>
                  </a:ext>
                </a:extLst>
              </a:tr>
              <a:tr h="246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DD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3138958"/>
                  </a:ext>
                </a:extLst>
              </a:tr>
              <a:tr h="246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EE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6035410"/>
                  </a:ext>
                </a:extLst>
              </a:tr>
              <a:tr h="246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11" marR="5211" marT="52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64167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41A45547-80DC-4661-BBCC-180332C9E1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Byte offset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8AC45-F3E3-446B-91F3-24C6DD96A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If using byte addressing with word size of 4 bytes and one word per cache line (block size of one word) lowest 2 bits of address will not be used for the cache index</a:t>
            </a:r>
          </a:p>
          <a:p>
            <a:pPr lvl="1">
              <a:defRPr/>
            </a:pPr>
            <a:r>
              <a:rPr lang="en-US" sz="2400" dirty="0"/>
              <a:t>Because address changes in those bits will not effect the index location</a:t>
            </a:r>
          </a:p>
          <a:p>
            <a:pPr lvl="1">
              <a:defRPr/>
            </a:pPr>
            <a:r>
              <a:rPr lang="en-US" sz="2400" dirty="0"/>
              <a:t>x86 uses byte addressing</a:t>
            </a:r>
          </a:p>
          <a:p>
            <a:pPr lvl="1">
              <a:defRPr/>
            </a:pPr>
            <a:r>
              <a:rPr lang="en-US" sz="2400" dirty="0"/>
              <a:t>LC3?</a:t>
            </a:r>
            <a:endParaRPr lang="en-US" sz="2800" dirty="0"/>
          </a:p>
          <a:p>
            <a:pPr>
              <a:defRPr/>
            </a:pPr>
            <a:r>
              <a:rPr lang="en-US" sz="2800" dirty="0"/>
              <a:t>For block sizes of multiple words more of the lowest address bits will be unused </a:t>
            </a:r>
          </a:p>
          <a:p>
            <a:pPr lvl="1">
              <a:defRPr/>
            </a:pPr>
            <a:r>
              <a:rPr lang="en-US" sz="2400" dirty="0"/>
              <a:t>4 word / 16 byte cache blocks = 4 unused bits</a:t>
            </a:r>
          </a:p>
          <a:p>
            <a:pPr lvl="1">
              <a:defRPr/>
            </a:pPr>
            <a:r>
              <a:rPr lang="en-US" sz="2400" dirty="0"/>
              <a:t>8 word / 32 byte cache blocks = 5 unused bits</a:t>
            </a:r>
          </a:p>
          <a:p>
            <a:pPr lvl="1">
              <a:defRPr/>
            </a:pPr>
            <a:r>
              <a:rPr lang="en-US" sz="2400" dirty="0"/>
              <a:t>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>
            <a:extLst>
              <a:ext uri="{FF2B5EF4-FFF2-40B4-BE49-F238E27FC236}">
                <a16:creationId xmlns:a16="http://schemas.microsoft.com/office/drawing/2014/main" id="{4BC0FED5-6B97-4FF3-97E6-52C088320E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Address Subdivision</a:t>
            </a:r>
            <a:endParaRPr lang="en-AU" altLang="en-US" dirty="0"/>
          </a:p>
        </p:txBody>
      </p:sp>
      <p:pic>
        <p:nvPicPr>
          <p:cNvPr id="36868" name="Picture 4" descr="f05-07-P374493">
            <a:extLst>
              <a:ext uri="{FF2B5EF4-FFF2-40B4-BE49-F238E27FC236}">
                <a16:creationId xmlns:a16="http://schemas.microsoft.com/office/drawing/2014/main" id="{0FA44DF6-21EA-4D8D-8E2C-DB043863B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1196752"/>
            <a:ext cx="5685404" cy="561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llout: Line 1">
            <a:extLst>
              <a:ext uri="{FF2B5EF4-FFF2-40B4-BE49-F238E27FC236}">
                <a16:creationId xmlns:a16="http://schemas.microsoft.com/office/drawing/2014/main" id="{C1C1A1F4-35EC-47D7-AA0B-F0D57B2155C0}"/>
              </a:ext>
            </a:extLst>
          </p:cNvPr>
          <p:cNvSpPr/>
          <p:nvPr/>
        </p:nvSpPr>
        <p:spPr bwMode="auto">
          <a:xfrm>
            <a:off x="8328248" y="1208841"/>
            <a:ext cx="2711152" cy="871411"/>
          </a:xfrm>
          <a:prstGeom prst="borderCallout1">
            <a:avLst>
              <a:gd name="adj1" fmla="val 18750"/>
              <a:gd name="adj2" fmla="val -8333"/>
              <a:gd name="adj3" fmla="val 59357"/>
              <a:gd name="adj4" fmla="val -35299"/>
            </a:avLst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How many bytes fit in a cache line based on this offset</a:t>
            </a:r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ABBC740F-E31D-48BD-AA0E-023E8AB7C48B}"/>
              </a:ext>
            </a:extLst>
          </p:cNvPr>
          <p:cNvSpPr/>
          <p:nvPr/>
        </p:nvSpPr>
        <p:spPr bwMode="auto">
          <a:xfrm>
            <a:off x="1487488" y="1190747"/>
            <a:ext cx="2711152" cy="871411"/>
          </a:xfrm>
          <a:prstGeom prst="borderCallout1">
            <a:avLst>
              <a:gd name="adj1" fmla="val 109692"/>
              <a:gd name="adj2" fmla="val 93813"/>
              <a:gd name="adj3" fmla="val 132311"/>
              <a:gd name="adj4" fmla="val 103465"/>
            </a:avLst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Why does the Tag need to be 20 bits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16">
            <a:extLst>
              <a:ext uri="{FF2B5EF4-FFF2-40B4-BE49-F238E27FC236}">
                <a16:creationId xmlns:a16="http://schemas.microsoft.com/office/drawing/2014/main" id="{0D3EDECE-231E-4D4C-AC44-B6355B2ACA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Example: Larger Block Size</a:t>
            </a:r>
            <a:endParaRPr lang="en-AU" altLang="en-US"/>
          </a:p>
        </p:txBody>
      </p:sp>
      <p:sp>
        <p:nvSpPr>
          <p:cNvPr id="40964" name="Rectangle 17">
            <a:extLst>
              <a:ext uri="{FF2B5EF4-FFF2-40B4-BE49-F238E27FC236}">
                <a16:creationId xmlns:a16="http://schemas.microsoft.com/office/drawing/2014/main" id="{5F71892C-485E-4166-AE7A-8E2FF1984C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7448" y="1116468"/>
            <a:ext cx="8270875" cy="2819400"/>
          </a:xfrm>
        </p:spPr>
        <p:txBody>
          <a:bodyPr/>
          <a:lstStyle/>
          <a:p>
            <a:pPr eaLnBrk="1" hangingPunct="1"/>
            <a:r>
              <a:rPr lang="en-US" altLang="en-US" dirty="0"/>
              <a:t>64 blocks, 16 bytes/block, 32 bit addresses</a:t>
            </a:r>
          </a:p>
          <a:p>
            <a:pPr lvl="1" eaLnBrk="1" hangingPunct="1"/>
            <a:r>
              <a:rPr lang="en-US" altLang="en-US" dirty="0"/>
              <a:t>To what block number does address 1200 map?</a:t>
            </a:r>
          </a:p>
          <a:p>
            <a:pPr eaLnBrk="1" hangingPunct="1"/>
            <a:r>
              <a:rPr lang="en-US" altLang="en-US" dirty="0"/>
              <a:t>Block address = </a:t>
            </a:r>
            <a:r>
              <a:rPr lang="en-US" altLang="en-US" dirty="0">
                <a:latin typeface="Arial Unicode MS" pitchFamily="34" charset="-128"/>
                <a:ea typeface="Arial Unicode MS" pitchFamily="34" charset="-128"/>
                <a:sym typeface="Symbol" panose="05050102010706020507" pitchFamily="18" charset="2"/>
              </a:rPr>
              <a:t></a:t>
            </a:r>
            <a:r>
              <a:rPr lang="en-US" altLang="en-US" dirty="0"/>
              <a:t>1200/16</a:t>
            </a:r>
            <a:r>
              <a:rPr lang="en-US" altLang="en-US" dirty="0">
                <a:sym typeface="Symbol" panose="05050102010706020507" pitchFamily="18" charset="2"/>
              </a:rPr>
              <a:t></a:t>
            </a:r>
            <a:r>
              <a:rPr lang="en-US" altLang="en-US" dirty="0"/>
              <a:t> = 75</a:t>
            </a:r>
          </a:p>
          <a:p>
            <a:pPr eaLnBrk="1" hangingPunct="1"/>
            <a:r>
              <a:rPr lang="en-US" altLang="en-US" dirty="0"/>
              <a:t>Block number = 75 modulo 64 = 11</a:t>
            </a:r>
            <a:endParaRPr lang="en-AU" altLang="en-US" dirty="0"/>
          </a:p>
        </p:txBody>
      </p:sp>
      <p:grpSp>
        <p:nvGrpSpPr>
          <p:cNvPr id="40965" name="Group 18">
            <a:extLst>
              <a:ext uri="{FF2B5EF4-FFF2-40B4-BE49-F238E27FC236}">
                <a16:creationId xmlns:a16="http://schemas.microsoft.com/office/drawing/2014/main" id="{B17B199C-52FB-4D08-BBE3-4E36B9412705}"/>
              </a:ext>
            </a:extLst>
          </p:cNvPr>
          <p:cNvGrpSpPr>
            <a:grpSpLocks/>
          </p:cNvGrpSpPr>
          <p:nvPr/>
        </p:nvGrpSpPr>
        <p:grpSpPr bwMode="auto">
          <a:xfrm>
            <a:off x="2129234" y="4079959"/>
            <a:ext cx="5226050" cy="1104900"/>
            <a:chOff x="1228" y="2755"/>
            <a:chExt cx="3292" cy="696"/>
          </a:xfrm>
        </p:grpSpPr>
        <p:sp>
          <p:nvSpPr>
            <p:cNvPr id="40967" name="Rectangle 4">
              <a:extLst>
                <a:ext uri="{FF2B5EF4-FFF2-40B4-BE49-F238E27FC236}">
                  <a16:creationId xmlns:a16="http://schemas.microsoft.com/office/drawing/2014/main" id="{399269D2-E3F1-44F6-A7A4-E5BF76186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2976"/>
              <a:ext cx="1724" cy="27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Tag</a:t>
              </a:r>
              <a:endParaRPr lang="en-AU" altLang="en-US" sz="2400" dirty="0"/>
            </a:p>
          </p:txBody>
        </p:sp>
        <p:sp>
          <p:nvSpPr>
            <p:cNvPr id="40968" name="Rectangle 5">
              <a:extLst>
                <a:ext uri="{FF2B5EF4-FFF2-40B4-BE49-F238E27FC236}">
                  <a16:creationId xmlns:a16="http://schemas.microsoft.com/office/drawing/2014/main" id="{9FAD36F2-C689-4732-A064-FC34226C2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2976"/>
              <a:ext cx="862" cy="27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Index</a:t>
              </a:r>
              <a:endParaRPr lang="en-AU" altLang="en-US" sz="2400"/>
            </a:p>
          </p:txBody>
        </p:sp>
        <p:sp>
          <p:nvSpPr>
            <p:cNvPr id="40969" name="Rectangle 6">
              <a:extLst>
                <a:ext uri="{FF2B5EF4-FFF2-40B4-BE49-F238E27FC236}">
                  <a16:creationId xmlns:a16="http://schemas.microsoft.com/office/drawing/2014/main" id="{F32C10D3-E551-434C-AF54-72A7A507E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2976"/>
              <a:ext cx="635" cy="27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Offset</a:t>
              </a:r>
              <a:endParaRPr lang="en-AU" altLang="en-US" sz="2400"/>
            </a:p>
          </p:txBody>
        </p:sp>
        <p:sp>
          <p:nvSpPr>
            <p:cNvPr id="40970" name="Text Box 7">
              <a:extLst>
                <a:ext uri="{FF2B5EF4-FFF2-40B4-BE49-F238E27FC236}">
                  <a16:creationId xmlns:a16="http://schemas.microsoft.com/office/drawing/2014/main" id="{81D5B3CF-5C52-4955-AA94-6A15B252A3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4" y="275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0</a:t>
              </a:r>
              <a:endParaRPr lang="en-AU" altLang="en-US" sz="1800"/>
            </a:p>
          </p:txBody>
        </p:sp>
        <p:sp>
          <p:nvSpPr>
            <p:cNvPr id="40971" name="Text Box 8">
              <a:extLst>
                <a:ext uri="{FF2B5EF4-FFF2-40B4-BE49-F238E27FC236}">
                  <a16:creationId xmlns:a16="http://schemas.microsoft.com/office/drawing/2014/main" id="{4E3CFE31-7C45-4624-A4E1-EDFB208620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5" y="275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3</a:t>
              </a:r>
              <a:endParaRPr lang="en-AU" altLang="en-US" sz="1800"/>
            </a:p>
          </p:txBody>
        </p:sp>
        <p:sp>
          <p:nvSpPr>
            <p:cNvPr id="40972" name="Text Box 9">
              <a:extLst>
                <a:ext uri="{FF2B5EF4-FFF2-40B4-BE49-F238E27FC236}">
                  <a16:creationId xmlns:a16="http://schemas.microsoft.com/office/drawing/2014/main" id="{09963655-1DB2-4B6A-9080-8578938CAA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2" y="275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4</a:t>
              </a:r>
              <a:endParaRPr lang="en-AU" altLang="en-US" sz="1800"/>
            </a:p>
          </p:txBody>
        </p:sp>
        <p:sp>
          <p:nvSpPr>
            <p:cNvPr id="40973" name="Text Box 10">
              <a:extLst>
                <a:ext uri="{FF2B5EF4-FFF2-40B4-BE49-F238E27FC236}">
                  <a16:creationId xmlns:a16="http://schemas.microsoft.com/office/drawing/2014/main" id="{3D6A6F17-801B-48BB-96BC-C415B4C99E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3" y="275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9</a:t>
              </a:r>
              <a:endParaRPr lang="en-AU" altLang="en-US" sz="1800"/>
            </a:p>
          </p:txBody>
        </p:sp>
        <p:sp>
          <p:nvSpPr>
            <p:cNvPr id="40974" name="Text Box 11">
              <a:extLst>
                <a:ext uri="{FF2B5EF4-FFF2-40B4-BE49-F238E27FC236}">
                  <a16:creationId xmlns:a16="http://schemas.microsoft.com/office/drawing/2014/main" id="{CAB13AA9-D05E-4587-86AE-BCDF1C0B54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0" y="2755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10</a:t>
              </a:r>
              <a:endParaRPr lang="en-AU" altLang="en-US" sz="1800"/>
            </a:p>
          </p:txBody>
        </p:sp>
        <p:sp>
          <p:nvSpPr>
            <p:cNvPr id="40975" name="Text Box 12">
              <a:extLst>
                <a:ext uri="{FF2B5EF4-FFF2-40B4-BE49-F238E27FC236}">
                  <a16:creationId xmlns:a16="http://schemas.microsoft.com/office/drawing/2014/main" id="{F9A4750C-E0C1-41E8-BB62-D546C000FE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2755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31</a:t>
              </a:r>
              <a:endParaRPr lang="en-AU" altLang="en-US" sz="1800"/>
            </a:p>
          </p:txBody>
        </p:sp>
        <p:sp>
          <p:nvSpPr>
            <p:cNvPr id="40976" name="Text Box 13">
              <a:extLst>
                <a:ext uri="{FF2B5EF4-FFF2-40B4-BE49-F238E27FC236}">
                  <a16:creationId xmlns:a16="http://schemas.microsoft.com/office/drawing/2014/main" id="{C18E97F0-0EC8-43D5-A1AD-2B0AD1FDB5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9" y="3220"/>
              <a:ext cx="4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4 bits</a:t>
              </a:r>
              <a:endParaRPr lang="en-AU" altLang="en-US" sz="1800"/>
            </a:p>
          </p:txBody>
        </p:sp>
        <p:sp>
          <p:nvSpPr>
            <p:cNvPr id="40977" name="Text Box 14">
              <a:extLst>
                <a:ext uri="{FF2B5EF4-FFF2-40B4-BE49-F238E27FC236}">
                  <a16:creationId xmlns:a16="http://schemas.microsoft.com/office/drawing/2014/main" id="{24A8082F-FFD0-4A31-8958-4B4C6CBC0B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2" y="3220"/>
              <a:ext cx="4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6 bits</a:t>
              </a:r>
              <a:endParaRPr lang="en-AU" altLang="en-US" sz="1800"/>
            </a:p>
          </p:txBody>
        </p:sp>
        <p:sp>
          <p:nvSpPr>
            <p:cNvPr id="40978" name="Text Box 15">
              <a:extLst>
                <a:ext uri="{FF2B5EF4-FFF2-40B4-BE49-F238E27FC236}">
                  <a16:creationId xmlns:a16="http://schemas.microsoft.com/office/drawing/2014/main" id="{E0E77A84-57EB-4A9C-9200-B096E9E560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1" y="3220"/>
              <a:ext cx="5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22 bits</a:t>
              </a:r>
              <a:endParaRPr lang="en-AU" altLang="en-US" sz="1800"/>
            </a:p>
          </p:txBody>
        </p:sp>
      </p:grpSp>
      <p:sp>
        <p:nvSpPr>
          <p:cNvPr id="40966" name="Rectangle 1">
            <a:extLst>
              <a:ext uri="{FF2B5EF4-FFF2-40B4-BE49-F238E27FC236}">
                <a16:creationId xmlns:a16="http://schemas.microsoft.com/office/drawing/2014/main" id="{0F3BD534-7A68-4983-9D69-F4CDBE03F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01" y="5502359"/>
            <a:ext cx="104529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Address = 1200 = 0b0000’0000’0000’0000’0000’0100’1011’0000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8D094E-013A-4248-9D52-F5848722156F}"/>
              </a:ext>
            </a:extLst>
          </p:cNvPr>
          <p:cNvSpPr txBox="1"/>
          <p:nvPr/>
        </p:nvSpPr>
        <p:spPr>
          <a:xfrm>
            <a:off x="1625600" y="3935868"/>
            <a:ext cx="5970986" cy="4619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22A779-8530-4BB7-8DF6-B89525EAB920}"/>
              </a:ext>
            </a:extLst>
          </p:cNvPr>
          <p:cNvSpPr txBox="1"/>
          <p:nvPr/>
        </p:nvSpPr>
        <p:spPr>
          <a:xfrm>
            <a:off x="1625600" y="4905769"/>
            <a:ext cx="5970986" cy="4619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Callout: Line 2">
            <a:extLst>
              <a:ext uri="{FF2B5EF4-FFF2-40B4-BE49-F238E27FC236}">
                <a16:creationId xmlns:a16="http://schemas.microsoft.com/office/drawing/2014/main" id="{4B68D2F0-F896-4589-996A-DFA956A4418F}"/>
              </a:ext>
            </a:extLst>
          </p:cNvPr>
          <p:cNvSpPr/>
          <p:nvPr/>
        </p:nvSpPr>
        <p:spPr bwMode="auto">
          <a:xfrm>
            <a:off x="8831226" y="3505301"/>
            <a:ext cx="3096344" cy="1005225"/>
          </a:xfrm>
          <a:prstGeom prst="borderCallout1">
            <a:avLst>
              <a:gd name="adj1" fmla="val 18750"/>
              <a:gd name="adj2" fmla="val -8333"/>
              <a:gd name="adj3" fmla="val 100130"/>
              <a:gd name="adj4" fmla="val -49795"/>
            </a:avLst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Tag, Index, and Offset size?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9581A786-7BF3-420A-9BA3-21293B54A0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Explanation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56AD6446-C576-455C-835B-650020FD48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2285" y="1196975"/>
            <a:ext cx="10872348" cy="5111750"/>
          </a:xfrm>
        </p:spPr>
        <p:txBody>
          <a:bodyPr/>
          <a:lstStyle/>
          <a:p>
            <a:r>
              <a:rPr lang="en-US" altLang="en-US" sz="2800" dirty="0"/>
              <a:t>Address = 1200 = 0b0000’0000’0000’0000’0000’0100’1011’0000</a:t>
            </a:r>
          </a:p>
          <a:p>
            <a:r>
              <a:rPr lang="en-US" altLang="en-US" sz="2800" dirty="0"/>
              <a:t> Byte addressing so each block covers 16 addresses</a:t>
            </a:r>
          </a:p>
          <a:p>
            <a:pPr lvl="1"/>
            <a:r>
              <a:rPr lang="en-US" altLang="en-US" sz="2400" dirty="0"/>
              <a:t>16 addresses represented by 4 bits</a:t>
            </a:r>
          </a:p>
          <a:p>
            <a:r>
              <a:rPr lang="en-US" altLang="en-US" sz="2800" dirty="0"/>
              <a:t>Remove lower 4 bits from 0b…10010110000</a:t>
            </a:r>
          </a:p>
          <a:p>
            <a:pPr lvl="1"/>
            <a:r>
              <a:rPr lang="en-US" altLang="en-US" sz="2400" dirty="0"/>
              <a:t>0b…1001011 = 75 = block address</a:t>
            </a:r>
          </a:p>
          <a:p>
            <a:r>
              <a:rPr lang="en-US" altLang="en-US" sz="2800" dirty="0"/>
              <a:t>Next 6 bytes are the index</a:t>
            </a:r>
          </a:p>
          <a:p>
            <a:pPr lvl="1"/>
            <a:r>
              <a:rPr lang="en-US" altLang="en-US" sz="2400" dirty="0"/>
              <a:t>0b001011 = 11 = cache block number</a:t>
            </a:r>
          </a:p>
          <a:p>
            <a:r>
              <a:rPr lang="en-US" altLang="en-US" sz="2800" dirty="0"/>
              <a:t>Remaining bits are the tag</a:t>
            </a:r>
          </a:p>
          <a:p>
            <a:pPr lvl="1"/>
            <a:r>
              <a:rPr lang="en-US" altLang="en-US" sz="2400" dirty="0"/>
              <a:t>0b00000000000000000000001 = tag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3B24BD-33E4-4AB2-A624-69CF3D3022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5" y="19797"/>
            <a:ext cx="9117605" cy="6838203"/>
          </a:xfr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0712A040-7AE2-48A4-B169-55A8BD888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6253427"/>
            <a:ext cx="6856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Chris </a:t>
            </a:r>
            <a:r>
              <a:rPr lang="en-US" altLang="en-US" sz="1200" dirty="0" err="1"/>
              <a:t>Terman</a:t>
            </a:r>
            <a:r>
              <a:rPr lang="en-US" altLang="en-US" sz="1200" dirty="0"/>
              <a:t>. </a:t>
            </a:r>
            <a:r>
              <a:rPr lang="en-US" altLang="en-US" sz="1200" i="1" dirty="0"/>
              <a:t>6.004 Computation Structures. </a:t>
            </a:r>
            <a:r>
              <a:rPr lang="en-US" altLang="en-US" sz="1200" dirty="0"/>
              <a:t>Spring 2017. Massachusetts Institute of Technology: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MIT </a:t>
            </a:r>
            <a:r>
              <a:rPr lang="en-US" altLang="en-US" sz="1200" dirty="0" err="1"/>
              <a:t>OpenCourseWare</a:t>
            </a:r>
            <a:r>
              <a:rPr lang="en-US" altLang="en-US" sz="1200" dirty="0"/>
              <a:t>, </a:t>
            </a:r>
            <a:r>
              <a:rPr lang="en-US" altLang="en-US" sz="1200" dirty="0">
                <a:hlinkClick r:id="rId3"/>
              </a:rPr>
              <a:t>https://ocw.mit.edu</a:t>
            </a:r>
            <a:r>
              <a:rPr lang="en-US" altLang="en-US" sz="1200" dirty="0"/>
              <a:t>. License: </a:t>
            </a:r>
            <a:r>
              <a:rPr lang="en-US" altLang="en-US" sz="1200" dirty="0">
                <a:hlinkClick r:id="rId4"/>
              </a:rPr>
              <a:t>Creative Commons BY-NC-SA</a:t>
            </a:r>
            <a:r>
              <a:rPr lang="en-US" altLang="en-US" sz="1200" dirty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Content Placeholder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194CB0C-8519-42FF-9918-DFF8F666A7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615"/>
            <a:ext cx="9150351" cy="6862763"/>
          </a:xfr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0F59ACF9-8F83-48D8-A564-81FE215B7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6387422"/>
            <a:ext cx="6856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Chris </a:t>
            </a:r>
            <a:r>
              <a:rPr lang="en-US" altLang="en-US" sz="1200" dirty="0" err="1"/>
              <a:t>Terman</a:t>
            </a:r>
            <a:r>
              <a:rPr lang="en-US" altLang="en-US" sz="1200" dirty="0"/>
              <a:t>. </a:t>
            </a:r>
            <a:r>
              <a:rPr lang="en-US" altLang="en-US" sz="1200" i="1" dirty="0"/>
              <a:t>6.004 Computation Structures. </a:t>
            </a:r>
            <a:r>
              <a:rPr lang="en-US" altLang="en-US" sz="1200" dirty="0"/>
              <a:t>Spring 2017. Massachusetts Institute of Technology: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MIT </a:t>
            </a:r>
            <a:r>
              <a:rPr lang="en-US" altLang="en-US" sz="1200" dirty="0" err="1"/>
              <a:t>OpenCourseWare</a:t>
            </a:r>
            <a:r>
              <a:rPr lang="en-US" altLang="en-US" sz="1200" dirty="0"/>
              <a:t>, </a:t>
            </a:r>
            <a:r>
              <a:rPr lang="en-US" altLang="en-US" sz="1200" dirty="0">
                <a:hlinkClick r:id="rId3"/>
              </a:rPr>
              <a:t>https://ocw.mit.edu</a:t>
            </a:r>
            <a:r>
              <a:rPr lang="en-US" altLang="en-US" sz="1200" dirty="0"/>
              <a:t>. License: </a:t>
            </a:r>
            <a:r>
              <a:rPr lang="en-US" altLang="en-US" sz="1200" dirty="0">
                <a:hlinkClick r:id="rId4"/>
              </a:rPr>
              <a:t>Creative Commons BY-NC-SA</a:t>
            </a:r>
            <a:r>
              <a:rPr lang="en-US" altLang="en-US" sz="1200" dirty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6113131-98B5-4087-88DB-2F36946D23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362" y="-95248"/>
            <a:ext cx="9058275" cy="6792912"/>
          </a:xfr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C26EE5C-60AD-4226-B9A8-9238FD9C2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62" y="6474367"/>
            <a:ext cx="6048672" cy="415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50" dirty="0"/>
              <a:t>Chris </a:t>
            </a:r>
            <a:r>
              <a:rPr lang="en-US" altLang="en-US" sz="1050" dirty="0" err="1"/>
              <a:t>Terman</a:t>
            </a:r>
            <a:r>
              <a:rPr lang="en-US" altLang="en-US" sz="1050" dirty="0"/>
              <a:t>. </a:t>
            </a:r>
            <a:r>
              <a:rPr lang="en-US" altLang="en-US" sz="1050" i="1" dirty="0"/>
              <a:t>6.004 Computation Structures. </a:t>
            </a:r>
            <a:r>
              <a:rPr lang="en-US" altLang="en-US" sz="1050" dirty="0"/>
              <a:t>Spring 2017. Massachusetts Institute of Technology: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50" dirty="0"/>
              <a:t>MIT </a:t>
            </a:r>
            <a:r>
              <a:rPr lang="en-US" altLang="en-US" sz="1050" dirty="0" err="1"/>
              <a:t>OpenCourseWare</a:t>
            </a:r>
            <a:r>
              <a:rPr lang="en-US" altLang="en-US" sz="1050" dirty="0"/>
              <a:t>, </a:t>
            </a:r>
            <a:r>
              <a:rPr lang="en-US" altLang="en-US" sz="1050" dirty="0">
                <a:hlinkClick r:id="rId3"/>
              </a:rPr>
              <a:t>https://ocw.mit.edu</a:t>
            </a:r>
            <a:r>
              <a:rPr lang="en-US" altLang="en-US" sz="1050" dirty="0"/>
              <a:t>. License: </a:t>
            </a:r>
            <a:r>
              <a:rPr lang="en-US" altLang="en-US" sz="1050" dirty="0">
                <a:hlinkClick r:id="rId4"/>
              </a:rPr>
              <a:t>Creative Commons BY-NC-SA</a:t>
            </a:r>
            <a:r>
              <a:rPr lang="en-US" altLang="en-US" sz="1050" dirty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B944A-7E76-41C9-95F0-18D700DF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F4057-A60E-442D-8FE5-B72976FC8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480" y="980728"/>
            <a:ext cx="11027833" cy="5111750"/>
          </a:xfrm>
        </p:spPr>
        <p:txBody>
          <a:bodyPr/>
          <a:lstStyle/>
          <a:p>
            <a:r>
              <a:rPr lang="en-US" dirty="0"/>
              <a:t>P8 </a:t>
            </a:r>
          </a:p>
          <a:p>
            <a:pPr lvl="1"/>
            <a:r>
              <a:rPr lang="en-US" dirty="0"/>
              <a:t>Big but not overly hard</a:t>
            </a:r>
          </a:p>
          <a:p>
            <a:pPr lvl="2"/>
            <a:r>
              <a:rPr lang="en-US" dirty="0"/>
              <a:t>Know what helper functions are available</a:t>
            </a:r>
          </a:p>
          <a:p>
            <a:pPr lvl="1"/>
            <a:r>
              <a:rPr lang="en-US" dirty="0"/>
              <a:t>200 points total, graded out of 50</a:t>
            </a:r>
          </a:p>
          <a:p>
            <a:pPr lvl="2"/>
            <a:r>
              <a:rPr lang="en-US" dirty="0"/>
              <a:t>Up to 150 points extra credit</a:t>
            </a:r>
          </a:p>
          <a:p>
            <a:pPr lvl="1"/>
            <a:r>
              <a:rPr lang="en-US" dirty="0"/>
              <a:t>Due next Saturday</a:t>
            </a:r>
          </a:p>
          <a:p>
            <a:r>
              <a:rPr lang="en-US" dirty="0"/>
              <a:t>Midterm 3</a:t>
            </a:r>
          </a:p>
          <a:p>
            <a:pPr lvl="1"/>
            <a:r>
              <a:rPr lang="en-US" dirty="0"/>
              <a:t>2 parts – see Teams</a:t>
            </a:r>
          </a:p>
          <a:p>
            <a:pPr lvl="1"/>
            <a:r>
              <a:rPr lang="en-US" dirty="0"/>
              <a:t>Not cumulative</a:t>
            </a:r>
          </a:p>
          <a:p>
            <a:pPr lvl="1"/>
            <a:r>
              <a:rPr lang="en-US" dirty="0"/>
              <a:t>Review on Thursday</a:t>
            </a:r>
          </a:p>
          <a:p>
            <a:pPr lvl="2"/>
            <a:r>
              <a:rPr lang="en-US" dirty="0"/>
              <a:t>Peer instruction will cover most topics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838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4">
            <a:extLst>
              <a:ext uri="{FF2B5EF4-FFF2-40B4-BE49-F238E27FC236}">
                <a16:creationId xmlns:a16="http://schemas.microsoft.com/office/drawing/2014/main" id="{91B4EA52-71DB-4823-BBD0-94C67BC78E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Associative Caches</a:t>
            </a:r>
            <a:endParaRPr lang="en-AU" altLang="en-US"/>
          </a:p>
        </p:txBody>
      </p:sp>
      <p:sp>
        <p:nvSpPr>
          <p:cNvPr id="63492" name="Rectangle 5">
            <a:extLst>
              <a:ext uri="{FF2B5EF4-FFF2-40B4-BE49-F238E27FC236}">
                <a16:creationId xmlns:a16="http://schemas.microsoft.com/office/drawing/2014/main" id="{9217D7AC-3E9E-4C6E-88EF-C7F0DD4314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Fully associative</a:t>
            </a:r>
          </a:p>
          <a:p>
            <a:pPr lvl="1" eaLnBrk="1" hangingPunct="1"/>
            <a:r>
              <a:rPr lang="en-US" altLang="en-US"/>
              <a:t>Allow a given block to go in any cache entry</a:t>
            </a:r>
          </a:p>
          <a:p>
            <a:pPr lvl="1" eaLnBrk="1" hangingPunct="1"/>
            <a:r>
              <a:rPr lang="en-US" altLang="en-US"/>
              <a:t>Requires all entries to be searched at once</a:t>
            </a:r>
          </a:p>
          <a:p>
            <a:pPr lvl="1" eaLnBrk="1" hangingPunct="1"/>
            <a:r>
              <a:rPr lang="en-US" altLang="en-US"/>
              <a:t>Comparator per entry (expensive)</a:t>
            </a:r>
          </a:p>
          <a:p>
            <a:pPr eaLnBrk="1" hangingPunct="1"/>
            <a:r>
              <a:rPr lang="en-US" altLang="en-US" i="1"/>
              <a:t>n</a:t>
            </a:r>
            <a:r>
              <a:rPr lang="en-US" altLang="en-US"/>
              <a:t>-way set associative</a:t>
            </a:r>
          </a:p>
          <a:p>
            <a:pPr lvl="1" eaLnBrk="1" hangingPunct="1"/>
            <a:r>
              <a:rPr lang="en-US" altLang="en-US"/>
              <a:t>Each set contains </a:t>
            </a:r>
            <a:r>
              <a:rPr lang="en-US" altLang="en-US" i="1"/>
              <a:t>n</a:t>
            </a:r>
            <a:r>
              <a:rPr lang="en-US" altLang="en-US"/>
              <a:t> entries</a:t>
            </a:r>
            <a:endParaRPr lang="en-AU" altLang="en-US"/>
          </a:p>
          <a:p>
            <a:pPr lvl="1" eaLnBrk="1" hangingPunct="1"/>
            <a:r>
              <a:rPr lang="en-US" altLang="en-US"/>
              <a:t>Block number determines which set</a:t>
            </a:r>
          </a:p>
          <a:p>
            <a:pPr lvl="2" eaLnBrk="1" hangingPunct="1"/>
            <a:r>
              <a:rPr lang="en-US" altLang="en-US"/>
              <a:t>(Block number) modulo (#Sets in cache)</a:t>
            </a:r>
          </a:p>
          <a:p>
            <a:pPr lvl="1" eaLnBrk="1" hangingPunct="1"/>
            <a:r>
              <a:rPr lang="en-US" altLang="en-US"/>
              <a:t>Search all entries in a given set at once</a:t>
            </a:r>
          </a:p>
          <a:p>
            <a:pPr lvl="1" eaLnBrk="1" hangingPunct="1"/>
            <a:r>
              <a:rPr lang="en-US" altLang="en-US" i="1"/>
              <a:t>n</a:t>
            </a:r>
            <a:r>
              <a:rPr lang="en-US" altLang="en-US"/>
              <a:t> comparators (less expensive)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5" descr="f05-13-P374493">
            <a:extLst>
              <a:ext uri="{FF2B5EF4-FFF2-40B4-BE49-F238E27FC236}">
                <a16:creationId xmlns:a16="http://schemas.microsoft.com/office/drawing/2014/main" id="{FB690CC4-6A29-40A8-BE09-8638BE03C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1844676"/>
            <a:ext cx="7731125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Rectangle 2">
            <a:extLst>
              <a:ext uri="{FF2B5EF4-FFF2-40B4-BE49-F238E27FC236}">
                <a16:creationId xmlns:a16="http://schemas.microsoft.com/office/drawing/2014/main" id="{F40A7360-57EC-4A2E-AEF6-BB3ACA31B2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Associative Cache Example</a:t>
            </a:r>
            <a:endParaRPr lang="en-AU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5">
            <a:extLst>
              <a:ext uri="{FF2B5EF4-FFF2-40B4-BE49-F238E27FC236}">
                <a16:creationId xmlns:a16="http://schemas.microsoft.com/office/drawing/2014/main" id="{50452DB2-22F0-44C6-8669-7E7325B3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Spectrum of Associativity</a:t>
            </a:r>
            <a:endParaRPr lang="en-AU" altLang="en-US"/>
          </a:p>
        </p:txBody>
      </p:sp>
      <p:sp>
        <p:nvSpPr>
          <p:cNvPr id="67588" name="Rectangle 6">
            <a:extLst>
              <a:ext uri="{FF2B5EF4-FFF2-40B4-BE49-F238E27FC236}">
                <a16:creationId xmlns:a16="http://schemas.microsoft.com/office/drawing/2014/main" id="{337778E6-48A7-4983-B366-4085107B1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For a cache with 8 entries</a:t>
            </a:r>
            <a:endParaRPr lang="en-AU" altLang="en-US"/>
          </a:p>
        </p:txBody>
      </p:sp>
      <p:pic>
        <p:nvPicPr>
          <p:cNvPr id="67589" name="Picture 7" descr="f05-14-P374493">
            <a:extLst>
              <a:ext uri="{FF2B5EF4-FFF2-40B4-BE49-F238E27FC236}">
                <a16:creationId xmlns:a16="http://schemas.microsoft.com/office/drawing/2014/main" id="{4892EEEA-CAA4-48EF-B87C-67088DB57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1855734"/>
            <a:ext cx="6120680" cy="478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64">
            <a:extLst>
              <a:ext uri="{FF2B5EF4-FFF2-40B4-BE49-F238E27FC236}">
                <a16:creationId xmlns:a16="http://schemas.microsoft.com/office/drawing/2014/main" id="{5FA70345-BDF9-4677-B7E4-5F00ADB00F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Associativity Example</a:t>
            </a:r>
            <a:endParaRPr lang="en-AU" altLang="en-US"/>
          </a:p>
        </p:txBody>
      </p:sp>
      <p:sp>
        <p:nvSpPr>
          <p:cNvPr id="69636" name="Rectangle 65">
            <a:extLst>
              <a:ext uri="{FF2B5EF4-FFF2-40B4-BE49-F238E27FC236}">
                <a16:creationId xmlns:a16="http://schemas.microsoft.com/office/drawing/2014/main" id="{25689FFA-1A3B-43B3-A647-FF6D3947A8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9251" y="1125539"/>
            <a:ext cx="8270875" cy="2808287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Compare 4-block caches</a:t>
            </a:r>
          </a:p>
          <a:p>
            <a:pPr lvl="1" eaLnBrk="1" hangingPunct="1"/>
            <a:r>
              <a:rPr lang="en-US" altLang="en-US" sz="2400" dirty="0"/>
              <a:t>Direct mapped, 2-way set associative,</a:t>
            </a:r>
            <a:br>
              <a:rPr lang="en-US" altLang="en-US" sz="2400" dirty="0"/>
            </a:br>
            <a:r>
              <a:rPr lang="en-US" altLang="en-US" sz="2400" dirty="0"/>
              <a:t>fully associative</a:t>
            </a:r>
          </a:p>
          <a:p>
            <a:pPr lvl="1" eaLnBrk="1" hangingPunct="1"/>
            <a:r>
              <a:rPr lang="en-US" altLang="en-US" sz="2400" dirty="0"/>
              <a:t>Block access sequence: 0, 8, 0, 6, 8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/>
              <a:t>Direct mapped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/>
              <a:t>Cache index = lower 2 bits of address / mod by 4</a:t>
            </a:r>
          </a:p>
        </p:txBody>
      </p:sp>
      <p:graphicFrame>
        <p:nvGraphicFramePr>
          <p:cNvPr id="304132" name="Group 4">
            <a:extLst>
              <a:ext uri="{FF2B5EF4-FFF2-40B4-BE49-F238E27FC236}">
                <a16:creationId xmlns:a16="http://schemas.microsoft.com/office/drawing/2014/main" id="{A3136290-6008-4E41-AEC9-97372A4217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329201"/>
              </p:ext>
            </p:extLst>
          </p:nvPr>
        </p:nvGraphicFramePr>
        <p:xfrm>
          <a:off x="2279576" y="4581128"/>
          <a:ext cx="6985000" cy="1655759"/>
        </p:xfrm>
        <a:graphic>
          <a:graphicData uri="http://schemas.openxmlformats.org/drawingml/2006/table">
            <a:tbl>
              <a:tblPr/>
              <a:tblGrid>
                <a:gridCol w="99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8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85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653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Block address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Cache index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Hit/miss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Cache content after access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sz="1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Mem[8]</a:t>
                      </a:r>
                      <a:endParaRPr kumimoji="0" lang="en-AU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Mem[6]</a:t>
                      </a:r>
                      <a:endParaRPr kumimoji="0" lang="en-AU" sz="1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A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Mem[8]</a:t>
                      </a:r>
                      <a:endParaRPr kumimoji="0" lang="en-A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Mem[6]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118">
            <a:extLst>
              <a:ext uri="{FF2B5EF4-FFF2-40B4-BE49-F238E27FC236}">
                <a16:creationId xmlns:a16="http://schemas.microsoft.com/office/drawing/2014/main" id="{065DD409-2510-473F-BCAF-DFA6E99F46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Associativity Example</a:t>
            </a:r>
            <a:endParaRPr lang="en-AU" altLang="en-US"/>
          </a:p>
        </p:txBody>
      </p:sp>
      <p:sp>
        <p:nvSpPr>
          <p:cNvPr id="71684" name="Rectangle 119">
            <a:extLst>
              <a:ext uri="{FF2B5EF4-FFF2-40B4-BE49-F238E27FC236}">
                <a16:creationId xmlns:a16="http://schemas.microsoft.com/office/drawing/2014/main" id="{648C3BEA-48C8-4E72-AEEB-294E8F8825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416" y="1150940"/>
            <a:ext cx="9279633" cy="719137"/>
          </a:xfrm>
        </p:spPr>
        <p:txBody>
          <a:bodyPr/>
          <a:lstStyle/>
          <a:p>
            <a:pPr eaLnBrk="1" hangingPunct="1"/>
            <a:r>
              <a:rPr lang="en-US" altLang="en-US" dirty="0"/>
              <a:t>2-way set associative, index = lower 1 bit / mod by 2</a:t>
            </a:r>
          </a:p>
        </p:txBody>
      </p:sp>
      <p:graphicFrame>
        <p:nvGraphicFramePr>
          <p:cNvPr id="306180" name="Group 4">
            <a:extLst>
              <a:ext uri="{FF2B5EF4-FFF2-40B4-BE49-F238E27FC236}">
                <a16:creationId xmlns:a16="http://schemas.microsoft.com/office/drawing/2014/main" id="{CBF50D83-441C-426B-A0E3-7D6185691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349078"/>
              </p:ext>
            </p:extLst>
          </p:nvPr>
        </p:nvGraphicFramePr>
        <p:xfrm>
          <a:off x="2422848" y="1870077"/>
          <a:ext cx="6985000" cy="1655766"/>
        </p:xfrm>
        <a:graphic>
          <a:graphicData uri="http://schemas.openxmlformats.org/drawingml/2006/table">
            <a:tbl>
              <a:tblPr/>
              <a:tblGrid>
                <a:gridCol w="99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8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85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65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Block address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Cache index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Hit/miss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Cache content after access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5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 0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 1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sz="1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Mem[8]</a:t>
                      </a:r>
                      <a:endParaRPr kumimoji="0" lang="en-AU" sz="1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sz="14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Mem[8]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Mem[6]</a:t>
                      </a:r>
                      <a:endParaRPr kumimoji="0" lang="en-AU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Mem[8]</a:t>
                      </a:r>
                      <a:endParaRPr kumimoji="0" lang="en-AU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Mem[6]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1743" name="Rectangle 62">
            <a:extLst>
              <a:ext uri="{FF2B5EF4-FFF2-40B4-BE49-F238E27FC236}">
                <a16:creationId xmlns:a16="http://schemas.microsoft.com/office/drawing/2014/main" id="{79550022-A1C8-418D-A525-DED1524D4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416" y="3886202"/>
            <a:ext cx="97930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dirty="0"/>
              <a:t>Fully associative, no index block can be anywhere</a:t>
            </a:r>
          </a:p>
        </p:txBody>
      </p:sp>
      <p:graphicFrame>
        <p:nvGraphicFramePr>
          <p:cNvPr id="306239" name="Group 63">
            <a:extLst>
              <a:ext uri="{FF2B5EF4-FFF2-40B4-BE49-F238E27FC236}">
                <a16:creationId xmlns:a16="http://schemas.microsoft.com/office/drawing/2014/main" id="{9B69F166-FFA0-4623-808A-1BE71D0EE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691774"/>
              </p:ext>
            </p:extLst>
          </p:nvPr>
        </p:nvGraphicFramePr>
        <p:xfrm>
          <a:off x="2422848" y="4533902"/>
          <a:ext cx="6985000" cy="1609724"/>
        </p:xfrm>
        <a:graphic>
          <a:graphicData uri="http://schemas.openxmlformats.org/drawingml/2006/table">
            <a:tbl>
              <a:tblPr/>
              <a:tblGrid>
                <a:gridCol w="99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8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85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68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Block address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Hit/miss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Cache content after access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Mem[8]</a:t>
                      </a:r>
                      <a:endParaRPr kumimoji="0" lang="en-A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sz="14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Mem[8]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Mem[8]</a:t>
                      </a:r>
                      <a:endParaRPr kumimoji="0" lang="en-AU" sz="1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Mem[6]</a:t>
                      </a:r>
                      <a:endParaRPr kumimoji="0" lang="en-A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Mem[8]</a:t>
                      </a:r>
                      <a:endParaRPr kumimoji="0" lang="en-AU" sz="14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Mem[6]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4">
            <a:extLst>
              <a:ext uri="{FF2B5EF4-FFF2-40B4-BE49-F238E27FC236}">
                <a16:creationId xmlns:a16="http://schemas.microsoft.com/office/drawing/2014/main" id="{7159E91B-CFCF-473E-A660-A9586D384A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Much Associativity</a:t>
            </a:r>
            <a:endParaRPr lang="en-AU" altLang="en-US"/>
          </a:p>
        </p:txBody>
      </p:sp>
      <p:sp>
        <p:nvSpPr>
          <p:cNvPr id="73732" name="Rectangle 5">
            <a:extLst>
              <a:ext uri="{FF2B5EF4-FFF2-40B4-BE49-F238E27FC236}">
                <a16:creationId xmlns:a16="http://schemas.microsoft.com/office/drawing/2014/main" id="{15B42344-43EA-4F60-B676-C5C5644327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Increased associativity decreases miss rate</a:t>
            </a:r>
          </a:p>
          <a:p>
            <a:pPr lvl="1" eaLnBrk="1" hangingPunct="1"/>
            <a:r>
              <a:rPr lang="en-US" altLang="en-US" dirty="0"/>
              <a:t>But with diminishing returns</a:t>
            </a:r>
          </a:p>
          <a:p>
            <a:pPr lvl="1" eaLnBrk="1" hangingPunct="1"/>
            <a:r>
              <a:rPr lang="en-US" altLang="en-US" dirty="0"/>
              <a:t>Increased associativity increases complexity / hit time</a:t>
            </a:r>
          </a:p>
          <a:p>
            <a:pPr eaLnBrk="1" hangingPunct="1"/>
            <a:r>
              <a:rPr lang="en-US" altLang="en-US" dirty="0"/>
              <a:t>Simulation of a system with 64KB</a:t>
            </a:r>
            <a:br>
              <a:rPr lang="en-US" altLang="en-US" dirty="0"/>
            </a:br>
            <a:r>
              <a:rPr lang="en-US" altLang="en-US" dirty="0"/>
              <a:t>D-cache, 16-word blocks, SPEC2000</a:t>
            </a:r>
          </a:p>
          <a:p>
            <a:pPr lvl="1" eaLnBrk="1" hangingPunct="1"/>
            <a:r>
              <a:rPr lang="en-US" altLang="en-US" dirty="0"/>
              <a:t>1-way: 10.3%</a:t>
            </a:r>
          </a:p>
          <a:p>
            <a:pPr lvl="1" eaLnBrk="1" hangingPunct="1"/>
            <a:r>
              <a:rPr lang="en-US" altLang="en-US" dirty="0"/>
              <a:t>2-way: 8.6%</a:t>
            </a:r>
          </a:p>
          <a:p>
            <a:pPr lvl="1" eaLnBrk="1" hangingPunct="1"/>
            <a:r>
              <a:rPr lang="en-US" altLang="en-US" dirty="0"/>
              <a:t>4-way: 8.3%</a:t>
            </a:r>
          </a:p>
          <a:p>
            <a:pPr lvl="1" eaLnBrk="1" hangingPunct="1"/>
            <a:r>
              <a:rPr lang="en-US" altLang="en-US" dirty="0"/>
              <a:t>8-way: 8.1%</a:t>
            </a:r>
            <a:endParaRPr lang="en-AU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>
            <a:extLst>
              <a:ext uri="{FF2B5EF4-FFF2-40B4-BE49-F238E27FC236}">
                <a16:creationId xmlns:a16="http://schemas.microsoft.com/office/drawing/2014/main" id="{24E9ADF7-B246-4794-9753-DBC26978CD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6284" y="261720"/>
            <a:ext cx="11013016" cy="646331"/>
          </a:xfrm>
        </p:spPr>
        <p:txBody>
          <a:bodyPr/>
          <a:lstStyle/>
          <a:p>
            <a:pPr eaLnBrk="1" hangingPunct="1"/>
            <a:r>
              <a:rPr lang="en-US" altLang="en-US" sz="3600"/>
              <a:t>Set Associative Cache Organization</a:t>
            </a:r>
            <a:endParaRPr lang="en-AU" altLang="en-US" sz="3600"/>
          </a:p>
        </p:txBody>
      </p:sp>
      <p:pic>
        <p:nvPicPr>
          <p:cNvPr id="75780" name="Picture 4" descr="f05-17-P374493">
            <a:extLst>
              <a:ext uri="{FF2B5EF4-FFF2-40B4-BE49-F238E27FC236}">
                <a16:creationId xmlns:a16="http://schemas.microsoft.com/office/drawing/2014/main" id="{11753072-4E69-4E28-A41D-04516B0A2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072656"/>
            <a:ext cx="6900432" cy="574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llout: Line 4">
            <a:extLst>
              <a:ext uri="{FF2B5EF4-FFF2-40B4-BE49-F238E27FC236}">
                <a16:creationId xmlns:a16="http://schemas.microsoft.com/office/drawing/2014/main" id="{024D0FEA-B436-4F2D-B142-829C9DEB133C}"/>
              </a:ext>
            </a:extLst>
          </p:cNvPr>
          <p:cNvSpPr/>
          <p:nvPr/>
        </p:nvSpPr>
        <p:spPr bwMode="auto">
          <a:xfrm>
            <a:off x="7032104" y="1340768"/>
            <a:ext cx="4464496" cy="936104"/>
          </a:xfrm>
          <a:prstGeom prst="borderCallout1">
            <a:avLst>
              <a:gd name="adj1" fmla="val 35585"/>
              <a:gd name="adj2" fmla="val -3325"/>
              <a:gd name="adj3" fmla="val 73949"/>
              <a:gd name="adj4" fmla="val -38413"/>
            </a:avLst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More Tag bits and less Index bits than Direct Mapped, </a:t>
            </a:r>
            <a:r>
              <a:rPr lang="en-US" sz="2400" dirty="0">
                <a:latin typeface="Arial" charset="0"/>
              </a:rPr>
              <a:t>Why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?</a:t>
            </a:r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9F1567B4-A92F-4F97-8A2B-64FE59089842}"/>
              </a:ext>
            </a:extLst>
          </p:cNvPr>
          <p:cNvSpPr/>
          <p:nvPr/>
        </p:nvSpPr>
        <p:spPr bwMode="auto">
          <a:xfrm>
            <a:off x="8723758" y="3591035"/>
            <a:ext cx="3312368" cy="1005225"/>
          </a:xfrm>
          <a:prstGeom prst="borderCallout1">
            <a:avLst>
              <a:gd name="adj1" fmla="val 18750"/>
              <a:gd name="adj2" fmla="val -8333"/>
              <a:gd name="adj3" fmla="val 177954"/>
              <a:gd name="adj4" fmla="val -127507"/>
            </a:avLst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More Complexity than Direct Mapped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4">
            <a:extLst>
              <a:ext uri="{FF2B5EF4-FFF2-40B4-BE49-F238E27FC236}">
                <a16:creationId xmlns:a16="http://schemas.microsoft.com/office/drawing/2014/main" id="{AACB3574-6259-475B-8703-BB8581358C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Block Placement</a:t>
            </a:r>
            <a:endParaRPr lang="en-AU" altLang="en-US"/>
          </a:p>
        </p:txBody>
      </p:sp>
      <p:sp>
        <p:nvSpPr>
          <p:cNvPr id="143364" name="Rectangle 5">
            <a:extLst>
              <a:ext uri="{FF2B5EF4-FFF2-40B4-BE49-F238E27FC236}">
                <a16:creationId xmlns:a16="http://schemas.microsoft.com/office/drawing/2014/main" id="{8DC16FD3-83B3-4B6B-8422-C266BA873D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Determined by associativity</a:t>
            </a:r>
          </a:p>
          <a:p>
            <a:pPr lvl="1" eaLnBrk="1" hangingPunct="1"/>
            <a:r>
              <a:rPr lang="en-US" altLang="en-US" dirty="0"/>
              <a:t>Direct mapped (1-way associative)</a:t>
            </a:r>
          </a:p>
          <a:p>
            <a:pPr lvl="2" eaLnBrk="1" hangingPunct="1"/>
            <a:r>
              <a:rPr lang="en-US" altLang="en-US" dirty="0"/>
              <a:t>One choice for placement</a:t>
            </a:r>
          </a:p>
          <a:p>
            <a:pPr lvl="1" eaLnBrk="1" hangingPunct="1"/>
            <a:r>
              <a:rPr lang="en-US" altLang="en-US" dirty="0"/>
              <a:t>n-way set associative</a:t>
            </a:r>
          </a:p>
          <a:p>
            <a:pPr lvl="2" eaLnBrk="1" hangingPunct="1"/>
            <a:r>
              <a:rPr lang="en-US" altLang="en-US" dirty="0"/>
              <a:t>n choices within a set</a:t>
            </a:r>
          </a:p>
          <a:p>
            <a:pPr lvl="1" eaLnBrk="1" hangingPunct="1"/>
            <a:r>
              <a:rPr lang="en-US" altLang="en-US" dirty="0"/>
              <a:t>Fully associative</a:t>
            </a:r>
          </a:p>
          <a:p>
            <a:pPr lvl="2" eaLnBrk="1" hangingPunct="1"/>
            <a:r>
              <a:rPr lang="en-US" altLang="en-US" dirty="0"/>
              <a:t>Any location</a:t>
            </a:r>
          </a:p>
          <a:p>
            <a:pPr eaLnBrk="1" hangingPunct="1"/>
            <a:r>
              <a:rPr lang="en-US" altLang="en-US" dirty="0"/>
              <a:t>Higher associativity reduces miss rate</a:t>
            </a:r>
          </a:p>
          <a:p>
            <a:pPr lvl="1" eaLnBrk="1" hangingPunct="1"/>
            <a:r>
              <a:rPr lang="en-US" altLang="en-US" dirty="0"/>
              <a:t>Increases complexity, cost, and access time</a:t>
            </a:r>
            <a:endParaRPr lang="en-AU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29">
            <a:extLst>
              <a:ext uri="{FF2B5EF4-FFF2-40B4-BE49-F238E27FC236}">
                <a16:creationId xmlns:a16="http://schemas.microsoft.com/office/drawing/2014/main" id="{87521352-3CD5-44F7-84F0-263F8DDAB8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Finding a Block</a:t>
            </a:r>
            <a:endParaRPr lang="en-AU" altLang="en-US"/>
          </a:p>
        </p:txBody>
      </p:sp>
      <p:sp>
        <p:nvSpPr>
          <p:cNvPr id="145412" name="Rectangle 30">
            <a:extLst>
              <a:ext uri="{FF2B5EF4-FFF2-40B4-BE49-F238E27FC236}">
                <a16:creationId xmlns:a16="http://schemas.microsoft.com/office/drawing/2014/main" id="{8AB088E0-E7EB-4DAE-AA89-791A2BED48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87488" y="3933056"/>
            <a:ext cx="8270875" cy="2381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Hardware caches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Reduce comparisons to reduce cost</a:t>
            </a:r>
          </a:p>
        </p:txBody>
      </p:sp>
      <p:graphicFrame>
        <p:nvGraphicFramePr>
          <p:cNvPr id="355332" name="Group 4">
            <a:extLst>
              <a:ext uri="{FF2B5EF4-FFF2-40B4-BE49-F238E27FC236}">
                <a16:creationId xmlns:a16="http://schemas.microsoft.com/office/drawing/2014/main" id="{A1B2B1DB-06BD-487F-AC57-BEC25E554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775490"/>
              </p:ext>
            </p:extLst>
          </p:nvPr>
        </p:nvGraphicFramePr>
        <p:xfrm>
          <a:off x="1559496" y="1397000"/>
          <a:ext cx="7561263" cy="2286000"/>
        </p:xfrm>
        <a:graphic>
          <a:graphicData uri="http://schemas.openxmlformats.org/drawingml/2006/table">
            <a:tbl>
              <a:tblPr/>
              <a:tblGrid>
                <a:gridCol w="252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9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Associativity</a:t>
                      </a:r>
                      <a:endParaRPr kumimoji="0" lang="en-A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Location method</a:t>
                      </a:r>
                      <a:endParaRPr kumimoji="0" lang="en-A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Tag comparisons</a:t>
                      </a:r>
                      <a:endParaRPr kumimoji="0" lang="en-A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Direct mapped</a:t>
                      </a:r>
                      <a:endParaRPr kumimoji="0" lang="en-A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Index</a:t>
                      </a:r>
                      <a:endParaRPr kumimoji="0" lang="en-A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A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n-way set associative</a:t>
                      </a:r>
                      <a:endParaRPr kumimoji="0" lang="en-A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 index, then search entries within the set</a:t>
                      </a:r>
                      <a:endParaRPr kumimoji="0" lang="en-A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Fully associative</a:t>
                      </a:r>
                      <a:endParaRPr kumimoji="0" lang="en-A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Search all entries</a:t>
                      </a:r>
                      <a:endParaRPr kumimoji="0" lang="en-A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#entries</a:t>
                      </a:r>
                      <a:endParaRPr kumimoji="0" lang="en-A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Full lookup table</a:t>
                      </a:r>
                      <a:endParaRPr kumimoji="0" lang="en-A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4">
            <a:extLst>
              <a:ext uri="{FF2B5EF4-FFF2-40B4-BE49-F238E27FC236}">
                <a16:creationId xmlns:a16="http://schemas.microsoft.com/office/drawing/2014/main" id="{56AF6D9D-73D9-4A60-83B1-7DCFA1AB72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Replacement Policy</a:t>
            </a:r>
            <a:endParaRPr lang="en-AU" altLang="en-US"/>
          </a:p>
        </p:txBody>
      </p:sp>
      <p:sp>
        <p:nvSpPr>
          <p:cNvPr id="77828" name="Rectangle 5">
            <a:extLst>
              <a:ext uri="{FF2B5EF4-FFF2-40B4-BE49-F238E27FC236}">
                <a16:creationId xmlns:a16="http://schemas.microsoft.com/office/drawing/2014/main" id="{6C07387B-91FF-40E6-AB5A-4259615ABE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285" y="1125538"/>
            <a:ext cx="8856123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Direct mapped: no choice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Set associative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Prefer non-valid entry, if there is one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Otherwise, choose among entries in the set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Least-recently used (LRU)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Choose the one unused for the longest time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dirty="0"/>
              <a:t>Simple for 2-way, manageable for 4-way, too hard beyond that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Random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Gives approximately the same performance as LRU for high associativity</a:t>
            </a:r>
            <a:endParaRPr lang="en-AU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2C178-EC93-4254-8EA4-A6BF7FB70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3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B8448-8EEE-4937-89C9-C775A1A80B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Cache basics</a:t>
            </a:r>
          </a:p>
          <a:p>
            <a:r>
              <a:rPr lang="en-US" sz="2400" dirty="0"/>
              <a:t>D latch and flip-flop</a:t>
            </a:r>
          </a:p>
          <a:p>
            <a:r>
              <a:rPr lang="en-US" sz="2400" dirty="0"/>
              <a:t>State machines</a:t>
            </a:r>
          </a:p>
          <a:p>
            <a:r>
              <a:rPr lang="en-US" sz="2400" dirty="0"/>
              <a:t>Boolean algebra / implementation</a:t>
            </a:r>
          </a:p>
          <a:p>
            <a:r>
              <a:rPr lang="en-US" sz="2400" dirty="0"/>
              <a:t>Full adder</a:t>
            </a:r>
          </a:p>
          <a:p>
            <a:r>
              <a:rPr lang="en-US" sz="2400" dirty="0"/>
              <a:t>Mux / decoder </a:t>
            </a:r>
          </a:p>
          <a:p>
            <a:r>
              <a:rPr lang="en-US" sz="2400" dirty="0"/>
              <a:t>Truth tables for AND, OR, NOT, XOR, NAND, NOR, Full Adder</a:t>
            </a:r>
          </a:p>
          <a:p>
            <a:r>
              <a:rPr lang="en-US" sz="2400" dirty="0"/>
              <a:t>Basic logic diagrams, outputs given inputs</a:t>
            </a:r>
          </a:p>
          <a:p>
            <a:r>
              <a:rPr lang="en-US" sz="2400" dirty="0"/>
              <a:t>LC3 registers</a:t>
            </a:r>
          </a:p>
          <a:p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B45494-615F-4F6D-8AF8-66E78FD7D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7800" y="1268760"/>
            <a:ext cx="5412317" cy="5111750"/>
          </a:xfrm>
        </p:spPr>
        <p:txBody>
          <a:bodyPr/>
          <a:lstStyle/>
          <a:p>
            <a:r>
              <a:rPr lang="en-US" sz="2400" dirty="0"/>
              <a:t>Binary / Hex addition / manipulation</a:t>
            </a:r>
          </a:p>
          <a:p>
            <a:r>
              <a:rPr lang="en-US" sz="2400" dirty="0"/>
              <a:t>N/P type transistors</a:t>
            </a:r>
          </a:p>
          <a:p>
            <a:r>
              <a:rPr lang="en-US" sz="2400" dirty="0"/>
              <a:t>Sequential vs Combinational logic</a:t>
            </a:r>
          </a:p>
          <a:p>
            <a:r>
              <a:rPr lang="en-US" sz="2400" dirty="0"/>
              <a:t>Technology trends</a:t>
            </a:r>
          </a:p>
          <a:p>
            <a:r>
              <a:rPr lang="en-US" sz="2400" dirty="0"/>
              <a:t>Data movement in LC3</a:t>
            </a:r>
          </a:p>
          <a:p>
            <a:r>
              <a:rPr lang="en-US" sz="2400" dirty="0"/>
              <a:t>Controller implemented with logic vs memory</a:t>
            </a:r>
          </a:p>
          <a:p>
            <a:r>
              <a:rPr lang="en-US" sz="2400" dirty="0"/>
              <a:t>Basic RTN</a:t>
            </a:r>
          </a:p>
          <a:p>
            <a:r>
              <a:rPr lang="en-US" sz="2400" dirty="0"/>
              <a:t>DRAM vs SRAM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412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191DE-336F-4EBB-AC31-49869B3B8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Writes</a:t>
            </a:r>
          </a:p>
        </p:txBody>
      </p:sp>
    </p:spTree>
    <p:extLst>
      <p:ext uri="{BB962C8B-B14F-4D97-AF65-F5344CB8AC3E}">
        <p14:creationId xmlns:p14="http://schemas.microsoft.com/office/powerpoint/2010/main" val="6122234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4">
            <a:extLst>
              <a:ext uri="{FF2B5EF4-FFF2-40B4-BE49-F238E27FC236}">
                <a16:creationId xmlns:a16="http://schemas.microsoft.com/office/drawing/2014/main" id="{D83A1350-9EC2-4BB0-8B95-9FEBD5BB7D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Write-Through</a:t>
            </a:r>
            <a:endParaRPr lang="en-AU" altLang="en-US"/>
          </a:p>
        </p:txBody>
      </p:sp>
      <p:sp>
        <p:nvSpPr>
          <p:cNvPr id="46084" name="Rectangle 5">
            <a:extLst>
              <a:ext uri="{FF2B5EF4-FFF2-40B4-BE49-F238E27FC236}">
                <a16:creationId xmlns:a16="http://schemas.microsoft.com/office/drawing/2014/main" id="{0D17154A-A63C-4E70-8B0A-5E6FE05C7B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On data-write hit, could just update the block in cache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But then cache and memory would be inconsistent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Write through: also update memory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But makes writes take longer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e.g., if base CPI = 1, 10% of instructions are stores, write to memory takes 100 cycles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 Effective CPI = 1 + 0.1×100 = 11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Solution: write buffer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Holds data waiting to be written to memory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CPU continues immediately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Only stalls on write if write buffer is already full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4">
            <a:extLst>
              <a:ext uri="{FF2B5EF4-FFF2-40B4-BE49-F238E27FC236}">
                <a16:creationId xmlns:a16="http://schemas.microsoft.com/office/drawing/2014/main" id="{C9486B0C-6E04-4107-B082-6EF838B807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Write-Back</a:t>
            </a:r>
            <a:endParaRPr lang="en-AU" altLang="en-US"/>
          </a:p>
        </p:txBody>
      </p:sp>
      <p:sp>
        <p:nvSpPr>
          <p:cNvPr id="48132" name="Rectangle 5">
            <a:extLst>
              <a:ext uri="{FF2B5EF4-FFF2-40B4-BE49-F238E27FC236}">
                <a16:creationId xmlns:a16="http://schemas.microsoft.com/office/drawing/2014/main" id="{7AB7A46A-BFCC-44D9-A98B-32ED1407EA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Alternative: On data-write hit, just update the block in cache</a:t>
            </a:r>
          </a:p>
          <a:p>
            <a:pPr lvl="1" eaLnBrk="1" hangingPunct="1"/>
            <a:r>
              <a:rPr lang="en-US" altLang="en-US" dirty="0"/>
              <a:t>Keep track of whether each block is dirty</a:t>
            </a:r>
          </a:p>
          <a:p>
            <a:pPr lvl="1" eaLnBrk="1" hangingPunct="1"/>
            <a:r>
              <a:rPr lang="en-US" altLang="en-US" dirty="0"/>
              <a:t>dirty: cache block holds correct data, memory has old data</a:t>
            </a:r>
          </a:p>
          <a:p>
            <a:pPr eaLnBrk="1" hangingPunct="1"/>
            <a:r>
              <a:rPr lang="en-US" altLang="en-US" dirty="0"/>
              <a:t>When a dirty block is replaced</a:t>
            </a:r>
          </a:p>
          <a:p>
            <a:pPr lvl="1" eaLnBrk="1" hangingPunct="1"/>
            <a:r>
              <a:rPr lang="en-US" altLang="en-US" dirty="0"/>
              <a:t>Write it back to memory</a:t>
            </a:r>
          </a:p>
          <a:p>
            <a:pPr lvl="1" eaLnBrk="1" hangingPunct="1"/>
            <a:r>
              <a:rPr lang="en-US" altLang="en-US" dirty="0"/>
              <a:t>Can use a write buffer to allow replacing block to be read first</a:t>
            </a:r>
            <a:endParaRPr lang="en-AU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4">
            <a:extLst>
              <a:ext uri="{FF2B5EF4-FFF2-40B4-BE49-F238E27FC236}">
                <a16:creationId xmlns:a16="http://schemas.microsoft.com/office/drawing/2014/main" id="{40E2DBD3-313D-48C1-B478-6DB19D9D55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Write Allocation</a:t>
            </a:r>
            <a:endParaRPr lang="en-AU" altLang="en-US"/>
          </a:p>
        </p:txBody>
      </p:sp>
      <p:sp>
        <p:nvSpPr>
          <p:cNvPr id="50180" name="Rectangle 5">
            <a:extLst>
              <a:ext uri="{FF2B5EF4-FFF2-40B4-BE49-F238E27FC236}">
                <a16:creationId xmlns:a16="http://schemas.microsoft.com/office/drawing/2014/main" id="{FFBD7EFA-5235-48DF-AA7A-0FAC922A24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419" y="1101726"/>
            <a:ext cx="11490581" cy="5111750"/>
          </a:xfrm>
        </p:spPr>
        <p:txBody>
          <a:bodyPr/>
          <a:lstStyle/>
          <a:p>
            <a:pPr eaLnBrk="1" hangingPunct="1"/>
            <a:r>
              <a:rPr lang="en-US" altLang="en-US" dirty="0"/>
              <a:t>What should happen on a write miss?</a:t>
            </a:r>
          </a:p>
          <a:p>
            <a:pPr eaLnBrk="1" hangingPunct="1"/>
            <a:r>
              <a:rPr lang="en-US" altLang="en-US" dirty="0"/>
              <a:t>Alternatives for write-through</a:t>
            </a:r>
          </a:p>
          <a:p>
            <a:pPr lvl="1" eaLnBrk="1" hangingPunct="1"/>
            <a:r>
              <a:rPr lang="en-US" altLang="en-US" dirty="0"/>
              <a:t>Allocate on miss: fetch the block, then update cache and memory</a:t>
            </a:r>
          </a:p>
          <a:p>
            <a:pPr lvl="1" eaLnBrk="1" hangingPunct="1"/>
            <a:r>
              <a:rPr lang="en-US" altLang="en-US" dirty="0"/>
              <a:t>Write around: don’t fetch the block, just update memory</a:t>
            </a:r>
          </a:p>
          <a:p>
            <a:pPr lvl="2" eaLnBrk="1" hangingPunct="1"/>
            <a:r>
              <a:rPr lang="en-US" altLang="en-US" dirty="0"/>
              <a:t>Since programs often write a whole block before reading it (e.g., initialization)</a:t>
            </a:r>
          </a:p>
          <a:p>
            <a:pPr eaLnBrk="1" hangingPunct="1"/>
            <a:r>
              <a:rPr lang="en-US" altLang="en-US" dirty="0"/>
              <a:t>For write-back</a:t>
            </a:r>
          </a:p>
          <a:p>
            <a:pPr lvl="1" eaLnBrk="1" hangingPunct="1"/>
            <a:r>
              <a:rPr lang="en-US" altLang="en-US" dirty="0"/>
              <a:t>Usually fetch the block, then update block in cache</a:t>
            </a:r>
          </a:p>
          <a:p>
            <a:pPr lvl="1" eaLnBrk="1" hangingPunct="1"/>
            <a:endParaRPr lang="en-AU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4">
            <a:extLst>
              <a:ext uri="{FF2B5EF4-FFF2-40B4-BE49-F238E27FC236}">
                <a16:creationId xmlns:a16="http://schemas.microsoft.com/office/drawing/2014/main" id="{6F270989-C064-479A-A864-92C8B899E3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Multilevel Caches</a:t>
            </a:r>
            <a:endParaRPr lang="en-AU" altLang="en-US"/>
          </a:p>
        </p:txBody>
      </p:sp>
      <p:sp>
        <p:nvSpPr>
          <p:cNvPr id="79876" name="Rectangle 5">
            <a:extLst>
              <a:ext uri="{FF2B5EF4-FFF2-40B4-BE49-F238E27FC236}">
                <a16:creationId xmlns:a16="http://schemas.microsoft.com/office/drawing/2014/main" id="{A41B7098-53E8-4296-A829-A947C8A94C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Primary cache attached to CPU</a:t>
            </a:r>
          </a:p>
          <a:p>
            <a:pPr lvl="1" eaLnBrk="1" hangingPunct="1"/>
            <a:r>
              <a:rPr lang="en-US" altLang="en-US"/>
              <a:t>Small, but fast</a:t>
            </a:r>
          </a:p>
          <a:p>
            <a:pPr eaLnBrk="1" hangingPunct="1"/>
            <a:r>
              <a:rPr lang="en-US" altLang="en-US"/>
              <a:t>Level-2 cache services misses from primary cache</a:t>
            </a:r>
          </a:p>
          <a:p>
            <a:pPr lvl="1" eaLnBrk="1" hangingPunct="1"/>
            <a:r>
              <a:rPr lang="en-US" altLang="en-US"/>
              <a:t>Larger, slower, but still faster than main memory</a:t>
            </a:r>
          </a:p>
          <a:p>
            <a:pPr eaLnBrk="1" hangingPunct="1"/>
            <a:r>
              <a:rPr lang="en-US" altLang="en-US"/>
              <a:t>Main memory services L-2 cache misses</a:t>
            </a:r>
          </a:p>
          <a:p>
            <a:pPr eaLnBrk="1" hangingPunct="1"/>
            <a:r>
              <a:rPr lang="en-US" altLang="en-US"/>
              <a:t>Some high-end systems include L-3 cache</a:t>
            </a:r>
            <a:endParaRPr lang="en-AU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4">
            <a:extLst>
              <a:ext uri="{FF2B5EF4-FFF2-40B4-BE49-F238E27FC236}">
                <a16:creationId xmlns:a16="http://schemas.microsoft.com/office/drawing/2014/main" id="{59ED46E8-59AE-4E3C-B0A0-6C89C11AE7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Multilevel Cache Example</a:t>
            </a:r>
            <a:endParaRPr lang="en-AU" altLang="en-US"/>
          </a:p>
        </p:txBody>
      </p:sp>
      <p:sp>
        <p:nvSpPr>
          <p:cNvPr id="81924" name="Rectangle 5">
            <a:extLst>
              <a:ext uri="{FF2B5EF4-FFF2-40B4-BE49-F238E27FC236}">
                <a16:creationId xmlns:a16="http://schemas.microsoft.com/office/drawing/2014/main" id="{72FBCF4D-C020-4C3C-8945-B9A86A78F8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Given</a:t>
            </a:r>
          </a:p>
          <a:p>
            <a:pPr lvl="1" eaLnBrk="1" hangingPunct="1"/>
            <a:r>
              <a:rPr lang="en-US" altLang="en-US"/>
              <a:t>CPU base CPI = 1, clock rate = 4GHz</a:t>
            </a:r>
          </a:p>
          <a:p>
            <a:pPr lvl="1" eaLnBrk="1" hangingPunct="1"/>
            <a:r>
              <a:rPr lang="en-US" altLang="en-US"/>
              <a:t>Miss rate/instruction = 2%</a:t>
            </a:r>
          </a:p>
          <a:p>
            <a:pPr lvl="1" eaLnBrk="1" hangingPunct="1"/>
            <a:r>
              <a:rPr lang="en-US" altLang="en-US"/>
              <a:t>Main memory access time = 100ns</a:t>
            </a:r>
          </a:p>
          <a:p>
            <a:pPr eaLnBrk="1" hangingPunct="1"/>
            <a:r>
              <a:rPr lang="en-US" altLang="en-US"/>
              <a:t>With just primary cache</a:t>
            </a:r>
          </a:p>
          <a:p>
            <a:pPr lvl="1" eaLnBrk="1" hangingPunct="1"/>
            <a:r>
              <a:rPr lang="en-US" altLang="en-US"/>
              <a:t>Miss penalty = 100ns/0.25ns = 400 cycles</a:t>
            </a:r>
          </a:p>
          <a:p>
            <a:pPr lvl="1" eaLnBrk="1" hangingPunct="1"/>
            <a:r>
              <a:rPr lang="en-US" altLang="en-US"/>
              <a:t>Effective CPI = 1 + 0.02 × 400 = 9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4">
            <a:extLst>
              <a:ext uri="{FF2B5EF4-FFF2-40B4-BE49-F238E27FC236}">
                <a16:creationId xmlns:a16="http://schemas.microsoft.com/office/drawing/2014/main" id="{E1E63014-554D-42B7-AF59-B3AAB0253E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 (cont.)</a:t>
            </a:r>
            <a:endParaRPr lang="en-AU" altLang="en-US"/>
          </a:p>
        </p:txBody>
      </p:sp>
      <p:sp>
        <p:nvSpPr>
          <p:cNvPr id="83972" name="Rectangle 5">
            <a:extLst>
              <a:ext uri="{FF2B5EF4-FFF2-40B4-BE49-F238E27FC236}">
                <a16:creationId xmlns:a16="http://schemas.microsoft.com/office/drawing/2014/main" id="{DE580EB7-BEC0-40FC-A2DE-C1B19E0EEB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Now add L-2 cache</a:t>
            </a:r>
          </a:p>
          <a:p>
            <a:pPr lvl="1" eaLnBrk="1" hangingPunct="1"/>
            <a:r>
              <a:rPr lang="en-US" altLang="en-US"/>
              <a:t>Access time = 5ns</a:t>
            </a:r>
          </a:p>
          <a:p>
            <a:pPr lvl="1" eaLnBrk="1" hangingPunct="1"/>
            <a:r>
              <a:rPr lang="en-US" altLang="en-US"/>
              <a:t>Global miss rate to main memory = 0.5%</a:t>
            </a:r>
          </a:p>
          <a:p>
            <a:pPr eaLnBrk="1" hangingPunct="1"/>
            <a:r>
              <a:rPr lang="en-US" altLang="en-US"/>
              <a:t>Primary miss with L-2 hit</a:t>
            </a:r>
          </a:p>
          <a:p>
            <a:pPr lvl="1" eaLnBrk="1" hangingPunct="1"/>
            <a:r>
              <a:rPr lang="en-US" altLang="en-US"/>
              <a:t>Penalty = 5ns/0.25ns = 20 cycles</a:t>
            </a:r>
          </a:p>
          <a:p>
            <a:pPr eaLnBrk="1" hangingPunct="1"/>
            <a:r>
              <a:rPr lang="en-US" altLang="en-US"/>
              <a:t>Primary miss with L-2 miss</a:t>
            </a:r>
          </a:p>
          <a:p>
            <a:pPr lvl="1" eaLnBrk="1" hangingPunct="1"/>
            <a:r>
              <a:rPr lang="en-US" altLang="en-US"/>
              <a:t>Extra penalty = 500 cycles</a:t>
            </a:r>
          </a:p>
          <a:p>
            <a:pPr eaLnBrk="1" hangingPunct="1"/>
            <a:r>
              <a:rPr lang="en-US" altLang="en-US"/>
              <a:t>CPI = 1 + 0.02 × 20 + 0.005 × 400 = 3.4</a:t>
            </a:r>
          </a:p>
          <a:p>
            <a:pPr eaLnBrk="1" hangingPunct="1"/>
            <a:r>
              <a:rPr lang="en-US" altLang="en-US"/>
              <a:t>Performance ratio = 9/3.4 = 2.6</a:t>
            </a:r>
            <a:endParaRPr lang="en-AU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6">
            <a:extLst>
              <a:ext uri="{FF2B5EF4-FFF2-40B4-BE49-F238E27FC236}">
                <a16:creationId xmlns:a16="http://schemas.microsoft.com/office/drawing/2014/main" id="{CEBC7654-4108-4C61-A15E-39653AC0FA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206376"/>
            <a:ext cx="8259762" cy="701675"/>
          </a:xfrm>
        </p:spPr>
        <p:txBody>
          <a:bodyPr/>
          <a:lstStyle/>
          <a:p>
            <a:pPr eaLnBrk="1" hangingPunct="1"/>
            <a:r>
              <a:rPr lang="en-US" altLang="en-US" sz="4000"/>
              <a:t>Multilevel Cache Considerations</a:t>
            </a:r>
            <a:endParaRPr lang="en-AU" altLang="en-US" sz="4000"/>
          </a:p>
        </p:txBody>
      </p:sp>
      <p:sp>
        <p:nvSpPr>
          <p:cNvPr id="86020" name="Rectangle 7">
            <a:extLst>
              <a:ext uri="{FF2B5EF4-FFF2-40B4-BE49-F238E27FC236}">
                <a16:creationId xmlns:a16="http://schemas.microsoft.com/office/drawing/2014/main" id="{6C414F82-F025-4398-8684-B0192A1840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Primary cache</a:t>
            </a:r>
          </a:p>
          <a:p>
            <a:pPr lvl="1" eaLnBrk="1" hangingPunct="1"/>
            <a:r>
              <a:rPr lang="en-US" altLang="en-US"/>
              <a:t>Focus on minimal hit time</a:t>
            </a:r>
          </a:p>
          <a:p>
            <a:pPr eaLnBrk="1" hangingPunct="1"/>
            <a:r>
              <a:rPr lang="en-US" altLang="en-US"/>
              <a:t>L-2 cache</a:t>
            </a:r>
          </a:p>
          <a:p>
            <a:pPr lvl="1" eaLnBrk="1" hangingPunct="1"/>
            <a:r>
              <a:rPr lang="en-US" altLang="en-US"/>
              <a:t>Focus on low miss rate to avoid main memory access</a:t>
            </a:r>
          </a:p>
          <a:p>
            <a:pPr lvl="1" eaLnBrk="1" hangingPunct="1"/>
            <a:r>
              <a:rPr lang="en-US" altLang="en-US"/>
              <a:t>Hit time has less overall impact</a:t>
            </a:r>
          </a:p>
          <a:p>
            <a:pPr eaLnBrk="1" hangingPunct="1"/>
            <a:r>
              <a:rPr lang="en-US" altLang="en-US"/>
              <a:t>Results</a:t>
            </a:r>
          </a:p>
          <a:p>
            <a:pPr lvl="1" eaLnBrk="1" hangingPunct="1"/>
            <a:r>
              <a:rPr lang="en-US" altLang="en-US"/>
              <a:t>L-1 cache usually smaller than a single cache</a:t>
            </a:r>
          </a:p>
          <a:p>
            <a:pPr lvl="1" eaLnBrk="1" hangingPunct="1"/>
            <a:r>
              <a:rPr lang="en-US" altLang="en-US"/>
              <a:t>L-1 block size smaller than L-2 block size</a:t>
            </a:r>
            <a:endParaRPr lang="en-AU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6" descr="f05-18-P374493">
            <a:extLst>
              <a:ext uri="{FF2B5EF4-FFF2-40B4-BE49-F238E27FC236}">
                <a16:creationId xmlns:a16="http://schemas.microsoft.com/office/drawing/2014/main" id="{AFE859B3-FF86-4141-8C09-D8C016626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1052736"/>
            <a:ext cx="3024336" cy="551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Rectangle 2">
            <a:extLst>
              <a:ext uri="{FF2B5EF4-FFF2-40B4-BE49-F238E27FC236}">
                <a16:creationId xmlns:a16="http://schemas.microsoft.com/office/drawing/2014/main" id="{12DDB965-FBA2-4E47-BA2B-7606F4E450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Interactions with Software</a:t>
            </a:r>
            <a:endParaRPr lang="en-AU" altLang="en-US"/>
          </a:p>
        </p:txBody>
      </p:sp>
      <p:sp>
        <p:nvSpPr>
          <p:cNvPr id="90117" name="Rectangle 3">
            <a:extLst>
              <a:ext uri="{FF2B5EF4-FFF2-40B4-BE49-F238E27FC236}">
                <a16:creationId xmlns:a16="http://schemas.microsoft.com/office/drawing/2014/main" id="{66A23E3B-F066-440F-91AF-63D528043E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416" y="1125539"/>
            <a:ext cx="6051923" cy="4937126"/>
          </a:xfrm>
        </p:spPr>
        <p:txBody>
          <a:bodyPr/>
          <a:lstStyle/>
          <a:p>
            <a:pPr eaLnBrk="1" hangingPunct="1"/>
            <a:r>
              <a:rPr lang="en-US" altLang="en-US" dirty="0"/>
              <a:t>Misses depend on memory access patterns</a:t>
            </a:r>
          </a:p>
          <a:p>
            <a:pPr lvl="1" eaLnBrk="1" hangingPunct="1"/>
            <a:r>
              <a:rPr lang="en-US" altLang="en-US" dirty="0"/>
              <a:t>Algorithm behavior</a:t>
            </a:r>
          </a:p>
          <a:p>
            <a:pPr lvl="1" eaLnBrk="1" hangingPunct="1"/>
            <a:r>
              <a:rPr lang="en-US" altLang="en-US" dirty="0"/>
              <a:t>Compiler optimization for memory access</a:t>
            </a:r>
            <a:endParaRPr lang="en-AU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4">
            <a:extLst>
              <a:ext uri="{FF2B5EF4-FFF2-40B4-BE49-F238E27FC236}">
                <a16:creationId xmlns:a16="http://schemas.microsoft.com/office/drawing/2014/main" id="{4DEBD9A9-20D5-4CE0-80CA-39F2A27C51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Sources of Misses</a:t>
            </a:r>
            <a:endParaRPr lang="en-AU" altLang="en-US"/>
          </a:p>
        </p:txBody>
      </p:sp>
      <p:sp>
        <p:nvSpPr>
          <p:cNvPr id="151556" name="Rectangle 5">
            <a:extLst>
              <a:ext uri="{FF2B5EF4-FFF2-40B4-BE49-F238E27FC236}">
                <a16:creationId xmlns:a16="http://schemas.microsoft.com/office/drawing/2014/main" id="{434751A5-9601-4CCB-9B37-0344BC9121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285" y="1125538"/>
            <a:ext cx="8856123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Compulsory misses (aka cold start misses)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First access to a block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Capacity misses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Due to finite cache size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A replaced block is later accessed again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Conflict misses (aka collision misses)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In a non-fully associative cache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Due to competition for entries in a set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Would not occur in a fully associative cache of the same total size</a:t>
            </a:r>
            <a:endParaRPr lang="en-AU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>
            <a:extLst>
              <a:ext uri="{FF2B5EF4-FFF2-40B4-BE49-F238E27FC236}">
                <a16:creationId xmlns:a16="http://schemas.microsoft.com/office/drawing/2014/main" id="{23EBB422-5998-43A4-9CB8-BCF202FEA4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Memory Technology</a:t>
            </a:r>
            <a:endParaRPr lang="en-AU" altLang="en-US" dirty="0"/>
          </a:p>
        </p:txBody>
      </p:sp>
      <p:sp>
        <p:nvSpPr>
          <p:cNvPr id="7172" name="Rectangle 6">
            <a:extLst>
              <a:ext uri="{FF2B5EF4-FFF2-40B4-BE49-F238E27FC236}">
                <a16:creationId xmlns:a16="http://schemas.microsoft.com/office/drawing/2014/main" id="{90410757-A916-4CF8-8392-5DB342E737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Static RAM (SRAM)</a:t>
            </a:r>
          </a:p>
          <a:p>
            <a:pPr lvl="1" eaLnBrk="1" hangingPunct="1"/>
            <a:r>
              <a:rPr lang="en-US" altLang="en-US" dirty="0"/>
              <a:t>0.5ns – 2.5ns, $2000 – $5000 per GB</a:t>
            </a:r>
          </a:p>
          <a:p>
            <a:pPr eaLnBrk="1" hangingPunct="1"/>
            <a:r>
              <a:rPr lang="en-US" altLang="en-US" dirty="0"/>
              <a:t>Dynamic RAM (DRAM)</a:t>
            </a:r>
          </a:p>
          <a:p>
            <a:pPr lvl="1" eaLnBrk="1" hangingPunct="1"/>
            <a:r>
              <a:rPr lang="en-US" altLang="en-US" dirty="0"/>
              <a:t>50ns – 70ns, $20 – $75 per GB</a:t>
            </a:r>
          </a:p>
          <a:p>
            <a:pPr eaLnBrk="1" hangingPunct="1"/>
            <a:r>
              <a:rPr lang="en-US" altLang="en-US" dirty="0"/>
              <a:t>Magnetic disk</a:t>
            </a:r>
          </a:p>
          <a:p>
            <a:pPr lvl="1" eaLnBrk="1" hangingPunct="1"/>
            <a:r>
              <a:rPr lang="en-US" altLang="en-US" dirty="0"/>
              <a:t>5ms – 20ms, $0.20 – $2 per GB</a:t>
            </a:r>
          </a:p>
          <a:p>
            <a:pPr eaLnBrk="1" hangingPunct="1"/>
            <a:r>
              <a:rPr lang="en-US" altLang="en-US" dirty="0"/>
              <a:t>Ideal memory</a:t>
            </a:r>
          </a:p>
          <a:p>
            <a:pPr lvl="1" eaLnBrk="1" hangingPunct="1"/>
            <a:r>
              <a:rPr lang="en-US" altLang="en-US" dirty="0"/>
              <a:t>Access time of SRAM</a:t>
            </a:r>
          </a:p>
          <a:p>
            <a:pPr lvl="1" eaLnBrk="1" hangingPunct="1"/>
            <a:r>
              <a:rPr lang="en-US" altLang="en-US" dirty="0"/>
              <a:t>Capacity and cost/GB of disk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2">
            <a:extLst>
              <a:ext uri="{FF2B5EF4-FFF2-40B4-BE49-F238E27FC236}">
                <a16:creationId xmlns:a16="http://schemas.microsoft.com/office/drawing/2014/main" id="{0563C3FD-8FCC-4B9D-B6F2-9C021921827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90750" y="115888"/>
            <a:ext cx="7793038" cy="766762"/>
          </a:xfrm>
        </p:spPr>
        <p:txBody>
          <a:bodyPr/>
          <a:lstStyle/>
          <a:p>
            <a:pPr eaLnBrk="1" hangingPunct="1"/>
            <a:r>
              <a:rPr lang="en-US" altLang="en-US"/>
              <a:t>Cache Design Trade-offs</a:t>
            </a:r>
            <a:endParaRPr lang="en-AU" altLang="en-US"/>
          </a:p>
        </p:txBody>
      </p:sp>
      <p:graphicFrame>
        <p:nvGraphicFramePr>
          <p:cNvPr id="363523" name="Group 3">
            <a:extLst>
              <a:ext uri="{FF2B5EF4-FFF2-40B4-BE49-F238E27FC236}">
                <a16:creationId xmlns:a16="http://schemas.microsoft.com/office/drawing/2014/main" id="{A94BA1B3-7F18-4C34-9621-24E268D55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412794"/>
              </p:ext>
            </p:extLst>
          </p:nvPr>
        </p:nvGraphicFramePr>
        <p:xfrm>
          <a:off x="839416" y="1196753"/>
          <a:ext cx="9865096" cy="3600400"/>
        </p:xfrm>
        <a:graphic>
          <a:graphicData uri="http://schemas.openxmlformats.org/drawingml/2006/table">
            <a:tbl>
              <a:tblPr/>
              <a:tblGrid>
                <a:gridCol w="3287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0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0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Design change</a:t>
                      </a:r>
                      <a:endParaRPr kumimoji="0" lang="en-A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Effect on miss rate</a:t>
                      </a:r>
                      <a:endParaRPr kumimoji="0" lang="en-A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Negative performance effect</a:t>
                      </a:r>
                      <a:endParaRPr kumimoji="0" lang="en-A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Increase cache size</a:t>
                      </a:r>
                      <a:endParaRPr kumimoji="0" lang="en-A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Decrease capacity misses</a:t>
                      </a:r>
                      <a:endParaRPr kumimoji="0" lang="en-A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 increase access time</a:t>
                      </a:r>
                      <a:endParaRPr kumimoji="0" lang="en-A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Increase associativity</a:t>
                      </a:r>
                      <a:endParaRPr kumimoji="0" lang="en-A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Decrease conflict misses</a:t>
                      </a:r>
                      <a:endParaRPr kumimoji="0" lang="en-A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 increase access time</a:t>
                      </a:r>
                      <a:endParaRPr kumimoji="0" lang="en-A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8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Increase block size</a:t>
                      </a:r>
                      <a:endParaRPr kumimoji="0" lang="en-A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Decrease compulsory misses</a:t>
                      </a:r>
                      <a:endParaRPr kumimoji="0" lang="en-A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Increases miss penalty. For very large block size, may increase miss rate due to pollution.</a:t>
                      </a:r>
                      <a:endParaRPr kumimoji="0" lang="en-A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5">
            <a:extLst>
              <a:ext uri="{FF2B5EF4-FFF2-40B4-BE49-F238E27FC236}">
                <a16:creationId xmlns:a16="http://schemas.microsoft.com/office/drawing/2014/main" id="{BB9DF7E6-1C78-4E1F-93F9-5904998CB3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Concluding Remarks</a:t>
            </a:r>
            <a:endParaRPr lang="en-AU" altLang="en-US"/>
          </a:p>
        </p:txBody>
      </p:sp>
      <p:sp>
        <p:nvSpPr>
          <p:cNvPr id="187396" name="Rectangle 6">
            <a:extLst>
              <a:ext uri="{FF2B5EF4-FFF2-40B4-BE49-F238E27FC236}">
                <a16:creationId xmlns:a16="http://schemas.microsoft.com/office/drawing/2014/main" id="{7F358A7B-1524-498E-BA66-BEDD14179E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Fast memories are small, large memories are slow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We really want fast, large memories </a:t>
            </a:r>
            <a:r>
              <a:rPr lang="en-US" altLang="en-US" sz="2400">
                <a:sym typeface="Wingdings" panose="05000000000000000000" pitchFamily="2" charset="2"/>
              </a:rPr>
              <a:t>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sym typeface="Wingdings" panose="05000000000000000000" pitchFamily="2" charset="2"/>
              </a:rPr>
              <a:t>Caching gives this illusion 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Principle of locality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Programs use a small part of their memory space frequently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Memory hierarchy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L1 cache </a:t>
            </a:r>
            <a:r>
              <a:rPr lang="en-US" altLang="en-US" sz="2400">
                <a:sym typeface="Symbol" panose="05050102010706020507" pitchFamily="18" charset="2"/>
              </a:rPr>
              <a:t> L2 cache  …  DRAM memory</a:t>
            </a:r>
            <a:br>
              <a:rPr lang="en-US" altLang="en-US" sz="2400">
                <a:sym typeface="Symbol" panose="05050102010706020507" pitchFamily="18" charset="2"/>
              </a:rPr>
            </a:br>
            <a:r>
              <a:rPr lang="en-US" altLang="en-US" sz="2400">
                <a:sym typeface="Symbol" panose="05050102010706020507" pitchFamily="18" charset="2"/>
              </a:rPr>
              <a:t> disk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sym typeface="Symbol" panose="05050102010706020507" pitchFamily="18" charset="2"/>
              </a:rPr>
              <a:t>Memory system design is critical for multiprocessors</a:t>
            </a:r>
          </a:p>
        </p:txBody>
      </p:sp>
      <p:sp>
        <p:nvSpPr>
          <p:cNvPr id="187397" name="Text Box 4">
            <a:extLst>
              <a:ext uri="{FF2B5EF4-FFF2-40B4-BE49-F238E27FC236}">
                <a16:creationId xmlns:a16="http://schemas.microsoft.com/office/drawing/2014/main" id="{5776F2E9-658B-4DD9-8442-BE9A280FE385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9000331" y="1297781"/>
            <a:ext cx="2968626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§5.16 Concluding Remarks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6" descr="f05-02-P374493">
            <a:extLst>
              <a:ext uri="{FF2B5EF4-FFF2-40B4-BE49-F238E27FC236}">
                <a16:creationId xmlns:a16="http://schemas.microsoft.com/office/drawing/2014/main" id="{2020DA25-D08D-4D33-BE22-2E57D2F03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484784"/>
            <a:ext cx="3751834" cy="428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2">
            <a:extLst>
              <a:ext uri="{FF2B5EF4-FFF2-40B4-BE49-F238E27FC236}">
                <a16:creationId xmlns:a16="http://schemas.microsoft.com/office/drawing/2014/main" id="{0B258A66-B930-4D56-9E0A-B88853A80C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Memory Hierarchy Levels</a:t>
            </a:r>
            <a:endParaRPr lang="en-AU" altLang="en-US"/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94857574-ECA5-468B-A3E3-345920906A4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396396" y="925981"/>
            <a:ext cx="7128792" cy="511175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Block (aka line): unit of copying</a:t>
            </a:r>
          </a:p>
          <a:p>
            <a:pPr lvl="1" eaLnBrk="1" hangingPunct="1"/>
            <a:r>
              <a:rPr lang="en-US" altLang="en-US" sz="2400" dirty="0"/>
              <a:t>May be multiple words</a:t>
            </a:r>
          </a:p>
          <a:p>
            <a:pPr lvl="2" eaLnBrk="1" hangingPunct="1"/>
            <a:r>
              <a:rPr lang="en-US" altLang="en-US" sz="1800" dirty="0"/>
              <a:t>Word “natural” size of data</a:t>
            </a:r>
            <a:endParaRPr lang="en-US" altLang="en-US" dirty="0"/>
          </a:p>
          <a:p>
            <a:pPr lvl="1" eaLnBrk="1" hangingPunct="1"/>
            <a:r>
              <a:rPr lang="en-US" altLang="en-US" sz="2400" dirty="0"/>
              <a:t>64 Bytes common</a:t>
            </a:r>
          </a:p>
          <a:p>
            <a:pPr eaLnBrk="1" hangingPunct="1"/>
            <a:r>
              <a:rPr lang="en-US" altLang="en-US" sz="2800" dirty="0"/>
              <a:t>If accessed data is present in upper level</a:t>
            </a:r>
          </a:p>
          <a:p>
            <a:pPr lvl="1" eaLnBrk="1" hangingPunct="1"/>
            <a:r>
              <a:rPr lang="en-US" altLang="en-US" sz="2400" dirty="0"/>
              <a:t>Hit: access satisfied by upper level</a:t>
            </a:r>
          </a:p>
          <a:p>
            <a:pPr lvl="2" eaLnBrk="1" hangingPunct="1"/>
            <a:r>
              <a:rPr lang="en-US" altLang="en-US" sz="2000" dirty="0"/>
              <a:t>Hit ratio: hits/accesses</a:t>
            </a:r>
          </a:p>
          <a:p>
            <a:pPr eaLnBrk="1" hangingPunct="1"/>
            <a:r>
              <a:rPr lang="en-US" altLang="en-US" sz="2800" dirty="0"/>
              <a:t>If accessed data is absent</a:t>
            </a:r>
          </a:p>
          <a:p>
            <a:pPr lvl="1" eaLnBrk="1" hangingPunct="1"/>
            <a:r>
              <a:rPr lang="en-US" altLang="en-US" sz="2400" dirty="0"/>
              <a:t>Miss: block copied from lower level</a:t>
            </a:r>
          </a:p>
          <a:p>
            <a:pPr lvl="2" eaLnBrk="1" hangingPunct="1"/>
            <a:r>
              <a:rPr lang="en-US" altLang="en-US" sz="2000" dirty="0"/>
              <a:t>Time taken: miss penalty</a:t>
            </a:r>
          </a:p>
          <a:p>
            <a:pPr lvl="2" eaLnBrk="1" hangingPunct="1"/>
            <a:r>
              <a:rPr lang="en-US" altLang="en-US" sz="2000" dirty="0"/>
              <a:t>Miss ratio: misses/accesses or </a:t>
            </a:r>
          </a:p>
          <a:p>
            <a:pPr marL="914400" lvl="2" indent="0" eaLnBrk="1" hangingPunct="1">
              <a:buNone/>
            </a:pPr>
            <a:r>
              <a:rPr lang="en-US" altLang="en-US" sz="2000" dirty="0"/>
              <a:t>1–hit ratio</a:t>
            </a:r>
          </a:p>
          <a:p>
            <a:pPr lvl="1" eaLnBrk="1" hangingPunct="1"/>
            <a:r>
              <a:rPr lang="en-US" altLang="en-US" sz="2400" dirty="0"/>
              <a:t>Then accessed data supplied from </a:t>
            </a:r>
          </a:p>
          <a:p>
            <a:pPr marL="457200" lvl="1" indent="0" eaLnBrk="1" hangingPunct="1">
              <a:buNone/>
            </a:pPr>
            <a:r>
              <a:rPr lang="en-US" altLang="en-US" sz="2400" dirty="0"/>
              <a:t>upper level</a:t>
            </a:r>
            <a:endParaRPr lang="en-AU" alt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>
            <a:extLst>
              <a:ext uri="{FF2B5EF4-FFF2-40B4-BE49-F238E27FC236}">
                <a16:creationId xmlns:a16="http://schemas.microsoft.com/office/drawing/2014/main" id="{E8EDB2E1-F69E-4FAB-A6A4-076CCC9E62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Principle of Locality</a:t>
            </a:r>
            <a:endParaRPr lang="en-AU" altLang="en-US"/>
          </a:p>
        </p:txBody>
      </p:sp>
      <p:sp>
        <p:nvSpPr>
          <p:cNvPr id="11268" name="Rectangle 5">
            <a:extLst>
              <a:ext uri="{FF2B5EF4-FFF2-40B4-BE49-F238E27FC236}">
                <a16:creationId xmlns:a16="http://schemas.microsoft.com/office/drawing/2014/main" id="{D88637BD-062C-4F40-9422-748CB3C572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Programs access a small proportion of their address space at any time</a:t>
            </a:r>
          </a:p>
          <a:p>
            <a:pPr eaLnBrk="1" hangingPunct="1"/>
            <a:r>
              <a:rPr lang="en-US" altLang="en-US"/>
              <a:t>Temporal locality</a:t>
            </a:r>
          </a:p>
          <a:p>
            <a:pPr lvl="1" eaLnBrk="1" hangingPunct="1"/>
            <a:r>
              <a:rPr lang="en-US" altLang="en-US"/>
              <a:t>Items accessed recently are likely to be accessed again soon</a:t>
            </a:r>
          </a:p>
          <a:p>
            <a:pPr lvl="1" eaLnBrk="1" hangingPunct="1"/>
            <a:r>
              <a:rPr lang="en-US" altLang="en-US"/>
              <a:t>e.g., instructions in a loop, induction variables</a:t>
            </a:r>
          </a:p>
          <a:p>
            <a:pPr eaLnBrk="1" hangingPunct="1"/>
            <a:r>
              <a:rPr lang="en-US" altLang="en-US"/>
              <a:t>Spatial locality</a:t>
            </a:r>
          </a:p>
          <a:p>
            <a:pPr lvl="1" eaLnBrk="1" hangingPunct="1"/>
            <a:r>
              <a:rPr lang="en-US" altLang="en-US"/>
              <a:t>Items near those accessed recently are likely to be accessed soon</a:t>
            </a:r>
          </a:p>
          <a:p>
            <a:pPr lvl="1" eaLnBrk="1" hangingPunct="1"/>
            <a:r>
              <a:rPr lang="en-US" altLang="en-US"/>
              <a:t>E.g., sequential instruction access, array data</a:t>
            </a:r>
            <a:endParaRPr lang="en-AU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D29F879-417E-407E-BA83-138EB78D36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2481" y="5363"/>
            <a:ext cx="9144000" cy="685800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303BF6-B123-477B-B411-3628E254F630}"/>
              </a:ext>
            </a:extLst>
          </p:cNvPr>
          <p:cNvSpPr/>
          <p:nvPr/>
        </p:nvSpPr>
        <p:spPr bwMode="auto">
          <a:xfrm>
            <a:off x="335360" y="2390535"/>
            <a:ext cx="648072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latin typeface="Arial" charset="0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E19F9D-9178-4878-8F73-A99EEDC2896D}"/>
              </a:ext>
            </a:extLst>
          </p:cNvPr>
          <p:cNvSpPr/>
          <p:nvPr/>
        </p:nvSpPr>
        <p:spPr bwMode="auto">
          <a:xfrm>
            <a:off x="335360" y="3743195"/>
            <a:ext cx="648072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latin typeface="Arial" charset="0"/>
              </a:rPr>
              <a:t>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11D9C2-8F2B-4665-B9E0-3C2D049DF61B}"/>
              </a:ext>
            </a:extLst>
          </p:cNvPr>
          <p:cNvSpPr/>
          <p:nvPr/>
        </p:nvSpPr>
        <p:spPr bwMode="auto">
          <a:xfrm>
            <a:off x="335360" y="5300597"/>
            <a:ext cx="648072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latin typeface="Arial" charset="0"/>
              </a:rPr>
              <a:t>C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82DE3715-9F87-423C-B656-BE618F947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6455540"/>
            <a:ext cx="950403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/>
              <a:t>Chris </a:t>
            </a:r>
            <a:r>
              <a:rPr lang="en-US" altLang="en-US" sz="1100" dirty="0" err="1"/>
              <a:t>Terman</a:t>
            </a:r>
            <a:r>
              <a:rPr lang="en-US" altLang="en-US" sz="1100" dirty="0"/>
              <a:t>. </a:t>
            </a:r>
            <a:r>
              <a:rPr lang="en-US" altLang="en-US" sz="1100" i="1" dirty="0"/>
              <a:t>6.004 Computation Structures. </a:t>
            </a:r>
            <a:r>
              <a:rPr lang="en-US" altLang="en-US" sz="1100" dirty="0"/>
              <a:t>Spring 2017. Massachusetts Institute of Technology: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/>
              <a:t>MIT </a:t>
            </a:r>
            <a:r>
              <a:rPr lang="en-US" altLang="en-US" sz="1100" dirty="0" err="1"/>
              <a:t>OpenCourseWare</a:t>
            </a:r>
            <a:r>
              <a:rPr lang="en-US" altLang="en-US" sz="1100" dirty="0"/>
              <a:t>, </a:t>
            </a:r>
            <a:r>
              <a:rPr lang="en-US" altLang="en-US" sz="1100" dirty="0">
                <a:hlinkClick r:id="rId3"/>
              </a:rPr>
              <a:t>https://ocw.mit.edu</a:t>
            </a:r>
            <a:r>
              <a:rPr lang="en-US" altLang="en-US" sz="1100" dirty="0"/>
              <a:t>. License: </a:t>
            </a:r>
            <a:r>
              <a:rPr lang="en-US" altLang="en-US" sz="1100" dirty="0">
                <a:hlinkClick r:id="rId4"/>
              </a:rPr>
              <a:t>Creative Commons BY-NC-SA</a:t>
            </a:r>
            <a:r>
              <a:rPr lang="en-US" altLang="en-US" sz="11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84346D-5C6D-443F-ABAB-A99AC30EF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2" y="116632"/>
            <a:ext cx="11013016" cy="762000"/>
          </a:xfrm>
        </p:spPr>
        <p:txBody>
          <a:bodyPr/>
          <a:lstStyle/>
          <a:p>
            <a:r>
              <a:rPr lang="en-US" dirty="0"/>
              <a:t>Cache Questions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F8EB71-7413-446C-A2CB-F2DBAF647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should data from memory be placed in a cache</a:t>
            </a:r>
          </a:p>
          <a:p>
            <a:pPr lvl="1"/>
            <a:r>
              <a:rPr lang="en-US" dirty="0"/>
              <a:t>Anywhere, or a specific location?</a:t>
            </a:r>
          </a:p>
          <a:p>
            <a:r>
              <a:rPr lang="en-US" dirty="0"/>
              <a:t>How do we find memory data that may be in cache</a:t>
            </a:r>
          </a:p>
          <a:p>
            <a:pPr lvl="1"/>
            <a:r>
              <a:rPr lang="en-US" dirty="0"/>
              <a:t>And is the cache data valid?</a:t>
            </a:r>
          </a:p>
          <a:p>
            <a:r>
              <a:rPr lang="en-US" dirty="0"/>
              <a:t>Which block is replaced on a cache miss</a:t>
            </a:r>
          </a:p>
          <a:p>
            <a:pPr lvl="1"/>
            <a:r>
              <a:rPr lang="en-US" dirty="0"/>
              <a:t>Optimal strategy?</a:t>
            </a:r>
          </a:p>
          <a:p>
            <a:r>
              <a:rPr lang="en-US" dirty="0"/>
              <a:t>What happens on a write to memory</a:t>
            </a:r>
          </a:p>
          <a:p>
            <a:pPr lvl="1"/>
            <a:r>
              <a:rPr lang="en-US" dirty="0"/>
              <a:t>How do we keep memory and cache in sync?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701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9" descr="f05-05-P374493">
            <a:extLst>
              <a:ext uri="{FF2B5EF4-FFF2-40B4-BE49-F238E27FC236}">
                <a16:creationId xmlns:a16="http://schemas.microsoft.com/office/drawing/2014/main" id="{3D88E82B-EC04-473F-B5BC-2F88A7493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2927350"/>
            <a:ext cx="469265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6">
            <a:extLst>
              <a:ext uri="{FF2B5EF4-FFF2-40B4-BE49-F238E27FC236}">
                <a16:creationId xmlns:a16="http://schemas.microsoft.com/office/drawing/2014/main" id="{600EE2BA-9C61-4D0E-8CA9-65B0F7FA98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Direct Mapped Cache</a:t>
            </a:r>
            <a:endParaRPr lang="en-AU" altLang="en-US"/>
          </a:p>
        </p:txBody>
      </p:sp>
      <p:sp>
        <p:nvSpPr>
          <p:cNvPr id="20485" name="Rectangle 7">
            <a:extLst>
              <a:ext uri="{FF2B5EF4-FFF2-40B4-BE49-F238E27FC236}">
                <a16:creationId xmlns:a16="http://schemas.microsoft.com/office/drawing/2014/main" id="{DCD99ED0-1DA5-4EF0-AB12-DA2A081EE1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3432" y="1125538"/>
            <a:ext cx="8270875" cy="180181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Location determined by address</a:t>
            </a:r>
          </a:p>
          <a:p>
            <a:pPr eaLnBrk="1" hangingPunct="1"/>
            <a:r>
              <a:rPr lang="en-US" altLang="en-US" sz="2800" dirty="0"/>
              <a:t>Direct mapped: only one choice</a:t>
            </a:r>
          </a:p>
          <a:p>
            <a:pPr lvl="1" eaLnBrk="1" hangingPunct="1"/>
            <a:r>
              <a:rPr lang="en-US" altLang="en-US" sz="2400" dirty="0"/>
              <a:t>(Block address) modulo (#Blocks in cache)</a:t>
            </a:r>
            <a:endParaRPr lang="en-AU" altLang="en-US" sz="2400" dirty="0"/>
          </a:p>
        </p:txBody>
      </p:sp>
      <p:sp>
        <p:nvSpPr>
          <p:cNvPr id="20486" name="Rectangle 5">
            <a:extLst>
              <a:ext uri="{FF2B5EF4-FFF2-40B4-BE49-F238E27FC236}">
                <a16:creationId xmlns:a16="http://schemas.microsoft.com/office/drawing/2014/main" id="{6FA7E8FA-CA87-492E-B459-0000CC44D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3741" y="3284984"/>
            <a:ext cx="5976664" cy="282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Number of Blocks is a power of 2</a:t>
            </a:r>
          </a:p>
          <a:p>
            <a:pPr eaLnBrk="1" hangingPunct="1"/>
            <a:r>
              <a:rPr lang="en-US" altLang="en-US" sz="2400" dirty="0"/>
              <a:t>How are memory addresses mapped to the cache?</a:t>
            </a:r>
          </a:p>
          <a:p>
            <a:pPr lvl="1" eaLnBrk="1" hangingPunct="1"/>
            <a:r>
              <a:rPr lang="en-US" altLang="en-US" sz="2000" dirty="0"/>
              <a:t>If cache is size 2</a:t>
            </a:r>
            <a:r>
              <a:rPr lang="en-US" altLang="en-US" sz="2000" baseline="30000" dirty="0"/>
              <a:t>n</a:t>
            </a:r>
            <a:r>
              <a:rPr lang="en-US" altLang="en-US" sz="2000" dirty="0"/>
              <a:t>, use lowest n address bits as cache address</a:t>
            </a:r>
            <a:endParaRPr lang="en-AU" alt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d4e">
  <a:themeElements>
    <a:clrScheme name="cod4e 7">
      <a:dk1>
        <a:srgbClr val="000000"/>
      </a:dk1>
      <a:lt1>
        <a:srgbClr val="FFFFFF"/>
      </a:lt1>
      <a:dk2>
        <a:srgbClr val="0039A6"/>
      </a:dk2>
      <a:lt2>
        <a:srgbClr val="808080"/>
      </a:lt2>
      <a:accent1>
        <a:srgbClr val="9FCAD3"/>
      </a:accent1>
      <a:accent2>
        <a:srgbClr val="C0C0C0"/>
      </a:accent2>
      <a:accent3>
        <a:srgbClr val="FFFFFF"/>
      </a:accent3>
      <a:accent4>
        <a:srgbClr val="000000"/>
      </a:accent4>
      <a:accent5>
        <a:srgbClr val="CDE1E6"/>
      </a:accent5>
      <a:accent6>
        <a:srgbClr val="AEAEAE"/>
      </a:accent6>
      <a:hlink>
        <a:srgbClr val="91AFBF"/>
      </a:hlink>
      <a:folHlink>
        <a:srgbClr val="ECEAAC"/>
      </a:folHlink>
    </a:clrScheme>
    <a:fontScheme name="cod4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d4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4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4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4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4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4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4e 7">
        <a:dk1>
          <a:srgbClr val="000000"/>
        </a:dk1>
        <a:lt1>
          <a:srgbClr val="FFFFFF"/>
        </a:lt1>
        <a:dk2>
          <a:srgbClr val="0039A6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cod4e</Template>
  <TotalTime>9489</TotalTime>
  <Words>2890</Words>
  <Application>Microsoft Office PowerPoint</Application>
  <PresentationFormat>Widescreen</PresentationFormat>
  <Paragraphs>1087</Paragraphs>
  <Slides>41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Arial Black</vt:lpstr>
      <vt:lpstr>Arial Unicode MS</vt:lpstr>
      <vt:lpstr>Calibri</vt:lpstr>
      <vt:lpstr>Corbel</vt:lpstr>
      <vt:lpstr>Times New Roman</vt:lpstr>
      <vt:lpstr>Wingdings</vt:lpstr>
      <vt:lpstr>cod4e</vt:lpstr>
      <vt:lpstr>Chapter 5</vt:lpstr>
      <vt:lpstr>Status</vt:lpstr>
      <vt:lpstr>Midterm 3 Content</vt:lpstr>
      <vt:lpstr>Memory Technology</vt:lpstr>
      <vt:lpstr>Memory Hierarchy Levels</vt:lpstr>
      <vt:lpstr>Principle of Locality</vt:lpstr>
      <vt:lpstr>PowerPoint Presentation</vt:lpstr>
      <vt:lpstr>Cache Questions</vt:lpstr>
      <vt:lpstr>Direct Mapped Cache</vt:lpstr>
      <vt:lpstr>Tags and Valid Bits</vt:lpstr>
      <vt:lpstr>Cache Example</vt:lpstr>
      <vt:lpstr>Cache Example</vt:lpstr>
      <vt:lpstr>Byte offset</vt:lpstr>
      <vt:lpstr>Address Subdivision</vt:lpstr>
      <vt:lpstr>Example: Larger Block Size</vt:lpstr>
      <vt:lpstr>Explanation</vt:lpstr>
      <vt:lpstr>PowerPoint Presentation</vt:lpstr>
      <vt:lpstr>PowerPoint Presentation</vt:lpstr>
      <vt:lpstr>PowerPoint Presentation</vt:lpstr>
      <vt:lpstr>Associative Caches</vt:lpstr>
      <vt:lpstr>Associative Cache Example</vt:lpstr>
      <vt:lpstr>Spectrum of Associativity</vt:lpstr>
      <vt:lpstr>Associativity Example</vt:lpstr>
      <vt:lpstr>Associativity Example</vt:lpstr>
      <vt:lpstr>How Much Associativity</vt:lpstr>
      <vt:lpstr>Set Associative Cache Organization</vt:lpstr>
      <vt:lpstr>Block Placement</vt:lpstr>
      <vt:lpstr>Finding a Block</vt:lpstr>
      <vt:lpstr>Replacement Policy</vt:lpstr>
      <vt:lpstr>Handling Writes</vt:lpstr>
      <vt:lpstr>Write-Through</vt:lpstr>
      <vt:lpstr>Write-Back</vt:lpstr>
      <vt:lpstr>Write Allocation</vt:lpstr>
      <vt:lpstr>Multilevel Caches</vt:lpstr>
      <vt:lpstr>Multilevel Cache Example</vt:lpstr>
      <vt:lpstr>Example (cont.)</vt:lpstr>
      <vt:lpstr>Multilevel Cache Considerations</vt:lpstr>
      <vt:lpstr>Interactions with Software</vt:lpstr>
      <vt:lpstr>Sources of Misses</vt:lpstr>
      <vt:lpstr>Cache Design Trade-offs</vt:lpstr>
      <vt:lpstr>Concluding Remarks</vt:lpstr>
    </vt:vector>
  </TitlesOfParts>
  <Company>Ashenden Designs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>Peter Ashenden</dc:creator>
  <cp:lastModifiedBy>Phil Sharp</cp:lastModifiedBy>
  <cp:revision>90</cp:revision>
  <cp:lastPrinted>2019-07-31T15:59:54Z</cp:lastPrinted>
  <dcterms:created xsi:type="dcterms:W3CDTF">2008-08-25T10:09:57Z</dcterms:created>
  <dcterms:modified xsi:type="dcterms:W3CDTF">2020-05-05T16:28:58Z</dcterms:modified>
</cp:coreProperties>
</file>