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0" r:id="rId1"/>
  </p:sldMasterIdLst>
  <p:notesMasterIdLst>
    <p:notesMasterId r:id="rId48"/>
  </p:notesMasterIdLst>
  <p:handoutMasterIdLst>
    <p:handoutMasterId r:id="rId49"/>
  </p:handoutMasterIdLst>
  <p:sldIdLst>
    <p:sldId id="257" r:id="rId2"/>
    <p:sldId id="258" r:id="rId3"/>
    <p:sldId id="259" r:id="rId4"/>
    <p:sldId id="301" r:id="rId5"/>
    <p:sldId id="260" r:id="rId6"/>
    <p:sldId id="261" r:id="rId7"/>
    <p:sldId id="296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97" r:id="rId26"/>
    <p:sldId id="298" r:id="rId27"/>
    <p:sldId id="279" r:id="rId28"/>
    <p:sldId id="280" r:id="rId29"/>
    <p:sldId id="281" r:id="rId30"/>
    <p:sldId id="282" r:id="rId31"/>
    <p:sldId id="283" r:id="rId32"/>
    <p:sldId id="299" r:id="rId33"/>
    <p:sldId id="284" r:id="rId34"/>
    <p:sldId id="285" r:id="rId35"/>
    <p:sldId id="286" r:id="rId36"/>
    <p:sldId id="287" r:id="rId37"/>
    <p:sldId id="288" r:id="rId38"/>
    <p:sldId id="300" r:id="rId39"/>
    <p:sldId id="302" r:id="rId40"/>
    <p:sldId id="289" r:id="rId41"/>
    <p:sldId id="290" r:id="rId42"/>
    <p:sldId id="291" r:id="rId43"/>
    <p:sldId id="292" r:id="rId44"/>
    <p:sldId id="293" r:id="rId45"/>
    <p:sldId id="294" r:id="rId46"/>
    <p:sldId id="295" r:id="rId47"/>
  </p:sldIdLst>
  <p:sldSz cx="12192000" cy="6858000"/>
  <p:notesSz cx="7302500" cy="9588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FFF0"/>
    <a:srgbClr val="CE0000"/>
    <a:srgbClr val="FF7C80"/>
    <a:srgbClr val="336699"/>
    <a:srgbClr val="6699FF"/>
    <a:srgbClr val="DDDDDD"/>
    <a:srgbClr val="EAEAEA"/>
    <a:srgbClr val="4D4D4D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31" autoAdjust="0"/>
    <p:restoredTop sz="83932" autoAdjust="0"/>
  </p:normalViewPr>
  <p:slideViewPr>
    <p:cSldViewPr>
      <p:cViewPr varScale="1">
        <p:scale>
          <a:sx n="80" d="100"/>
          <a:sy n="80" d="100"/>
        </p:scale>
        <p:origin x="76" y="636"/>
      </p:cViewPr>
      <p:guideLst>
        <p:guide orient="horz" pos="16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6704"/>
    </p:cViewPr>
  </p:sorterViewPr>
  <p:notesViewPr>
    <p:cSldViewPr>
      <p:cViewPr>
        <p:scale>
          <a:sx n="100" d="100"/>
          <a:sy n="100" d="100"/>
        </p:scale>
        <p:origin x="-54" y="-72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0" tIns="48250" rIns="96500" bIns="48250" numCol="1" anchor="t" anchorCtr="0" compatLnSpc="1">
            <a:prstTxWarp prst="textNoShape">
              <a:avLst/>
            </a:prstTxWarp>
          </a:bodyPr>
          <a:lstStyle>
            <a:lvl1pPr algn="l" defTabSz="965200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0" tIns="48250" rIns="96500" bIns="4825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0" tIns="48250" rIns="96500" bIns="48250" numCol="1" anchor="b" anchorCtr="0" compatLnSpc="1">
            <a:prstTxWarp prst="textNoShape">
              <a:avLst/>
            </a:prstTxWarp>
          </a:bodyPr>
          <a:lstStyle>
            <a:lvl1pPr algn="l" defTabSz="965200">
              <a:defRPr sz="1200"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0" tIns="48250" rIns="96500" bIns="4825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fld id="{595BABDE-BF51-BE4A-A11A-C892320534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25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0" tIns="48250" rIns="96500" bIns="48250" numCol="1" anchor="t" anchorCtr="0" compatLnSpc="1">
            <a:prstTxWarp prst="textNoShape">
              <a:avLst/>
            </a:prstTxWarp>
          </a:bodyPr>
          <a:lstStyle>
            <a:lvl1pPr algn="l" defTabSz="965200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0" tIns="48250" rIns="96500" bIns="4825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5613" y="719138"/>
            <a:ext cx="6391275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0" tIns="48250" rIns="96500" bIns="482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0" tIns="48250" rIns="96500" bIns="48250" numCol="1" anchor="b" anchorCtr="0" compatLnSpc="1">
            <a:prstTxWarp prst="textNoShape">
              <a:avLst/>
            </a:prstTxWarp>
          </a:bodyPr>
          <a:lstStyle>
            <a:lvl1pPr algn="l" defTabSz="965200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500" tIns="48250" rIns="96500" bIns="4825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Garamond" charset="0"/>
              </a:defRPr>
            </a:lvl1pPr>
          </a:lstStyle>
          <a:p>
            <a:fld id="{29B8CFE5-37FC-2042-895A-D59122908D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2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7FC2D-1610-CB40-BC02-AFBDA3D8E007}" type="slidenum">
              <a:rPr lang="en-US"/>
              <a:pPr/>
              <a:t>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996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B31BE-84C6-EC40-8077-A5F83D5ED866}" type="slidenum">
              <a:rPr lang="en-US"/>
              <a:pPr/>
              <a:t>12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129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982886-CA75-8140-8801-379B3C730156}" type="slidenum">
              <a:rPr lang="en-US"/>
              <a:pPr/>
              <a:t>14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75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91600D-0226-5F40-A667-6DAA9CADD628}" type="slidenum">
              <a:rPr lang="en-US"/>
              <a:pPr/>
              <a:t>15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86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AD539-522A-D242-8F94-C5A48815BDA2}" type="slidenum">
              <a:rPr lang="en-US"/>
              <a:pPr/>
              <a:t>17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652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9CCC8-D4DF-204A-ACDA-CE00A9FF9E25}" type="slidenum">
              <a:rPr lang="en-US"/>
              <a:pPr/>
              <a:t>18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669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913EA2-66B1-AB4E-BEBB-83D030849406}" type="slidenum">
              <a:rPr lang="en-US"/>
              <a:pPr/>
              <a:t>20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861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96D0A-A36F-0D4A-BD83-59EC23CBD947}" type="slidenum">
              <a:rPr lang="en-US"/>
              <a:pPr/>
              <a:t>21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222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718FAB-0288-1D46-ABEF-EA3F2D2B6CD4}" type="slidenum">
              <a:rPr lang="en-US"/>
              <a:pPr/>
              <a:t>23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281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F46A55-C767-8B4A-913D-0B4F2095CF98}" type="slidenum">
              <a:rPr lang="en-US"/>
              <a:pPr/>
              <a:t>24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009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62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853" indent="-285713" defTabSz="966662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2851" indent="-228570" defTabSz="966662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99992" indent="-228570" defTabSz="966662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132" indent="-228570" defTabSz="966662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273" indent="-228570" defTabSz="9666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413" indent="-228570" defTabSz="9666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8554" indent="-228570" defTabSz="9666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5695" indent="-228570" defTabSz="9666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00E8728-7E5A-4ABA-B87D-E102468EB39D}" type="slidenum">
              <a:rPr lang="en-US">
                <a:latin typeface="Garamond" charset="0"/>
              </a:rPr>
              <a:pPr/>
              <a:t>25</a:t>
            </a:fld>
            <a:endParaRPr lang="en-US">
              <a:latin typeface="Garamond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072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1D7527-6D76-2642-9255-9BF16556CC53}" type="slidenum">
              <a:rPr lang="en-US"/>
              <a:pPr/>
              <a:t>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325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F0617-FAD0-2241-A733-DD952D12DAE7}" type="slidenum">
              <a:rPr lang="en-US"/>
              <a:pPr/>
              <a:t>27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637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5613" y="719138"/>
            <a:ext cx="6391275" cy="3595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instructions that alters a register sets the condition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8CFE5-37FC-2042-895A-D59122908D7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331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21A2FB-F37C-3443-BDA4-62640E6615E3}" type="slidenum">
              <a:rPr lang="en-US"/>
              <a:pPr/>
              <a:t>30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all zero, no CC is tested, so branch is never taken. (See Appendix B.)</a:t>
            </a:r>
          </a:p>
          <a:p>
            <a:r>
              <a:rPr lang="en-US"/>
              <a:t>If all one, then all are tested.  Since at least one of the CC bits is set to one after each operate/load instruction, then branch is always taken.  (Assumes some instruction has set CC before branch instruction, otherwise undefined.)</a:t>
            </a:r>
          </a:p>
        </p:txBody>
      </p:sp>
    </p:spTree>
    <p:extLst>
      <p:ext uri="{BB962C8B-B14F-4D97-AF65-F5344CB8AC3E}">
        <p14:creationId xmlns:p14="http://schemas.microsoft.com/office/powerpoint/2010/main" val="19955701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D7361-3D67-0D40-8450-4319D274E0F7}" type="slidenum">
              <a:rPr lang="en-US"/>
              <a:pPr/>
              <a:t>31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27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C1BFAA-4D5A-874B-8FA0-30D584E34720}" type="slidenum">
              <a:rPr lang="en-US"/>
              <a:pPr/>
              <a:t>35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612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D4AB3-F67C-AB49-A146-2A2D3B2D1C1B}" type="slidenum">
              <a:rPr lang="en-US"/>
              <a:pPr/>
              <a:t>42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874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32BF3-57B6-934D-A617-90B9C5B5BC72}" type="slidenum">
              <a:rPr lang="en-US"/>
              <a:pPr/>
              <a:t>43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712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CB30CD-84CF-F443-8DC4-A6C606921DD3}" type="slidenum">
              <a:rPr lang="en-US"/>
              <a:pPr/>
              <a:t>44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168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9F22D7-AEE7-7941-8289-579B1A6D651D}" type="slidenum">
              <a:rPr lang="en-US"/>
              <a:pPr/>
              <a:t>45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863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BD3FA0-39D8-CA46-8C14-8E7803B7923E}" type="slidenum">
              <a:rPr lang="en-US"/>
              <a:pPr/>
              <a:t>46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57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32E73A-6E2A-2A49-AB1C-508A318D5014}" type="slidenum">
              <a:rPr lang="en-US"/>
              <a:pPr/>
              <a:t>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47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1AAD74-789E-B640-A4B1-8BEE9B238FC1}" type="slidenum">
              <a:rPr lang="en-US"/>
              <a:pPr/>
              <a:t>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95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1AAD74-789E-B640-A4B1-8BEE9B238FC1}" type="slidenum">
              <a:rPr lang="en-US"/>
              <a:pPr/>
              <a:t>7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74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EC456F-39A4-7849-BA4B-A0E29F6CB8E0}" type="slidenum">
              <a:rPr lang="en-US"/>
              <a:pPr/>
              <a:t>8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59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BEBAE-D51C-3C41-BD46-09208B13E06A}" type="slidenum">
              <a:rPr lang="en-US"/>
              <a:pPr/>
              <a:t>9</a:t>
            </a:fld>
            <a:endParaRPr lang="en-US"/>
          </a:p>
        </p:txBody>
      </p:sp>
      <p:sp>
        <p:nvSpPr>
          <p:cNvPr id="778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5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82436-6439-3B47-8F21-CE8A078748CA}" type="slidenum">
              <a:rPr lang="en-US"/>
              <a:pPr/>
              <a:t>10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7620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74637-A730-9345-B773-FD8AFFF4644D}" type="slidenum">
              <a:rPr lang="en-US"/>
              <a:pPr/>
              <a:t>11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5613" y="719138"/>
            <a:ext cx="6391275" cy="35956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Subtract: R3 = R1 - R2</a:t>
            </a:r>
          </a:p>
          <a:p>
            <a:r>
              <a:rPr lang="en-US" dirty="0"/>
              <a:t>Take 2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complement of R2, then add to R1.</a:t>
            </a:r>
          </a:p>
          <a:p>
            <a:r>
              <a:rPr lang="en-US" dirty="0"/>
              <a:t>(1) R2 = NOT(R2)</a:t>
            </a:r>
          </a:p>
          <a:p>
            <a:r>
              <a:rPr lang="en-US" dirty="0"/>
              <a:t>(2) R2 = R2 + 1</a:t>
            </a:r>
          </a:p>
          <a:p>
            <a:r>
              <a:rPr lang="en-US" dirty="0"/>
              <a:t>(3) R3 = R1 + R2</a:t>
            </a:r>
          </a:p>
          <a:p>
            <a:endParaRPr lang="en-US" dirty="0"/>
          </a:p>
          <a:p>
            <a:r>
              <a:rPr lang="en-US" dirty="0"/>
              <a:t>OR: R3 = R1 OR R2</a:t>
            </a:r>
          </a:p>
          <a:p>
            <a:r>
              <a:rPr lang="en-US" dirty="0"/>
              <a:t>Use </a:t>
            </a:r>
            <a:r>
              <a:rPr lang="en-US" dirty="0" err="1"/>
              <a:t>DeMorgan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Law -- invert R1 and R2, AND, then invert result.</a:t>
            </a:r>
          </a:p>
          <a:p>
            <a:r>
              <a:rPr lang="en-US" dirty="0"/>
              <a:t>(1) R1 = NOT(R1)</a:t>
            </a:r>
          </a:p>
          <a:p>
            <a:r>
              <a:rPr lang="en-US" dirty="0"/>
              <a:t>(2) R2 = NOT(R2)</a:t>
            </a:r>
          </a:p>
          <a:p>
            <a:r>
              <a:rPr lang="en-US" dirty="0"/>
              <a:t>(3) R3 = R1 AND R2</a:t>
            </a:r>
          </a:p>
          <a:p>
            <a:r>
              <a:rPr lang="en-US" dirty="0"/>
              <a:t>(4) R3 = NOT(R3)</a:t>
            </a:r>
          </a:p>
          <a:p>
            <a:endParaRPr lang="en-US" dirty="0"/>
          </a:p>
          <a:p>
            <a:r>
              <a:rPr lang="en-US" dirty="0"/>
              <a:t>Register-to-register copy: R3 = R2</a:t>
            </a:r>
          </a:p>
          <a:p>
            <a:r>
              <a:rPr lang="en-US" dirty="0"/>
              <a:t>R3 = R2 + 0 (Add-immediate)</a:t>
            </a:r>
          </a:p>
          <a:p>
            <a:endParaRPr lang="en-US" dirty="0"/>
          </a:p>
          <a:p>
            <a:r>
              <a:rPr lang="en-US" dirty="0"/>
              <a:t>Initialize to zero: R1 = 0</a:t>
            </a:r>
          </a:p>
          <a:p>
            <a:r>
              <a:rPr lang="en-US" dirty="0"/>
              <a:t>R1 = R1 AND 0 (And-immediate)</a:t>
            </a:r>
          </a:p>
        </p:txBody>
      </p:sp>
    </p:spTree>
    <p:extLst>
      <p:ext uri="{BB962C8B-B14F-4D97-AF65-F5344CB8AC3E}">
        <p14:creationId xmlns:p14="http://schemas.microsoft.com/office/powerpoint/2010/main" val="2850307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3074"/>
          <p:cNvSpPr>
            <a:spLocks noGrp="1" noChangeArrowheads="1"/>
          </p:cNvSpPr>
          <p:nvPr>
            <p:ph type="ctrTitle"/>
          </p:nvPr>
        </p:nvSpPr>
        <p:spPr>
          <a:xfrm>
            <a:off x="4673600" y="2286000"/>
            <a:ext cx="6908800" cy="2133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3235" name="Text Box 3075"/>
          <p:cNvSpPr txBox="1">
            <a:spLocks noChangeArrowheads="1"/>
          </p:cNvSpPr>
          <p:nvPr/>
        </p:nvSpPr>
        <p:spPr bwMode="auto">
          <a:xfrm>
            <a:off x="1625600" y="533400"/>
            <a:ext cx="9448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Arial" charset="0"/>
            </a:endParaRPr>
          </a:p>
        </p:txBody>
      </p:sp>
      <p:pic>
        <p:nvPicPr>
          <p:cNvPr id="223236" name="Picture 3076" descr="C:\Documents and Settings\Greg Byrd\My Documents\ece206\mh-slides\tit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5677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93513267-C7B5-234C-8E8D-6DF96A15ED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7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609600"/>
            <a:ext cx="28956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09600"/>
            <a:ext cx="8483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119ECB58-158D-9648-8908-1ACBB3A368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1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1158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115824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075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22DEA22B-81B0-9B41-8166-E3BEBDEE27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0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5689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689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56B5A2A5-BB5E-6E40-919A-A331FD629D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7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74B44C3B-DB66-4044-849A-9C95E9CB98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6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7EB98C97-E24F-1740-AE7F-BC7C4C19B1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4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624EBBF1-227F-CA41-87E0-00F532870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8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98A8266D-FA70-944A-A9A8-6C70567162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8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BFC30448-5EDB-A74C-92DA-E400BFDD8A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6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4098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1158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22211" name="Rectangle 409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2212" name="Rectangle 410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24600"/>
            <a:ext cx="314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+mn-lt"/>
              </a:defRPr>
            </a:lvl1pPr>
          </a:lstStyle>
          <a:p>
            <a:r>
              <a:rPr lang="en-US"/>
              <a:t>12-</a:t>
            </a:r>
            <a:fld id="{6B1FEC3F-498E-4A41-8AB5-830BFB689A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495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</a:defRPr>
      </a:lvl2pPr>
      <a:lvl3pPr marL="1022350" indent="-2222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2000" b="1">
          <a:solidFill>
            <a:schemeClr val="tx1"/>
          </a:solidFill>
          <a:latin typeface="+mn-lt"/>
          <a:ea typeface="+mn-ea"/>
        </a:defRPr>
      </a:lvl3pPr>
      <a:lvl4pPr marL="1366838" indent="-176213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+mn-ea"/>
        </a:defRPr>
      </a:lvl4pPr>
      <a:lvl5pPr marL="17160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5pPr>
      <a:lvl6pPr marL="21732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6pPr>
      <a:lvl7pPr marL="26304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7pPr>
      <a:lvl8pPr marL="30876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8pPr>
      <a:lvl9pPr marL="35448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0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05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5</a:t>
            </a:r>
            <a:br>
              <a:rPr lang="en-US"/>
            </a:br>
            <a:r>
              <a:rPr lang="en-US" b="0"/>
              <a:t>The LC-3</a:t>
            </a:r>
          </a:p>
        </p:txBody>
      </p:sp>
    </p:spTree>
    <p:extLst>
      <p:ext uri="{BB962C8B-B14F-4D97-AF65-F5344CB8AC3E}">
        <p14:creationId xmlns:p14="http://schemas.microsoft.com/office/powerpoint/2010/main" val="833458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00" name="Picture 20" descr="C:\Documents and Settings\gbyrd\My Documents\ece206\mh-slides\e2\ch05-figures\ch05-08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6015038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ADD/AND (Immediate)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1518176" y="3429001"/>
            <a:ext cx="345652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Note: Immediate field is</a:t>
            </a:r>
            <a:br>
              <a:rPr lang="en-US" i="1"/>
            </a:br>
            <a:r>
              <a:rPr lang="en-US" b="1" i="1"/>
              <a:t>sign-extended</a:t>
            </a:r>
            <a:r>
              <a:rPr lang="en-US" i="1"/>
              <a:t>.</a:t>
            </a:r>
          </a:p>
        </p:txBody>
      </p:sp>
      <p:pic>
        <p:nvPicPr>
          <p:cNvPr id="46097" name="Picture 17" descr="C:\Documents and Settings\gbyrd\My Documents\ece206\mh-slides\e2\ch05-figures\ch05-0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143001"/>
            <a:ext cx="7313613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6438900" y="533401"/>
            <a:ext cx="363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>
                <a:solidFill>
                  <a:schemeClr val="accent2"/>
                </a:solidFill>
                <a:latin typeface="Franklin Gothic Book" charset="0"/>
              </a:rPr>
              <a:t>this one means </a:t>
            </a:r>
            <a:r>
              <a:rPr lang="ja-JP" altLang="en-US" sz="1800" i="1">
                <a:solidFill>
                  <a:schemeClr val="accent2"/>
                </a:solidFill>
                <a:latin typeface="Arial"/>
              </a:rPr>
              <a:t>“</a:t>
            </a:r>
            <a:r>
              <a:rPr lang="en-US" sz="1800" i="1">
                <a:solidFill>
                  <a:schemeClr val="accent2"/>
                </a:solidFill>
                <a:latin typeface="Franklin Gothic Book" charset="0"/>
              </a:rPr>
              <a:t>immediate mode</a:t>
            </a:r>
            <a:r>
              <a:rPr lang="ja-JP" altLang="en-US" sz="1800" i="1">
                <a:solidFill>
                  <a:schemeClr val="accent2"/>
                </a:solidFill>
                <a:latin typeface="Arial"/>
              </a:rPr>
              <a:t>”</a:t>
            </a:r>
            <a:endParaRPr lang="en-US" sz="1800" i="1">
              <a:solidFill>
                <a:schemeClr val="accent2"/>
              </a:solidFill>
              <a:latin typeface="Franklin Gothic Book" charset="0"/>
            </a:endParaRPr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>
            <a:off x="6934200" y="876300"/>
            <a:ext cx="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610601" y="2743201"/>
            <a:ext cx="1876425" cy="646331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rgbClr val="ACBAB7">
                    <a:lumMod val="75000"/>
                  </a:srgbClr>
                </a:solidFill>
                <a:latin typeface="Arial" charset="0"/>
                <a:ea typeface="ＭＳ Ｐゴシック" charset="-128"/>
              </a:rPr>
              <a:t>Assembly Ex: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Add R3, R3, #1</a:t>
            </a:r>
          </a:p>
        </p:txBody>
      </p:sp>
    </p:spTree>
    <p:extLst>
      <p:ext uri="{BB962C8B-B14F-4D97-AF65-F5344CB8AC3E}">
        <p14:creationId xmlns:p14="http://schemas.microsoft.com/office/powerpoint/2010/main" val="4177070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Operate Instructions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only ADD, AND, NOT…</a:t>
            </a:r>
          </a:p>
          <a:p>
            <a:pPr marL="742950" lvl="1" indent="-285750" eaLnBrk="1" hangingPunct="1">
              <a:spcBef>
                <a:spcPct val="50000"/>
              </a:spcBef>
              <a:buClr>
                <a:srgbClr val="0066CC"/>
              </a:buClr>
              <a:buSzPct val="50000"/>
              <a:buFont typeface="Wingdings" charset="2"/>
              <a:buChar char="n"/>
              <a:defRPr/>
            </a:pPr>
            <a:r>
              <a:rPr lang="en-US" sz="2400" dirty="0"/>
              <a:t>How do we subtract? </a:t>
            </a:r>
          </a:p>
          <a:p>
            <a:pPr marL="742950" lvl="1" indent="-285750" eaLnBrk="1" hangingPunct="1">
              <a:spcBef>
                <a:spcPct val="50000"/>
              </a:spcBef>
              <a:buClr>
                <a:srgbClr val="0066CC"/>
              </a:buClr>
              <a:buSzPct val="50000"/>
              <a:buFont typeface="Wingdings" charset="2"/>
              <a:buChar char="n"/>
              <a:defRPr/>
            </a:pPr>
            <a:endParaRPr lang="en-US" dirty="0"/>
          </a:p>
          <a:p>
            <a:pPr marL="742950" lvl="1" indent="-285750" eaLnBrk="1" hangingPunct="1">
              <a:spcBef>
                <a:spcPct val="50000"/>
              </a:spcBef>
              <a:buClr>
                <a:srgbClr val="0066CC"/>
              </a:buClr>
              <a:buSzPct val="50000"/>
              <a:buFont typeface="Wingdings" charset="2"/>
              <a:buChar char="n"/>
              <a:defRPr/>
            </a:pPr>
            <a:r>
              <a:rPr lang="en-US" sz="2400" dirty="0"/>
              <a:t>How do we OR?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charset="-128"/>
              </a:rPr>
              <a:t>Hint: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charset="-128"/>
              </a:rPr>
              <a:t>Demorgan’s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charset="-128"/>
              </a:rPr>
              <a:t> law</a:t>
            </a:r>
          </a:p>
          <a:p>
            <a:pPr marL="742950" lvl="1" indent="-285750" eaLnBrk="1" hangingPunct="1">
              <a:spcBef>
                <a:spcPct val="50000"/>
              </a:spcBef>
              <a:buClr>
                <a:srgbClr val="0066CC"/>
              </a:buClr>
              <a:buSzPct val="50000"/>
              <a:buFont typeface="Wingdings" charset="2"/>
              <a:buChar char="n"/>
              <a:defRPr/>
            </a:pPr>
            <a:endParaRPr lang="en-US" sz="2400" b="0" dirty="0">
              <a:solidFill>
                <a:srgbClr val="ACBAB7">
                  <a:lumMod val="75000"/>
                </a:srgbClr>
              </a:solidFill>
              <a:effectLst>
                <a:outerShdw blurRad="38100" dist="38100" dir="2700000" algn="tl">
                  <a:srgbClr val="FFFFFF"/>
                </a:outerShdw>
              </a:effectLst>
              <a:ea typeface="ＭＳ Ｐゴシック" charset="-128"/>
            </a:endParaRPr>
          </a:p>
          <a:p>
            <a:pPr marL="742950" lvl="1" indent="-285750" eaLnBrk="1" hangingPunct="1">
              <a:spcBef>
                <a:spcPct val="50000"/>
              </a:spcBef>
              <a:buClr>
                <a:srgbClr val="0066CC"/>
              </a:buClr>
              <a:buSzPct val="50000"/>
              <a:buFont typeface="Wingdings" charset="2"/>
              <a:buChar char="n"/>
              <a:defRPr/>
            </a:pPr>
            <a:r>
              <a:rPr lang="en-US" sz="2400" dirty="0"/>
              <a:t>How do we copy from one register to another?</a:t>
            </a:r>
          </a:p>
          <a:p>
            <a:pPr marL="742950" lvl="1" indent="-285750" eaLnBrk="1" hangingPunct="1">
              <a:spcBef>
                <a:spcPct val="50000"/>
              </a:spcBef>
              <a:buClr>
                <a:srgbClr val="0066CC"/>
              </a:buClr>
              <a:buSzPct val="50000"/>
              <a:buFont typeface="Wingdings" charset="2"/>
              <a:buChar char="n"/>
              <a:defRPr/>
            </a:pPr>
            <a:endParaRPr lang="en-US" sz="2400" b="0" dirty="0">
              <a:solidFill>
                <a:srgbClr val="ACBAB7">
                  <a:lumMod val="75000"/>
                </a:srgbClr>
              </a:solidFill>
              <a:effectLst>
                <a:outerShdw blurRad="38100" dist="38100" dir="2700000" algn="tl">
                  <a:srgbClr val="FFFFFF"/>
                </a:outerShdw>
              </a:effectLst>
              <a:ea typeface="ＭＳ Ｐゴシック" charset="-128"/>
            </a:endParaRPr>
          </a:p>
          <a:p>
            <a:pPr marL="742950" lvl="1" indent="-285750" eaLnBrk="1" hangingPunct="1">
              <a:spcBef>
                <a:spcPct val="50000"/>
              </a:spcBef>
              <a:buClr>
                <a:srgbClr val="0066CC"/>
              </a:buClr>
              <a:buSzPct val="50000"/>
              <a:buFont typeface="Wingdings" charset="2"/>
              <a:buChar char="n"/>
              <a:defRPr/>
            </a:pPr>
            <a:r>
              <a:rPr lang="en-US" sz="2400" dirty="0"/>
              <a:t>How do we initialize a register to zero?</a:t>
            </a:r>
          </a:p>
          <a:p>
            <a:pPr marL="742950" lvl="1" indent="-285750" eaLnBrk="1" hangingPunct="1">
              <a:spcBef>
                <a:spcPct val="50000"/>
              </a:spcBef>
              <a:buClr>
                <a:srgbClr val="0066CC"/>
              </a:buClr>
              <a:buSzPct val="50000"/>
              <a:buFont typeface="Wingdings" charset="2"/>
              <a:buChar char="n"/>
              <a:defRPr/>
            </a:pPr>
            <a:endParaRPr lang="en-US" sz="2400" dirty="0"/>
          </a:p>
          <a:p>
            <a:pPr marL="742950" lvl="1" indent="-285750" eaLnBrk="1" hangingPunct="1">
              <a:spcBef>
                <a:spcPct val="50000"/>
              </a:spcBef>
              <a:buClr>
                <a:srgbClr val="0066CC"/>
              </a:buClr>
              <a:buSzPct val="50000"/>
              <a:buFont typeface="Wingdings" charset="2"/>
              <a:buChar char="n"/>
              <a:defRPr/>
            </a:pPr>
            <a:endParaRPr lang="en-US" sz="2400" b="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ＭＳ Ｐゴシック" charset="-128"/>
            </a:endParaRPr>
          </a:p>
          <a:p>
            <a:pPr marL="341313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37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Movement Instructions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10515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Load -- read data </a:t>
            </a:r>
            <a:r>
              <a:rPr lang="en-US" dirty="0">
                <a:solidFill>
                  <a:srgbClr val="009900"/>
                </a:solidFill>
              </a:rPr>
              <a:t>from memory to register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E0000"/>
                </a:solidFill>
              </a:rPr>
              <a:t>LD:</a:t>
            </a:r>
            <a:r>
              <a:rPr lang="en-US" dirty="0"/>
              <a:t> PC-relative mode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E0000"/>
                </a:solidFill>
              </a:rPr>
              <a:t>LDR:</a:t>
            </a:r>
            <a:r>
              <a:rPr lang="en-US" dirty="0"/>
              <a:t> </a:t>
            </a:r>
            <a:r>
              <a:rPr lang="en-US" dirty="0" err="1"/>
              <a:t>base+offset</a:t>
            </a:r>
            <a:r>
              <a:rPr lang="en-US" dirty="0"/>
              <a:t> mode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E0000"/>
                </a:solidFill>
              </a:rPr>
              <a:t>LDI:</a:t>
            </a:r>
            <a:r>
              <a:rPr lang="en-US" dirty="0"/>
              <a:t> indirect mode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Store -- write data </a:t>
            </a:r>
            <a:r>
              <a:rPr lang="en-US" dirty="0">
                <a:solidFill>
                  <a:srgbClr val="009900"/>
                </a:solidFill>
              </a:rPr>
              <a:t>from register to memory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E0000"/>
                </a:solidFill>
              </a:rPr>
              <a:t>ST:</a:t>
            </a:r>
            <a:r>
              <a:rPr lang="en-US" dirty="0"/>
              <a:t> PC-relative mode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E0000"/>
                </a:solidFill>
              </a:rPr>
              <a:t>STR:</a:t>
            </a:r>
            <a:r>
              <a:rPr lang="en-US" dirty="0"/>
              <a:t> </a:t>
            </a:r>
            <a:r>
              <a:rPr lang="en-US" dirty="0" err="1"/>
              <a:t>base+offset</a:t>
            </a:r>
            <a:r>
              <a:rPr lang="en-US" dirty="0"/>
              <a:t> mode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E0000"/>
                </a:solidFill>
              </a:rPr>
              <a:t>STI:</a:t>
            </a:r>
            <a:r>
              <a:rPr lang="en-US" dirty="0"/>
              <a:t> indirect mode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Load effective address -- compute address, save in register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E0000"/>
                </a:solidFill>
              </a:rPr>
              <a:t>LEA:</a:t>
            </a:r>
            <a:r>
              <a:rPr lang="en-US" dirty="0"/>
              <a:t> immediate mode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does not access memory</a:t>
            </a:r>
          </a:p>
        </p:txBody>
      </p:sp>
    </p:spTree>
    <p:extLst>
      <p:ext uri="{BB962C8B-B14F-4D97-AF65-F5344CB8AC3E}">
        <p14:creationId xmlns:p14="http://schemas.microsoft.com/office/powerpoint/2010/main" val="684978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PC-Relative Addressing Mode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424" y="762000"/>
            <a:ext cx="8813576" cy="5486400"/>
          </a:xfrm>
        </p:spPr>
        <p:txBody>
          <a:bodyPr/>
          <a:lstStyle/>
          <a:p>
            <a:r>
              <a:rPr lang="en-US" dirty="0"/>
              <a:t>Want to specify address directly in the instruction</a:t>
            </a:r>
          </a:p>
          <a:p>
            <a:pPr lvl="1"/>
            <a:r>
              <a:rPr lang="en-US" dirty="0"/>
              <a:t>But an address is 16 bits, and so is an instruction!</a:t>
            </a:r>
          </a:p>
          <a:p>
            <a:pPr lvl="1"/>
            <a:r>
              <a:rPr lang="en-US" dirty="0"/>
              <a:t>After subtracting 4 bits for opcode and 3 bits for register, we have </a:t>
            </a:r>
            <a:r>
              <a:rPr lang="en-US" u="sng" dirty="0"/>
              <a:t>9 bits</a:t>
            </a:r>
            <a:r>
              <a:rPr lang="en-US" dirty="0"/>
              <a:t> available for address.</a:t>
            </a:r>
          </a:p>
          <a:p>
            <a:endParaRPr lang="en-US" dirty="0"/>
          </a:p>
          <a:p>
            <a:r>
              <a:rPr lang="en-US" dirty="0">
                <a:solidFill>
                  <a:srgbClr val="009900"/>
                </a:solidFill>
              </a:rPr>
              <a:t>Solution: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Use the 9 bits as a </a:t>
            </a:r>
            <a:r>
              <a:rPr lang="en-US" i="1" u="sng" dirty="0">
                <a:solidFill>
                  <a:srgbClr val="009900"/>
                </a:solidFill>
              </a:rPr>
              <a:t>signed offset</a:t>
            </a:r>
            <a:r>
              <a:rPr lang="en-US" dirty="0">
                <a:solidFill>
                  <a:srgbClr val="009900"/>
                </a:solidFill>
              </a:rPr>
              <a:t> from the current PC.</a:t>
            </a:r>
          </a:p>
          <a:p>
            <a:endParaRPr lang="en-US" dirty="0"/>
          </a:p>
          <a:p>
            <a:r>
              <a:rPr lang="en-US" dirty="0"/>
              <a:t>9 bits:</a:t>
            </a:r>
          </a:p>
          <a:p>
            <a:r>
              <a:rPr lang="en-US" dirty="0"/>
              <a:t>Can form any address X, such that: </a:t>
            </a:r>
          </a:p>
          <a:p>
            <a:endParaRPr lang="en-US" dirty="0"/>
          </a:p>
          <a:p>
            <a:r>
              <a:rPr lang="en-US" sz="2000" dirty="0"/>
              <a:t>Remember that PC is incremented as part of the FETCH phase;</a:t>
            </a:r>
          </a:p>
          <a:p>
            <a:r>
              <a:rPr lang="en-US" sz="2000" dirty="0"/>
              <a:t>This is done </a:t>
            </a:r>
            <a:r>
              <a:rPr lang="en-US" sz="2000" u="sng" dirty="0"/>
              <a:t>before</a:t>
            </a:r>
            <a:r>
              <a:rPr lang="en-US" sz="2000" dirty="0"/>
              <a:t> the EVALUATE ADDRESS stage.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859538"/>
              </p:ext>
            </p:extLst>
          </p:nvPr>
        </p:nvGraphicFramePr>
        <p:xfrm>
          <a:off x="1384525" y="3997325"/>
          <a:ext cx="287343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8" name="Equation" r:id="rId3" imgW="2831760" imgH="355320" progId="Equation.3">
                  <p:embed/>
                </p:oleObj>
              </mc:Choice>
              <mc:Fallback>
                <p:oleObj name="Equation" r:id="rId3" imgW="28317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525" y="3997325"/>
                        <a:ext cx="287343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894908"/>
              </p:ext>
            </p:extLst>
          </p:nvPr>
        </p:nvGraphicFramePr>
        <p:xfrm>
          <a:off x="5727925" y="4438650"/>
          <a:ext cx="325999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9" name="Equation" r:id="rId5" imgW="3213000" imgH="355320" progId="Equation.3">
                  <p:embed/>
                </p:oleObj>
              </mc:Choice>
              <mc:Fallback>
                <p:oleObj name="Equation" r:id="rId5" imgW="32130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7925" y="4438650"/>
                        <a:ext cx="325999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762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LD (PC-Relative)</a:t>
            </a:r>
          </a:p>
        </p:txBody>
      </p:sp>
      <p:pic>
        <p:nvPicPr>
          <p:cNvPr id="49172" name="Picture 20" descr="C:\Documents and Settings\gbyrd\My Documents\ece206\mh-slides\e2\ch05-figures\ch05-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143001"/>
            <a:ext cx="7212013" cy="6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9174" name="Picture 22" descr="C:\Documents and Settings\gbyrd\My Documents\ece206\mh-slides\e2\ch05-figures\ch05-12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7401"/>
            <a:ext cx="7431088" cy="449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102601" y="304801"/>
            <a:ext cx="1876425" cy="646331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rgbClr val="ACBAB7">
                    <a:lumMod val="75000"/>
                  </a:srgbClr>
                </a:solidFill>
                <a:latin typeface="Arial" charset="0"/>
                <a:ea typeface="ＭＳ Ｐゴシック" charset="-128"/>
              </a:rPr>
              <a:t>Assembly Ex: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LD R1, Label1</a:t>
            </a:r>
          </a:p>
        </p:txBody>
      </p:sp>
    </p:spTree>
    <p:extLst>
      <p:ext uri="{BB962C8B-B14F-4D97-AF65-F5344CB8AC3E}">
        <p14:creationId xmlns:p14="http://schemas.microsoft.com/office/powerpoint/2010/main" val="163239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 (PC-Relative)</a:t>
            </a:r>
          </a:p>
        </p:txBody>
      </p:sp>
      <p:pic>
        <p:nvPicPr>
          <p:cNvPr id="50186" name="Picture 10" descr="C:\Documents and Settings\gbyrd\My Documents\ece206\mh-slides\e2\ch05-figures\ch05-1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143001"/>
            <a:ext cx="7212013" cy="6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0187" name="Picture 11" descr="C:\Documents and Settings\gbyrd\My Documents\ece206\mh-slides\e2\ch05-figures\ch05-13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4226"/>
            <a:ext cx="7431088" cy="449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102601" y="304801"/>
            <a:ext cx="1876425" cy="646331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rgbClr val="ACBAB7">
                    <a:lumMod val="75000"/>
                  </a:srgbClr>
                </a:solidFill>
                <a:latin typeface="Arial" charset="0"/>
                <a:ea typeface="ＭＳ Ｐゴシック" charset="-128"/>
              </a:rPr>
              <a:t>Assembly Ex: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ST R1, Label2</a:t>
            </a:r>
          </a:p>
        </p:txBody>
      </p:sp>
    </p:spTree>
    <p:extLst>
      <p:ext uri="{BB962C8B-B14F-4D97-AF65-F5344CB8AC3E}">
        <p14:creationId xmlns:p14="http://schemas.microsoft.com/office/powerpoint/2010/main" val="646814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Indirect Addressing Mode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PC-relative mode, can only address data </a:t>
            </a:r>
            <a:br>
              <a:rPr lang="en-US" dirty="0"/>
            </a:br>
            <a:r>
              <a:rPr lang="en-US" dirty="0"/>
              <a:t>within 256 words of the instruction.</a:t>
            </a:r>
          </a:p>
          <a:p>
            <a:pPr lvl="1"/>
            <a:r>
              <a:rPr lang="en-US" dirty="0"/>
              <a:t>What about the rest of memory? </a:t>
            </a:r>
          </a:p>
          <a:p>
            <a:endParaRPr lang="en-US" dirty="0">
              <a:solidFill>
                <a:srgbClr val="009900"/>
              </a:solidFill>
            </a:endParaRPr>
          </a:p>
          <a:p>
            <a:r>
              <a:rPr lang="en-US" dirty="0">
                <a:solidFill>
                  <a:srgbClr val="009900"/>
                </a:solidFill>
              </a:rPr>
              <a:t>Solution #1: 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Read address from memory location, then load/store to that address.</a:t>
            </a:r>
          </a:p>
          <a:p>
            <a:endParaRPr lang="en-US" dirty="0">
              <a:solidFill>
                <a:srgbClr val="009900"/>
              </a:solidFill>
            </a:endParaRPr>
          </a:p>
          <a:p>
            <a:r>
              <a:rPr lang="en-US" dirty="0"/>
              <a:t>First address is generated from PC and IR (just like PC-relative addressing), then content of that address is used as target for load/store.</a:t>
            </a:r>
          </a:p>
        </p:txBody>
      </p:sp>
    </p:spTree>
    <p:extLst>
      <p:ext uri="{BB962C8B-B14F-4D97-AF65-F5344CB8AC3E}">
        <p14:creationId xmlns:p14="http://schemas.microsoft.com/office/powerpoint/2010/main" val="3451321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LDI (Indirect)</a:t>
            </a:r>
          </a:p>
        </p:txBody>
      </p:sp>
      <p:pic>
        <p:nvPicPr>
          <p:cNvPr id="53262" name="Picture 14" descr="C:\Documents and Settings\gbyrd\My Documents\ece206\mh-slides\e2\ch05-figures\ch05-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143001"/>
            <a:ext cx="7459663" cy="6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3263" name="Picture 15" descr="C:\Documents and Settings\gbyrd\My Documents\ece206\mh-slides\e2\ch05-figures\ch05-15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57400"/>
            <a:ext cx="7431088" cy="450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0" y="381001"/>
            <a:ext cx="2057400" cy="646331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rgbClr val="ACBAB7">
                    <a:lumMod val="75000"/>
                  </a:srgbClr>
                </a:solidFill>
                <a:latin typeface="Arial" charset="0"/>
                <a:ea typeface="ＭＳ Ｐゴシック" charset="-128"/>
              </a:rPr>
              <a:t>Assembly Ex: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LDI    R4,  </a:t>
            </a:r>
            <a:r>
              <a:rPr lang="en-US" sz="1800" kern="0" dirty="0" err="1">
                <a:solidFill>
                  <a:srgbClr val="000000"/>
                </a:solidFill>
                <a:latin typeface="Arial" charset="0"/>
                <a:ea typeface="ＭＳ Ｐゴシック" charset="-128"/>
              </a:rPr>
              <a:t>Adr</a:t>
            </a:r>
            <a:endParaRPr lang="en-US" sz="1800" kern="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2331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STI (Indirect)</a:t>
            </a:r>
          </a:p>
        </p:txBody>
      </p:sp>
      <p:pic>
        <p:nvPicPr>
          <p:cNvPr id="54281" name="Picture 9" descr="C:\Documents and Settings\gbyrd\My Documents\ece206\mh-slides\e2\ch05-figures\ch05-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143001"/>
            <a:ext cx="7459663" cy="6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4282" name="Picture 10" descr="C:\Documents and Settings\gbyrd\My Documents\ece206\mh-slides\e2\ch05-figures\ch05-16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57400"/>
            <a:ext cx="7431088" cy="450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0" y="381001"/>
            <a:ext cx="2057400" cy="646331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rgbClr val="ACBAB7">
                    <a:lumMod val="75000"/>
                  </a:srgbClr>
                </a:solidFill>
                <a:latin typeface="Arial" charset="0"/>
                <a:ea typeface="ＭＳ Ｐゴシック" charset="-128"/>
              </a:rPr>
              <a:t>Assembly Ex: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STI    R4,  </a:t>
            </a:r>
            <a:r>
              <a:rPr lang="en-US" sz="1800" kern="0" dirty="0" err="1">
                <a:solidFill>
                  <a:srgbClr val="000000"/>
                </a:solidFill>
                <a:latin typeface="Arial" charset="0"/>
                <a:ea typeface="ＭＳ Ｐゴシック" charset="-128"/>
              </a:rPr>
              <a:t>Adr</a:t>
            </a:r>
            <a:endParaRPr lang="en-US" sz="1800" kern="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8087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Base + Offset Addressing Mode</a:t>
            </a:r>
          </a:p>
        </p:txBody>
      </p:sp>
      <p:sp>
        <p:nvSpPr>
          <p:cNvPr id="1003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PC-relative mode, can only address data within 256 words of the instruction.</a:t>
            </a:r>
          </a:p>
          <a:p>
            <a:pPr lvl="1"/>
            <a:r>
              <a:rPr lang="en-US" dirty="0"/>
              <a:t>What about the rest of memory?</a:t>
            </a:r>
          </a:p>
          <a:p>
            <a:endParaRPr lang="en-US" dirty="0"/>
          </a:p>
          <a:p>
            <a:r>
              <a:rPr lang="en-US" dirty="0">
                <a:solidFill>
                  <a:srgbClr val="009900"/>
                </a:solidFill>
              </a:rPr>
              <a:t>Solution #2: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Use a register to generate a full 16-bit address.</a:t>
            </a:r>
          </a:p>
          <a:p>
            <a:endParaRPr lang="en-US" dirty="0">
              <a:solidFill>
                <a:srgbClr val="009900"/>
              </a:solidFill>
            </a:endParaRPr>
          </a:p>
          <a:p>
            <a:r>
              <a:rPr lang="en-US" dirty="0"/>
              <a:t>4 bits for opcode, 3 for </a:t>
            </a:r>
            <a:r>
              <a:rPr lang="en-US" dirty="0" err="1"/>
              <a:t>src</a:t>
            </a:r>
            <a:r>
              <a:rPr lang="en-US" dirty="0"/>
              <a:t>/</a:t>
            </a:r>
            <a:r>
              <a:rPr lang="en-US" dirty="0" err="1"/>
              <a:t>dest</a:t>
            </a:r>
            <a:r>
              <a:rPr lang="en-US" dirty="0"/>
              <a:t> register,</a:t>
            </a:r>
            <a:br>
              <a:rPr lang="en-US" dirty="0"/>
            </a:br>
            <a:r>
              <a:rPr lang="en-US" dirty="0"/>
              <a:t>3 bits for </a:t>
            </a:r>
            <a:r>
              <a:rPr lang="en-US" i="1" dirty="0">
                <a:solidFill>
                  <a:srgbClr val="CE0000"/>
                </a:solidFill>
              </a:rPr>
              <a:t>base</a:t>
            </a:r>
            <a:r>
              <a:rPr lang="en-US" dirty="0"/>
              <a:t> register -- remaining 6 bits are used as a </a:t>
            </a:r>
            <a:r>
              <a:rPr lang="en-US" i="1" u="sng" dirty="0">
                <a:solidFill>
                  <a:srgbClr val="CE0000"/>
                </a:solidFill>
              </a:rPr>
              <a:t>signed offset</a:t>
            </a:r>
            <a:r>
              <a:rPr lang="en-US" dirty="0"/>
              <a:t>.</a:t>
            </a:r>
          </a:p>
          <a:p>
            <a:pPr lvl="1">
              <a:spcBef>
                <a:spcPct val="60000"/>
              </a:spcBef>
            </a:pPr>
            <a:r>
              <a:rPr lang="en-US" b="0" dirty="0"/>
              <a:t>Offset is </a:t>
            </a:r>
            <a:r>
              <a:rPr lang="en-US" b="0" i="1" dirty="0"/>
              <a:t>sign-extended</a:t>
            </a:r>
            <a:r>
              <a:rPr lang="en-US" b="0" dirty="0"/>
              <a:t> before adding to base register.</a:t>
            </a:r>
          </a:p>
        </p:txBody>
      </p:sp>
    </p:spTree>
    <p:extLst>
      <p:ext uri="{BB962C8B-B14F-4D97-AF65-F5344CB8AC3E}">
        <p14:creationId xmlns:p14="http://schemas.microsoft.com/office/powerpoint/2010/main" val="276104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Set Architecture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11277600" cy="5486400"/>
          </a:xfrm>
        </p:spPr>
        <p:txBody>
          <a:bodyPr/>
          <a:lstStyle/>
          <a:p>
            <a:pPr>
              <a:tabLst>
                <a:tab pos="863600" algn="l"/>
              </a:tabLst>
            </a:pPr>
            <a:r>
              <a:rPr lang="en-US" dirty="0">
                <a:solidFill>
                  <a:schemeClr val="accent2"/>
                </a:solidFill>
              </a:rPr>
              <a:t>ISA</a:t>
            </a:r>
            <a:r>
              <a:rPr lang="en-US" dirty="0"/>
              <a:t> = 	All of the </a:t>
            </a:r>
            <a:r>
              <a:rPr lang="en-US" i="1" dirty="0">
                <a:solidFill>
                  <a:srgbClr val="CE0000"/>
                </a:solidFill>
              </a:rPr>
              <a:t>programmer-visible</a:t>
            </a:r>
            <a:r>
              <a:rPr lang="en-US" dirty="0"/>
              <a:t> components and operations of the computer</a:t>
            </a:r>
          </a:p>
          <a:p>
            <a:pPr marL="625475" lvl="1" indent="-282575">
              <a:tabLst>
                <a:tab pos="863600" algn="l"/>
              </a:tabLst>
            </a:pPr>
            <a:r>
              <a:rPr lang="en-US" sz="1800" dirty="0">
                <a:solidFill>
                  <a:srgbClr val="CE0000"/>
                </a:solidFill>
              </a:rPr>
              <a:t>memory organization</a:t>
            </a:r>
          </a:p>
          <a:p>
            <a:pPr marL="1085850" lvl="2" indent="-282575">
              <a:tabLst>
                <a:tab pos="863600" algn="l"/>
              </a:tabLst>
            </a:pPr>
            <a:r>
              <a:rPr lang="en-US" sz="1800" dirty="0"/>
              <a:t>address space -- how may locations can be addressed?</a:t>
            </a:r>
          </a:p>
          <a:p>
            <a:pPr marL="1085850" lvl="2" indent="-282575">
              <a:tabLst>
                <a:tab pos="863600" algn="l"/>
              </a:tabLst>
            </a:pPr>
            <a:r>
              <a:rPr lang="en-US" sz="1800" dirty="0" err="1"/>
              <a:t>addressibility</a:t>
            </a:r>
            <a:r>
              <a:rPr lang="en-US" sz="1800" dirty="0"/>
              <a:t> -- how many bits per location?</a:t>
            </a:r>
          </a:p>
          <a:p>
            <a:pPr marL="625475" lvl="1" indent="-282575">
              <a:tabLst>
                <a:tab pos="863600" algn="l"/>
              </a:tabLst>
            </a:pPr>
            <a:r>
              <a:rPr lang="en-US" sz="1800" dirty="0">
                <a:solidFill>
                  <a:srgbClr val="CE0000"/>
                </a:solidFill>
              </a:rPr>
              <a:t>register set</a:t>
            </a:r>
          </a:p>
          <a:p>
            <a:pPr marL="1085850" lvl="2" indent="-282575">
              <a:tabLst>
                <a:tab pos="863600" algn="l"/>
              </a:tabLst>
            </a:pPr>
            <a:r>
              <a:rPr lang="en-US" sz="1800" dirty="0"/>
              <a:t>how many?  what size?  how are they used?</a:t>
            </a:r>
          </a:p>
          <a:p>
            <a:pPr marL="625475" lvl="1" indent="-282575">
              <a:tabLst>
                <a:tab pos="863600" algn="l"/>
              </a:tabLst>
            </a:pPr>
            <a:r>
              <a:rPr lang="en-US" sz="1800" dirty="0">
                <a:solidFill>
                  <a:srgbClr val="CE0000"/>
                </a:solidFill>
              </a:rPr>
              <a:t>instruction set</a:t>
            </a:r>
          </a:p>
          <a:p>
            <a:pPr marL="1085850" lvl="2" indent="-282575">
              <a:tabLst>
                <a:tab pos="863600" algn="l"/>
              </a:tabLst>
            </a:pPr>
            <a:r>
              <a:rPr lang="en-US" sz="1800" dirty="0"/>
              <a:t>opcodes</a:t>
            </a:r>
          </a:p>
          <a:p>
            <a:pPr marL="1085850" lvl="2" indent="-282575">
              <a:tabLst>
                <a:tab pos="863600" algn="l"/>
              </a:tabLst>
            </a:pPr>
            <a:r>
              <a:rPr lang="en-US" sz="1800" dirty="0"/>
              <a:t>data types</a:t>
            </a:r>
          </a:p>
          <a:p>
            <a:pPr marL="1085850" lvl="2" indent="-282575">
              <a:tabLst>
                <a:tab pos="863600" algn="l"/>
              </a:tabLst>
            </a:pPr>
            <a:r>
              <a:rPr lang="en-US" sz="1800" dirty="0"/>
              <a:t>addressing modes</a:t>
            </a:r>
          </a:p>
          <a:p>
            <a:pPr>
              <a:spcBef>
                <a:spcPct val="50000"/>
              </a:spcBef>
              <a:tabLst>
                <a:tab pos="863600" algn="l"/>
              </a:tabLst>
            </a:pPr>
            <a:r>
              <a:rPr lang="en-US" sz="2000" dirty="0"/>
              <a:t>ISA provides all information needed for someone that wants to write a program in </a:t>
            </a:r>
            <a:r>
              <a:rPr lang="en-US" sz="2000" dirty="0">
                <a:solidFill>
                  <a:schemeClr val="accent2"/>
                </a:solidFill>
              </a:rPr>
              <a:t>machine language</a:t>
            </a:r>
            <a:r>
              <a:rPr lang="en-US" sz="2000" dirty="0"/>
              <a:t> (or translate from a high-level language to machine language).</a:t>
            </a:r>
          </a:p>
        </p:txBody>
      </p:sp>
    </p:spTree>
    <p:extLst>
      <p:ext uri="{BB962C8B-B14F-4D97-AF65-F5344CB8AC3E}">
        <p14:creationId xmlns:p14="http://schemas.microsoft.com/office/powerpoint/2010/main" val="2652193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LDR (Base+Offset)</a:t>
            </a:r>
          </a:p>
        </p:txBody>
      </p:sp>
      <p:pic>
        <p:nvPicPr>
          <p:cNvPr id="51211" name="Picture 11" descr="C:\Documents and Settings\gbyrd\My Documents\ece206\mh-slides\e2\ch05-figures\ch05-1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143001"/>
            <a:ext cx="7459663" cy="6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12" name="Picture 12" descr="C:\Documents and Settings\gbyrd\My Documents\ece206\mh-slides\e2\ch05-figures\ch05-18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57401"/>
            <a:ext cx="7431088" cy="449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0" y="381001"/>
            <a:ext cx="2057400" cy="646331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rgbClr val="ACBAB7">
                    <a:lumMod val="75000"/>
                  </a:srgbClr>
                </a:solidFill>
                <a:latin typeface="Arial" charset="0"/>
                <a:ea typeface="ＭＳ Ｐゴシック" charset="-128"/>
              </a:rPr>
              <a:t>Assembly Ex: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LDR  R4, R1, #1</a:t>
            </a:r>
          </a:p>
        </p:txBody>
      </p:sp>
    </p:spTree>
    <p:extLst>
      <p:ext uri="{BB962C8B-B14F-4D97-AF65-F5344CB8AC3E}">
        <p14:creationId xmlns:p14="http://schemas.microsoft.com/office/powerpoint/2010/main" val="524150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 (Base+Offset)</a:t>
            </a:r>
          </a:p>
        </p:txBody>
      </p:sp>
      <p:pic>
        <p:nvPicPr>
          <p:cNvPr id="52235" name="Picture 11" descr="C:\Documents and Settings\gbyrd\My Documents\ece206\mh-slides\e2\ch05-figures\ch05-1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143001"/>
            <a:ext cx="7459663" cy="6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2236" name="Picture 12" descr="C:\Documents and Settings\gbyrd\My Documents\ece206\mh-slides\e2\ch05-figures\ch05-19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7401"/>
            <a:ext cx="7431088" cy="449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0" y="381001"/>
            <a:ext cx="2057400" cy="646331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rgbClr val="ACBAB7">
                    <a:lumMod val="75000"/>
                  </a:srgbClr>
                </a:solidFill>
                <a:latin typeface="Arial" charset="0"/>
                <a:ea typeface="ＭＳ Ｐゴシック" charset="-128"/>
              </a:rPr>
              <a:t>Assembly Ex: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STR  R4, R1, #1</a:t>
            </a:r>
          </a:p>
        </p:txBody>
      </p:sp>
    </p:spTree>
    <p:extLst>
      <p:ext uri="{BB962C8B-B14F-4D97-AF65-F5344CB8AC3E}">
        <p14:creationId xmlns:p14="http://schemas.microsoft.com/office/powerpoint/2010/main" val="10638441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 Effective Address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143000" algn="l"/>
              </a:tabLst>
            </a:pPr>
            <a:r>
              <a:rPr lang="en-US" dirty="0"/>
              <a:t>Computes address like PC-relative (PC plus signed offset) and </a:t>
            </a:r>
            <a:r>
              <a:rPr lang="en-US" dirty="0">
                <a:solidFill>
                  <a:srgbClr val="CE0000"/>
                </a:solidFill>
              </a:rPr>
              <a:t>stores the result into a register</a:t>
            </a:r>
            <a:r>
              <a:rPr lang="en-US" dirty="0"/>
              <a:t>.</a:t>
            </a:r>
          </a:p>
          <a:p>
            <a:pPr>
              <a:tabLst>
                <a:tab pos="1143000" algn="l"/>
              </a:tabLst>
            </a:pPr>
            <a:endParaRPr lang="en-US" dirty="0"/>
          </a:p>
          <a:p>
            <a:pPr marL="1196975" indent="-1196975">
              <a:tabLst>
                <a:tab pos="1143000" algn="l"/>
              </a:tabLst>
            </a:pPr>
            <a:r>
              <a:rPr lang="en-US" dirty="0"/>
              <a:t>Note: 	The </a:t>
            </a:r>
            <a:r>
              <a:rPr lang="en-US" i="1" u="sng" dirty="0"/>
              <a:t>address</a:t>
            </a:r>
            <a:r>
              <a:rPr lang="en-US" dirty="0"/>
              <a:t> is stored in the register, not the contents of the memory location.</a:t>
            </a:r>
          </a:p>
          <a:p>
            <a:pPr marL="1196975" indent="-1196975">
              <a:tabLst>
                <a:tab pos="1143000" algn="l"/>
              </a:tabLst>
            </a:pPr>
            <a:r>
              <a:rPr lang="en-US" dirty="0"/>
              <a:t>Works like the &amp; (address of operator) in C</a:t>
            </a:r>
          </a:p>
          <a:p>
            <a:pPr>
              <a:tabLst>
                <a:tab pos="1143000" algn="l"/>
              </a:tabLst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905000" y="3974875"/>
            <a:ext cx="2438400" cy="914400"/>
          </a:xfrm>
          <a:prstGeom prst="roundRect">
            <a:avLst/>
          </a:prstGeom>
          <a:solidFill>
            <a:srgbClr val="CCFF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LEA	R1, Begin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LDR	R3, R1, #0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 dirty="0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6781800" y="4012975"/>
            <a:ext cx="3124200" cy="838200"/>
          </a:xfrm>
          <a:prstGeom prst="wedgeRoundRectCallout">
            <a:avLst>
              <a:gd name="adj1" fmla="val 22622"/>
              <a:gd name="adj2" fmla="val -44746"/>
              <a:gd name="adj3" fmla="val 16667"/>
            </a:avLst>
          </a:prstGeom>
          <a:solidFill>
            <a:srgbClr val="CCFF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We can use the destination register as a pointer</a:t>
            </a:r>
          </a:p>
        </p:txBody>
      </p:sp>
    </p:spTree>
    <p:extLst>
      <p:ext uri="{BB962C8B-B14F-4D97-AF65-F5344CB8AC3E}">
        <p14:creationId xmlns:p14="http://schemas.microsoft.com/office/powerpoint/2010/main" val="30290883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 (Immediate)</a:t>
            </a:r>
          </a:p>
        </p:txBody>
      </p:sp>
      <p:pic>
        <p:nvPicPr>
          <p:cNvPr id="55305" name="Picture 9" descr="C:\Documents and Settings\gbyrd\My Documents\ece206\mh-slides\e2\ch05-figures\ch05-2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143001"/>
            <a:ext cx="7459663" cy="6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5307" name="Picture 11" descr="C:\Documents and Settings\gbyrd\My Documents\ece206\mh-slides\e2\ch05-figures\ch05-21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09800"/>
            <a:ext cx="4927600" cy="349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458200" y="1981201"/>
            <a:ext cx="2057400" cy="646331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rgbClr val="ACBAB7">
                    <a:lumMod val="75000"/>
                  </a:srgbClr>
                </a:solidFill>
                <a:latin typeface="Arial" charset="0"/>
                <a:ea typeface="ＭＳ Ｐゴシック" charset="-128"/>
              </a:rPr>
              <a:t>Assembly Ex: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LEA R1, Lab1</a:t>
            </a:r>
          </a:p>
        </p:txBody>
      </p:sp>
    </p:spTree>
    <p:extLst>
      <p:ext uri="{BB962C8B-B14F-4D97-AF65-F5344CB8AC3E}">
        <p14:creationId xmlns:p14="http://schemas.microsoft.com/office/powerpoint/2010/main" val="2274594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66" name="Rectangle 150"/>
          <p:cNvSpPr>
            <a:spLocks noChangeArrowheads="1"/>
          </p:cNvSpPr>
          <p:nvPr/>
        </p:nvSpPr>
        <p:spPr bwMode="auto">
          <a:xfrm>
            <a:off x="3124200" y="1676400"/>
            <a:ext cx="1143000" cy="4495800"/>
          </a:xfrm>
          <a:prstGeom prst="rect">
            <a:avLst/>
          </a:prstGeom>
          <a:solidFill>
            <a:srgbClr val="6699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(with RTL)</a:t>
            </a:r>
          </a:p>
        </p:txBody>
      </p:sp>
      <p:graphicFrame>
        <p:nvGraphicFramePr>
          <p:cNvPr id="60571" name="Group 1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99047"/>
              </p:ext>
            </p:extLst>
          </p:nvPr>
        </p:nvGraphicFramePr>
        <p:xfrm>
          <a:off x="1905000" y="1295400"/>
          <a:ext cx="8610600" cy="4760976"/>
        </p:xfrm>
        <a:graphic>
          <a:graphicData uri="http://schemas.openxmlformats.org/drawingml/2006/table">
            <a:tbl>
              <a:tblPr/>
              <a:tblGrid>
                <a:gridCol w="113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6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marR="0" marT="91440" marB="9144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Instruction</a:t>
                      </a:r>
                    </a:p>
                  </a:txBody>
                  <a:tcPr marR="0" marT="91440" marB="9144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Comments</a:t>
                      </a:r>
                    </a:p>
                  </a:txBody>
                  <a:tcPr marR="0" marT="91440" marB="9144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x30F6</a:t>
                      </a:r>
                    </a:p>
                  </a:txBody>
                  <a:tcPr marR="0" marT="91440" marB="9144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1 1 1 0 0 0 1 1 1 1 1 1 1 1 0 1</a:t>
                      </a:r>
                    </a:p>
                  </a:txBody>
                  <a:tcPr marR="0" marT="91440" marB="9144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PC – 3 = x30F4</a:t>
                      </a:r>
                    </a:p>
                  </a:txBody>
                  <a:tcPr marR="0" marT="91440" marB="9144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x30F7</a:t>
                      </a:r>
                    </a:p>
                  </a:txBody>
                  <a:tcPr marR="0" marT="91440" marB="9144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0 0 0 1 0 1 0 0 0 1 1 0 1 1 1 0</a:t>
                      </a:r>
                    </a:p>
                  </a:txBody>
                  <a:tcPr marR="0" marT="91440" marB="9144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R1 + 14 = x3102</a:t>
                      </a:r>
                    </a:p>
                  </a:txBody>
                  <a:tcPr marR="0" marT="91440" marB="9144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x30F8</a:t>
                      </a:r>
                    </a:p>
                  </a:txBody>
                  <a:tcPr marR="0" marT="91440" marB="9144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0 0 1 1 0 1 0 1 1 1 1 1 1 0 1 1</a:t>
                      </a:r>
                    </a:p>
                  </a:txBody>
                  <a:tcPr marR="0" marT="91440" marB="9144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M[PC - 5] 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R2</a:t>
                      </a:r>
                      <a:b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</a:b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M[x30F4] 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x3102</a:t>
                      </a:r>
                    </a:p>
                  </a:txBody>
                  <a:tcPr marR="0" marT="91440" marB="9144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x30F9</a:t>
                      </a:r>
                    </a:p>
                  </a:txBody>
                  <a:tcPr marR="0" marT="91440" marB="9144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0 1 0 1 0 1 0 0 1 0 1 0 0 0 0 0</a:t>
                      </a:r>
                    </a:p>
                  </a:txBody>
                  <a:tcPr marR="0" marT="91440" marB="9144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0</a:t>
                      </a:r>
                    </a:p>
                  </a:txBody>
                  <a:tcPr marR="0" marT="91440" marB="9144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x30FA</a:t>
                      </a:r>
                    </a:p>
                  </a:txBody>
                  <a:tcPr marR="0" marT="91440" marB="9144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0 0 0 1 0 1 0 0 1 0 1 0 0 1 0 1</a:t>
                      </a:r>
                    </a:p>
                  </a:txBody>
                  <a:tcPr marR="0" marT="91440" marB="9144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R2 + 5 = 5</a:t>
                      </a:r>
                    </a:p>
                  </a:txBody>
                  <a:tcPr marR="0" marT="91440" marB="9144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x30FB</a:t>
                      </a:r>
                    </a:p>
                  </a:txBody>
                  <a:tcPr marR="0" marT="91440" marB="9144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0 1 1 1 0 1 0 0 0 1 0 0 1 1 1 0</a:t>
                      </a:r>
                    </a:p>
                  </a:txBody>
                  <a:tcPr marR="0" marT="91440" marB="9144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M[R1+14]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R2</a:t>
                      </a:r>
                      <a:b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</a:b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M[x3102] 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5</a:t>
                      </a:r>
                    </a:p>
                  </a:txBody>
                  <a:tcPr marR="0" marT="91440" marB="9144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x30FC</a:t>
                      </a:r>
                    </a:p>
                  </a:txBody>
                  <a:tcPr marR="0" marT="91440" marB="9144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1 0 1 0 0 1 1 1 1 1 1 1 0 1 1 1</a:t>
                      </a:r>
                    </a:p>
                  </a:txBody>
                  <a:tcPr marR="0" marT="91440" marB="9144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R3 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M[M[x30F4]]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R3 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M[x3102]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R3 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5</a:t>
                      </a:r>
                    </a:p>
                  </a:txBody>
                  <a:tcPr marR="0" marT="91440" marB="9144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0518" name="Text Box 102"/>
          <p:cNvSpPr txBox="1">
            <a:spLocks noChangeArrowheads="1"/>
          </p:cNvSpPr>
          <p:nvPr/>
        </p:nvSpPr>
        <p:spPr bwMode="auto">
          <a:xfrm>
            <a:off x="3338513" y="6172200"/>
            <a:ext cx="849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i="1">
                <a:solidFill>
                  <a:schemeClr val="accent2"/>
                </a:solidFill>
                <a:latin typeface="Franklin Gothic Book" charset="0"/>
              </a:rPr>
              <a:t>opcode</a:t>
            </a:r>
          </a:p>
        </p:txBody>
      </p:sp>
      <p:sp>
        <p:nvSpPr>
          <p:cNvPr id="60554" name="Line 138"/>
          <p:cNvSpPr>
            <a:spLocks noChangeShapeType="1"/>
          </p:cNvSpPr>
          <p:nvPr/>
        </p:nvSpPr>
        <p:spPr bwMode="auto">
          <a:xfrm>
            <a:off x="4419600" y="2100263"/>
            <a:ext cx="685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55" name="Line 139"/>
          <p:cNvSpPr>
            <a:spLocks noChangeShapeType="1"/>
          </p:cNvSpPr>
          <p:nvPr/>
        </p:nvSpPr>
        <p:spPr bwMode="auto">
          <a:xfrm>
            <a:off x="5334000" y="2101850"/>
            <a:ext cx="2514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6" name="Line 170"/>
          <p:cNvSpPr>
            <a:spLocks noChangeShapeType="1"/>
          </p:cNvSpPr>
          <p:nvPr/>
        </p:nvSpPr>
        <p:spPr bwMode="auto">
          <a:xfrm>
            <a:off x="4419600" y="2590800"/>
            <a:ext cx="685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7" name="Line 171"/>
          <p:cNvSpPr>
            <a:spLocks noChangeShapeType="1"/>
          </p:cNvSpPr>
          <p:nvPr/>
        </p:nvSpPr>
        <p:spPr bwMode="auto">
          <a:xfrm>
            <a:off x="4419600" y="3171825"/>
            <a:ext cx="685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8" name="Line 172"/>
          <p:cNvSpPr>
            <a:spLocks noChangeShapeType="1"/>
          </p:cNvSpPr>
          <p:nvPr/>
        </p:nvSpPr>
        <p:spPr bwMode="auto">
          <a:xfrm>
            <a:off x="4419600" y="3752850"/>
            <a:ext cx="685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89" name="Line 173"/>
          <p:cNvSpPr>
            <a:spLocks noChangeShapeType="1"/>
          </p:cNvSpPr>
          <p:nvPr/>
        </p:nvSpPr>
        <p:spPr bwMode="auto">
          <a:xfrm>
            <a:off x="4419600" y="4267200"/>
            <a:ext cx="685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0" name="Line 174"/>
          <p:cNvSpPr>
            <a:spLocks noChangeShapeType="1"/>
          </p:cNvSpPr>
          <p:nvPr/>
        </p:nvSpPr>
        <p:spPr bwMode="auto">
          <a:xfrm>
            <a:off x="4419600" y="4819650"/>
            <a:ext cx="685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1" name="Line 175"/>
          <p:cNvSpPr>
            <a:spLocks noChangeShapeType="1"/>
          </p:cNvSpPr>
          <p:nvPr/>
        </p:nvSpPr>
        <p:spPr bwMode="auto">
          <a:xfrm>
            <a:off x="4419600" y="5667375"/>
            <a:ext cx="685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2" name="Line 176"/>
          <p:cNvSpPr>
            <a:spLocks noChangeShapeType="1"/>
          </p:cNvSpPr>
          <p:nvPr/>
        </p:nvSpPr>
        <p:spPr bwMode="auto">
          <a:xfrm>
            <a:off x="5334000" y="2590800"/>
            <a:ext cx="685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3" name="Line 177"/>
          <p:cNvSpPr>
            <a:spLocks noChangeShapeType="1"/>
          </p:cNvSpPr>
          <p:nvPr/>
        </p:nvSpPr>
        <p:spPr bwMode="auto">
          <a:xfrm>
            <a:off x="5334000" y="3752850"/>
            <a:ext cx="685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4" name="Line 178"/>
          <p:cNvSpPr>
            <a:spLocks noChangeShapeType="1"/>
          </p:cNvSpPr>
          <p:nvPr/>
        </p:nvSpPr>
        <p:spPr bwMode="auto">
          <a:xfrm>
            <a:off x="5334000" y="4267200"/>
            <a:ext cx="685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5" name="Line 179"/>
          <p:cNvSpPr>
            <a:spLocks noChangeShapeType="1"/>
          </p:cNvSpPr>
          <p:nvPr/>
        </p:nvSpPr>
        <p:spPr bwMode="auto">
          <a:xfrm>
            <a:off x="5334000" y="4819650"/>
            <a:ext cx="685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6" name="Line 180"/>
          <p:cNvSpPr>
            <a:spLocks noChangeShapeType="1"/>
          </p:cNvSpPr>
          <p:nvPr/>
        </p:nvSpPr>
        <p:spPr bwMode="auto">
          <a:xfrm>
            <a:off x="6553200" y="259080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7" name="Line 181"/>
          <p:cNvSpPr>
            <a:spLocks noChangeShapeType="1"/>
          </p:cNvSpPr>
          <p:nvPr/>
        </p:nvSpPr>
        <p:spPr bwMode="auto">
          <a:xfrm>
            <a:off x="6553200" y="375285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8" name="Line 182"/>
          <p:cNvSpPr>
            <a:spLocks noChangeShapeType="1"/>
          </p:cNvSpPr>
          <p:nvPr/>
        </p:nvSpPr>
        <p:spPr bwMode="auto">
          <a:xfrm>
            <a:off x="6553200" y="4257675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99" name="Line 183"/>
          <p:cNvSpPr>
            <a:spLocks noChangeShapeType="1"/>
          </p:cNvSpPr>
          <p:nvPr/>
        </p:nvSpPr>
        <p:spPr bwMode="auto">
          <a:xfrm>
            <a:off x="5334000" y="3171825"/>
            <a:ext cx="2514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0" name="Line 184"/>
          <p:cNvSpPr>
            <a:spLocks noChangeShapeType="1"/>
          </p:cNvSpPr>
          <p:nvPr/>
        </p:nvSpPr>
        <p:spPr bwMode="auto">
          <a:xfrm>
            <a:off x="5334000" y="5667375"/>
            <a:ext cx="2514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01" name="Line 185"/>
          <p:cNvSpPr>
            <a:spLocks noChangeShapeType="1"/>
          </p:cNvSpPr>
          <p:nvPr/>
        </p:nvSpPr>
        <p:spPr bwMode="auto">
          <a:xfrm>
            <a:off x="6248400" y="4819650"/>
            <a:ext cx="160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509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602" name="Group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096777"/>
              </p:ext>
            </p:extLst>
          </p:nvPr>
        </p:nvGraphicFramePr>
        <p:xfrm>
          <a:off x="1752600" y="1273136"/>
          <a:ext cx="8610600" cy="3908465"/>
        </p:xfrm>
        <a:graphic>
          <a:graphicData uri="http://schemas.openxmlformats.org/drawingml/2006/table">
            <a:tbl>
              <a:tblPr/>
              <a:tblGrid>
                <a:gridCol w="113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763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Address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Instruction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Comments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0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PS" pitchFamily="49" charset="0"/>
                          <a:ea typeface="ＭＳ Ｐゴシック" charset="-128"/>
                        </a:rPr>
                        <a:t>x30F6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PS" pitchFamily="49" charset="0"/>
                          <a:ea typeface="ＭＳ Ｐゴシック" charset="-128"/>
                        </a:rPr>
                        <a:t>1 1 1 0 0 0 1 1 1 1 1 1 1 1 0 1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LEA R1, Lab2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PS" pitchFamily="49" charset="0"/>
                          <a:ea typeface="ＭＳ Ｐゴシック" charset="-128"/>
                        </a:rPr>
                        <a:t>x30F7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PS" pitchFamily="49" charset="0"/>
                          <a:ea typeface="ＭＳ Ｐゴシック" charset="-128"/>
                        </a:rPr>
                        <a:t>0 0 0 1 0 1 0 0 0 1 1 0 1 1 1 0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ADD R2, R1, #14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01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PS" pitchFamily="49" charset="0"/>
                          <a:ea typeface="ＭＳ Ｐゴシック" charset="-128"/>
                        </a:rPr>
                        <a:t>x30F8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PS" pitchFamily="49" charset="0"/>
                          <a:ea typeface="ＭＳ Ｐゴシック" charset="-128"/>
                        </a:rPr>
                        <a:t>0 0 1 1 0 1 0 1 1 1 1 1 1 0 1 1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 R2,  Lab2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3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PS" pitchFamily="49" charset="0"/>
                          <a:ea typeface="ＭＳ Ｐゴシック" charset="-128"/>
                        </a:rPr>
                        <a:t>x30F9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PS" pitchFamily="49" charset="0"/>
                          <a:ea typeface="ＭＳ Ｐゴシック" charset="-128"/>
                        </a:rPr>
                        <a:t>0 1 0 1 0 1 0 0 1 0 1 0 0 0 0 0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AND R2, R2, #0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63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PS" pitchFamily="49" charset="0"/>
                          <a:ea typeface="ＭＳ Ｐゴシック" charset="-128"/>
                        </a:rPr>
                        <a:t>x30FA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PS" pitchFamily="49" charset="0"/>
                          <a:ea typeface="ＭＳ Ｐゴシック" charset="-128"/>
                        </a:rPr>
                        <a:t>0 0 0 1 0 1 0 0 1 0 1 0 0 1 0 1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ADD R2, R2, #5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25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PS" pitchFamily="49" charset="0"/>
                          <a:ea typeface="ＭＳ Ｐゴシック" charset="-128"/>
                        </a:rPr>
                        <a:t>x30FB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PS" pitchFamily="49" charset="0"/>
                          <a:ea typeface="ＭＳ Ｐゴシック" charset="-128"/>
                        </a:rPr>
                        <a:t>0 1 1 1 0 1 0 0 0 1 0 0 1 1 1 0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LDR R2, R1, #14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483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PS" pitchFamily="49" charset="0"/>
                          <a:ea typeface="ＭＳ Ｐゴシック" charset="-128"/>
                        </a:rPr>
                        <a:t>x30FC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urierPS" pitchFamily="49" charset="0"/>
                          <a:ea typeface="ＭＳ Ｐゴシック" charset="-128"/>
                        </a:rPr>
                        <a:t>1 0 1 0 0 1 1 1 1 1 1 1 0 1 1 1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LDI R2, Lab2</a:t>
                      </a:r>
                    </a:p>
                  </a:txBody>
                  <a:tcPr marR="0" marT="91431" marB="9143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Example  (in assembly)</a:t>
            </a:r>
          </a:p>
        </p:txBody>
      </p:sp>
      <p:sp>
        <p:nvSpPr>
          <p:cNvPr id="25640" name="Line 138"/>
          <p:cNvSpPr>
            <a:spLocks noChangeShapeType="1"/>
          </p:cNvSpPr>
          <p:nvPr/>
        </p:nvSpPr>
        <p:spPr bwMode="auto">
          <a:xfrm>
            <a:off x="4419600" y="2108618"/>
            <a:ext cx="685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1" name="Line 139"/>
          <p:cNvSpPr>
            <a:spLocks noChangeShapeType="1"/>
          </p:cNvSpPr>
          <p:nvPr/>
        </p:nvSpPr>
        <p:spPr bwMode="auto">
          <a:xfrm>
            <a:off x="5334000" y="2108618"/>
            <a:ext cx="2514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Line 170"/>
          <p:cNvSpPr>
            <a:spLocks noChangeShapeType="1"/>
          </p:cNvSpPr>
          <p:nvPr/>
        </p:nvSpPr>
        <p:spPr bwMode="auto">
          <a:xfrm>
            <a:off x="4419600" y="2590800"/>
            <a:ext cx="685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3" name="Line 171"/>
          <p:cNvSpPr>
            <a:spLocks noChangeShapeType="1"/>
          </p:cNvSpPr>
          <p:nvPr/>
        </p:nvSpPr>
        <p:spPr bwMode="auto">
          <a:xfrm>
            <a:off x="4419600" y="3124200"/>
            <a:ext cx="685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4" name="Line 172"/>
          <p:cNvSpPr>
            <a:spLocks noChangeShapeType="1"/>
          </p:cNvSpPr>
          <p:nvPr/>
        </p:nvSpPr>
        <p:spPr bwMode="auto">
          <a:xfrm>
            <a:off x="4419600" y="3581400"/>
            <a:ext cx="685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5" name="Line 173"/>
          <p:cNvSpPr>
            <a:spLocks noChangeShapeType="1"/>
          </p:cNvSpPr>
          <p:nvPr/>
        </p:nvSpPr>
        <p:spPr bwMode="auto">
          <a:xfrm>
            <a:off x="4419600" y="4114800"/>
            <a:ext cx="685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6" name="Line 174"/>
          <p:cNvSpPr>
            <a:spLocks noChangeShapeType="1"/>
          </p:cNvSpPr>
          <p:nvPr/>
        </p:nvSpPr>
        <p:spPr bwMode="auto">
          <a:xfrm>
            <a:off x="4419600" y="4572000"/>
            <a:ext cx="685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7" name="Line 175"/>
          <p:cNvSpPr>
            <a:spLocks noChangeShapeType="1"/>
          </p:cNvSpPr>
          <p:nvPr/>
        </p:nvSpPr>
        <p:spPr bwMode="auto">
          <a:xfrm>
            <a:off x="4419600" y="5105400"/>
            <a:ext cx="685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8" name="Line 176"/>
          <p:cNvSpPr>
            <a:spLocks noChangeShapeType="1"/>
          </p:cNvSpPr>
          <p:nvPr/>
        </p:nvSpPr>
        <p:spPr bwMode="auto">
          <a:xfrm>
            <a:off x="5334000" y="2590800"/>
            <a:ext cx="685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9" name="Line 177"/>
          <p:cNvSpPr>
            <a:spLocks noChangeShapeType="1"/>
          </p:cNvSpPr>
          <p:nvPr/>
        </p:nvSpPr>
        <p:spPr bwMode="auto">
          <a:xfrm>
            <a:off x="5334000" y="3581400"/>
            <a:ext cx="685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0" name="Line 178"/>
          <p:cNvSpPr>
            <a:spLocks noChangeShapeType="1"/>
          </p:cNvSpPr>
          <p:nvPr/>
        </p:nvSpPr>
        <p:spPr bwMode="auto">
          <a:xfrm>
            <a:off x="5334000" y="4114800"/>
            <a:ext cx="685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1" name="Line 179"/>
          <p:cNvSpPr>
            <a:spLocks noChangeShapeType="1"/>
          </p:cNvSpPr>
          <p:nvPr/>
        </p:nvSpPr>
        <p:spPr bwMode="auto">
          <a:xfrm>
            <a:off x="5334000" y="4593456"/>
            <a:ext cx="685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2" name="Line 180"/>
          <p:cNvSpPr>
            <a:spLocks noChangeShapeType="1"/>
          </p:cNvSpPr>
          <p:nvPr/>
        </p:nvSpPr>
        <p:spPr bwMode="auto">
          <a:xfrm>
            <a:off x="6553200" y="2597217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3" name="Line 181"/>
          <p:cNvSpPr>
            <a:spLocks noChangeShapeType="1"/>
          </p:cNvSpPr>
          <p:nvPr/>
        </p:nvSpPr>
        <p:spPr bwMode="auto">
          <a:xfrm>
            <a:off x="6553200" y="358140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4" name="Line 182"/>
          <p:cNvSpPr>
            <a:spLocks noChangeShapeType="1"/>
          </p:cNvSpPr>
          <p:nvPr/>
        </p:nvSpPr>
        <p:spPr bwMode="auto">
          <a:xfrm>
            <a:off x="6553200" y="411480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5" name="Line 183"/>
          <p:cNvSpPr>
            <a:spLocks noChangeShapeType="1"/>
          </p:cNvSpPr>
          <p:nvPr/>
        </p:nvSpPr>
        <p:spPr bwMode="auto">
          <a:xfrm>
            <a:off x="5295900" y="3124200"/>
            <a:ext cx="2514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6" name="Line 184"/>
          <p:cNvSpPr>
            <a:spLocks noChangeShapeType="1"/>
          </p:cNvSpPr>
          <p:nvPr/>
        </p:nvSpPr>
        <p:spPr bwMode="auto">
          <a:xfrm>
            <a:off x="5334000" y="5105400"/>
            <a:ext cx="2514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7" name="Line 185"/>
          <p:cNvSpPr>
            <a:spLocks noChangeShapeType="1"/>
          </p:cNvSpPr>
          <p:nvPr/>
        </p:nvSpPr>
        <p:spPr bwMode="auto">
          <a:xfrm>
            <a:off x="6248400" y="4593456"/>
            <a:ext cx="1600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150">
            <a:extLst>
              <a:ext uri="{FF2B5EF4-FFF2-40B4-BE49-F238E27FC236}">
                <a16:creationId xmlns:a16="http://schemas.microsoft.com/office/drawing/2014/main" id="{5B404E2F-8B95-4890-8986-28F4616E0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75" y="1600201"/>
            <a:ext cx="1143000" cy="3733789"/>
          </a:xfrm>
          <a:prstGeom prst="rect">
            <a:avLst/>
          </a:prstGeom>
          <a:solidFill>
            <a:srgbClr val="6699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102">
            <a:extLst>
              <a:ext uri="{FF2B5EF4-FFF2-40B4-BE49-F238E27FC236}">
                <a16:creationId xmlns:a16="http://schemas.microsoft.com/office/drawing/2014/main" id="{9489938F-53BD-4406-84DA-AD09F1972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324504"/>
            <a:ext cx="8493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Franklin Gothic Book" charset="0"/>
              </a:rPr>
              <a:t>opcode</a:t>
            </a:r>
          </a:p>
        </p:txBody>
      </p:sp>
    </p:spTree>
    <p:extLst>
      <p:ext uri="{BB962C8B-B14F-4D97-AF65-F5344CB8AC3E}">
        <p14:creationId xmlns:p14="http://schemas.microsoft.com/office/powerpoint/2010/main" val="13525526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LC3 Addressing Modes: Comparison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BE2F1FED-BDBB-4B26-9A74-F182753D7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153035"/>
              </p:ext>
            </p:extLst>
          </p:nvPr>
        </p:nvGraphicFramePr>
        <p:xfrm>
          <a:off x="330200" y="762000"/>
          <a:ext cx="11303000" cy="5679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5750">
                  <a:extLst>
                    <a:ext uri="{9D8B030D-6E8A-4147-A177-3AD203B41FA5}">
                      <a16:colId xmlns:a16="http://schemas.microsoft.com/office/drawing/2014/main" val="2480923248"/>
                    </a:ext>
                  </a:extLst>
                </a:gridCol>
                <a:gridCol w="2825750">
                  <a:extLst>
                    <a:ext uri="{9D8B030D-6E8A-4147-A177-3AD203B41FA5}">
                      <a16:colId xmlns:a16="http://schemas.microsoft.com/office/drawing/2014/main" val="3665280918"/>
                    </a:ext>
                  </a:extLst>
                </a:gridCol>
                <a:gridCol w="2825750">
                  <a:extLst>
                    <a:ext uri="{9D8B030D-6E8A-4147-A177-3AD203B41FA5}">
                      <a16:colId xmlns:a16="http://schemas.microsoft.com/office/drawing/2014/main" val="3611324278"/>
                    </a:ext>
                  </a:extLst>
                </a:gridCol>
                <a:gridCol w="2825750">
                  <a:extLst>
                    <a:ext uri="{9D8B030D-6E8A-4147-A177-3AD203B41FA5}">
                      <a16:colId xmlns:a16="http://schemas.microsoft.com/office/drawing/2014/main" val="1335231539"/>
                    </a:ext>
                  </a:extLst>
                </a:gridCol>
              </a:tblGrid>
              <a:tr h="5163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Instruction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Example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Destination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Source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0844523"/>
                  </a:ext>
                </a:extLst>
              </a:tr>
              <a:tr h="516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NOT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NOT R2, R1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762844"/>
                  </a:ext>
                </a:extLst>
              </a:tr>
              <a:tr h="516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ADD / AND  (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imm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ADD R3, R2, #7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R2, #7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4683640"/>
                  </a:ext>
                </a:extLst>
              </a:tr>
              <a:tr h="516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ADD / AND (reg)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ADD R3, R2, R1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R3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R2, R1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6475063"/>
                  </a:ext>
                </a:extLst>
              </a:tr>
              <a:tr h="516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LD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LD R4, LABEL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R4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</a:rPr>
                        <a:t>M[LABEL]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4284087"/>
                  </a:ext>
                </a:extLst>
              </a:tr>
              <a:tr h="516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 R4, LABEL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M[LABEL]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978454"/>
                  </a:ext>
                </a:extLst>
              </a:tr>
              <a:tr h="516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LDI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LDI R4, LABEL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M[M[LABEL]]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3079262"/>
                  </a:ext>
                </a:extLst>
              </a:tr>
              <a:tr h="516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STI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STI R4, LABEL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M[M[LABEL]]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9674036"/>
                  </a:ext>
                </a:extLst>
              </a:tr>
              <a:tr h="516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LDR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LDR R4, R2, #−5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R4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M[R2 − 5]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3428361"/>
                  </a:ext>
                </a:extLst>
              </a:tr>
              <a:tr h="516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STR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STR R4, R2, #5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M[R2 + 5]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1519039"/>
                  </a:ext>
                </a:extLst>
              </a:tr>
              <a:tr h="5163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LEA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LEA R4, LABEL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address of LABEL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5051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768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Instructions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11582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Used to alter the sequence of instructions (by changing the Program Counter)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CE0000"/>
                </a:solidFill>
              </a:rPr>
              <a:t>Conditional Branch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branch is </a:t>
            </a:r>
            <a:r>
              <a:rPr lang="en-US" i="1" dirty="0"/>
              <a:t>taken</a:t>
            </a:r>
            <a:r>
              <a:rPr lang="en-US" dirty="0"/>
              <a:t> if a specified condition is true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signed offset is added to PC to yield new PC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else, the branch is </a:t>
            </a:r>
            <a:r>
              <a:rPr lang="en-US" i="1" dirty="0"/>
              <a:t>not taken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PC is not changed, points to the next sequential instruction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dirty="0">
                <a:solidFill>
                  <a:srgbClr val="CE0000"/>
                </a:solidFill>
              </a:rPr>
              <a:t>Unconditional Branch (or Jump)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always changes the PC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dirty="0">
                <a:solidFill>
                  <a:srgbClr val="CE0000"/>
                </a:solidFill>
              </a:rPr>
              <a:t>TRAP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changes PC to the address of an OS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service routine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routine will return control to the next instruction (after TRAP)</a:t>
            </a:r>
          </a:p>
        </p:txBody>
      </p:sp>
    </p:spTree>
    <p:extLst>
      <p:ext uri="{BB962C8B-B14F-4D97-AF65-F5344CB8AC3E}">
        <p14:creationId xmlns:p14="http://schemas.microsoft.com/office/powerpoint/2010/main" val="8020134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 Codes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571500" algn="l"/>
              </a:tabLst>
            </a:pPr>
            <a:r>
              <a:rPr lang="en-US"/>
              <a:t>LC-3 has three </a:t>
            </a:r>
            <a:r>
              <a:rPr lang="en-US">
                <a:solidFill>
                  <a:srgbClr val="009900"/>
                </a:solidFill>
              </a:rPr>
              <a:t>condition code</a:t>
            </a:r>
            <a:r>
              <a:rPr lang="en-US"/>
              <a:t> registers:</a:t>
            </a:r>
            <a:br>
              <a:rPr lang="en-US"/>
            </a:br>
            <a:r>
              <a:rPr lang="en-US"/>
              <a:t>	</a:t>
            </a:r>
            <a:r>
              <a:rPr lang="en-US">
                <a:solidFill>
                  <a:srgbClr val="CE0000"/>
                </a:solidFill>
              </a:rPr>
              <a:t>N</a:t>
            </a:r>
            <a:r>
              <a:rPr lang="en-US"/>
              <a:t> -- negative</a:t>
            </a:r>
            <a:br>
              <a:rPr lang="en-US"/>
            </a:br>
            <a:r>
              <a:rPr lang="en-US"/>
              <a:t>	</a:t>
            </a:r>
            <a:r>
              <a:rPr lang="en-US">
                <a:solidFill>
                  <a:srgbClr val="CE0000"/>
                </a:solidFill>
              </a:rPr>
              <a:t>Z</a:t>
            </a:r>
            <a:r>
              <a:rPr lang="en-US"/>
              <a:t> -- zero</a:t>
            </a:r>
            <a:br>
              <a:rPr lang="en-US"/>
            </a:br>
            <a:r>
              <a:rPr lang="en-US"/>
              <a:t>	</a:t>
            </a:r>
            <a:r>
              <a:rPr lang="en-US">
                <a:solidFill>
                  <a:srgbClr val="CE0000"/>
                </a:solidFill>
              </a:rPr>
              <a:t>P</a:t>
            </a:r>
            <a:r>
              <a:rPr lang="en-US"/>
              <a:t> -- positive (greater than zero)</a:t>
            </a:r>
          </a:p>
          <a:p>
            <a:pPr>
              <a:tabLst>
                <a:tab pos="571500" algn="l"/>
              </a:tabLst>
            </a:pPr>
            <a:endParaRPr lang="en-US"/>
          </a:p>
          <a:p>
            <a:pPr>
              <a:tabLst>
                <a:tab pos="571500" algn="l"/>
              </a:tabLst>
            </a:pPr>
            <a:r>
              <a:rPr lang="en-US"/>
              <a:t>Set by any instruction that writes a value to a register</a:t>
            </a:r>
            <a:br>
              <a:rPr lang="en-US"/>
            </a:br>
            <a:r>
              <a:rPr lang="en-US"/>
              <a:t>(ADD, AND, NOT, LD, LDR, LDI, LEA)</a:t>
            </a:r>
          </a:p>
          <a:p>
            <a:pPr>
              <a:tabLst>
                <a:tab pos="571500" algn="l"/>
              </a:tabLst>
            </a:pPr>
            <a:endParaRPr lang="en-US"/>
          </a:p>
          <a:p>
            <a:pPr>
              <a:tabLst>
                <a:tab pos="571500" algn="l"/>
              </a:tabLst>
            </a:pPr>
            <a:r>
              <a:rPr lang="en-US"/>
              <a:t>Exactly </a:t>
            </a:r>
            <a:r>
              <a:rPr lang="en-US" u="sng"/>
              <a:t>one</a:t>
            </a:r>
            <a:r>
              <a:rPr lang="en-US"/>
              <a:t> will be set at all times</a:t>
            </a:r>
          </a:p>
          <a:p>
            <a:pPr lvl="1">
              <a:tabLst>
                <a:tab pos="571500" algn="l"/>
              </a:tabLst>
            </a:pPr>
            <a:r>
              <a:rPr lang="en-US"/>
              <a:t>Based on the last instruction that altered a register</a:t>
            </a:r>
          </a:p>
        </p:txBody>
      </p:sp>
    </p:spTree>
    <p:extLst>
      <p:ext uri="{BB962C8B-B14F-4D97-AF65-F5344CB8AC3E}">
        <p14:creationId xmlns:p14="http://schemas.microsoft.com/office/powerpoint/2010/main" val="6466617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Instruction</a:t>
            </a:r>
          </a:p>
        </p:txBody>
      </p:sp>
      <p:sp>
        <p:nvSpPr>
          <p:cNvPr id="1044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Branch specifies one or more condition codes.</a:t>
            </a:r>
          </a:p>
          <a:p>
            <a:r>
              <a:rPr lang="en-US" dirty="0"/>
              <a:t>If the set bit is specified, the branch is taken.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PC-relative addressing:</a:t>
            </a:r>
            <a:br>
              <a:rPr lang="en-US" dirty="0"/>
            </a:br>
            <a:r>
              <a:rPr lang="en-US" dirty="0">
                <a:solidFill>
                  <a:srgbClr val="CE0000"/>
                </a:solidFill>
              </a:rPr>
              <a:t>target address</a:t>
            </a:r>
            <a:r>
              <a:rPr lang="en-US" dirty="0"/>
              <a:t> is made by adding signed offset (IR[8:0]) to current PC.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Note: PC has already been incremented by FETCH stage.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Note: Target must be within 256 words of BR instruction.</a:t>
            </a:r>
          </a:p>
          <a:p>
            <a:endParaRPr lang="en-US" dirty="0"/>
          </a:p>
          <a:p>
            <a:r>
              <a:rPr lang="en-US" dirty="0"/>
              <a:t>If the branch is not taken, the next sequential instruction is executed.</a:t>
            </a:r>
          </a:p>
        </p:txBody>
      </p:sp>
    </p:spTree>
    <p:extLst>
      <p:ext uri="{BB962C8B-B14F-4D97-AF65-F5344CB8AC3E}">
        <p14:creationId xmlns:p14="http://schemas.microsoft.com/office/powerpoint/2010/main" val="375610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LC-3 Overview: Memory and Registers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79783"/>
            <a:ext cx="11049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CE0000"/>
                </a:solidFill>
              </a:rPr>
              <a:t>Memory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address space: </a:t>
            </a:r>
            <a:r>
              <a:rPr lang="en-US" dirty="0">
                <a:solidFill>
                  <a:srgbClr val="CE0000"/>
                </a:solidFill>
              </a:rPr>
              <a:t>2</a:t>
            </a:r>
            <a:r>
              <a:rPr lang="en-US" baseline="30000" dirty="0">
                <a:solidFill>
                  <a:srgbClr val="CE0000"/>
                </a:solidFill>
              </a:rPr>
              <a:t>16</a:t>
            </a:r>
            <a:r>
              <a:rPr lang="en-US" dirty="0"/>
              <a:t> locations (16-bit addresses)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addressability: </a:t>
            </a:r>
            <a:r>
              <a:rPr lang="en-US" dirty="0">
                <a:solidFill>
                  <a:srgbClr val="CE0000"/>
                </a:solidFill>
              </a:rPr>
              <a:t>16 bits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CE0000"/>
                </a:solidFill>
              </a:rPr>
              <a:t>Registers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dirty="0"/>
              <a:t>temporary storage, accessed in a single machine cycle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en-US" dirty="0"/>
              <a:t>accessing memory generally takes longer than a single cycle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dirty="0"/>
              <a:t>eight general-purpose registers: </a:t>
            </a:r>
            <a:r>
              <a:rPr lang="en-US" dirty="0">
                <a:solidFill>
                  <a:srgbClr val="009900"/>
                </a:solidFill>
              </a:rPr>
              <a:t>R0 - R7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en-US" dirty="0"/>
              <a:t>each </a:t>
            </a:r>
            <a:r>
              <a:rPr lang="en-US" dirty="0">
                <a:solidFill>
                  <a:srgbClr val="CE0000"/>
                </a:solidFill>
              </a:rPr>
              <a:t>16 bits wide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en-US" dirty="0"/>
              <a:t>how many bits to uniquely identify a register?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dirty="0"/>
              <a:t>other registers</a:t>
            </a:r>
          </a:p>
          <a:p>
            <a:pPr lvl="2">
              <a:lnSpc>
                <a:spcPct val="90000"/>
              </a:lnSpc>
              <a:spcBef>
                <a:spcPct val="30000"/>
              </a:spcBef>
            </a:pPr>
            <a:r>
              <a:rPr lang="en-US" dirty="0"/>
              <a:t>not directly addressable, but used by (and affected by) instructions</a:t>
            </a:r>
          </a:p>
          <a:p>
            <a:pPr lvl="3">
              <a:lnSpc>
                <a:spcPct val="90000"/>
              </a:lnSpc>
              <a:spcBef>
                <a:spcPct val="30000"/>
              </a:spcBef>
            </a:pPr>
            <a:r>
              <a:rPr lang="en-US" dirty="0">
                <a:solidFill>
                  <a:srgbClr val="009900"/>
                </a:solidFill>
              </a:rPr>
              <a:t>PC</a:t>
            </a:r>
            <a:r>
              <a:rPr lang="en-US" dirty="0"/>
              <a:t> (program counter)</a:t>
            </a:r>
          </a:p>
          <a:p>
            <a:pPr lvl="3">
              <a:lnSpc>
                <a:spcPct val="90000"/>
              </a:lnSpc>
              <a:spcBef>
                <a:spcPct val="30000"/>
              </a:spcBef>
            </a:pPr>
            <a:r>
              <a:rPr lang="en-US" dirty="0">
                <a:solidFill>
                  <a:srgbClr val="009900"/>
                </a:solidFill>
              </a:rPr>
              <a:t>CC </a:t>
            </a:r>
            <a:r>
              <a:rPr lang="en-US" dirty="0"/>
              <a:t>(condition codes)</a:t>
            </a:r>
          </a:p>
          <a:p>
            <a:pPr lvl="3">
              <a:lnSpc>
                <a:spcPct val="90000"/>
              </a:lnSpc>
              <a:spcBef>
                <a:spcPct val="30000"/>
              </a:spcBef>
            </a:pPr>
            <a:r>
              <a:rPr lang="en-US" dirty="0">
                <a:solidFill>
                  <a:srgbClr val="009900"/>
                </a:solidFill>
              </a:rPr>
              <a:t>IR </a:t>
            </a:r>
            <a:r>
              <a:rPr lang="en-US" dirty="0"/>
              <a:t>(instruction register)</a:t>
            </a:r>
          </a:p>
          <a:p>
            <a:pPr lvl="3">
              <a:lnSpc>
                <a:spcPct val="90000"/>
              </a:lnSpc>
              <a:spcBef>
                <a:spcPct val="30000"/>
              </a:spcBef>
            </a:pPr>
            <a:r>
              <a:rPr lang="en-US" dirty="0">
                <a:solidFill>
                  <a:srgbClr val="009900"/>
                </a:solidFill>
              </a:rPr>
              <a:t>MAR </a:t>
            </a:r>
            <a:r>
              <a:rPr lang="en-US" dirty="0"/>
              <a:t>(memory address register)</a:t>
            </a:r>
          </a:p>
          <a:p>
            <a:pPr lvl="3">
              <a:lnSpc>
                <a:spcPct val="90000"/>
              </a:lnSpc>
              <a:spcBef>
                <a:spcPct val="30000"/>
              </a:spcBef>
            </a:pPr>
            <a:r>
              <a:rPr lang="en-US" dirty="0">
                <a:solidFill>
                  <a:srgbClr val="009900"/>
                </a:solidFill>
              </a:rPr>
              <a:t>MDR </a:t>
            </a:r>
            <a:r>
              <a:rPr lang="en-US" dirty="0"/>
              <a:t>(memory data register)</a:t>
            </a:r>
          </a:p>
        </p:txBody>
      </p:sp>
    </p:spTree>
    <p:extLst>
      <p:ext uri="{BB962C8B-B14F-4D97-AF65-F5344CB8AC3E}">
        <p14:creationId xmlns:p14="http://schemas.microsoft.com/office/powerpoint/2010/main" val="27214642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 (PC-Relative)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524001" y="6521450"/>
            <a:ext cx="4613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1">
                <a:latin typeface="Franklin Gothic Book" charset="0"/>
              </a:rPr>
              <a:t>What happens if bits [11:9] are all zero?  All one?</a:t>
            </a:r>
          </a:p>
        </p:txBody>
      </p:sp>
      <p:pic>
        <p:nvPicPr>
          <p:cNvPr id="63497" name="Picture 9" descr="C:\Documents and Settings\gbyrd\My Documents\ece206\mh-slides\e2\ch05-figures\ch05-2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43001"/>
            <a:ext cx="7202488" cy="6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3498" name="Picture 10" descr="C:\Documents and Settings\gbyrd\My Documents\ece206\mh-slides\e2\ch05-figures\ch05-26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1" y="2057400"/>
            <a:ext cx="6253163" cy="355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1791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1582400" cy="533400"/>
          </a:xfrm>
        </p:spPr>
        <p:txBody>
          <a:bodyPr/>
          <a:lstStyle/>
          <a:p>
            <a:r>
              <a:rPr lang="en-US"/>
              <a:t>Using Branch Instructions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3" y="547977"/>
            <a:ext cx="8809034" cy="4953000"/>
          </a:xfrm>
        </p:spPr>
        <p:txBody>
          <a:bodyPr/>
          <a:lstStyle/>
          <a:p>
            <a:r>
              <a:rPr lang="en-US" dirty="0"/>
              <a:t>Compute sum of array of four integers.</a:t>
            </a:r>
            <a:br>
              <a:rPr lang="en-US" dirty="0"/>
            </a:br>
            <a:r>
              <a:rPr lang="en-US" sz="1800" dirty="0"/>
              <a:t>array starts at location x300C, program starts at location x3000.</a:t>
            </a:r>
          </a:p>
          <a:p>
            <a:endParaRPr lang="en-US" sz="1800" dirty="0"/>
          </a:p>
          <a:p>
            <a:r>
              <a:rPr lang="en-US" sz="2000" dirty="0">
                <a:solidFill>
                  <a:schemeClr val="accent2"/>
                </a:solidFill>
              </a:rPr>
              <a:t>Algorithm: (the hard part, converting to assembly is relatively simple)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pointer variable set to the of beginning of array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sum variable set to 0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counter variable set to 4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while counter not equal to 0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load first value into a temp variable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add temp variable to sum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increment pointer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decrement counter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2C32BEF-7DEB-4D18-A3CF-F8264803F1D1}"/>
              </a:ext>
            </a:extLst>
          </p:cNvPr>
          <p:cNvGrpSpPr/>
          <p:nvPr/>
        </p:nvGrpSpPr>
        <p:grpSpPr>
          <a:xfrm>
            <a:off x="7162800" y="3276600"/>
            <a:ext cx="3886200" cy="3200400"/>
            <a:chOff x="2209800" y="2819400"/>
            <a:chExt cx="4179498" cy="3276600"/>
          </a:xfrm>
          <a:solidFill>
            <a:schemeClr val="accent1"/>
          </a:solidFill>
        </p:grpSpPr>
        <p:sp>
          <p:nvSpPr>
            <p:cNvPr id="19" name="Rectangle 12">
              <a:extLst>
                <a:ext uri="{FF2B5EF4-FFF2-40B4-BE49-F238E27FC236}">
                  <a16:creationId xmlns:a16="http://schemas.microsoft.com/office/drawing/2014/main" id="{A48AE801-035E-4264-8413-2DAE9B50D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800" y="2819400"/>
              <a:ext cx="1600200" cy="838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CourierPS" pitchFamily="49" charset="0"/>
                </a:rPr>
                <a:t>R1 </a:t>
              </a:r>
              <a:r>
                <a:rPr lang="en-US" sz="1600" dirty="0">
                  <a:latin typeface="CourierPS" pitchFamily="49" charset="0"/>
                  <a:sym typeface="Symbol" charset="2"/>
                </a:rPr>
                <a:t></a:t>
              </a:r>
              <a:r>
                <a:rPr lang="en-US" sz="1600" dirty="0">
                  <a:latin typeface="CourierPS" pitchFamily="49" charset="0"/>
                </a:rPr>
                <a:t> x300C</a:t>
              </a:r>
              <a:br>
                <a:rPr lang="en-US" sz="1600" dirty="0">
                  <a:latin typeface="CourierPS" pitchFamily="49" charset="0"/>
                </a:rPr>
              </a:br>
              <a:r>
                <a:rPr lang="en-US" sz="1600" dirty="0">
                  <a:latin typeface="CourierPS" pitchFamily="49" charset="0"/>
                </a:rPr>
                <a:t>R3 </a:t>
              </a:r>
              <a:r>
                <a:rPr lang="en-US" sz="1600" dirty="0">
                  <a:latin typeface="CourierPS" pitchFamily="49" charset="0"/>
                  <a:sym typeface="Symbol" charset="2"/>
                </a:rPr>
                <a:t></a:t>
              </a:r>
              <a:r>
                <a:rPr lang="en-US" sz="1600" dirty="0">
                  <a:latin typeface="CourierPS" pitchFamily="49" charset="0"/>
                </a:rPr>
                <a:t> 0</a:t>
              </a:r>
              <a:br>
                <a:rPr lang="en-US" sz="1600" dirty="0">
                  <a:latin typeface="CourierPS" pitchFamily="49" charset="0"/>
                </a:rPr>
              </a:br>
              <a:r>
                <a:rPr lang="en-US" sz="1600" dirty="0">
                  <a:latin typeface="CourierPS" pitchFamily="49" charset="0"/>
                </a:rPr>
                <a:t>R2 </a:t>
              </a:r>
              <a:r>
                <a:rPr lang="en-US" sz="1600" dirty="0">
                  <a:latin typeface="CourierPS" pitchFamily="49" charset="0"/>
                  <a:sym typeface="Symbol" charset="2"/>
                </a:rPr>
                <a:t></a:t>
              </a:r>
              <a:r>
                <a:rPr lang="en-US" sz="1600" dirty="0">
                  <a:latin typeface="CourierPS" pitchFamily="49" charset="0"/>
                </a:rPr>
                <a:t> 4</a:t>
              </a:r>
            </a:p>
          </p:txBody>
        </p:sp>
        <p:sp>
          <p:nvSpPr>
            <p:cNvPr id="20" name="AutoShape 17">
              <a:extLst>
                <a:ext uri="{FF2B5EF4-FFF2-40B4-BE49-F238E27FC236}">
                  <a16:creationId xmlns:a16="http://schemas.microsoft.com/office/drawing/2014/main" id="{F0F7C224-6A24-4E20-9196-8CB4CFCEE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400" y="4114800"/>
              <a:ext cx="1143000" cy="1143000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CourierPS" pitchFamily="49" charset="0"/>
                </a:rPr>
                <a:t>R2=0?</a:t>
              </a:r>
            </a:p>
          </p:txBody>
        </p:sp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id="{DFA3673A-C45A-440A-8FB0-29927CEFED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4152900"/>
              <a:ext cx="1600200" cy="1066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CourierPS" pitchFamily="49" charset="0"/>
                </a:rPr>
                <a:t>R4 </a:t>
              </a:r>
              <a:r>
                <a:rPr lang="en-US" sz="1600" dirty="0">
                  <a:latin typeface="CourierPS" pitchFamily="49" charset="0"/>
                  <a:sym typeface="Symbol" charset="2"/>
                </a:rPr>
                <a:t> M[R1]</a:t>
              </a:r>
              <a:br>
                <a:rPr lang="en-US" sz="1600" dirty="0">
                  <a:latin typeface="CourierPS" pitchFamily="49" charset="0"/>
                  <a:sym typeface="Symbol" charset="2"/>
                </a:rPr>
              </a:br>
              <a:r>
                <a:rPr lang="en-US" sz="1600" dirty="0">
                  <a:latin typeface="CourierPS" pitchFamily="49" charset="0"/>
                  <a:sym typeface="Symbol" charset="2"/>
                </a:rPr>
                <a:t>R3  R3+R4</a:t>
              </a:r>
              <a:br>
                <a:rPr lang="en-US" sz="1600" dirty="0">
                  <a:latin typeface="CourierPS" pitchFamily="49" charset="0"/>
                  <a:sym typeface="Symbol" charset="2"/>
                </a:rPr>
              </a:br>
              <a:r>
                <a:rPr lang="en-US" sz="1600" dirty="0">
                  <a:latin typeface="CourierPS" pitchFamily="49" charset="0"/>
                  <a:sym typeface="Symbol" charset="2"/>
                </a:rPr>
                <a:t>R1  R1+1</a:t>
              </a:r>
            </a:p>
            <a:p>
              <a:pPr algn="ctr"/>
              <a:r>
                <a:rPr lang="en-US" sz="1600" dirty="0">
                  <a:latin typeface="CourierPS" pitchFamily="49" charset="0"/>
                  <a:sym typeface="Symbol" charset="2"/>
                </a:rPr>
                <a:t>R2  R2-1</a:t>
              </a:r>
            </a:p>
          </p:txBody>
        </p:sp>
        <p:cxnSp>
          <p:nvCxnSpPr>
            <p:cNvPr id="22" name="AutoShape 20">
              <a:extLst>
                <a:ext uri="{FF2B5EF4-FFF2-40B4-BE49-F238E27FC236}">
                  <a16:creationId xmlns:a16="http://schemas.microsoft.com/office/drawing/2014/main" id="{6095617D-7834-4A39-A618-4D734320F009}"/>
                </a:ext>
              </a:extLst>
            </p:cNvPr>
            <p:cNvCxnSpPr>
              <a:cxnSpLocks noChangeShapeType="1"/>
              <a:stCxn id="19" idx="2"/>
              <a:endCxn id="20" idx="0"/>
            </p:cNvCxnSpPr>
            <p:nvPr/>
          </p:nvCxnSpPr>
          <p:spPr bwMode="auto">
            <a:xfrm>
              <a:off x="3009900" y="3657600"/>
              <a:ext cx="0" cy="45720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3" name="Text Box 31">
              <a:extLst>
                <a:ext uri="{FF2B5EF4-FFF2-40B4-BE49-F238E27FC236}">
                  <a16:creationId xmlns:a16="http://schemas.microsoft.com/office/drawing/2014/main" id="{A7ABDE97-B273-4FA7-9A6D-93D6C3A1BF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2912" y="4648200"/>
              <a:ext cx="493855" cy="4773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 i="1" dirty="0">
                  <a:latin typeface="CourierPS" pitchFamily="49" charset="0"/>
                </a:rPr>
                <a:t>NO</a:t>
              </a:r>
            </a:p>
          </p:txBody>
        </p:sp>
        <p:sp>
          <p:nvSpPr>
            <p:cNvPr id="24" name="Text Box 34">
              <a:extLst>
                <a:ext uri="{FF2B5EF4-FFF2-40B4-BE49-F238E27FC236}">
                  <a16:creationId xmlns:a16="http://schemas.microsoft.com/office/drawing/2014/main" id="{E13C3912-576E-4948-B172-8A16DFBC5C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2464" y="5334001"/>
              <a:ext cx="635113" cy="4773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 i="1" dirty="0">
                  <a:latin typeface="CourierPS" pitchFamily="49" charset="0"/>
                </a:rPr>
                <a:t>YES</a:t>
              </a:r>
            </a:p>
          </p:txBody>
        </p:sp>
        <p:cxnSp>
          <p:nvCxnSpPr>
            <p:cNvPr id="25" name="AutoShape 36">
              <a:extLst>
                <a:ext uri="{FF2B5EF4-FFF2-40B4-BE49-F238E27FC236}">
                  <a16:creationId xmlns:a16="http://schemas.microsoft.com/office/drawing/2014/main" id="{E82FB73E-52A8-44A6-BDF2-EB36B8E3F4E5}"/>
                </a:ext>
              </a:extLst>
            </p:cNvPr>
            <p:cNvCxnSpPr>
              <a:cxnSpLocks noChangeShapeType="1"/>
              <a:stCxn id="20" idx="3"/>
              <a:endCxn id="21" idx="1"/>
            </p:cNvCxnSpPr>
            <p:nvPr/>
          </p:nvCxnSpPr>
          <p:spPr bwMode="auto">
            <a:xfrm>
              <a:off x="3581400" y="4686300"/>
              <a:ext cx="914400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6" name="Line 38">
              <a:extLst>
                <a:ext uri="{FF2B5EF4-FFF2-40B4-BE49-F238E27FC236}">
                  <a16:creationId xmlns:a16="http://schemas.microsoft.com/office/drawing/2014/main" id="{F2BB6BF4-2FB7-4675-B462-710DFC69B9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7800" y="5257800"/>
              <a:ext cx="0" cy="2286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39">
              <a:extLst>
                <a:ext uri="{FF2B5EF4-FFF2-40B4-BE49-F238E27FC236}">
                  <a16:creationId xmlns:a16="http://schemas.microsoft.com/office/drawing/2014/main" id="{E87B140C-65A9-47C8-B37E-FC15A1C049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7801" y="5486400"/>
              <a:ext cx="1131497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40">
              <a:extLst>
                <a:ext uri="{FF2B5EF4-FFF2-40B4-BE49-F238E27FC236}">
                  <a16:creationId xmlns:a16="http://schemas.microsoft.com/office/drawing/2014/main" id="{576E6D0C-215C-41D8-965B-57F65AD076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9298" y="3886200"/>
              <a:ext cx="0" cy="16002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Line 41">
              <a:extLst>
                <a:ext uri="{FF2B5EF4-FFF2-40B4-BE49-F238E27FC236}">
                  <a16:creationId xmlns:a16="http://schemas.microsoft.com/office/drawing/2014/main" id="{3CFD1412-088C-4543-8E7D-241D3521F9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47999" y="3886200"/>
              <a:ext cx="3341298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" name="Line 42">
              <a:extLst>
                <a:ext uri="{FF2B5EF4-FFF2-40B4-BE49-F238E27FC236}">
                  <a16:creationId xmlns:a16="http://schemas.microsoft.com/office/drawing/2014/main" id="{C7E74075-18D7-4EC6-A3C9-A529870284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9900" y="5257800"/>
              <a:ext cx="0" cy="8382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351511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3733800" cy="503238"/>
          </a:xfrm>
        </p:spPr>
        <p:txBody>
          <a:bodyPr/>
          <a:lstStyle/>
          <a:p>
            <a:r>
              <a:rPr lang="en-US" dirty="0"/>
              <a:t>Sum of 4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493" y="1285041"/>
            <a:ext cx="6797907" cy="4665034"/>
          </a:xfrm>
        </p:spPr>
        <p:txBody>
          <a:bodyPr/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;Computes sum of integers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;R1: pointer, initialized to NUMS (x300C)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;R3: sum, initially cleared, accumulated here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;R2: down counter, initially holds 4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.ORIG	0x3000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…………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DONE	ST R3, SUM  ;added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HALT		</a:t>
            </a:r>
          </a:p>
          <a:p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NUMS	.FILL 3		</a:t>
            </a:r>
          </a:p>
          <a:p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.FILL -4</a:t>
            </a:r>
          </a:p>
          <a:p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.FILL 7</a:t>
            </a:r>
          </a:p>
          <a:p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.FILL 3</a:t>
            </a:r>
          </a:p>
          <a:p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	.BLKW 1</a:t>
            </a:r>
          </a:p>
          <a:p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.END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105400" y="3178526"/>
            <a:ext cx="2844975" cy="36794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Blip>
                <a:blip r:embed="rId2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800" dirty="0"/>
              <a:t>LEA R1,NUMS</a:t>
            </a:r>
          </a:p>
          <a:p>
            <a:pPr marL="0" indent="0">
              <a:buNone/>
            </a:pPr>
            <a:r>
              <a:rPr lang="en-US" sz="1800" dirty="0"/>
              <a:t>	AND R3,R3, #0</a:t>
            </a:r>
          </a:p>
          <a:p>
            <a:pPr marL="0" indent="0">
              <a:buNone/>
            </a:pPr>
            <a:r>
              <a:rPr lang="en-US" sz="1800" dirty="0"/>
              <a:t>	AND R2,R2, #0</a:t>
            </a:r>
          </a:p>
          <a:p>
            <a:pPr marL="0" indent="0">
              <a:buNone/>
            </a:pPr>
            <a:r>
              <a:rPr lang="en-US" sz="1800" dirty="0"/>
              <a:t>	ADD R2, R2, #4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LOOP	</a:t>
            </a:r>
            <a:r>
              <a:rPr lang="en-US" sz="1800" dirty="0" err="1"/>
              <a:t>BRz</a:t>
            </a:r>
            <a:r>
              <a:rPr lang="en-US" sz="1800" dirty="0"/>
              <a:t>  DONE</a:t>
            </a:r>
          </a:p>
          <a:p>
            <a:pPr marL="0" indent="0">
              <a:buNone/>
            </a:pPr>
            <a:r>
              <a:rPr lang="en-US" sz="1800" dirty="0"/>
              <a:t>	LDR R4,R1,#0</a:t>
            </a:r>
          </a:p>
          <a:p>
            <a:pPr marL="0" indent="0">
              <a:buNone/>
            </a:pPr>
            <a:r>
              <a:rPr lang="en-US" sz="1800" dirty="0"/>
              <a:t>	ADD R3,R3,R4</a:t>
            </a:r>
          </a:p>
          <a:p>
            <a:pPr marL="0" indent="0">
              <a:buNone/>
            </a:pPr>
            <a:r>
              <a:rPr lang="en-US" sz="1800" dirty="0"/>
              <a:t>	ADD R1,R1,#1</a:t>
            </a:r>
          </a:p>
          <a:p>
            <a:pPr marL="0" indent="0">
              <a:buNone/>
            </a:pPr>
            <a:r>
              <a:rPr lang="en-US" sz="1800" dirty="0"/>
              <a:t>	ADD R2,R2,#-1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/>
              <a:t>BRnzp</a:t>
            </a:r>
            <a:r>
              <a:rPr lang="en-US" sz="1800" dirty="0"/>
              <a:t> LOOP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7" name="Right Arrow 6"/>
          <p:cNvSpPr/>
          <p:nvPr/>
        </p:nvSpPr>
        <p:spPr bwMode="auto">
          <a:xfrm>
            <a:off x="2247900" y="3000955"/>
            <a:ext cx="1713887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 sz="1800">
              <a:latin typeface="Arial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705600" y="177456"/>
            <a:ext cx="4419600" cy="2788381"/>
            <a:chOff x="2209800" y="2819400"/>
            <a:chExt cx="4343400" cy="3276600"/>
          </a:xfrm>
          <a:solidFill>
            <a:schemeClr val="accent1"/>
          </a:solidFill>
        </p:grpSpPr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2209800" y="2819400"/>
              <a:ext cx="1600200" cy="838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CourierPS" pitchFamily="49" charset="0"/>
                </a:rPr>
                <a:t>R1 </a:t>
              </a:r>
              <a:r>
                <a:rPr lang="en-US" sz="1600" dirty="0">
                  <a:latin typeface="CourierPS" pitchFamily="49" charset="0"/>
                  <a:sym typeface="Symbol" charset="2"/>
                </a:rPr>
                <a:t></a:t>
              </a:r>
              <a:r>
                <a:rPr lang="en-US" sz="1600" dirty="0">
                  <a:latin typeface="CourierPS" pitchFamily="49" charset="0"/>
                </a:rPr>
                <a:t> x300C</a:t>
              </a:r>
              <a:br>
                <a:rPr lang="en-US" sz="1600" dirty="0">
                  <a:latin typeface="CourierPS" pitchFamily="49" charset="0"/>
                </a:rPr>
              </a:br>
              <a:r>
                <a:rPr lang="en-US" sz="1600" dirty="0">
                  <a:latin typeface="CourierPS" pitchFamily="49" charset="0"/>
                </a:rPr>
                <a:t>R3 </a:t>
              </a:r>
              <a:r>
                <a:rPr lang="en-US" sz="1600" dirty="0">
                  <a:latin typeface="CourierPS" pitchFamily="49" charset="0"/>
                  <a:sym typeface="Symbol" charset="2"/>
                </a:rPr>
                <a:t></a:t>
              </a:r>
              <a:r>
                <a:rPr lang="en-US" sz="1600" dirty="0">
                  <a:latin typeface="CourierPS" pitchFamily="49" charset="0"/>
                </a:rPr>
                <a:t> 0</a:t>
              </a:r>
              <a:br>
                <a:rPr lang="en-US" sz="1600" dirty="0">
                  <a:latin typeface="CourierPS" pitchFamily="49" charset="0"/>
                </a:rPr>
              </a:br>
              <a:r>
                <a:rPr lang="en-US" sz="1600" dirty="0">
                  <a:latin typeface="CourierPS" pitchFamily="49" charset="0"/>
                </a:rPr>
                <a:t>R2 </a:t>
              </a:r>
              <a:r>
                <a:rPr lang="en-US" sz="1600" dirty="0">
                  <a:latin typeface="CourierPS" pitchFamily="49" charset="0"/>
                  <a:sym typeface="Symbol" charset="2"/>
                </a:rPr>
                <a:t></a:t>
              </a:r>
              <a:r>
                <a:rPr lang="en-US" sz="1600" dirty="0">
                  <a:latin typeface="CourierPS" pitchFamily="49" charset="0"/>
                </a:rPr>
                <a:t> 4</a:t>
              </a:r>
            </a:p>
          </p:txBody>
        </p:sp>
        <p:sp>
          <p:nvSpPr>
            <p:cNvPr id="10" name="AutoShape 17"/>
            <p:cNvSpPr>
              <a:spLocks noChangeArrowheads="1"/>
            </p:cNvSpPr>
            <p:nvPr/>
          </p:nvSpPr>
          <p:spPr bwMode="auto">
            <a:xfrm>
              <a:off x="2438400" y="4114800"/>
              <a:ext cx="1143000" cy="1143000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CourierPS" pitchFamily="49" charset="0"/>
                </a:rPr>
                <a:t>R2=0?</a:t>
              </a:r>
            </a:p>
          </p:txBody>
        </p:sp>
        <p:sp>
          <p:nvSpPr>
            <p:cNvPr id="11" name="Rectangle 18"/>
            <p:cNvSpPr>
              <a:spLocks noChangeArrowheads="1"/>
            </p:cNvSpPr>
            <p:nvPr/>
          </p:nvSpPr>
          <p:spPr bwMode="auto">
            <a:xfrm>
              <a:off x="4495800" y="4152900"/>
              <a:ext cx="1600200" cy="1066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CourierPS" pitchFamily="49" charset="0"/>
                </a:rPr>
                <a:t>R4 </a:t>
              </a:r>
              <a:r>
                <a:rPr lang="en-US" sz="1600" dirty="0">
                  <a:latin typeface="CourierPS" pitchFamily="49" charset="0"/>
                  <a:sym typeface="Symbol" charset="2"/>
                </a:rPr>
                <a:t> M[R1]</a:t>
              </a:r>
              <a:br>
                <a:rPr lang="en-US" sz="1600" dirty="0">
                  <a:latin typeface="CourierPS" pitchFamily="49" charset="0"/>
                  <a:sym typeface="Symbol" charset="2"/>
                </a:rPr>
              </a:br>
              <a:r>
                <a:rPr lang="en-US" sz="1600" dirty="0">
                  <a:latin typeface="CourierPS" pitchFamily="49" charset="0"/>
                  <a:sym typeface="Symbol" charset="2"/>
                </a:rPr>
                <a:t>R3  R3+R4</a:t>
              </a:r>
              <a:br>
                <a:rPr lang="en-US" sz="1600" dirty="0">
                  <a:latin typeface="CourierPS" pitchFamily="49" charset="0"/>
                  <a:sym typeface="Symbol" charset="2"/>
                </a:rPr>
              </a:br>
              <a:r>
                <a:rPr lang="en-US" sz="1600" dirty="0">
                  <a:latin typeface="CourierPS" pitchFamily="49" charset="0"/>
                  <a:sym typeface="Symbol" charset="2"/>
                </a:rPr>
                <a:t>R1  R1+1</a:t>
              </a:r>
            </a:p>
            <a:p>
              <a:pPr algn="ctr"/>
              <a:r>
                <a:rPr lang="en-US" sz="1600" dirty="0">
                  <a:latin typeface="CourierPS" pitchFamily="49" charset="0"/>
                  <a:sym typeface="Symbol" charset="2"/>
                </a:rPr>
                <a:t>R2  R2-1</a:t>
              </a:r>
            </a:p>
          </p:txBody>
        </p:sp>
        <p:cxnSp>
          <p:nvCxnSpPr>
            <p:cNvPr id="12" name="AutoShape 20"/>
            <p:cNvCxnSpPr>
              <a:cxnSpLocks noChangeShapeType="1"/>
              <a:stCxn id="9" idx="2"/>
              <a:endCxn id="10" idx="0"/>
            </p:cNvCxnSpPr>
            <p:nvPr/>
          </p:nvCxnSpPr>
          <p:spPr bwMode="auto">
            <a:xfrm>
              <a:off x="3009900" y="3657600"/>
              <a:ext cx="0" cy="45720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" name="Text Box 31"/>
            <p:cNvSpPr txBox="1">
              <a:spLocks noChangeArrowheads="1"/>
            </p:cNvSpPr>
            <p:nvPr/>
          </p:nvSpPr>
          <p:spPr bwMode="auto">
            <a:xfrm>
              <a:off x="3532912" y="4648200"/>
              <a:ext cx="493855" cy="4773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 i="1" dirty="0">
                  <a:latin typeface="CourierPS" pitchFamily="49" charset="0"/>
                </a:rPr>
                <a:t>NO</a:t>
              </a:r>
            </a:p>
          </p:txBody>
        </p:sp>
        <p:sp>
          <p:nvSpPr>
            <p:cNvPr id="14" name="Text Box 34"/>
            <p:cNvSpPr txBox="1">
              <a:spLocks noChangeArrowheads="1"/>
            </p:cNvSpPr>
            <p:nvPr/>
          </p:nvSpPr>
          <p:spPr bwMode="auto">
            <a:xfrm>
              <a:off x="2372464" y="5334001"/>
              <a:ext cx="635113" cy="4773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/>
              <a:r>
                <a:rPr lang="en-US" sz="1600" i="1" dirty="0">
                  <a:latin typeface="CourierPS" pitchFamily="49" charset="0"/>
                </a:rPr>
                <a:t>YES</a:t>
              </a:r>
            </a:p>
          </p:txBody>
        </p:sp>
        <p:cxnSp>
          <p:nvCxnSpPr>
            <p:cNvPr id="15" name="AutoShape 36"/>
            <p:cNvCxnSpPr>
              <a:cxnSpLocks noChangeShapeType="1"/>
              <a:stCxn id="10" idx="3"/>
              <a:endCxn id="11" idx="1"/>
            </p:cNvCxnSpPr>
            <p:nvPr/>
          </p:nvCxnSpPr>
          <p:spPr bwMode="auto">
            <a:xfrm>
              <a:off x="3581400" y="4686300"/>
              <a:ext cx="914400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6" name="Line 38"/>
            <p:cNvSpPr>
              <a:spLocks noChangeShapeType="1"/>
            </p:cNvSpPr>
            <p:nvPr/>
          </p:nvSpPr>
          <p:spPr bwMode="auto">
            <a:xfrm>
              <a:off x="5257800" y="5257800"/>
              <a:ext cx="0" cy="2286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39"/>
            <p:cNvSpPr>
              <a:spLocks noChangeShapeType="1"/>
            </p:cNvSpPr>
            <p:nvPr/>
          </p:nvSpPr>
          <p:spPr bwMode="auto">
            <a:xfrm>
              <a:off x="5257800" y="5486400"/>
              <a:ext cx="129540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40"/>
            <p:cNvSpPr>
              <a:spLocks noChangeShapeType="1"/>
            </p:cNvSpPr>
            <p:nvPr/>
          </p:nvSpPr>
          <p:spPr bwMode="auto">
            <a:xfrm flipV="1">
              <a:off x="6553200" y="3886200"/>
              <a:ext cx="0" cy="16002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41"/>
            <p:cNvSpPr>
              <a:spLocks noChangeShapeType="1"/>
            </p:cNvSpPr>
            <p:nvPr/>
          </p:nvSpPr>
          <p:spPr bwMode="auto">
            <a:xfrm flipH="1">
              <a:off x="3048000" y="3886200"/>
              <a:ext cx="350520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42"/>
            <p:cNvSpPr>
              <a:spLocks noChangeShapeType="1"/>
            </p:cNvSpPr>
            <p:nvPr/>
          </p:nvSpPr>
          <p:spPr bwMode="auto">
            <a:xfrm>
              <a:off x="3009900" y="5257800"/>
              <a:ext cx="0" cy="83820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66207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85" name="Rectangle 117"/>
          <p:cNvSpPr>
            <a:spLocks noChangeArrowheads="1"/>
          </p:cNvSpPr>
          <p:nvPr/>
        </p:nvSpPr>
        <p:spPr bwMode="auto">
          <a:xfrm>
            <a:off x="2971800" y="1524000"/>
            <a:ext cx="1143000" cy="4572000"/>
          </a:xfrm>
          <a:prstGeom prst="rect">
            <a:avLst/>
          </a:prstGeom>
          <a:solidFill>
            <a:srgbClr val="6699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Program</a:t>
            </a:r>
          </a:p>
        </p:txBody>
      </p:sp>
      <p:graphicFrame>
        <p:nvGraphicFramePr>
          <p:cNvPr id="109684" name="Group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964678"/>
              </p:ext>
            </p:extLst>
          </p:nvPr>
        </p:nvGraphicFramePr>
        <p:xfrm>
          <a:off x="1790700" y="1143000"/>
          <a:ext cx="8610600" cy="4902200"/>
        </p:xfrm>
        <a:graphic>
          <a:graphicData uri="http://schemas.openxmlformats.org/drawingml/2006/table">
            <a:tbl>
              <a:tblPr/>
              <a:tblGrid>
                <a:gridCol w="113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6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marR="0" marT="91440" marB="9144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Instruction</a:t>
                      </a:r>
                    </a:p>
                  </a:txBody>
                  <a:tcPr marR="0" marT="91440" marB="9144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Comments</a:t>
                      </a:r>
                    </a:p>
                  </a:txBody>
                  <a:tcPr marR="0" marT="91440" marB="9144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x3000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1 1 1 0 0 0 1 0 0 0 0 0 1 0 1 1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x300C 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(PC+0x0B)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x3001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0 1 0 1 0 1 1 0 1 1 1 0 0 0 0 0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R3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0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x3002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0 1 0 1 0 1 0 0 1 0 1 0 0 0 0 0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0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x3003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0 0 0 1 0 1 0 0 1 0 1 0 1 1 0 0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12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x3004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0 0 0 0 0 1 0 0 0 0 0 0 0 1 0 1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If Z, goto x300A (PC+5)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x3005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0 1 1 0 1 0 0 0 0 1 0 0 0 0 0 0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Load next value to R4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x3006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0 0 0 1 0 1 1 0 1 1 0 0 0 0 0 1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Add to R3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x3007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0 0 0 1 0 0 1 0 0 1 1 0 0 0 0 1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Increment R1 (pointer)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X3008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0 0 0 1 0 1 0 0 1 0 1 1 1 1 1 1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Decrement R2 (counter)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x3009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0 0 0 0 1 1 1 1 1 1 1 1 1 0 1 0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Goto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x3004 (PC-6)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9686" name="Line 118"/>
          <p:cNvSpPr>
            <a:spLocks noChangeShapeType="1"/>
          </p:cNvSpPr>
          <p:nvPr/>
        </p:nvSpPr>
        <p:spPr bwMode="auto">
          <a:xfrm>
            <a:off x="4267200" y="1924050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87" name="Line 119"/>
          <p:cNvSpPr>
            <a:spLocks noChangeShapeType="1"/>
          </p:cNvSpPr>
          <p:nvPr/>
        </p:nvSpPr>
        <p:spPr bwMode="auto">
          <a:xfrm>
            <a:off x="4267200" y="2371725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88" name="Line 120"/>
          <p:cNvSpPr>
            <a:spLocks noChangeShapeType="1"/>
          </p:cNvSpPr>
          <p:nvPr/>
        </p:nvSpPr>
        <p:spPr bwMode="auto">
          <a:xfrm>
            <a:off x="4267200" y="2819400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89" name="Line 121"/>
          <p:cNvSpPr>
            <a:spLocks noChangeShapeType="1"/>
          </p:cNvSpPr>
          <p:nvPr/>
        </p:nvSpPr>
        <p:spPr bwMode="auto">
          <a:xfrm>
            <a:off x="4267200" y="3257550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90" name="Line 122"/>
          <p:cNvSpPr>
            <a:spLocks noChangeShapeType="1"/>
          </p:cNvSpPr>
          <p:nvPr/>
        </p:nvSpPr>
        <p:spPr bwMode="auto">
          <a:xfrm>
            <a:off x="4267200" y="3705225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91" name="Line 123"/>
          <p:cNvSpPr>
            <a:spLocks noChangeShapeType="1"/>
          </p:cNvSpPr>
          <p:nvPr/>
        </p:nvSpPr>
        <p:spPr bwMode="auto">
          <a:xfrm>
            <a:off x="4267200" y="4143375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92" name="Line 124"/>
          <p:cNvSpPr>
            <a:spLocks noChangeShapeType="1"/>
          </p:cNvSpPr>
          <p:nvPr/>
        </p:nvSpPr>
        <p:spPr bwMode="auto">
          <a:xfrm>
            <a:off x="4267200" y="4581525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93" name="Line 125"/>
          <p:cNvSpPr>
            <a:spLocks noChangeShapeType="1"/>
          </p:cNvSpPr>
          <p:nvPr/>
        </p:nvSpPr>
        <p:spPr bwMode="auto">
          <a:xfrm>
            <a:off x="4267200" y="5029200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94" name="Line 126"/>
          <p:cNvSpPr>
            <a:spLocks noChangeShapeType="1"/>
          </p:cNvSpPr>
          <p:nvPr/>
        </p:nvSpPr>
        <p:spPr bwMode="auto">
          <a:xfrm>
            <a:off x="4267200" y="5486400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95" name="Line 127"/>
          <p:cNvSpPr>
            <a:spLocks noChangeShapeType="1"/>
          </p:cNvSpPr>
          <p:nvPr/>
        </p:nvSpPr>
        <p:spPr bwMode="auto">
          <a:xfrm>
            <a:off x="4267200" y="5915025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96" name="Line 128"/>
          <p:cNvSpPr>
            <a:spLocks noChangeShapeType="1"/>
          </p:cNvSpPr>
          <p:nvPr/>
        </p:nvSpPr>
        <p:spPr bwMode="auto">
          <a:xfrm>
            <a:off x="5181600" y="1924050"/>
            <a:ext cx="2590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97" name="Line 129"/>
          <p:cNvSpPr>
            <a:spLocks noChangeShapeType="1"/>
          </p:cNvSpPr>
          <p:nvPr/>
        </p:nvSpPr>
        <p:spPr bwMode="auto">
          <a:xfrm>
            <a:off x="5181600" y="2371725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98" name="Line 130"/>
          <p:cNvSpPr>
            <a:spLocks noChangeShapeType="1"/>
          </p:cNvSpPr>
          <p:nvPr/>
        </p:nvSpPr>
        <p:spPr bwMode="auto">
          <a:xfrm>
            <a:off x="6400800" y="2371725"/>
            <a:ext cx="1371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99" name="Line 131"/>
          <p:cNvSpPr>
            <a:spLocks noChangeShapeType="1"/>
          </p:cNvSpPr>
          <p:nvPr/>
        </p:nvSpPr>
        <p:spPr bwMode="auto">
          <a:xfrm>
            <a:off x="5181600" y="2819400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700" name="Line 132"/>
          <p:cNvSpPr>
            <a:spLocks noChangeShapeType="1"/>
          </p:cNvSpPr>
          <p:nvPr/>
        </p:nvSpPr>
        <p:spPr bwMode="auto">
          <a:xfrm>
            <a:off x="6400800" y="2819400"/>
            <a:ext cx="1371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701" name="Line 133"/>
          <p:cNvSpPr>
            <a:spLocks noChangeShapeType="1"/>
          </p:cNvSpPr>
          <p:nvPr/>
        </p:nvSpPr>
        <p:spPr bwMode="auto">
          <a:xfrm>
            <a:off x="5181600" y="3257550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9702" name="Line 134"/>
          <p:cNvSpPr>
            <a:spLocks noChangeShapeType="1"/>
          </p:cNvSpPr>
          <p:nvPr/>
        </p:nvSpPr>
        <p:spPr bwMode="auto">
          <a:xfrm>
            <a:off x="6400800" y="3257550"/>
            <a:ext cx="1371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703" name="Line 135"/>
          <p:cNvSpPr>
            <a:spLocks noChangeShapeType="1"/>
          </p:cNvSpPr>
          <p:nvPr/>
        </p:nvSpPr>
        <p:spPr bwMode="auto">
          <a:xfrm>
            <a:off x="5181600" y="3705225"/>
            <a:ext cx="2590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704" name="Line 136"/>
          <p:cNvSpPr>
            <a:spLocks noChangeShapeType="1"/>
          </p:cNvSpPr>
          <p:nvPr/>
        </p:nvSpPr>
        <p:spPr bwMode="auto">
          <a:xfrm flipV="1">
            <a:off x="6096000" y="4143375"/>
            <a:ext cx="1676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705" name="Line 137"/>
          <p:cNvSpPr>
            <a:spLocks noChangeShapeType="1"/>
          </p:cNvSpPr>
          <p:nvPr/>
        </p:nvSpPr>
        <p:spPr bwMode="auto">
          <a:xfrm>
            <a:off x="5181600" y="4143375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706" name="Line 138"/>
          <p:cNvSpPr>
            <a:spLocks noChangeShapeType="1"/>
          </p:cNvSpPr>
          <p:nvPr/>
        </p:nvSpPr>
        <p:spPr bwMode="auto">
          <a:xfrm>
            <a:off x="5181600" y="4581525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707" name="Line 139"/>
          <p:cNvSpPr>
            <a:spLocks noChangeShapeType="1"/>
          </p:cNvSpPr>
          <p:nvPr/>
        </p:nvSpPr>
        <p:spPr bwMode="auto">
          <a:xfrm>
            <a:off x="7010400" y="4581525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708" name="Line 140"/>
          <p:cNvSpPr>
            <a:spLocks noChangeShapeType="1"/>
          </p:cNvSpPr>
          <p:nvPr/>
        </p:nvSpPr>
        <p:spPr bwMode="auto">
          <a:xfrm>
            <a:off x="5181600" y="5029200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709" name="Line 141"/>
          <p:cNvSpPr>
            <a:spLocks noChangeShapeType="1"/>
          </p:cNvSpPr>
          <p:nvPr/>
        </p:nvSpPr>
        <p:spPr bwMode="auto">
          <a:xfrm>
            <a:off x="6400800" y="5029200"/>
            <a:ext cx="1371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710" name="Line 142"/>
          <p:cNvSpPr>
            <a:spLocks noChangeShapeType="1"/>
          </p:cNvSpPr>
          <p:nvPr/>
        </p:nvSpPr>
        <p:spPr bwMode="auto">
          <a:xfrm>
            <a:off x="5181600" y="5486400"/>
            <a:ext cx="762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711" name="Line 143"/>
          <p:cNvSpPr>
            <a:spLocks noChangeShapeType="1"/>
          </p:cNvSpPr>
          <p:nvPr/>
        </p:nvSpPr>
        <p:spPr bwMode="auto">
          <a:xfrm>
            <a:off x="6400800" y="5486400"/>
            <a:ext cx="13716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712" name="Line 144"/>
          <p:cNvSpPr>
            <a:spLocks noChangeShapeType="1"/>
          </p:cNvSpPr>
          <p:nvPr/>
        </p:nvSpPr>
        <p:spPr bwMode="auto">
          <a:xfrm>
            <a:off x="5181600" y="5915025"/>
            <a:ext cx="25908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3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JMP (Register)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143000"/>
            <a:ext cx="8686800" cy="5334000"/>
          </a:xfrm>
        </p:spPr>
        <p:txBody>
          <a:bodyPr/>
          <a:lstStyle/>
          <a:p>
            <a:r>
              <a:rPr lang="en-US"/>
              <a:t>Jump is an unconditional branch -- </a:t>
            </a:r>
            <a:r>
              <a:rPr lang="en-US" i="1" u="sng"/>
              <a:t>always</a:t>
            </a:r>
            <a:r>
              <a:rPr lang="en-US"/>
              <a:t> taken.</a:t>
            </a:r>
          </a:p>
          <a:p>
            <a:pPr lvl="1"/>
            <a:r>
              <a:rPr lang="en-US"/>
              <a:t>Target address is the contents of a register.</a:t>
            </a:r>
          </a:p>
          <a:p>
            <a:pPr lvl="1"/>
            <a:r>
              <a:rPr lang="en-US"/>
              <a:t>Allows any target address.</a:t>
            </a:r>
          </a:p>
          <a:p>
            <a:endParaRPr lang="en-US"/>
          </a:p>
        </p:txBody>
      </p:sp>
      <p:pic>
        <p:nvPicPr>
          <p:cNvPr id="108550" name="Picture 6" descr="C:\Documents and Settings\gbyrd\My Documents\ece206\mh-slides\e2\ch05-figures\ch05-2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2590801"/>
            <a:ext cx="7440613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8551" name="Picture 7" descr="C:\Documents and Settings\gbyrd\My Documents\ece206\mh-slides\e2\ch05-figures\ch05-29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10001"/>
            <a:ext cx="5365750" cy="175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8920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TRAP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981200"/>
            <a:ext cx="8458200" cy="4572000"/>
          </a:xfrm>
        </p:spPr>
        <p:txBody>
          <a:bodyPr/>
          <a:lstStyle/>
          <a:p>
            <a:r>
              <a:rPr lang="en-US"/>
              <a:t>Calls a </a:t>
            </a:r>
            <a:r>
              <a:rPr lang="en-US">
                <a:solidFill>
                  <a:srgbClr val="CE0000"/>
                </a:solidFill>
              </a:rPr>
              <a:t>service routine</a:t>
            </a:r>
            <a:r>
              <a:rPr lang="en-US"/>
              <a:t>, identified by 8-bit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trap vector.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When routine is done, </a:t>
            </a:r>
            <a:br>
              <a:rPr lang="en-US"/>
            </a:br>
            <a:r>
              <a:rPr lang="en-US"/>
              <a:t>PC is set to the instruction following TRAP.</a:t>
            </a:r>
          </a:p>
          <a:p>
            <a:r>
              <a:rPr lang="en-US" sz="2000"/>
              <a:t>(We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/>
              <a:t>ll talk about how this works later.)</a:t>
            </a:r>
          </a:p>
          <a:p>
            <a:endParaRPr lang="en-US" sz="2000"/>
          </a:p>
        </p:txBody>
      </p:sp>
      <p:graphicFrame>
        <p:nvGraphicFramePr>
          <p:cNvPr id="67634" name="Group 50"/>
          <p:cNvGraphicFramePr>
            <a:graphicFrameLocks noGrp="1"/>
          </p:cNvGraphicFramePr>
          <p:nvPr/>
        </p:nvGraphicFramePr>
        <p:xfrm>
          <a:off x="3124200" y="2590800"/>
          <a:ext cx="5791200" cy="1879600"/>
        </p:xfrm>
        <a:graphic>
          <a:graphicData uri="http://schemas.openxmlformats.org/drawingml/2006/table">
            <a:tbl>
              <a:tblPr/>
              <a:tblGrid>
                <a:gridCol w="106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vector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routine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input a character from the keyboard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output a character to the monitor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halt the program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7636" name="Picture 52" descr="C:\Documents and Settings\gbyrd\My Documents\ece206\mh-slides\e2\ch05-figures\ch05-3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143001"/>
            <a:ext cx="7705725" cy="6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5556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Example</a:t>
            </a:r>
          </a:p>
        </p:txBody>
      </p:sp>
      <p:sp>
        <p:nvSpPr>
          <p:cNvPr id="1105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10972800" cy="6019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solidFill>
                  <a:srgbClr val="CE0000"/>
                </a:solidFill>
              </a:rPr>
              <a:t>Count the occurrences of a character in an array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Program begins at location x3000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Read character from keyboard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Load each character from array</a:t>
            </a:r>
          </a:p>
          <a:p>
            <a:pPr lvl="2">
              <a:lnSpc>
                <a:spcPct val="90000"/>
              </a:lnSpc>
              <a:spcBef>
                <a:spcPts val="1200"/>
              </a:spcBef>
            </a:pPr>
            <a:r>
              <a:rPr lang="en-US" sz="1800" b="0" dirty="0"/>
              <a:t>Starting address of array is stored in the memory location immediately after the program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If character equals input character, increment counter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The end of the array is indicated by a special ASCII value: </a:t>
            </a:r>
            <a:r>
              <a:rPr lang="en-US" dirty="0">
                <a:solidFill>
                  <a:srgbClr val="009900"/>
                </a:solidFill>
              </a:rPr>
              <a:t>EOT (x04)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At the end, print the number of characters and halt</a:t>
            </a:r>
            <a:br>
              <a:rPr lang="en-US" dirty="0"/>
            </a:br>
            <a:r>
              <a:rPr lang="en-US" sz="1800" b="0" dirty="0"/>
              <a:t>(assume there will be less than 10 occurrences of the character)</a:t>
            </a:r>
            <a:endParaRPr lang="en-US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endParaRPr lang="en-US" dirty="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dirty="0"/>
              <a:t>A special character used to indicate the end of a sequence is often called a </a:t>
            </a:r>
            <a:r>
              <a:rPr lang="en-US" sz="2000" dirty="0">
                <a:solidFill>
                  <a:srgbClr val="009900"/>
                </a:solidFill>
              </a:rPr>
              <a:t>sentinel</a:t>
            </a:r>
            <a:r>
              <a:rPr lang="en-US" sz="2000" dirty="0"/>
              <a:t>.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1800" b="0" dirty="0"/>
              <a:t>Useful when you don</a:t>
            </a:r>
            <a:r>
              <a:rPr lang="en-US" sz="1800" b="0" dirty="0">
                <a:latin typeface="Arial"/>
              </a:rPr>
              <a:t>’</a:t>
            </a:r>
            <a:r>
              <a:rPr lang="en-US" sz="1800" b="0" dirty="0"/>
              <a:t>t know ahead of time how many times to execute a loop.</a:t>
            </a:r>
          </a:p>
        </p:txBody>
      </p:sp>
    </p:spTree>
    <p:extLst>
      <p:ext uri="{BB962C8B-B14F-4D97-AF65-F5344CB8AC3E}">
        <p14:creationId xmlns:p14="http://schemas.microsoft.com/office/powerpoint/2010/main" val="33750330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 Chart</a:t>
            </a:r>
          </a:p>
        </p:txBody>
      </p:sp>
      <p:graphicFrame>
        <p:nvGraphicFramePr>
          <p:cNvPr id="111619" name="Object 3"/>
          <p:cNvGraphicFramePr>
            <a:graphicFrameLocks noChangeAspect="1"/>
          </p:cNvGraphicFramePr>
          <p:nvPr/>
        </p:nvGraphicFramePr>
        <p:xfrm>
          <a:off x="1735139" y="1295401"/>
          <a:ext cx="8720137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1" name="VISIO" r:id="rId3" imgW="6549840" imgH="3785760" progId="Visio.Drawing.6">
                  <p:embed/>
                </p:oleObj>
              </mc:Choice>
              <mc:Fallback>
                <p:oleObj name="VISIO" r:id="rId3" imgW="6549840" imgH="37857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9" y="1295401"/>
                        <a:ext cx="8720137" cy="504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3660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C2FCF0B-94F2-4596-B1BE-C8EF6B69F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982" y="97371"/>
            <a:ext cx="11582400" cy="533400"/>
          </a:xfrm>
        </p:spPr>
        <p:txBody>
          <a:bodyPr/>
          <a:lstStyle/>
          <a:p>
            <a:r>
              <a:rPr lang="en-US" dirty="0"/>
              <a:t>LC3 Assembly</a:t>
            </a:r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>
          <a:xfrm>
            <a:off x="1752600" y="1524000"/>
            <a:ext cx="8686800" cy="4876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Blip>
                <a:blip r:embed="rId2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6324600" y="745987"/>
            <a:ext cx="5715000" cy="4524315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600" dirty="0"/>
              <a:t>; Get next character from the file</a:t>
            </a:r>
          </a:p>
          <a:p>
            <a:pPr algn="l"/>
            <a:r>
              <a:rPr lang="en-US" sz="1600" dirty="0"/>
              <a:t>;</a:t>
            </a:r>
          </a:p>
          <a:p>
            <a:pPr algn="l"/>
            <a:r>
              <a:rPr lang="en-US" sz="1600" dirty="0"/>
              <a:t>GETC ADD    R3, R3, #1  ; Increment the pointer</a:t>
            </a:r>
          </a:p>
          <a:p>
            <a:pPr algn="l"/>
            <a:r>
              <a:rPr lang="en-US" sz="1600" dirty="0"/>
              <a:t>         LDR    R1, R3, #0  ; R1 gets the next character to test</a:t>
            </a:r>
          </a:p>
          <a:p>
            <a:pPr algn="l"/>
            <a:r>
              <a:rPr lang="en-US" sz="1600" dirty="0"/>
              <a:t>         </a:t>
            </a:r>
            <a:r>
              <a:rPr lang="en-US" sz="1600" dirty="0" err="1"/>
              <a:t>BRnzp</a:t>
            </a:r>
            <a:r>
              <a:rPr lang="en-US" sz="1600" dirty="0"/>
              <a:t> TEST            </a:t>
            </a:r>
          </a:p>
          <a:p>
            <a:pPr algn="l"/>
            <a:r>
              <a:rPr lang="en-US" sz="1600" dirty="0"/>
              <a:t>;</a:t>
            </a:r>
          </a:p>
          <a:p>
            <a:pPr algn="l"/>
            <a:r>
              <a:rPr lang="en-US" sz="1600" dirty="0"/>
              <a:t>; Output the count.</a:t>
            </a:r>
          </a:p>
          <a:p>
            <a:pPr algn="l"/>
            <a:r>
              <a:rPr lang="en-US" sz="1600" dirty="0"/>
              <a:t>;</a:t>
            </a:r>
          </a:p>
          <a:p>
            <a:pPr algn="l"/>
            <a:r>
              <a:rPr lang="en-US" sz="1600" dirty="0"/>
              <a:t>OUT  LD       R0, ASCII   ; Load the ASCII template</a:t>
            </a:r>
          </a:p>
          <a:p>
            <a:pPr algn="l"/>
            <a:r>
              <a:rPr lang="en-US" sz="1600" dirty="0"/>
              <a:t>        ADD     R0, R0, R2 ; Convert binary to ASCII</a:t>
            </a:r>
          </a:p>
          <a:p>
            <a:pPr algn="l"/>
            <a:r>
              <a:rPr lang="en-US" sz="1600" dirty="0"/>
              <a:t>        TRAP    x21           ; ASCII code in R0 is displayed</a:t>
            </a:r>
          </a:p>
          <a:p>
            <a:pPr algn="l"/>
            <a:r>
              <a:rPr lang="en-US" sz="1600" dirty="0"/>
              <a:t>        TRAP    x25           ; Halt machine</a:t>
            </a:r>
          </a:p>
          <a:p>
            <a:pPr algn="l"/>
            <a:r>
              <a:rPr lang="en-US" sz="1600" dirty="0"/>
              <a:t>;</a:t>
            </a:r>
          </a:p>
          <a:p>
            <a:pPr algn="l"/>
            <a:r>
              <a:rPr lang="en-US" sz="1600" dirty="0"/>
              <a:t>; Storage for pointer and ASCII template</a:t>
            </a:r>
          </a:p>
          <a:p>
            <a:pPr algn="l"/>
            <a:r>
              <a:rPr lang="en-US" sz="1600" dirty="0"/>
              <a:t>;</a:t>
            </a:r>
          </a:p>
          <a:p>
            <a:pPr algn="l"/>
            <a:r>
              <a:rPr lang="en-US" sz="1600" dirty="0"/>
              <a:t>ASCII .FILL   x0030</a:t>
            </a:r>
          </a:p>
          <a:p>
            <a:pPr algn="l"/>
            <a:r>
              <a:rPr lang="en-US" sz="1600" dirty="0"/>
              <a:t>PTR   .FILL   x3014</a:t>
            </a:r>
          </a:p>
          <a:p>
            <a:pPr algn="l"/>
            <a:r>
              <a:rPr lang="en-US" sz="1600" dirty="0"/>
              <a:t>         .END</a:t>
            </a:r>
          </a:p>
        </p:txBody>
      </p:sp>
      <p:sp>
        <p:nvSpPr>
          <p:cNvPr id="7" name="Rectangle 6"/>
          <p:cNvSpPr/>
          <p:nvPr/>
        </p:nvSpPr>
        <p:spPr>
          <a:xfrm>
            <a:off x="265704" y="745987"/>
            <a:ext cx="5906495" cy="4524315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600" dirty="0"/>
              <a:t>        .ORIG   x3000</a:t>
            </a:r>
          </a:p>
          <a:p>
            <a:pPr algn="l"/>
            <a:r>
              <a:rPr lang="en-US" sz="1600" dirty="0"/>
              <a:t>        AND    R2, R2, #0	; R2 is counter, initialize to 0</a:t>
            </a:r>
          </a:p>
          <a:p>
            <a:pPr algn="l"/>
            <a:r>
              <a:rPr lang="en-US" sz="1600" dirty="0"/>
              <a:t>        LD      R3, PTR    	; R3 is pointer to characters</a:t>
            </a:r>
          </a:p>
          <a:p>
            <a:pPr algn="l"/>
            <a:r>
              <a:rPr lang="en-US" sz="1600" dirty="0"/>
              <a:t>        TRAP  x23   		; R0 gets character input</a:t>
            </a:r>
          </a:p>
          <a:p>
            <a:pPr algn="l"/>
            <a:r>
              <a:rPr lang="en-US" sz="1600" dirty="0"/>
              <a:t>        LDR     R1 ,R3, #0 	; R1 gets the next character</a:t>
            </a:r>
          </a:p>
          <a:p>
            <a:pPr algn="l"/>
            <a:r>
              <a:rPr lang="en-US" sz="1600" dirty="0"/>
              <a:t>;</a:t>
            </a:r>
          </a:p>
          <a:p>
            <a:pPr algn="l"/>
            <a:r>
              <a:rPr lang="en-US" sz="1600" dirty="0"/>
              <a:t>; Test character for end of file</a:t>
            </a:r>
          </a:p>
          <a:p>
            <a:pPr algn="l"/>
            <a:r>
              <a:rPr lang="en-US" sz="1600" dirty="0"/>
              <a:t>;</a:t>
            </a:r>
          </a:p>
          <a:p>
            <a:pPr algn="l"/>
            <a:r>
              <a:rPr lang="en-US" sz="1600" dirty="0"/>
              <a:t>TEST ADD  R4, R1, #-4 	; Test for EOT</a:t>
            </a:r>
          </a:p>
          <a:p>
            <a:pPr algn="l"/>
            <a:r>
              <a:rPr lang="en-US" sz="1600" dirty="0"/>
              <a:t>        </a:t>
            </a:r>
            <a:r>
              <a:rPr lang="en-US" sz="1600" dirty="0" err="1"/>
              <a:t>BRz</a:t>
            </a:r>
            <a:r>
              <a:rPr lang="en-US" sz="1600" dirty="0"/>
              <a:t>   OUT    		; If done, prepare the output</a:t>
            </a:r>
          </a:p>
          <a:p>
            <a:pPr algn="l"/>
            <a:r>
              <a:rPr lang="en-US" sz="1600" dirty="0"/>
              <a:t>;</a:t>
            </a:r>
          </a:p>
          <a:p>
            <a:pPr algn="l"/>
            <a:r>
              <a:rPr lang="en-US" sz="1600" dirty="0"/>
              <a:t>; Test character for match.  If a match, increment count.</a:t>
            </a:r>
          </a:p>
          <a:p>
            <a:pPr algn="l"/>
            <a:r>
              <a:rPr lang="en-US" sz="1600" dirty="0"/>
              <a:t>;</a:t>
            </a:r>
          </a:p>
          <a:p>
            <a:pPr algn="l"/>
            <a:r>
              <a:rPr lang="en-US" sz="1600" dirty="0"/>
              <a:t>        NOT     R1, R1</a:t>
            </a:r>
          </a:p>
          <a:p>
            <a:pPr algn="l"/>
            <a:r>
              <a:rPr lang="en-US" sz="1600" dirty="0"/>
              <a:t>        ADD     R1, R1, R0	; If match, R1 = </a:t>
            </a:r>
            <a:r>
              <a:rPr lang="en-US" sz="1600" dirty="0" err="1"/>
              <a:t>xFFFF</a:t>
            </a:r>
            <a:endParaRPr lang="en-US" sz="1600" dirty="0"/>
          </a:p>
          <a:p>
            <a:pPr algn="l"/>
            <a:r>
              <a:rPr lang="en-US" sz="1600" dirty="0"/>
              <a:t>        NOT     R1, R1   	; If match, R1 = x0000	</a:t>
            </a:r>
          </a:p>
          <a:p>
            <a:pPr algn="l"/>
            <a:r>
              <a:rPr lang="en-US" sz="1600" dirty="0"/>
              <a:t>        </a:t>
            </a:r>
            <a:r>
              <a:rPr lang="en-US" sz="1600" dirty="0" err="1"/>
              <a:t>BRnp</a:t>
            </a:r>
            <a:r>
              <a:rPr lang="en-US" sz="1600" dirty="0"/>
              <a:t>    GETC   	; no match, do not increment</a:t>
            </a:r>
          </a:p>
          <a:p>
            <a:pPr algn="l"/>
            <a:r>
              <a:rPr lang="en-US" sz="1600" dirty="0"/>
              <a:t>        ADD     R2, R2, #1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359443-389E-4D53-963E-6E231F8B60CC}"/>
              </a:ext>
            </a:extLst>
          </p:cNvPr>
          <p:cNvSpPr txBox="1"/>
          <p:nvPr/>
        </p:nvSpPr>
        <p:spPr>
          <a:xfrm>
            <a:off x="483370" y="166487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FC5120-D26C-496B-AD6B-A114BAB72A5A}"/>
              </a:ext>
            </a:extLst>
          </p:cNvPr>
          <p:cNvSpPr txBox="1"/>
          <p:nvPr/>
        </p:nvSpPr>
        <p:spPr>
          <a:xfrm>
            <a:off x="37104" y="2643778"/>
            <a:ext cx="255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3F7FDA-84EA-4470-8909-6E24B0512F4D}"/>
              </a:ext>
            </a:extLst>
          </p:cNvPr>
          <p:cNvSpPr txBox="1"/>
          <p:nvPr/>
        </p:nvSpPr>
        <p:spPr>
          <a:xfrm>
            <a:off x="483370" y="409300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302A4F-9317-43D9-8FF2-2D1D682AF00A}"/>
              </a:ext>
            </a:extLst>
          </p:cNvPr>
          <p:cNvSpPr txBox="1"/>
          <p:nvPr/>
        </p:nvSpPr>
        <p:spPr>
          <a:xfrm>
            <a:off x="6667499" y="1408784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6D3A0B-88E8-4A69-BEA6-7A916C3DFA09}"/>
              </a:ext>
            </a:extLst>
          </p:cNvPr>
          <p:cNvSpPr txBox="1"/>
          <p:nvPr/>
        </p:nvSpPr>
        <p:spPr>
          <a:xfrm>
            <a:off x="6431941" y="3059434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B64727-2868-4B84-A865-127ECF2B0CEC}"/>
              </a:ext>
            </a:extLst>
          </p:cNvPr>
          <p:cNvSpPr txBox="1"/>
          <p:nvPr/>
        </p:nvSpPr>
        <p:spPr>
          <a:xfrm>
            <a:off x="152400" y="5468704"/>
            <a:ext cx="533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AutoNum type="arabicParenR"/>
            </a:pPr>
            <a:r>
              <a:rPr lang="en-US" dirty="0"/>
              <a:t>What instruction dereferences a pointer to load a character into a register?</a:t>
            </a:r>
          </a:p>
          <a:p>
            <a:pPr marL="457200" indent="-457200" algn="l">
              <a:buAutoNum type="arabicParenR"/>
            </a:pP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187555-CA7B-4694-BD51-ACF0295BFA7C}"/>
              </a:ext>
            </a:extLst>
          </p:cNvPr>
          <p:cNvSpPr/>
          <p:nvPr/>
        </p:nvSpPr>
        <p:spPr>
          <a:xfrm>
            <a:off x="6324600" y="5452489"/>
            <a:ext cx="54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dirty="0">
                <a:solidFill>
                  <a:srgbClr val="000000"/>
                </a:solidFill>
              </a:rPr>
              <a:t>2) What instruction would need to be changed if the null terminator (0) is used to signal the end of the </a:t>
            </a:r>
          </a:p>
        </p:txBody>
      </p:sp>
    </p:spTree>
    <p:extLst>
      <p:ext uri="{BB962C8B-B14F-4D97-AF65-F5344CB8AC3E}">
        <p14:creationId xmlns:p14="http://schemas.microsoft.com/office/powerpoint/2010/main" val="5961765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C2FCF0B-94F2-4596-B1BE-C8EF6B69F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982" y="97371"/>
            <a:ext cx="11582400" cy="533400"/>
          </a:xfrm>
        </p:spPr>
        <p:txBody>
          <a:bodyPr/>
          <a:lstStyle/>
          <a:p>
            <a:r>
              <a:rPr lang="en-US" dirty="0"/>
              <a:t>LC3 Assembly</a:t>
            </a:r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>
          <a:xfrm>
            <a:off x="1752600" y="1524000"/>
            <a:ext cx="8686800" cy="4876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Blip>
                <a:blip r:embed="rId2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6324600" y="745987"/>
            <a:ext cx="5715000" cy="4524315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600" dirty="0"/>
              <a:t>; Get next character from the file</a:t>
            </a:r>
          </a:p>
          <a:p>
            <a:pPr algn="l"/>
            <a:r>
              <a:rPr lang="en-US" sz="1600" dirty="0"/>
              <a:t>;</a:t>
            </a:r>
          </a:p>
          <a:p>
            <a:pPr algn="l"/>
            <a:r>
              <a:rPr lang="en-US" sz="1600" dirty="0"/>
              <a:t>GETC ADD    R3, R3, #1  ; Increment the pointer</a:t>
            </a:r>
          </a:p>
          <a:p>
            <a:pPr algn="l"/>
            <a:r>
              <a:rPr lang="en-US" sz="1600" dirty="0"/>
              <a:t>         LDR    R1, R3, #0  ; R1 gets the next character to test</a:t>
            </a:r>
          </a:p>
          <a:p>
            <a:pPr algn="l"/>
            <a:r>
              <a:rPr lang="en-US" sz="1600" dirty="0"/>
              <a:t>         </a:t>
            </a:r>
            <a:r>
              <a:rPr lang="en-US" sz="1600" dirty="0" err="1"/>
              <a:t>BRnzp</a:t>
            </a:r>
            <a:r>
              <a:rPr lang="en-US" sz="1600" dirty="0"/>
              <a:t> TEST            </a:t>
            </a:r>
          </a:p>
          <a:p>
            <a:pPr algn="l"/>
            <a:r>
              <a:rPr lang="en-US" sz="1600" dirty="0"/>
              <a:t>;</a:t>
            </a:r>
          </a:p>
          <a:p>
            <a:pPr algn="l"/>
            <a:r>
              <a:rPr lang="en-US" sz="1600" dirty="0"/>
              <a:t>; Output the count.</a:t>
            </a:r>
          </a:p>
          <a:p>
            <a:pPr algn="l"/>
            <a:r>
              <a:rPr lang="en-US" sz="1600" dirty="0"/>
              <a:t>;</a:t>
            </a:r>
          </a:p>
          <a:p>
            <a:pPr algn="l"/>
            <a:r>
              <a:rPr lang="en-US" sz="1600" dirty="0"/>
              <a:t>OUT  LD       R0, ASCII   ; Load the ASCII template</a:t>
            </a:r>
          </a:p>
          <a:p>
            <a:pPr algn="l"/>
            <a:r>
              <a:rPr lang="en-US" sz="1600" dirty="0"/>
              <a:t>        ADD     R0, R0, R2 ; Convert binary to ASCII</a:t>
            </a:r>
          </a:p>
          <a:p>
            <a:pPr algn="l"/>
            <a:r>
              <a:rPr lang="en-US" sz="1600" dirty="0"/>
              <a:t>        TRAP    x21           ; ASCII code in R0 is displayed</a:t>
            </a:r>
          </a:p>
          <a:p>
            <a:pPr algn="l"/>
            <a:r>
              <a:rPr lang="en-US" sz="1600" dirty="0"/>
              <a:t>        TRAP    x25           ; Halt machine</a:t>
            </a:r>
          </a:p>
          <a:p>
            <a:pPr algn="l"/>
            <a:r>
              <a:rPr lang="en-US" sz="1600" dirty="0"/>
              <a:t>;</a:t>
            </a:r>
          </a:p>
          <a:p>
            <a:pPr algn="l"/>
            <a:r>
              <a:rPr lang="en-US" sz="1600" dirty="0"/>
              <a:t>; Storage for pointer and ASCII template</a:t>
            </a:r>
          </a:p>
          <a:p>
            <a:pPr algn="l"/>
            <a:r>
              <a:rPr lang="en-US" sz="1600" dirty="0"/>
              <a:t>;</a:t>
            </a:r>
          </a:p>
          <a:p>
            <a:pPr algn="l"/>
            <a:r>
              <a:rPr lang="en-US" sz="1600" dirty="0"/>
              <a:t>ASCII .FILL   x0030</a:t>
            </a:r>
          </a:p>
          <a:p>
            <a:pPr algn="l"/>
            <a:r>
              <a:rPr lang="en-US" sz="1600" dirty="0"/>
              <a:t>PTR   .FILL   x3014</a:t>
            </a:r>
          </a:p>
          <a:p>
            <a:pPr algn="l"/>
            <a:r>
              <a:rPr lang="en-US" sz="1600" dirty="0"/>
              <a:t>         .END</a:t>
            </a:r>
          </a:p>
        </p:txBody>
      </p:sp>
      <p:sp>
        <p:nvSpPr>
          <p:cNvPr id="7" name="Rectangle 6"/>
          <p:cNvSpPr/>
          <p:nvPr/>
        </p:nvSpPr>
        <p:spPr>
          <a:xfrm>
            <a:off x="265704" y="745987"/>
            <a:ext cx="5906495" cy="4524315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600" dirty="0"/>
              <a:t>        .ORIG   x3000</a:t>
            </a:r>
          </a:p>
          <a:p>
            <a:pPr algn="l"/>
            <a:r>
              <a:rPr lang="en-US" sz="1600" dirty="0"/>
              <a:t>        AND    R2, R2, #0	; R2 is counter, initialize to 0</a:t>
            </a:r>
          </a:p>
          <a:p>
            <a:pPr algn="l"/>
            <a:r>
              <a:rPr lang="en-US" sz="1600" dirty="0"/>
              <a:t>        LD      R3, PTR    	; R3 is pointer to characters</a:t>
            </a:r>
          </a:p>
          <a:p>
            <a:pPr algn="l"/>
            <a:r>
              <a:rPr lang="en-US" sz="1600" dirty="0"/>
              <a:t>        TRAP  x23   		; R0 gets character input</a:t>
            </a:r>
          </a:p>
          <a:p>
            <a:pPr algn="l"/>
            <a:r>
              <a:rPr lang="en-US" sz="1600" dirty="0"/>
              <a:t>        LDR     R1 ,R3, #0 	; R1 gets the next character</a:t>
            </a:r>
          </a:p>
          <a:p>
            <a:pPr algn="l"/>
            <a:r>
              <a:rPr lang="en-US" sz="1600" dirty="0"/>
              <a:t>;</a:t>
            </a:r>
          </a:p>
          <a:p>
            <a:pPr algn="l"/>
            <a:r>
              <a:rPr lang="en-US" sz="1600" dirty="0"/>
              <a:t>; Test character for end of file</a:t>
            </a:r>
          </a:p>
          <a:p>
            <a:pPr algn="l"/>
            <a:r>
              <a:rPr lang="en-US" sz="1600" dirty="0"/>
              <a:t>;</a:t>
            </a:r>
          </a:p>
          <a:p>
            <a:pPr algn="l"/>
            <a:r>
              <a:rPr lang="en-US" sz="1600" dirty="0"/>
              <a:t>TEST ADD  R4, R1, #-4 	; Test for EOT</a:t>
            </a:r>
          </a:p>
          <a:p>
            <a:pPr algn="l"/>
            <a:r>
              <a:rPr lang="en-US" sz="1600" dirty="0"/>
              <a:t>        </a:t>
            </a:r>
            <a:r>
              <a:rPr lang="en-US" sz="1600" dirty="0" err="1"/>
              <a:t>BRz</a:t>
            </a:r>
            <a:r>
              <a:rPr lang="en-US" sz="1600" dirty="0"/>
              <a:t>   OUT    		; If done, prepare the output</a:t>
            </a:r>
          </a:p>
          <a:p>
            <a:pPr algn="l"/>
            <a:r>
              <a:rPr lang="en-US" sz="1600" dirty="0"/>
              <a:t>;</a:t>
            </a:r>
          </a:p>
          <a:p>
            <a:pPr algn="l"/>
            <a:r>
              <a:rPr lang="en-US" sz="1600" dirty="0"/>
              <a:t>; Test character for match.  If a match, increment count.</a:t>
            </a:r>
          </a:p>
          <a:p>
            <a:pPr algn="l"/>
            <a:r>
              <a:rPr lang="en-US" sz="1600" dirty="0"/>
              <a:t>;</a:t>
            </a:r>
          </a:p>
          <a:p>
            <a:pPr algn="l"/>
            <a:r>
              <a:rPr lang="en-US" sz="1600" dirty="0"/>
              <a:t>        NOT     R1, R1</a:t>
            </a:r>
          </a:p>
          <a:p>
            <a:pPr algn="l"/>
            <a:r>
              <a:rPr lang="en-US" sz="1600" dirty="0"/>
              <a:t>        ADD     R1, R1, R0	; If match, R1 = </a:t>
            </a:r>
            <a:r>
              <a:rPr lang="en-US" sz="1600" dirty="0" err="1"/>
              <a:t>xFFFF</a:t>
            </a:r>
            <a:endParaRPr lang="en-US" sz="1600" dirty="0"/>
          </a:p>
          <a:p>
            <a:pPr algn="l"/>
            <a:r>
              <a:rPr lang="en-US" sz="1600" dirty="0"/>
              <a:t>        NOT     R1, R1   	; If match, R1 = x0000	</a:t>
            </a:r>
          </a:p>
          <a:p>
            <a:pPr algn="l"/>
            <a:r>
              <a:rPr lang="en-US" sz="1600" dirty="0"/>
              <a:t>        </a:t>
            </a:r>
            <a:r>
              <a:rPr lang="en-US" sz="1600" dirty="0" err="1"/>
              <a:t>BRnp</a:t>
            </a:r>
            <a:r>
              <a:rPr lang="en-US" sz="1600" dirty="0"/>
              <a:t>    GETC   	; no match, do not increment</a:t>
            </a:r>
          </a:p>
          <a:p>
            <a:pPr algn="l"/>
            <a:r>
              <a:rPr lang="en-US" sz="1600" dirty="0"/>
              <a:t>        ADD     R2, R2, #1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359443-389E-4D53-963E-6E231F8B60CC}"/>
              </a:ext>
            </a:extLst>
          </p:cNvPr>
          <p:cNvSpPr txBox="1"/>
          <p:nvPr/>
        </p:nvSpPr>
        <p:spPr>
          <a:xfrm>
            <a:off x="483370" y="166487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FC5120-D26C-496B-AD6B-A114BAB72A5A}"/>
              </a:ext>
            </a:extLst>
          </p:cNvPr>
          <p:cNvSpPr txBox="1"/>
          <p:nvPr/>
        </p:nvSpPr>
        <p:spPr>
          <a:xfrm>
            <a:off x="37104" y="2643778"/>
            <a:ext cx="255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3F7FDA-84EA-4470-8909-6E24B0512F4D}"/>
              </a:ext>
            </a:extLst>
          </p:cNvPr>
          <p:cNvSpPr txBox="1"/>
          <p:nvPr/>
        </p:nvSpPr>
        <p:spPr>
          <a:xfrm>
            <a:off x="483370" y="409300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302A4F-9317-43D9-8FF2-2D1D682AF00A}"/>
              </a:ext>
            </a:extLst>
          </p:cNvPr>
          <p:cNvSpPr txBox="1"/>
          <p:nvPr/>
        </p:nvSpPr>
        <p:spPr>
          <a:xfrm>
            <a:off x="6667499" y="1408784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6D3A0B-88E8-4A69-BEA6-7A916C3DFA09}"/>
              </a:ext>
            </a:extLst>
          </p:cNvPr>
          <p:cNvSpPr txBox="1"/>
          <p:nvPr/>
        </p:nvSpPr>
        <p:spPr>
          <a:xfrm>
            <a:off x="6515099" y="313373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B64727-2868-4B84-A865-127ECF2B0CEC}"/>
              </a:ext>
            </a:extLst>
          </p:cNvPr>
          <p:cNvSpPr txBox="1"/>
          <p:nvPr/>
        </p:nvSpPr>
        <p:spPr>
          <a:xfrm>
            <a:off x="152400" y="5468704"/>
            <a:ext cx="533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3) What check/test could be accomplished with a NOT then an ADD of 1 then an ADD </a:t>
            </a:r>
          </a:p>
          <a:p>
            <a:pPr marL="457200" indent="-457200" algn="l">
              <a:buAutoNum type="arabicParenR"/>
            </a:pP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187555-CA7B-4694-BD51-ACF0295BFA7C}"/>
              </a:ext>
            </a:extLst>
          </p:cNvPr>
          <p:cNvSpPr/>
          <p:nvPr/>
        </p:nvSpPr>
        <p:spPr>
          <a:xfrm>
            <a:off x="6324600" y="5452489"/>
            <a:ext cx="54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dirty="0">
                <a:solidFill>
                  <a:srgbClr val="000000"/>
                </a:solidFill>
              </a:rPr>
              <a:t>4) What instruction loads the PC with the value found at an address in the first x100 locations of memory </a:t>
            </a:r>
          </a:p>
        </p:txBody>
      </p:sp>
    </p:spTree>
    <p:extLst>
      <p:ext uri="{BB962C8B-B14F-4D97-AF65-F5344CB8AC3E}">
        <p14:creationId xmlns:p14="http://schemas.microsoft.com/office/powerpoint/2010/main" val="1781210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11582400" cy="533400"/>
          </a:xfrm>
        </p:spPr>
        <p:txBody>
          <a:bodyPr/>
          <a:lstStyle/>
          <a:p>
            <a:r>
              <a:rPr lang="en-US" altLang="en-US"/>
              <a:t>Instruction Processing: FETCH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28674"/>
            <a:ext cx="9067800" cy="4953000"/>
          </a:xfrm>
        </p:spPr>
        <p:txBody>
          <a:bodyPr/>
          <a:lstStyle/>
          <a:p>
            <a:r>
              <a:rPr lang="en-US" altLang="en-US" dirty="0"/>
              <a:t>Load next instruction (at address stored in PC) from memory</a:t>
            </a:r>
            <a:br>
              <a:rPr lang="en-US" altLang="en-US" dirty="0"/>
            </a:br>
            <a:r>
              <a:rPr lang="en-US" altLang="en-US" dirty="0"/>
              <a:t>into Instruction Register (IR).</a:t>
            </a:r>
          </a:p>
          <a:p>
            <a:pPr lvl="1"/>
            <a:r>
              <a:rPr lang="en-US" altLang="en-US" dirty="0"/>
              <a:t>Copy contents of PC into MAR.</a:t>
            </a:r>
          </a:p>
          <a:p>
            <a:pPr lvl="1"/>
            <a:r>
              <a:rPr lang="en-US" altLang="en-US" dirty="0"/>
              <a:t>Send “read” signal to memory.</a:t>
            </a:r>
          </a:p>
          <a:p>
            <a:pPr lvl="1"/>
            <a:r>
              <a:rPr lang="en-US" altLang="en-US" dirty="0"/>
              <a:t>Copy contents of MDR into IR.</a:t>
            </a:r>
          </a:p>
          <a:p>
            <a:endParaRPr lang="en-US" altLang="en-US" dirty="0"/>
          </a:p>
          <a:p>
            <a:r>
              <a:rPr lang="en-US" altLang="en-US" dirty="0"/>
              <a:t>Then increment PC, so that it points to the next instruction in sequence.</a:t>
            </a:r>
          </a:p>
          <a:p>
            <a:pPr lvl="1"/>
            <a:r>
              <a:rPr lang="en-US" altLang="en-US" dirty="0"/>
              <a:t>PC becomes PC+1.</a:t>
            </a:r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10515600" y="1585364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10539413" y="2423564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10515600" y="3261764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10494963" y="4099964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10509250" y="4938164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10210800" y="2804565"/>
            <a:ext cx="6858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rgbClr val="336699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>
                <a:solidFill>
                  <a:srgbClr val="3333CC"/>
                </a:solidFill>
              </a:rPr>
              <a:t>EA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10210800" y="3642765"/>
            <a:ext cx="6858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rgbClr val="336699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>
                <a:solidFill>
                  <a:srgbClr val="3333CC"/>
                </a:solidFill>
              </a:rPr>
              <a:t>OP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10210800" y="4480965"/>
            <a:ext cx="6858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rgbClr val="336699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>
                <a:solidFill>
                  <a:srgbClr val="3333CC"/>
                </a:solidFill>
              </a:rPr>
              <a:t>EX</a:t>
            </a:r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10515600" y="5776364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H="1">
            <a:off x="9982200" y="6081164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V="1">
            <a:off x="9982200" y="823364"/>
            <a:ext cx="0" cy="5257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9982200" y="823364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10515600" y="823364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10210800" y="5319165"/>
            <a:ext cx="6858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rgbClr val="336699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>
                <a:solidFill>
                  <a:srgbClr val="3333CC"/>
                </a:solidFill>
              </a:rPr>
              <a:t>S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10210800" y="1128165"/>
            <a:ext cx="685800" cy="466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rgbClr val="336699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b="1">
                <a:solidFill>
                  <a:srgbClr val="FFFFFF"/>
                </a:solidFill>
              </a:rPr>
              <a:t>F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0210800" y="1966365"/>
            <a:ext cx="6858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rgbClr val="336699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>
                <a:solidFill>
                  <a:srgbClr val="3333CC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5829939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7" name="Rectangle 67"/>
          <p:cNvSpPr>
            <a:spLocks noChangeArrowheads="1"/>
          </p:cNvSpPr>
          <p:nvPr/>
        </p:nvSpPr>
        <p:spPr bwMode="auto">
          <a:xfrm>
            <a:off x="3009900" y="1524000"/>
            <a:ext cx="1143000" cy="4572000"/>
          </a:xfrm>
          <a:prstGeom prst="rect">
            <a:avLst/>
          </a:prstGeom>
          <a:solidFill>
            <a:srgbClr val="6699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(1 of 2)</a:t>
            </a:r>
          </a:p>
        </p:txBody>
      </p:sp>
      <p:graphicFrame>
        <p:nvGraphicFramePr>
          <p:cNvPr id="112643" name="Group 3"/>
          <p:cNvGraphicFramePr>
            <a:graphicFrameLocks noGrp="1"/>
          </p:cNvGraphicFramePr>
          <p:nvPr/>
        </p:nvGraphicFramePr>
        <p:xfrm>
          <a:off x="1790700" y="1143000"/>
          <a:ext cx="8610600" cy="4902200"/>
        </p:xfrm>
        <a:graphic>
          <a:graphicData uri="http://schemas.openxmlformats.org/drawingml/2006/table">
            <a:tbl>
              <a:tblPr/>
              <a:tblGrid>
                <a:gridCol w="113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6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marR="0" marT="91440" marB="9144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Instruction</a:t>
                      </a:r>
                    </a:p>
                  </a:txBody>
                  <a:tcPr marR="0" marT="91440" marB="9144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Comments</a:t>
                      </a:r>
                    </a:p>
                  </a:txBody>
                  <a:tcPr marR="0" marT="91440" marB="9144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x3000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0 1 0 1 0 1 0 0 1 0 1 0 0 0 0 0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0 (counter)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x3001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0 0 1 0 0 1 1 0 0 0 0 1 0 0 0 0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R3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M[x3102] (ptr)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x3002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1 1 1 1 0 0 0 0 0 0 1 0 0 0 1 1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Input to R0 (TRAP x23)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x3003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0 1 1 0 0 0 1 0 1 1 0 0 0 0 0 0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M[R3]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x3004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0 0 0 1 1 0 0 0 0 1 1 1 1 1 0 0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R4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R1 – 4 (EOT)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x3005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0 0 0 0 0 1 0 0 0 0 0 0 1 0 0 0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If Z, goto x300E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x3006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1 0 0 1 0 0 1 0 0 1 1 1 1 1 1 1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NOT R1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x3007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0 0 0 1 0 0 1 0 0 1 1 0 0 0 0 1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R1 + 1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X3008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0 0 0 1 0 0 1 0 0 1 0 0 0 0 0 0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R1 + R0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x3009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0 0 0 0 1 0 1 0 0 0 0 0 0 0 0 1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If N or P, goto x300B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2706" name="Line 66"/>
          <p:cNvSpPr>
            <a:spLocks noChangeShapeType="1"/>
          </p:cNvSpPr>
          <p:nvPr/>
        </p:nvSpPr>
        <p:spPr bwMode="auto">
          <a:xfrm>
            <a:off x="4267200" y="5934075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8" name="Line 68"/>
          <p:cNvSpPr>
            <a:spLocks noChangeShapeType="1"/>
          </p:cNvSpPr>
          <p:nvPr/>
        </p:nvSpPr>
        <p:spPr bwMode="auto">
          <a:xfrm>
            <a:off x="4267200" y="1914525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9" name="Line 69"/>
          <p:cNvSpPr>
            <a:spLocks noChangeShapeType="1"/>
          </p:cNvSpPr>
          <p:nvPr/>
        </p:nvSpPr>
        <p:spPr bwMode="auto">
          <a:xfrm>
            <a:off x="4267200" y="236220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0" name="Line 70"/>
          <p:cNvSpPr>
            <a:spLocks noChangeShapeType="1"/>
          </p:cNvSpPr>
          <p:nvPr/>
        </p:nvSpPr>
        <p:spPr bwMode="auto">
          <a:xfrm>
            <a:off x="5486400" y="2819400"/>
            <a:ext cx="2286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1" name="Line 71"/>
          <p:cNvSpPr>
            <a:spLocks noChangeShapeType="1"/>
          </p:cNvSpPr>
          <p:nvPr/>
        </p:nvSpPr>
        <p:spPr bwMode="auto">
          <a:xfrm>
            <a:off x="4267200" y="325755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2" name="Line 72"/>
          <p:cNvSpPr>
            <a:spLocks noChangeShapeType="1"/>
          </p:cNvSpPr>
          <p:nvPr/>
        </p:nvSpPr>
        <p:spPr bwMode="auto">
          <a:xfrm>
            <a:off x="4267200" y="371475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3" name="Line 73"/>
          <p:cNvSpPr>
            <a:spLocks noChangeShapeType="1"/>
          </p:cNvSpPr>
          <p:nvPr/>
        </p:nvSpPr>
        <p:spPr bwMode="auto">
          <a:xfrm>
            <a:off x="4267200" y="4162425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4" name="Line 74"/>
          <p:cNvSpPr>
            <a:spLocks noChangeShapeType="1"/>
          </p:cNvSpPr>
          <p:nvPr/>
        </p:nvSpPr>
        <p:spPr bwMode="auto">
          <a:xfrm>
            <a:off x="4267200" y="459105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5" name="Line 75"/>
          <p:cNvSpPr>
            <a:spLocks noChangeShapeType="1"/>
          </p:cNvSpPr>
          <p:nvPr/>
        </p:nvSpPr>
        <p:spPr bwMode="auto">
          <a:xfrm>
            <a:off x="4267200" y="5038725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6" name="Line 76"/>
          <p:cNvSpPr>
            <a:spLocks noChangeShapeType="1"/>
          </p:cNvSpPr>
          <p:nvPr/>
        </p:nvSpPr>
        <p:spPr bwMode="auto">
          <a:xfrm>
            <a:off x="4267200" y="548640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7" name="Line 77"/>
          <p:cNvSpPr>
            <a:spLocks noChangeShapeType="1"/>
          </p:cNvSpPr>
          <p:nvPr/>
        </p:nvSpPr>
        <p:spPr bwMode="auto">
          <a:xfrm>
            <a:off x="5181600" y="1914525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8" name="Line 78"/>
          <p:cNvSpPr>
            <a:spLocks noChangeShapeType="1"/>
          </p:cNvSpPr>
          <p:nvPr/>
        </p:nvSpPr>
        <p:spPr bwMode="auto">
          <a:xfrm>
            <a:off x="6400800" y="1914525"/>
            <a:ext cx="1371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9" name="Line 79"/>
          <p:cNvSpPr>
            <a:spLocks noChangeShapeType="1"/>
          </p:cNvSpPr>
          <p:nvPr/>
        </p:nvSpPr>
        <p:spPr bwMode="auto">
          <a:xfrm>
            <a:off x="5181600" y="2362200"/>
            <a:ext cx="2590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0" name="Line 80"/>
          <p:cNvSpPr>
            <a:spLocks noChangeShapeType="1"/>
          </p:cNvSpPr>
          <p:nvPr/>
        </p:nvSpPr>
        <p:spPr bwMode="auto">
          <a:xfrm>
            <a:off x="5181600" y="325755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1" name="Line 81"/>
          <p:cNvSpPr>
            <a:spLocks noChangeShapeType="1"/>
          </p:cNvSpPr>
          <p:nvPr/>
        </p:nvSpPr>
        <p:spPr bwMode="auto">
          <a:xfrm>
            <a:off x="6096000" y="3257550"/>
            <a:ext cx="1676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2" name="Line 82"/>
          <p:cNvSpPr>
            <a:spLocks noChangeShapeType="1"/>
          </p:cNvSpPr>
          <p:nvPr/>
        </p:nvSpPr>
        <p:spPr bwMode="auto">
          <a:xfrm>
            <a:off x="5181600" y="371475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3" name="Line 83"/>
          <p:cNvSpPr>
            <a:spLocks noChangeShapeType="1"/>
          </p:cNvSpPr>
          <p:nvPr/>
        </p:nvSpPr>
        <p:spPr bwMode="auto">
          <a:xfrm>
            <a:off x="6096000" y="3714750"/>
            <a:ext cx="1676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4" name="Line 84"/>
          <p:cNvSpPr>
            <a:spLocks noChangeShapeType="1"/>
          </p:cNvSpPr>
          <p:nvPr/>
        </p:nvSpPr>
        <p:spPr bwMode="auto">
          <a:xfrm>
            <a:off x="5181600" y="4162425"/>
            <a:ext cx="2590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5" name="Line 85"/>
          <p:cNvSpPr>
            <a:spLocks noChangeShapeType="1"/>
          </p:cNvSpPr>
          <p:nvPr/>
        </p:nvSpPr>
        <p:spPr bwMode="auto">
          <a:xfrm>
            <a:off x="5181600" y="459105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6" name="Line 86"/>
          <p:cNvSpPr>
            <a:spLocks noChangeShapeType="1"/>
          </p:cNvSpPr>
          <p:nvPr/>
        </p:nvSpPr>
        <p:spPr bwMode="auto">
          <a:xfrm>
            <a:off x="5181600" y="5038725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7" name="Line 87"/>
          <p:cNvSpPr>
            <a:spLocks noChangeShapeType="1"/>
          </p:cNvSpPr>
          <p:nvPr/>
        </p:nvSpPr>
        <p:spPr bwMode="auto">
          <a:xfrm>
            <a:off x="6400800" y="5038725"/>
            <a:ext cx="1371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8" name="Line 88"/>
          <p:cNvSpPr>
            <a:spLocks noChangeShapeType="1"/>
          </p:cNvSpPr>
          <p:nvPr/>
        </p:nvSpPr>
        <p:spPr bwMode="auto">
          <a:xfrm>
            <a:off x="5181600" y="548640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9" name="Line 89"/>
          <p:cNvSpPr>
            <a:spLocks noChangeShapeType="1"/>
          </p:cNvSpPr>
          <p:nvPr/>
        </p:nvSpPr>
        <p:spPr bwMode="auto">
          <a:xfrm>
            <a:off x="7010400" y="548640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0" name="Line 90"/>
          <p:cNvSpPr>
            <a:spLocks noChangeShapeType="1"/>
          </p:cNvSpPr>
          <p:nvPr/>
        </p:nvSpPr>
        <p:spPr bwMode="auto">
          <a:xfrm>
            <a:off x="5181600" y="5934075"/>
            <a:ext cx="2590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493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33" name="Rectangle 1093"/>
          <p:cNvSpPr>
            <a:spLocks noChangeArrowheads="1"/>
          </p:cNvSpPr>
          <p:nvPr/>
        </p:nvSpPr>
        <p:spPr bwMode="auto">
          <a:xfrm>
            <a:off x="3009900" y="1524000"/>
            <a:ext cx="1143000" cy="3657600"/>
          </a:xfrm>
          <a:prstGeom prst="rect">
            <a:avLst/>
          </a:prstGeom>
          <a:solidFill>
            <a:srgbClr val="6699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(2 of 2)</a:t>
            </a:r>
          </a:p>
        </p:txBody>
      </p:sp>
      <p:graphicFrame>
        <p:nvGraphicFramePr>
          <p:cNvPr id="113731" name="Group 10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496847"/>
              </p:ext>
            </p:extLst>
          </p:nvPr>
        </p:nvGraphicFramePr>
        <p:xfrm>
          <a:off x="1790700" y="1143000"/>
          <a:ext cx="8610600" cy="4902200"/>
        </p:xfrm>
        <a:graphic>
          <a:graphicData uri="http://schemas.openxmlformats.org/drawingml/2006/table">
            <a:tbl>
              <a:tblPr/>
              <a:tblGrid>
                <a:gridCol w="113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6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marR="0" marT="91440" marB="9144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Instruction</a:t>
                      </a:r>
                    </a:p>
                  </a:txBody>
                  <a:tcPr marR="0" marT="91440" marB="9144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Comments</a:t>
                      </a:r>
                    </a:p>
                  </a:txBody>
                  <a:tcPr marR="0" marT="91440" marB="9144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x300A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0 0 0 1 0 1 0 0 1 0 1 0 0 0 0 1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R2 + 1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x300B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0 0 0 1 0 1 1 0 1 1 1 0 0 0 0 1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R3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R3 + 1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x300C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0 1 1 0 0 0 1 0 1 1 0 0 0 0 0 0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M[R3]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x300D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0 0 0 0 1 1 1 1 1 1 1 1 0 1 1 0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Goto x3004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x300E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0 0 1 0 0 0 0 0 0 0 0 0 0 1 0 0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R0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M[x3013]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x300F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0 0 0 1 0 0 0 0 0 0 0 0 0 0 1 0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R0 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  <a:sym typeface="Symbol" charset="0"/>
                        </a:rPr>
                        <a:t></a:t>
                      </a: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R0 + R2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x3010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1 1 1 1 0 0 0 0 0 0 1 0 0 0 0 1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Print R0 (TRAP x21)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x3011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1 1 1 1 0 0 0 0 0 0 1 0 0 1 0 1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HALT (TRAP x25)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X3012</a:t>
                      </a: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PS" charset="0"/>
                          <a:ea typeface="ＭＳ Ｐゴシック" charset="0"/>
                        </a:rPr>
                        <a:t>0 0 0 0 0 0 0 0 0 0 1 1 0 0 0 0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ASCII x30 (</a:t>
                      </a:r>
                      <a:r>
                        <a:rPr kumimoji="0" lang="ja-JP" alt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‘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  <a:r>
                        <a:rPr kumimoji="0" lang="ja-JP" alt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/>
                          <a:ea typeface="ＭＳ Ｐゴシック" charset="0"/>
                        </a:rPr>
                        <a:t>’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E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PS" charset="0"/>
                        <a:ea typeface="ＭＳ Ｐゴシック" charset="0"/>
                      </a:endParaRPr>
                    </a:p>
                  </a:txBody>
                  <a:tcPr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3732" name="Line 1092"/>
          <p:cNvSpPr>
            <a:spLocks noChangeShapeType="1"/>
          </p:cNvSpPr>
          <p:nvPr/>
        </p:nvSpPr>
        <p:spPr bwMode="auto">
          <a:xfrm>
            <a:off x="4267200" y="192405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34" name="Line 1094"/>
          <p:cNvSpPr>
            <a:spLocks noChangeShapeType="1"/>
          </p:cNvSpPr>
          <p:nvPr/>
        </p:nvSpPr>
        <p:spPr bwMode="auto">
          <a:xfrm>
            <a:off x="4267200" y="236220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35" name="Line 1095"/>
          <p:cNvSpPr>
            <a:spLocks noChangeShapeType="1"/>
          </p:cNvSpPr>
          <p:nvPr/>
        </p:nvSpPr>
        <p:spPr bwMode="auto">
          <a:xfrm>
            <a:off x="4267200" y="281940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36" name="Line 1096"/>
          <p:cNvSpPr>
            <a:spLocks noChangeShapeType="1"/>
          </p:cNvSpPr>
          <p:nvPr/>
        </p:nvSpPr>
        <p:spPr bwMode="auto">
          <a:xfrm>
            <a:off x="4267200" y="325755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37" name="Line 1097"/>
          <p:cNvSpPr>
            <a:spLocks noChangeShapeType="1"/>
          </p:cNvSpPr>
          <p:nvPr/>
        </p:nvSpPr>
        <p:spPr bwMode="auto">
          <a:xfrm>
            <a:off x="4267200" y="3705225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38" name="Line 1098"/>
          <p:cNvSpPr>
            <a:spLocks noChangeShapeType="1"/>
          </p:cNvSpPr>
          <p:nvPr/>
        </p:nvSpPr>
        <p:spPr bwMode="auto">
          <a:xfrm>
            <a:off x="4267200" y="415290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39" name="Line 1099"/>
          <p:cNvSpPr>
            <a:spLocks noChangeShapeType="1"/>
          </p:cNvSpPr>
          <p:nvPr/>
        </p:nvSpPr>
        <p:spPr bwMode="auto">
          <a:xfrm>
            <a:off x="5486400" y="4591050"/>
            <a:ext cx="2286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40" name="Line 1100"/>
          <p:cNvSpPr>
            <a:spLocks noChangeShapeType="1"/>
          </p:cNvSpPr>
          <p:nvPr/>
        </p:nvSpPr>
        <p:spPr bwMode="auto">
          <a:xfrm>
            <a:off x="5486400" y="5048250"/>
            <a:ext cx="2286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42" name="Line 1102"/>
          <p:cNvSpPr>
            <a:spLocks noChangeShapeType="1"/>
          </p:cNvSpPr>
          <p:nvPr/>
        </p:nvSpPr>
        <p:spPr bwMode="auto">
          <a:xfrm>
            <a:off x="5181600" y="192405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43" name="Line 1103"/>
          <p:cNvSpPr>
            <a:spLocks noChangeShapeType="1"/>
          </p:cNvSpPr>
          <p:nvPr/>
        </p:nvSpPr>
        <p:spPr bwMode="auto">
          <a:xfrm>
            <a:off x="6400800" y="1924050"/>
            <a:ext cx="1371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44" name="Line 1104"/>
          <p:cNvSpPr>
            <a:spLocks noChangeShapeType="1"/>
          </p:cNvSpPr>
          <p:nvPr/>
        </p:nvSpPr>
        <p:spPr bwMode="auto">
          <a:xfrm>
            <a:off x="5181600" y="236220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45" name="Line 1105"/>
          <p:cNvSpPr>
            <a:spLocks noChangeShapeType="1"/>
          </p:cNvSpPr>
          <p:nvPr/>
        </p:nvSpPr>
        <p:spPr bwMode="auto">
          <a:xfrm>
            <a:off x="6400800" y="2362200"/>
            <a:ext cx="1371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46" name="Line 1106"/>
          <p:cNvSpPr>
            <a:spLocks noChangeShapeType="1"/>
          </p:cNvSpPr>
          <p:nvPr/>
        </p:nvSpPr>
        <p:spPr bwMode="auto">
          <a:xfrm>
            <a:off x="5181600" y="281940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47" name="Line 1107"/>
          <p:cNvSpPr>
            <a:spLocks noChangeShapeType="1"/>
          </p:cNvSpPr>
          <p:nvPr/>
        </p:nvSpPr>
        <p:spPr bwMode="auto">
          <a:xfrm flipV="1">
            <a:off x="6096000" y="2819400"/>
            <a:ext cx="1676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48" name="Line 1108"/>
          <p:cNvSpPr>
            <a:spLocks noChangeShapeType="1"/>
          </p:cNvSpPr>
          <p:nvPr/>
        </p:nvSpPr>
        <p:spPr bwMode="auto">
          <a:xfrm>
            <a:off x="5181600" y="3257550"/>
            <a:ext cx="2590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49" name="Line 1109"/>
          <p:cNvSpPr>
            <a:spLocks noChangeShapeType="1"/>
          </p:cNvSpPr>
          <p:nvPr/>
        </p:nvSpPr>
        <p:spPr bwMode="auto">
          <a:xfrm>
            <a:off x="5181600" y="3705225"/>
            <a:ext cx="2590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50" name="Line 1110"/>
          <p:cNvSpPr>
            <a:spLocks noChangeShapeType="1"/>
          </p:cNvSpPr>
          <p:nvPr/>
        </p:nvSpPr>
        <p:spPr bwMode="auto">
          <a:xfrm>
            <a:off x="5181600" y="415290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51" name="Line 1111"/>
          <p:cNvSpPr>
            <a:spLocks noChangeShapeType="1"/>
          </p:cNvSpPr>
          <p:nvPr/>
        </p:nvSpPr>
        <p:spPr bwMode="auto">
          <a:xfrm>
            <a:off x="7010400" y="415290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541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09600"/>
            <a:ext cx="8686800" cy="1371600"/>
          </a:xfrm>
        </p:spPr>
        <p:txBody>
          <a:bodyPr/>
          <a:lstStyle/>
          <a:p>
            <a:r>
              <a:rPr lang="en-US"/>
              <a:t>LC-3 </a:t>
            </a:r>
            <a:br>
              <a:rPr lang="en-US"/>
            </a:br>
            <a:r>
              <a:rPr lang="en-US"/>
              <a:t>Data Path</a:t>
            </a:r>
            <a:br>
              <a:rPr lang="en-US"/>
            </a:br>
            <a:r>
              <a:rPr lang="en-US"/>
              <a:t>Revisited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1660525" y="3489326"/>
            <a:ext cx="24828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349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2349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2349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2349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2349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b="1">
                <a:solidFill>
                  <a:schemeClr val="accent2"/>
                </a:solidFill>
                <a:latin typeface="Arial" charset="0"/>
              </a:rPr>
              <a:t>Filled arrow</a:t>
            </a:r>
            <a:r>
              <a:rPr lang="en-US" sz="160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r>
              <a:rPr lang="en-US" sz="1600">
                <a:solidFill>
                  <a:schemeClr val="accent2"/>
                </a:solidFill>
                <a:latin typeface="Arial" charset="0"/>
              </a:rPr>
              <a:t>	= info to be processed.</a:t>
            </a:r>
          </a:p>
          <a:p>
            <a:r>
              <a:rPr lang="en-US" sz="1600" b="1">
                <a:solidFill>
                  <a:schemeClr val="accent2"/>
                </a:solidFill>
                <a:latin typeface="Arial" charset="0"/>
              </a:rPr>
              <a:t>Unfilled arrow</a:t>
            </a:r>
            <a:br>
              <a:rPr lang="en-US" sz="1600">
                <a:solidFill>
                  <a:schemeClr val="accent2"/>
                </a:solidFill>
                <a:latin typeface="Arial" charset="0"/>
              </a:rPr>
            </a:br>
            <a:r>
              <a:rPr lang="en-US" sz="1600">
                <a:solidFill>
                  <a:schemeClr val="accent2"/>
                </a:solidFill>
                <a:latin typeface="Arial" charset="0"/>
              </a:rPr>
              <a:t>	= control signal.</a:t>
            </a:r>
          </a:p>
        </p:txBody>
      </p:sp>
      <p:pic>
        <p:nvPicPr>
          <p:cNvPr id="68617" name="Picture 9" descr="C:\common\PattPatel slides\e2\pat67509_05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1" y="569914"/>
            <a:ext cx="4856163" cy="621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8636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Path Components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23900"/>
            <a:ext cx="10820400" cy="5410200"/>
          </a:xfrm>
        </p:spPr>
        <p:txBody>
          <a:bodyPr/>
          <a:lstStyle/>
          <a:p>
            <a:r>
              <a:rPr lang="en-US" dirty="0">
                <a:solidFill>
                  <a:srgbClr val="CE0000"/>
                </a:solidFill>
              </a:rPr>
              <a:t>Global bus</a:t>
            </a:r>
          </a:p>
          <a:p>
            <a:pPr lvl="1"/>
            <a:r>
              <a:rPr lang="en-US" dirty="0"/>
              <a:t>special set of wires that carry a 16-bit signal  to many components</a:t>
            </a:r>
          </a:p>
          <a:p>
            <a:pPr lvl="1"/>
            <a:r>
              <a:rPr lang="en-US" dirty="0"/>
              <a:t>inputs to the bus are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tri-state devices,</a:t>
            </a:r>
            <a:r>
              <a:rPr lang="ja-JP" altLang="en-US" dirty="0">
                <a:latin typeface="Arial"/>
              </a:rPr>
              <a:t>”</a:t>
            </a:r>
            <a:r>
              <a:rPr lang="en-US" altLang="ja-JP" dirty="0">
                <a:latin typeface="Arial"/>
              </a:rPr>
              <a:t> </a:t>
            </a:r>
            <a:r>
              <a:rPr lang="en-US" dirty="0"/>
              <a:t>that only place a signal on the bus when they are enabled</a:t>
            </a:r>
          </a:p>
          <a:p>
            <a:pPr lvl="1"/>
            <a:r>
              <a:rPr lang="en-US" dirty="0"/>
              <a:t>only one (16-bit) signal should be enabled at any time</a:t>
            </a:r>
          </a:p>
          <a:p>
            <a:pPr lvl="2"/>
            <a:r>
              <a:rPr lang="en-US" dirty="0"/>
              <a:t>control unit decides which signal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drives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the bus</a:t>
            </a:r>
          </a:p>
          <a:p>
            <a:pPr lvl="1"/>
            <a:r>
              <a:rPr lang="en-US" dirty="0"/>
              <a:t>any number of components can read the bus</a:t>
            </a:r>
          </a:p>
          <a:p>
            <a:pPr lvl="2"/>
            <a:r>
              <a:rPr lang="en-US" dirty="0"/>
              <a:t>register only captures bus data if it is write-enabled by the control unit</a:t>
            </a:r>
          </a:p>
          <a:p>
            <a:endParaRPr lang="en-US" dirty="0"/>
          </a:p>
          <a:p>
            <a:r>
              <a:rPr lang="en-US" dirty="0">
                <a:solidFill>
                  <a:srgbClr val="CE0000"/>
                </a:solidFill>
              </a:rPr>
              <a:t>Memory</a:t>
            </a:r>
          </a:p>
          <a:p>
            <a:pPr lvl="1"/>
            <a:r>
              <a:rPr lang="en-US" dirty="0"/>
              <a:t>Control and data registers for memory and I/O devices</a:t>
            </a:r>
          </a:p>
          <a:p>
            <a:pPr lvl="1"/>
            <a:r>
              <a:rPr lang="en-US" dirty="0"/>
              <a:t>memory: MAR, MDR (also control signal for read/write)</a:t>
            </a:r>
          </a:p>
        </p:txBody>
      </p:sp>
    </p:spTree>
    <p:extLst>
      <p:ext uri="{BB962C8B-B14F-4D97-AF65-F5344CB8AC3E}">
        <p14:creationId xmlns:p14="http://schemas.microsoft.com/office/powerpoint/2010/main" val="31832018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Path Components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E0000"/>
                </a:solidFill>
              </a:rPr>
              <a:t>ALU</a:t>
            </a:r>
          </a:p>
          <a:p>
            <a:pPr lvl="1"/>
            <a:r>
              <a:rPr lang="en-US" dirty="0"/>
              <a:t>Accepts inputs from register file and from sign-extended bits from IR (immediate field).</a:t>
            </a:r>
          </a:p>
          <a:p>
            <a:pPr lvl="1"/>
            <a:r>
              <a:rPr lang="en-US" dirty="0"/>
              <a:t>Output goes to bus.</a:t>
            </a:r>
          </a:p>
          <a:p>
            <a:pPr lvl="2"/>
            <a:r>
              <a:rPr lang="en-US" dirty="0"/>
              <a:t>used by condition code logic, register file, memory</a:t>
            </a:r>
          </a:p>
          <a:p>
            <a:endParaRPr lang="en-US" dirty="0"/>
          </a:p>
          <a:p>
            <a:r>
              <a:rPr lang="en-US" dirty="0">
                <a:solidFill>
                  <a:srgbClr val="CE0000"/>
                </a:solidFill>
              </a:rPr>
              <a:t>Register File</a:t>
            </a:r>
          </a:p>
          <a:p>
            <a:pPr lvl="1"/>
            <a:r>
              <a:rPr lang="en-US" dirty="0"/>
              <a:t>Two read addresses (SR1, SR2), one write address (DR)</a:t>
            </a:r>
          </a:p>
          <a:p>
            <a:pPr lvl="1"/>
            <a:r>
              <a:rPr lang="en-US" dirty="0"/>
              <a:t>Input from bus</a:t>
            </a:r>
          </a:p>
          <a:p>
            <a:pPr lvl="2"/>
            <a:r>
              <a:rPr lang="en-US" dirty="0"/>
              <a:t>result of ALU operation or memory read</a:t>
            </a:r>
          </a:p>
          <a:p>
            <a:pPr lvl="1"/>
            <a:r>
              <a:rPr lang="en-US" dirty="0"/>
              <a:t>Two 16-bit outputs</a:t>
            </a:r>
          </a:p>
          <a:p>
            <a:pPr lvl="2"/>
            <a:r>
              <a:rPr lang="en-US" dirty="0"/>
              <a:t>used by ALU, PC, memory address</a:t>
            </a:r>
          </a:p>
          <a:p>
            <a:pPr lvl="2"/>
            <a:r>
              <a:rPr lang="en-US" dirty="0"/>
              <a:t>data for store instructions passes through ALU</a:t>
            </a:r>
          </a:p>
        </p:txBody>
      </p:sp>
    </p:spTree>
    <p:extLst>
      <p:ext uri="{BB962C8B-B14F-4D97-AF65-F5344CB8AC3E}">
        <p14:creationId xmlns:p14="http://schemas.microsoft.com/office/powerpoint/2010/main" val="38793310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Path Components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dirty="0">
                <a:solidFill>
                  <a:srgbClr val="0070C0"/>
                </a:solidFill>
              </a:rPr>
              <a:t>More details later.</a:t>
            </a:r>
          </a:p>
          <a:p>
            <a:pPr marL="457200" indent="-457200"/>
            <a:r>
              <a:rPr lang="en-US" dirty="0">
                <a:solidFill>
                  <a:srgbClr val="0070C0"/>
                </a:solidFill>
              </a:rPr>
              <a:t>Multiplexer (MUX): selects data from multiple sources</a:t>
            </a:r>
          </a:p>
          <a:p>
            <a:pPr marL="457200" indent="-457200"/>
            <a:endParaRPr lang="en-US" dirty="0">
              <a:solidFill>
                <a:srgbClr val="CE0000"/>
              </a:solidFill>
            </a:endParaRPr>
          </a:p>
          <a:p>
            <a:pPr marL="457200" indent="-457200"/>
            <a:r>
              <a:rPr lang="en-US" dirty="0">
                <a:solidFill>
                  <a:srgbClr val="CE0000"/>
                </a:solidFill>
              </a:rPr>
              <a:t>PC and PCMUX</a:t>
            </a:r>
          </a:p>
          <a:p>
            <a:pPr marL="722313" lvl="1" indent="-381000"/>
            <a:r>
              <a:rPr lang="en-US" dirty="0"/>
              <a:t>Three inputs to PC, controlled by PCMUX</a:t>
            </a:r>
          </a:p>
          <a:p>
            <a:pPr marL="1143000" lvl="2" indent="-342900">
              <a:buFont typeface="Wingdings" charset="0"/>
              <a:buAutoNum type="arabicPeriod"/>
            </a:pPr>
            <a:r>
              <a:rPr lang="en-US" dirty="0"/>
              <a:t>PC+1 – FETCH stage</a:t>
            </a:r>
          </a:p>
          <a:p>
            <a:pPr marL="1143000" lvl="2" indent="-342900">
              <a:buFont typeface="Wingdings" charset="0"/>
              <a:buAutoNum type="arabicPeriod"/>
            </a:pPr>
            <a:r>
              <a:rPr lang="en-US" dirty="0"/>
              <a:t>Address adder – BR, JMP</a:t>
            </a:r>
          </a:p>
          <a:p>
            <a:pPr marL="1143000" lvl="2" indent="-342900">
              <a:buFont typeface="Wingdings" charset="0"/>
              <a:buAutoNum type="arabicPeriod"/>
            </a:pPr>
            <a:r>
              <a:rPr lang="en-US" dirty="0"/>
              <a:t>bus – TRAP (discussed later)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>
                <a:solidFill>
                  <a:srgbClr val="CE0000"/>
                </a:solidFill>
              </a:rPr>
              <a:t>MAR and MARMUX</a:t>
            </a:r>
          </a:p>
          <a:p>
            <a:pPr marL="722313" lvl="1" indent="-381000"/>
            <a:r>
              <a:rPr lang="en-US" dirty="0"/>
              <a:t>Two inputs to MAR, controlled by MARMUX</a:t>
            </a:r>
          </a:p>
          <a:p>
            <a:pPr marL="1143000" lvl="2" indent="-342900">
              <a:buFontTx/>
              <a:buAutoNum type="arabicPeriod"/>
            </a:pPr>
            <a:r>
              <a:rPr lang="en-US" dirty="0"/>
              <a:t>Address adder – LD/ST, LDR/STR</a:t>
            </a:r>
          </a:p>
          <a:p>
            <a:pPr marL="1143000" lvl="2" indent="-342900">
              <a:buFontTx/>
              <a:buAutoNum type="arabicPeriod"/>
            </a:pPr>
            <a:r>
              <a:rPr lang="en-US" dirty="0"/>
              <a:t>Zero-extended IR[7:0] -- TRAP (discussed later)</a:t>
            </a:r>
          </a:p>
          <a:p>
            <a:pPr marL="1143000" lvl="2" indent="-342900">
              <a:buFontTx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3592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Path Components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11582400" cy="5410200"/>
          </a:xfrm>
        </p:spPr>
        <p:txBody>
          <a:bodyPr/>
          <a:lstStyle/>
          <a:p>
            <a:r>
              <a:rPr lang="en-US" dirty="0">
                <a:solidFill>
                  <a:srgbClr val="CE0000"/>
                </a:solidFill>
              </a:rPr>
              <a:t>Condition Code Logic</a:t>
            </a:r>
          </a:p>
          <a:p>
            <a:pPr lvl="1"/>
            <a:r>
              <a:rPr lang="en-US" dirty="0"/>
              <a:t>Looks at value on bus and generates N, Z, P signals</a:t>
            </a:r>
          </a:p>
          <a:p>
            <a:pPr lvl="1"/>
            <a:r>
              <a:rPr lang="en-US" dirty="0"/>
              <a:t>Registers set only when control unit enables them (LD.CC)</a:t>
            </a:r>
          </a:p>
          <a:p>
            <a:pPr lvl="2"/>
            <a:r>
              <a:rPr lang="en-US" dirty="0"/>
              <a:t>only certain instructions set the codes</a:t>
            </a:r>
            <a:br>
              <a:rPr lang="en-US" dirty="0"/>
            </a:br>
            <a:r>
              <a:rPr lang="en-US" b="0" dirty="0"/>
              <a:t>(ADD, AND, NOT, LD, LDI, LDR, LEA)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CE0000"/>
                </a:solidFill>
              </a:rPr>
              <a:t>Control Unit – Finite State Machine</a:t>
            </a:r>
          </a:p>
          <a:p>
            <a:pPr lvl="1"/>
            <a:r>
              <a:rPr lang="en-US" dirty="0"/>
              <a:t>On each machine cycle, changes control signals for next phase of instruction processing</a:t>
            </a:r>
          </a:p>
          <a:p>
            <a:pPr lvl="2"/>
            <a:r>
              <a:rPr lang="en-US" dirty="0"/>
              <a:t>who drives the bus? </a:t>
            </a:r>
            <a:r>
              <a:rPr lang="en-US" b="0" dirty="0"/>
              <a:t>(</a:t>
            </a:r>
            <a:r>
              <a:rPr lang="en-US" b="0" dirty="0" err="1"/>
              <a:t>GatePC</a:t>
            </a:r>
            <a:r>
              <a:rPr lang="en-US" b="0" dirty="0"/>
              <a:t>, </a:t>
            </a:r>
            <a:r>
              <a:rPr lang="en-US" b="0" dirty="0" err="1"/>
              <a:t>GateALU</a:t>
            </a:r>
            <a:r>
              <a:rPr lang="en-US" b="0" dirty="0"/>
              <a:t>, …)</a:t>
            </a:r>
          </a:p>
          <a:p>
            <a:pPr lvl="2"/>
            <a:r>
              <a:rPr lang="en-US" dirty="0"/>
              <a:t>which registers are write enabled? </a:t>
            </a:r>
            <a:r>
              <a:rPr lang="en-US" b="0" dirty="0"/>
              <a:t>(LD.IR, LD.REG, …)</a:t>
            </a:r>
          </a:p>
          <a:p>
            <a:pPr lvl="2"/>
            <a:r>
              <a:rPr lang="en-US" dirty="0"/>
              <a:t>which operation should ALU perform? </a:t>
            </a:r>
            <a:r>
              <a:rPr lang="en-US" b="0" dirty="0"/>
              <a:t>(ALUK)</a:t>
            </a:r>
          </a:p>
          <a:p>
            <a:pPr lvl="2"/>
            <a:r>
              <a:rPr lang="en-US" dirty="0"/>
              <a:t>…</a:t>
            </a:r>
          </a:p>
          <a:p>
            <a:pPr lvl="1"/>
            <a:r>
              <a:rPr lang="en-US" dirty="0"/>
              <a:t>Logic includes decoder for opcode, etc.</a:t>
            </a:r>
          </a:p>
        </p:txBody>
      </p:sp>
    </p:spTree>
    <p:extLst>
      <p:ext uri="{BB962C8B-B14F-4D97-AF65-F5344CB8AC3E}">
        <p14:creationId xmlns:p14="http://schemas.microsoft.com/office/powerpoint/2010/main" val="1636598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LC-3 Overview: Instruction Set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23900"/>
            <a:ext cx="11125200" cy="5410200"/>
          </a:xfrm>
        </p:spPr>
        <p:txBody>
          <a:bodyPr/>
          <a:lstStyle/>
          <a:p>
            <a:r>
              <a:rPr lang="en-US" dirty="0">
                <a:solidFill>
                  <a:srgbClr val="CE0000"/>
                </a:solidFill>
              </a:rPr>
              <a:t>Opcodes</a:t>
            </a:r>
          </a:p>
          <a:p>
            <a:pPr lvl="1"/>
            <a:r>
              <a:rPr lang="en-US" sz="2400" dirty="0"/>
              <a:t>15 opcodes</a:t>
            </a:r>
          </a:p>
          <a:p>
            <a:pPr lvl="1"/>
            <a:r>
              <a:rPr lang="en-US" sz="2400" b="0" i="1" dirty="0">
                <a:solidFill>
                  <a:srgbClr val="009900"/>
                </a:solidFill>
              </a:rPr>
              <a:t>Operate</a:t>
            </a:r>
            <a:r>
              <a:rPr lang="en-US" sz="2400" dirty="0"/>
              <a:t> instructions: ADD, AND, NOT</a:t>
            </a:r>
          </a:p>
          <a:p>
            <a:pPr lvl="1"/>
            <a:r>
              <a:rPr lang="en-US" sz="2400" b="0" i="1" dirty="0">
                <a:solidFill>
                  <a:srgbClr val="009900"/>
                </a:solidFill>
              </a:rPr>
              <a:t>Data movement</a:t>
            </a:r>
            <a:r>
              <a:rPr lang="en-US" sz="2400" dirty="0"/>
              <a:t> instructions: LD, LDI, LDR, LEA, ST, STR, STI</a:t>
            </a:r>
          </a:p>
          <a:p>
            <a:pPr lvl="1"/>
            <a:r>
              <a:rPr lang="en-US" sz="2400" b="0" i="1" dirty="0">
                <a:solidFill>
                  <a:srgbClr val="009900"/>
                </a:solidFill>
              </a:rPr>
              <a:t>Control</a:t>
            </a:r>
            <a:r>
              <a:rPr lang="en-US" sz="2400" dirty="0"/>
              <a:t> instructions: BR, JSR/JSRR, JMP, RTI, TRAP</a:t>
            </a:r>
          </a:p>
          <a:p>
            <a:pPr lvl="1"/>
            <a:r>
              <a:rPr lang="en-US" sz="2400" dirty="0"/>
              <a:t>some opcodes set/clear </a:t>
            </a:r>
            <a:r>
              <a:rPr lang="en-US" sz="2400" i="1" dirty="0"/>
              <a:t>condition codes</a:t>
            </a:r>
            <a:r>
              <a:rPr lang="en-US" sz="2400" dirty="0"/>
              <a:t>, based on result:</a:t>
            </a:r>
          </a:p>
          <a:p>
            <a:pPr lvl="2"/>
            <a:r>
              <a:rPr lang="en-US" sz="2400" dirty="0"/>
              <a:t>N = negative, Z = zero, P = positive (&gt; 0)</a:t>
            </a:r>
          </a:p>
          <a:p>
            <a:r>
              <a:rPr lang="en-US" dirty="0">
                <a:solidFill>
                  <a:srgbClr val="CE0000"/>
                </a:solidFill>
              </a:rPr>
              <a:t>Data Types</a:t>
            </a:r>
          </a:p>
          <a:p>
            <a:pPr lvl="1"/>
            <a:r>
              <a:rPr lang="en-US" sz="2400" dirty="0"/>
              <a:t>16-bit 2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complement integer</a:t>
            </a:r>
          </a:p>
          <a:p>
            <a:r>
              <a:rPr lang="en-US" dirty="0">
                <a:solidFill>
                  <a:srgbClr val="CE0000"/>
                </a:solidFill>
              </a:rPr>
              <a:t>Addressing Modes</a:t>
            </a:r>
          </a:p>
          <a:p>
            <a:pPr lvl="1"/>
            <a:r>
              <a:rPr lang="en-US" sz="2400" dirty="0"/>
              <a:t>How is the location of an operand specified?</a:t>
            </a:r>
          </a:p>
          <a:p>
            <a:pPr lvl="1"/>
            <a:r>
              <a:rPr lang="en-US" sz="2400" dirty="0"/>
              <a:t>non-memory addresses: </a:t>
            </a:r>
            <a:r>
              <a:rPr lang="en-US" sz="2400" i="1" dirty="0">
                <a:solidFill>
                  <a:srgbClr val="009900"/>
                </a:solidFill>
              </a:rPr>
              <a:t>immediate</a:t>
            </a:r>
            <a:r>
              <a:rPr lang="en-US" sz="2400" dirty="0"/>
              <a:t>, </a:t>
            </a:r>
            <a:r>
              <a:rPr lang="en-US" sz="2400" i="1" dirty="0">
                <a:solidFill>
                  <a:srgbClr val="009900"/>
                </a:solidFill>
              </a:rPr>
              <a:t>register</a:t>
            </a:r>
          </a:p>
          <a:p>
            <a:pPr lvl="1"/>
            <a:r>
              <a:rPr lang="en-US" sz="2400" dirty="0"/>
              <a:t>memory addresses: </a:t>
            </a:r>
            <a:r>
              <a:rPr lang="en-US" sz="2400" i="1" dirty="0">
                <a:solidFill>
                  <a:srgbClr val="009900"/>
                </a:solidFill>
              </a:rPr>
              <a:t>PC-relative</a:t>
            </a:r>
            <a:r>
              <a:rPr lang="en-US" sz="2400" dirty="0"/>
              <a:t>, </a:t>
            </a:r>
            <a:r>
              <a:rPr lang="en-US" sz="2400" i="1" dirty="0">
                <a:solidFill>
                  <a:srgbClr val="009900"/>
                </a:solidFill>
              </a:rPr>
              <a:t>indirect</a:t>
            </a:r>
            <a:r>
              <a:rPr lang="en-US" sz="2400" dirty="0"/>
              <a:t>, </a:t>
            </a:r>
            <a:r>
              <a:rPr lang="en-US" sz="2400" i="1" dirty="0" err="1">
                <a:solidFill>
                  <a:srgbClr val="009900"/>
                </a:solidFill>
              </a:rPr>
              <a:t>base+offset</a:t>
            </a:r>
            <a:endParaRPr lang="en-US" sz="2400" i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42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Operate Instructions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three operations: </a:t>
            </a:r>
            <a:r>
              <a:rPr lang="en-US" dirty="0">
                <a:solidFill>
                  <a:srgbClr val="009900"/>
                </a:solidFill>
              </a:rPr>
              <a:t>ADD, AND, NOT</a:t>
            </a:r>
          </a:p>
          <a:p>
            <a:pPr marL="684213" lvl="1" indent="-342900">
              <a:buFont typeface="Arial" panose="020B0604020202020204" pitchFamily="34" charset="0"/>
              <a:buChar char="•"/>
            </a:pPr>
            <a:r>
              <a:rPr lang="en-US" dirty="0"/>
              <a:t>Other operations can be built from these primitives</a:t>
            </a:r>
          </a:p>
          <a:p>
            <a:endParaRPr lang="en-US" dirty="0"/>
          </a:p>
          <a:p>
            <a:r>
              <a:rPr lang="en-US" dirty="0"/>
              <a:t>Source and destination operands are </a:t>
            </a:r>
            <a:r>
              <a:rPr lang="en-US" dirty="0">
                <a:solidFill>
                  <a:srgbClr val="CE0000"/>
                </a:solidFill>
              </a:rPr>
              <a:t>registers</a:t>
            </a:r>
          </a:p>
          <a:p>
            <a:pPr marL="684213" lvl="1" indent="-342900">
              <a:buFont typeface="Arial" panose="020B0604020202020204" pitchFamily="34" charset="0"/>
              <a:buChar char="•"/>
            </a:pPr>
            <a:r>
              <a:rPr lang="en-US" dirty="0"/>
              <a:t>These instructions </a:t>
            </a:r>
            <a:r>
              <a:rPr lang="en-US" i="1" u="sng" dirty="0"/>
              <a:t>do not</a:t>
            </a:r>
            <a:r>
              <a:rPr lang="en-US" dirty="0"/>
              <a:t> reference memory.</a:t>
            </a:r>
          </a:p>
          <a:p>
            <a:pPr marL="684213" lvl="1" indent="-342900">
              <a:buFont typeface="Arial" panose="020B0604020202020204" pitchFamily="34" charset="0"/>
              <a:buChar char="•"/>
            </a:pPr>
            <a:r>
              <a:rPr lang="en-US" dirty="0"/>
              <a:t>ADD and </a:t>
            </a:r>
            <a:r>
              <a:rPr lang="en-US" dirty="0" err="1"/>
              <a:t>AND</a:t>
            </a:r>
            <a:r>
              <a:rPr lang="en-US" dirty="0"/>
              <a:t> can use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immediate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mode, where one operand is hard-wired into the instruction.</a:t>
            </a:r>
          </a:p>
          <a:p>
            <a:pPr marL="341313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487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Dataflow diagrams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838200"/>
            <a:ext cx="11811000" cy="5019174"/>
          </a:xfrm>
        </p:spPr>
        <p:txBody>
          <a:bodyPr/>
          <a:lstStyle/>
          <a:p>
            <a:r>
              <a:rPr lang="en-US" dirty="0"/>
              <a:t>Diagrams illustrate </a:t>
            </a:r>
            <a:r>
              <a:rPr lang="en-US" i="1" u="sng" dirty="0"/>
              <a:t>when</a:t>
            </a:r>
            <a:r>
              <a:rPr lang="en-US" dirty="0"/>
              <a:t> and </a:t>
            </a:r>
            <a:r>
              <a:rPr lang="en-US" i="1" u="sng" dirty="0"/>
              <a:t>where</a:t>
            </a:r>
            <a:r>
              <a:rPr lang="en-US" dirty="0"/>
              <a:t> data moves to accomplish the desired operation</a:t>
            </a:r>
          </a:p>
          <a:p>
            <a:endParaRPr lang="en-US" dirty="0"/>
          </a:p>
          <a:p>
            <a:r>
              <a:rPr lang="en-US" dirty="0"/>
              <a:t>Components in data flow diagrams:</a:t>
            </a:r>
          </a:p>
          <a:p>
            <a:pPr marL="919163" lvl="1" indent="-342900">
              <a:buFont typeface="Arial"/>
              <a:buChar char="•"/>
            </a:pPr>
            <a:r>
              <a:rPr lang="en-US" dirty="0">
                <a:solidFill>
                  <a:schemeClr val="accent2"/>
                </a:solidFill>
              </a:rPr>
              <a:t>Registers</a:t>
            </a:r>
            <a:r>
              <a:rPr lang="en-US" dirty="0"/>
              <a:t>: each register can hold 16 bits in LC-3. Several</a:t>
            </a:r>
          </a:p>
          <a:p>
            <a:pPr marL="919163" lvl="1" indent="-342900">
              <a:buFont typeface="Arial"/>
              <a:buChar char="•"/>
            </a:pPr>
            <a:r>
              <a:rPr lang="en-US" dirty="0">
                <a:solidFill>
                  <a:schemeClr val="accent2"/>
                </a:solidFill>
              </a:rPr>
              <a:t>Register File</a:t>
            </a:r>
            <a:r>
              <a:rPr lang="en-US" dirty="0"/>
              <a:t>: contains eight 16-bit registers</a:t>
            </a:r>
          </a:p>
          <a:p>
            <a:pPr marL="919163" lvl="1" indent="-342900">
              <a:buFont typeface="Arial"/>
              <a:buChar char="•"/>
            </a:pPr>
            <a:r>
              <a:rPr lang="en-US" dirty="0">
                <a:solidFill>
                  <a:schemeClr val="accent2"/>
                </a:solidFill>
              </a:rPr>
              <a:t>ALU</a:t>
            </a:r>
            <a:r>
              <a:rPr lang="en-US" dirty="0"/>
              <a:t>: combinational (no storage). Two inputs, one output, functionality can be selected.</a:t>
            </a:r>
          </a:p>
          <a:p>
            <a:pPr marL="919163" lvl="1" indent="-342900">
              <a:buFont typeface="Arial"/>
              <a:buChar char="•"/>
            </a:pPr>
            <a:r>
              <a:rPr lang="en-US" dirty="0">
                <a:solidFill>
                  <a:schemeClr val="accent2"/>
                </a:solidFill>
              </a:rPr>
              <a:t>SEXT</a:t>
            </a:r>
            <a:r>
              <a:rPr lang="en-US" dirty="0"/>
              <a:t>: combinational. Sign extension from 5 to 16 bits.</a:t>
            </a:r>
          </a:p>
          <a:p>
            <a:pPr marL="919163" lvl="1" indent="-342900">
              <a:buFont typeface="Arial"/>
              <a:buChar char="•"/>
            </a:pPr>
            <a:r>
              <a:rPr lang="en-US" dirty="0">
                <a:solidFill>
                  <a:schemeClr val="accent2"/>
                </a:solidFill>
              </a:rPr>
              <a:t>Memory</a:t>
            </a:r>
            <a:r>
              <a:rPr lang="en-US" dirty="0"/>
              <a:t>: 2</a:t>
            </a:r>
            <a:r>
              <a:rPr lang="en-US" baseline="30000" dirty="0"/>
              <a:t>16</a:t>
            </a:r>
            <a:r>
              <a:rPr lang="en-US" dirty="0"/>
              <a:t> words. Addressed by 16 bit MAR and MDR holds data </a:t>
            </a:r>
          </a:p>
          <a:p>
            <a:pPr marL="919163" lvl="1" indent="-342900">
              <a:buFont typeface="Arial"/>
              <a:buChar char="•"/>
            </a:pPr>
            <a:endParaRPr lang="en-US" dirty="0"/>
          </a:p>
          <a:p>
            <a:r>
              <a:rPr lang="en-US" dirty="0"/>
              <a:t>How components are implemented? </a:t>
            </a:r>
          </a:p>
          <a:p>
            <a:pPr marL="919163" lvl="1" indent="-342900">
              <a:buFont typeface="Arial"/>
              <a:buChar char="•"/>
            </a:pPr>
            <a:r>
              <a:rPr lang="en-US" dirty="0"/>
              <a:t>Last third of the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05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(Register)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1523302" y="5791201"/>
            <a:ext cx="38542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Note: Src and Dst</a:t>
            </a:r>
            <a:br>
              <a:rPr lang="en-US" i="1"/>
            </a:br>
            <a:r>
              <a:rPr lang="en-US" i="1"/>
              <a:t>could be the </a:t>
            </a:r>
            <a:r>
              <a:rPr lang="en-US" i="1" u="sng"/>
              <a:t>same</a:t>
            </a:r>
            <a:r>
              <a:rPr lang="en-US" i="1"/>
              <a:t> register.</a:t>
            </a:r>
          </a:p>
        </p:txBody>
      </p:sp>
      <p:pic>
        <p:nvPicPr>
          <p:cNvPr id="44051" name="Picture 19" descr="C:\Documents and Settings\gbyrd\My Documents\ece206\mh-slides\e2\ch05-figures\ch05-0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143001"/>
            <a:ext cx="7313613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4054" name="Picture 22" descr="C:\Documents and Settings\gbyrd\My Documents\ece206\mh-slides\e2\ch05-figures\ch05-06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057401"/>
            <a:ext cx="2413000" cy="411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001000" y="3476993"/>
            <a:ext cx="22860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Assembly Ex:</a:t>
            </a:r>
          </a:p>
          <a:p>
            <a:r>
              <a:rPr lang="en-US" dirty="0"/>
              <a:t>NOT R3, R2</a:t>
            </a:r>
          </a:p>
        </p:txBody>
      </p:sp>
    </p:spTree>
    <p:extLst>
      <p:ext uri="{BB962C8B-B14F-4D97-AF65-F5344CB8AC3E}">
        <p14:creationId xmlns:p14="http://schemas.microsoft.com/office/powerpoint/2010/main" val="2207360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ADD/AND (Register)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6553200" y="533401"/>
            <a:ext cx="340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>
                <a:solidFill>
                  <a:schemeClr val="accent2"/>
                </a:solidFill>
                <a:latin typeface="Franklin Gothic Book" charset="0"/>
              </a:rPr>
              <a:t>this zero means </a:t>
            </a:r>
            <a:r>
              <a:rPr lang="ja-JP" altLang="en-US" sz="1800" i="1">
                <a:solidFill>
                  <a:schemeClr val="accent2"/>
                </a:solidFill>
                <a:latin typeface="Arial"/>
              </a:rPr>
              <a:t>“</a:t>
            </a:r>
            <a:r>
              <a:rPr lang="en-US" sz="1800" i="1">
                <a:solidFill>
                  <a:schemeClr val="accent2"/>
                </a:solidFill>
                <a:latin typeface="Franklin Gothic Book" charset="0"/>
              </a:rPr>
              <a:t>register mode</a:t>
            </a:r>
            <a:r>
              <a:rPr lang="ja-JP" altLang="en-US" sz="1800" i="1">
                <a:solidFill>
                  <a:schemeClr val="accent2"/>
                </a:solidFill>
                <a:latin typeface="Arial"/>
              </a:rPr>
              <a:t>”</a:t>
            </a:r>
            <a:endParaRPr lang="en-US" sz="1800" i="1">
              <a:solidFill>
                <a:schemeClr val="accent2"/>
              </a:solidFill>
              <a:latin typeface="Franklin Gothic Book" charset="0"/>
            </a:endParaRPr>
          </a:p>
        </p:txBody>
      </p:sp>
      <p:pic>
        <p:nvPicPr>
          <p:cNvPr id="45070" name="Picture 14" descr="C:\Documents and Settings\gbyrd\My Documents\ece206\mh-slides\e2\ch05-figures\ch05-0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143000"/>
            <a:ext cx="7313613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6934200" y="876300"/>
            <a:ext cx="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5071" name="Picture 15" descr="C:\Documents and Settings\gbyrd\My Documents\ece206\mh-slides\e2\ch05-figures\ch05-07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19401"/>
            <a:ext cx="2293938" cy="367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258176" y="3733801"/>
            <a:ext cx="1876425" cy="646331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rgbClr val="ACBAB7">
                    <a:lumMod val="75000"/>
                  </a:srgbClr>
                </a:solidFill>
                <a:latin typeface="Arial" charset="0"/>
                <a:ea typeface="ＭＳ Ｐゴシック" charset="-128"/>
              </a:rPr>
              <a:t>Assembly Ex: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Add R3, R1, R3</a:t>
            </a:r>
          </a:p>
        </p:txBody>
      </p:sp>
    </p:spTree>
    <p:extLst>
      <p:ext uri="{BB962C8B-B14F-4D97-AF65-F5344CB8AC3E}">
        <p14:creationId xmlns:p14="http://schemas.microsoft.com/office/powerpoint/2010/main" val="1723163419"/>
      </p:ext>
    </p:extLst>
  </p:cSld>
  <p:clrMapOvr>
    <a:masterClrMapping/>
  </p:clrMapOvr>
</p:sld>
</file>

<file path=ppt/theme/theme1.xml><?xml version="1.0" encoding="utf-8"?>
<a:theme xmlns:a="http://schemas.openxmlformats.org/drawingml/2006/main" name="PattPatel">
  <a:themeElements>
    <a:clrScheme name="PattPat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ttPat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PattPa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tPate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Documents\ece206\mh-slides\PattPatel.pot</Template>
  <TotalTime>2856</TotalTime>
  <Words>3226</Words>
  <Application>Microsoft Office PowerPoint</Application>
  <PresentationFormat>Widescreen</PresentationFormat>
  <Paragraphs>687</Paragraphs>
  <Slides>46</Slides>
  <Notes>29</Notes>
  <HiddenSlides>10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58" baseType="lpstr">
      <vt:lpstr>Arial</vt:lpstr>
      <vt:lpstr>Calibri</vt:lpstr>
      <vt:lpstr>Courier New</vt:lpstr>
      <vt:lpstr>CourierPS</vt:lpstr>
      <vt:lpstr>Franklin Gothic Book</vt:lpstr>
      <vt:lpstr>Garamond</vt:lpstr>
      <vt:lpstr>Tahoma</vt:lpstr>
      <vt:lpstr>Times New Roman</vt:lpstr>
      <vt:lpstr>Wingdings</vt:lpstr>
      <vt:lpstr>PattPatel</vt:lpstr>
      <vt:lpstr>Equation</vt:lpstr>
      <vt:lpstr>VISIO</vt:lpstr>
      <vt:lpstr>Chapter 5 The LC-3</vt:lpstr>
      <vt:lpstr>Instruction Set Architecture</vt:lpstr>
      <vt:lpstr>LC-3 Overview: Memory and Registers</vt:lpstr>
      <vt:lpstr>Instruction Processing: FETCH</vt:lpstr>
      <vt:lpstr>LC-3 Overview: Instruction Set</vt:lpstr>
      <vt:lpstr>Operate Instructions</vt:lpstr>
      <vt:lpstr>Dataflow diagrams </vt:lpstr>
      <vt:lpstr>NOT (Register)</vt:lpstr>
      <vt:lpstr>ADD/AND (Register)</vt:lpstr>
      <vt:lpstr>ADD/AND (Immediate)</vt:lpstr>
      <vt:lpstr>Using Operate Instructions</vt:lpstr>
      <vt:lpstr>Data Movement Instructions</vt:lpstr>
      <vt:lpstr>PC-Relative Addressing Mode</vt:lpstr>
      <vt:lpstr>LD (PC-Relative)</vt:lpstr>
      <vt:lpstr>ST (PC-Relative)</vt:lpstr>
      <vt:lpstr>Indirect Addressing Mode</vt:lpstr>
      <vt:lpstr>LDI (Indirect)</vt:lpstr>
      <vt:lpstr>STI (Indirect)</vt:lpstr>
      <vt:lpstr>Base + Offset Addressing Mode</vt:lpstr>
      <vt:lpstr>LDR (Base+Offset)</vt:lpstr>
      <vt:lpstr>STR (Base+Offset)</vt:lpstr>
      <vt:lpstr>Load Effective Address</vt:lpstr>
      <vt:lpstr>LEA (Immediate)</vt:lpstr>
      <vt:lpstr>Example (with RTL)</vt:lpstr>
      <vt:lpstr>Example  (in assembly)</vt:lpstr>
      <vt:lpstr>LC3 Addressing Modes: Comparison</vt:lpstr>
      <vt:lpstr>Control Instructions</vt:lpstr>
      <vt:lpstr>Condition Codes</vt:lpstr>
      <vt:lpstr>Branch Instruction</vt:lpstr>
      <vt:lpstr>BR (PC-Relative)</vt:lpstr>
      <vt:lpstr>Using Branch Instructions</vt:lpstr>
      <vt:lpstr>Sum of 4 integers</vt:lpstr>
      <vt:lpstr>Sample Program</vt:lpstr>
      <vt:lpstr>JMP (Register)</vt:lpstr>
      <vt:lpstr>TRAP</vt:lpstr>
      <vt:lpstr>Another Example</vt:lpstr>
      <vt:lpstr>Flow Chart</vt:lpstr>
      <vt:lpstr>LC3 Assembly</vt:lpstr>
      <vt:lpstr>LC3 Assembly</vt:lpstr>
      <vt:lpstr>Program (1 of 2)</vt:lpstr>
      <vt:lpstr>Program (2 of 2)</vt:lpstr>
      <vt:lpstr>LC-3  Data Path Revisited</vt:lpstr>
      <vt:lpstr>Data Path Components</vt:lpstr>
      <vt:lpstr>Data Path Components</vt:lpstr>
      <vt:lpstr>Data Path Components</vt:lpstr>
      <vt:lpstr>Data Path Components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Assembly Language</dc:title>
  <dc:creator>Greg Byrd</dc:creator>
  <cp:lastModifiedBy>Phil Sharp</cp:lastModifiedBy>
  <cp:revision>90</cp:revision>
  <cp:lastPrinted>1999-01-05T13:39:18Z</cp:lastPrinted>
  <dcterms:created xsi:type="dcterms:W3CDTF">2000-06-30T15:30:51Z</dcterms:created>
  <dcterms:modified xsi:type="dcterms:W3CDTF">2020-02-27T05:09:52Z</dcterms:modified>
</cp:coreProperties>
</file>