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17" r:id="rId20"/>
    <p:sldId id="316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00"/>
    <a:srgbClr val="FF7C80"/>
    <a:srgbClr val="336699"/>
    <a:srgbClr val="6699FF"/>
    <a:srgbClr val="DDDDDD"/>
    <a:srgbClr val="EAEAEA"/>
    <a:srgbClr val="4D4D4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60" autoAdjust="0"/>
    <p:restoredTop sz="90929"/>
  </p:normalViewPr>
  <p:slideViewPr>
    <p:cSldViewPr>
      <p:cViewPr varScale="1">
        <p:scale>
          <a:sx n="93" d="100"/>
          <a:sy n="93" d="100"/>
        </p:scale>
        <p:origin x="92" y="240"/>
      </p:cViewPr>
      <p:guideLst>
        <p:guide orient="horz" pos="16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428"/>
    </p:cViewPr>
  </p:sorterViewPr>
  <p:notesViewPr>
    <p:cSldViewPr>
      <p:cViewPr>
        <p:scale>
          <a:sx n="100" d="100"/>
          <a:sy n="100" d="100"/>
        </p:scale>
        <p:origin x="-54" y="-7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595BABDE-BF51-BE4A-A11A-C89232053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2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fld id="{29B8CFE5-37FC-2042-895A-D59122908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4673600" y="2286000"/>
            <a:ext cx="6908800" cy="2133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3235" name="Text Box 3075"/>
          <p:cNvSpPr txBox="1">
            <a:spLocks noChangeArrowheads="1"/>
          </p:cNvSpPr>
          <p:nvPr/>
        </p:nvSpPr>
        <p:spPr bwMode="auto">
          <a:xfrm>
            <a:off x="1625600" y="533400"/>
            <a:ext cx="944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pic>
        <p:nvPicPr>
          <p:cNvPr id="22323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6776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3513267-C7B5-234C-8E8D-6DF96A15E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895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8483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119ECB58-158D-9648-8908-1ACBB3A36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58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1158240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EBB80772-255F-E745-8703-1B87C783E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5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22DEA22B-81B0-9B41-8166-E3BEBDEE2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56B5A2A5-BB5E-6E40-919A-A331FD629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4B44C3B-DB66-4044-849A-9C95E9CB9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EB98C97-E24F-1740-AE7F-BC7C4C19B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624EBBF1-227F-CA41-87E0-00F53287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8A8266D-FA70-944A-A9A8-6C7056716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BFC30448-5EDB-A74C-92DA-E400BFDD8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1158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2211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2212" name="Rectangle 410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314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/>
              <a:t>12-</a:t>
            </a:r>
            <a:fld id="{6B1FEC3F-498E-4A41-8AB5-830BFB689A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6</a:t>
            </a:r>
            <a:br>
              <a:rPr lang="en-US" altLang="en-US" dirty="0"/>
            </a:br>
            <a:r>
              <a:rPr lang="en-US" altLang="en-US" b="0" dirty="0"/>
              <a:t>Programming</a:t>
            </a:r>
            <a:br>
              <a:rPr lang="en-US" altLang="en-US" b="0" dirty="0"/>
            </a:br>
            <a:r>
              <a:rPr lang="en-US" altLang="en-US" sz="1600" b="0" dirty="0"/>
              <a:t>Most of the material is left for your to study yourself.</a:t>
            </a:r>
          </a:p>
        </p:txBody>
      </p:sp>
    </p:spTree>
    <p:extLst>
      <p:ext uri="{BB962C8B-B14F-4D97-AF65-F5344CB8AC3E}">
        <p14:creationId xmlns:p14="http://schemas.microsoft.com/office/powerpoint/2010/main" val="55908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LC-3 Control Instructions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11963400" cy="5791200"/>
          </a:xfrm>
        </p:spPr>
        <p:txBody>
          <a:bodyPr/>
          <a:lstStyle/>
          <a:p>
            <a:r>
              <a:rPr lang="en-US" altLang="en-US" dirty="0"/>
              <a:t>How do we use LC-3 instructions to encode the three basic constructs?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Sequential</a:t>
            </a:r>
          </a:p>
          <a:p>
            <a:pPr lvl="1"/>
            <a:r>
              <a:rPr lang="en-US" altLang="en-US" dirty="0"/>
              <a:t>Instructions naturally flow from one to the next, so no special instructions needed to go</a:t>
            </a:r>
            <a:br>
              <a:rPr lang="en-US" altLang="en-US" dirty="0"/>
            </a:br>
            <a:r>
              <a:rPr lang="en-US" altLang="en-US" dirty="0"/>
              <a:t>from one sequential subtask to the next.</a:t>
            </a:r>
          </a:p>
          <a:p>
            <a:pPr lvl="2"/>
            <a:r>
              <a:rPr lang="en-US" altLang="en-US" dirty="0"/>
              <a:t>Von Neumann architecture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Conditional and Iterative</a:t>
            </a:r>
          </a:p>
          <a:p>
            <a:pPr lvl="1"/>
            <a:r>
              <a:rPr lang="en-US" altLang="en-US" dirty="0"/>
              <a:t>Create code that converts condition into N, Z, or P.</a:t>
            </a:r>
            <a:br>
              <a:rPr lang="en-US" altLang="en-US" dirty="0"/>
            </a:br>
            <a:r>
              <a:rPr lang="en-US" altLang="en-US" dirty="0"/>
              <a:t>Example: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>
                <a:solidFill>
                  <a:schemeClr val="accent2"/>
                </a:solidFill>
              </a:rPr>
              <a:t>Condition: </a:t>
            </a:r>
            <a:r>
              <a:rPr lang="en-US" altLang="en-US" dirty="0"/>
              <a:t>“Does R0 = R1?”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>
                <a:solidFill>
                  <a:schemeClr val="accent2"/>
                </a:solidFill>
              </a:rPr>
              <a:t>Code: </a:t>
            </a:r>
            <a:r>
              <a:rPr lang="en-US" altLang="en-US" dirty="0"/>
              <a:t>Subtract R1 from R0; if equal, Z bit will be set.</a:t>
            </a:r>
          </a:p>
          <a:p>
            <a:pPr lvl="1"/>
            <a:r>
              <a:rPr lang="en-US" altLang="en-US" dirty="0"/>
              <a:t>Then use BR instruction to transfer control to the proper subtask.</a:t>
            </a:r>
          </a:p>
        </p:txBody>
      </p:sp>
    </p:spTree>
    <p:extLst>
      <p:ext uri="{BB962C8B-B14F-4D97-AF65-F5344CB8AC3E}">
        <p14:creationId xmlns:p14="http://schemas.microsoft.com/office/powerpoint/2010/main" val="4264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for Conditional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308637"/>
              </p:ext>
            </p:extLst>
          </p:nvPr>
        </p:nvGraphicFramePr>
        <p:xfrm>
          <a:off x="381000" y="762000"/>
          <a:ext cx="97790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isio" r:id="rId3" imgW="6267240" imgH="3565080" progId="Visio.Drawing.6">
                  <p:embed/>
                </p:oleObj>
              </mc:Choice>
              <mc:Fallback>
                <p:oleObj name="Visio" r:id="rId3" imgW="6267240" imgH="356508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97790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4898209" y="413588"/>
            <a:ext cx="2604492" cy="123094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Exact bits depend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</a:rPr>
              <a:t>on condition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</a:rPr>
              <a:t>being tested</a:t>
            </a:r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7479925" y="1171576"/>
            <a:ext cx="1359276" cy="96741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9968714" y="277292"/>
            <a:ext cx="2127003" cy="986879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PC offset to</a:t>
            </a:r>
            <a:br>
              <a:rPr lang="en-US" altLang="en-US" sz="1600">
                <a:solidFill>
                  <a:schemeClr val="accent2"/>
                </a:solidFill>
              </a:rPr>
            </a:br>
            <a:r>
              <a:rPr lang="en-US" altLang="en-US" sz="1600">
                <a:solidFill>
                  <a:schemeClr val="accent2"/>
                </a:solidFill>
              </a:rPr>
              <a:t>address C</a:t>
            </a:r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 flipH="1">
            <a:off x="9781003" y="1184778"/>
            <a:ext cx="740006" cy="96741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9" name="Oval 9"/>
          <p:cNvSpPr>
            <a:spLocks noChangeArrowheads="1"/>
          </p:cNvSpPr>
          <p:nvPr/>
        </p:nvSpPr>
        <p:spPr bwMode="auto">
          <a:xfrm>
            <a:off x="10051788" y="4109397"/>
            <a:ext cx="2127003" cy="986879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PC offset to</a:t>
            </a:r>
            <a:br>
              <a:rPr lang="en-US" altLang="en-US" sz="1600">
                <a:solidFill>
                  <a:schemeClr val="accent2"/>
                </a:solidFill>
              </a:rPr>
            </a:br>
            <a:r>
              <a:rPr lang="en-US" altLang="en-US" sz="1600">
                <a:solidFill>
                  <a:schemeClr val="accent2"/>
                </a:solidFill>
              </a:rPr>
              <a:t>address D</a:t>
            </a:r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 flipH="1" flipV="1">
            <a:off x="9927993" y="3657599"/>
            <a:ext cx="740006" cy="45179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4828583" y="4109397"/>
            <a:ext cx="2604492" cy="123094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dirty="0">
                <a:solidFill>
                  <a:schemeClr val="accent2"/>
                </a:solidFill>
              </a:rPr>
              <a:t>Unconditional branch</a:t>
            </a:r>
            <a:br>
              <a:rPr lang="en-US" altLang="en-US" sz="1600" dirty="0">
                <a:solidFill>
                  <a:schemeClr val="accent2"/>
                </a:solidFill>
              </a:rPr>
            </a:br>
            <a:r>
              <a:rPr lang="en-US" altLang="en-US" sz="1600" dirty="0">
                <a:solidFill>
                  <a:schemeClr val="accent2"/>
                </a:solidFill>
              </a:rPr>
              <a:t>to Next Subtask</a:t>
            </a: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V="1">
            <a:off x="7361999" y="3733799"/>
            <a:ext cx="1401001" cy="82900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1783212" y="6414920"/>
            <a:ext cx="7297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i="1" dirty="0"/>
              <a:t>Assuming all addresses are close enough that PC-relative branch can be used.</a:t>
            </a:r>
          </a:p>
        </p:txBody>
      </p:sp>
    </p:spTree>
    <p:extLst>
      <p:ext uri="{BB962C8B-B14F-4D97-AF65-F5344CB8AC3E}">
        <p14:creationId xmlns:p14="http://schemas.microsoft.com/office/powerpoint/2010/main" val="62689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3738"/>
            <a:ext cx="11582400" cy="533400"/>
          </a:xfrm>
        </p:spPr>
        <p:txBody>
          <a:bodyPr/>
          <a:lstStyle/>
          <a:p>
            <a:r>
              <a:rPr lang="en-US" altLang="en-US" dirty="0"/>
              <a:t>Code for Iteration</a:t>
            </a:r>
          </a:p>
        </p:txBody>
      </p:sp>
      <p:graphicFrame>
        <p:nvGraphicFramePr>
          <p:cNvPr id="1239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1891"/>
              </p:ext>
            </p:extLst>
          </p:nvPr>
        </p:nvGraphicFramePr>
        <p:xfrm>
          <a:off x="1219200" y="780046"/>
          <a:ext cx="9144000" cy="558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VISIO" r:id="rId3" imgW="6114960" imgH="3736440" progId="Visio.Drawing.6">
                  <p:embed/>
                </p:oleObj>
              </mc:Choice>
              <mc:Fallback>
                <p:oleObj name="VISIO" r:id="rId3" imgW="6114960" imgH="37364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780046"/>
                        <a:ext cx="9144000" cy="5589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5486400" y="1265393"/>
            <a:ext cx="2267864" cy="1193652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Exact bits depend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</a:rPr>
              <a:t>on condition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</a:rPr>
              <a:t>being tested</a:t>
            </a:r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7620000" y="2133600"/>
            <a:ext cx="1474089" cy="62150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10287000" y="905239"/>
            <a:ext cx="1852090" cy="95698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PC offset to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</a:rPr>
              <a:t>address C</a:t>
            </a:r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 flipH="1">
            <a:off x="10210799" y="1871467"/>
            <a:ext cx="691337" cy="74918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10363200" y="4739608"/>
            <a:ext cx="1852090" cy="95698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PC offset to</a:t>
            </a:r>
            <a:br>
              <a:rPr lang="en-US" altLang="en-US" sz="1600">
                <a:solidFill>
                  <a:schemeClr val="accent2"/>
                </a:solidFill>
              </a:rPr>
            </a:br>
            <a:r>
              <a:rPr lang="en-US" altLang="en-US" sz="1600">
                <a:solidFill>
                  <a:schemeClr val="accent2"/>
                </a:solidFill>
              </a:rPr>
              <a:t>address A</a:t>
            </a:r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 flipH="1" flipV="1">
            <a:off x="10210800" y="4037649"/>
            <a:ext cx="609600" cy="74918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4" name="Oval 10"/>
          <p:cNvSpPr>
            <a:spLocks noChangeArrowheads="1"/>
          </p:cNvSpPr>
          <p:nvPr/>
        </p:nvSpPr>
        <p:spPr bwMode="auto">
          <a:xfrm>
            <a:off x="5656936" y="4717949"/>
            <a:ext cx="2267864" cy="1193652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</a:rPr>
              <a:t>Unconditional branch</a:t>
            </a:r>
            <a:br>
              <a:rPr lang="en-US" altLang="en-US" sz="1600">
                <a:solidFill>
                  <a:schemeClr val="accent2"/>
                </a:solidFill>
              </a:rPr>
            </a:br>
            <a:r>
              <a:rPr lang="en-US" altLang="en-US" sz="1600">
                <a:solidFill>
                  <a:schemeClr val="accent2"/>
                </a:solidFill>
              </a:rPr>
              <a:t>to retest condition</a:t>
            </a:r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 flipV="1">
            <a:off x="7696201" y="4134485"/>
            <a:ext cx="1397888" cy="8239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3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271" y="244143"/>
            <a:ext cx="11582400" cy="533400"/>
          </a:xfrm>
        </p:spPr>
        <p:txBody>
          <a:bodyPr/>
          <a:lstStyle/>
          <a:p>
            <a:r>
              <a:rPr lang="en-US" altLang="en-US" dirty="0"/>
              <a:t>Example: Counting Characters</a:t>
            </a:r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7213"/>
              </p:ext>
            </p:extLst>
          </p:nvPr>
        </p:nvGraphicFramePr>
        <p:xfrm>
          <a:off x="2133600" y="1609473"/>
          <a:ext cx="3341505" cy="3513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VISIO" r:id="rId3" imgW="2777760" imgH="3120840" progId="Visio.Drawing.6">
                  <p:embed/>
                </p:oleObj>
              </mc:Choice>
              <mc:Fallback>
                <p:oleObj name="VISIO" r:id="rId3" imgW="2777760" imgH="31208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09473"/>
                        <a:ext cx="3341505" cy="3513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85270"/>
              </p:ext>
            </p:extLst>
          </p:nvPr>
        </p:nvGraphicFramePr>
        <p:xfrm>
          <a:off x="6538913" y="236538"/>
          <a:ext cx="3595687" cy="624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VISIO" r:id="rId5" imgW="3187080" imgH="6378480" progId="Visio.Drawing.6">
                  <p:embed/>
                </p:oleObj>
              </mc:Choice>
              <mc:Fallback>
                <p:oleObj name="VISIO" r:id="rId5" imgW="3187080" imgH="637848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236538"/>
                        <a:ext cx="3595687" cy="624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5410198" y="914400"/>
            <a:ext cx="1306699" cy="14867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5410199" y="4172509"/>
            <a:ext cx="1306697" cy="14867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828800" y="5791200"/>
            <a:ext cx="4166671" cy="72896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chemeClr val="accent2"/>
                </a:solidFill>
              </a:rPr>
              <a:t>Initial refinement: Big task into</a:t>
            </a:r>
            <a:br>
              <a:rPr lang="en-US" altLang="en-US" sz="2000" i="1" dirty="0">
                <a:solidFill>
                  <a:schemeClr val="accent2"/>
                </a:solidFill>
              </a:rPr>
            </a:br>
            <a:r>
              <a:rPr lang="en-US" altLang="en-US" sz="2000" i="1" dirty="0">
                <a:solidFill>
                  <a:schemeClr val="accent2"/>
                </a:solidFill>
              </a:rPr>
              <a:t>three sequential subtasks.</a:t>
            </a:r>
          </a:p>
        </p:txBody>
      </p:sp>
    </p:spTree>
    <p:extLst>
      <p:ext uri="{BB962C8B-B14F-4D97-AF65-F5344CB8AC3E}">
        <p14:creationId xmlns:p14="http://schemas.microsoft.com/office/powerpoint/2010/main" val="126036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6042"/>
            <a:ext cx="11582400" cy="533400"/>
          </a:xfrm>
        </p:spPr>
        <p:txBody>
          <a:bodyPr/>
          <a:lstStyle/>
          <a:p>
            <a:r>
              <a:rPr lang="en-US" altLang="en-US" dirty="0"/>
              <a:t>Refining B</a:t>
            </a:r>
          </a:p>
        </p:txBody>
      </p:sp>
      <p:graphicFrame>
        <p:nvGraphicFramePr>
          <p:cNvPr id="1259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867355"/>
              </p:ext>
            </p:extLst>
          </p:nvPr>
        </p:nvGraphicFramePr>
        <p:xfrm>
          <a:off x="432033" y="2439031"/>
          <a:ext cx="4063765" cy="235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VISIO" r:id="rId3" imgW="3187080" imgH="1850400" progId="Visio.Drawing.6">
                  <p:embed/>
                </p:oleObj>
              </mc:Choice>
              <mc:Fallback>
                <p:oleObj name="VISIO" r:id="rId3" imgW="3187080" imgH="1850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033" y="2439031"/>
                        <a:ext cx="4063765" cy="235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295201"/>
              </p:ext>
            </p:extLst>
          </p:nvPr>
        </p:nvGraphicFramePr>
        <p:xfrm>
          <a:off x="5791200" y="876300"/>
          <a:ext cx="5257799" cy="5136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VISIO" r:id="rId5" imgW="4123800" imgH="4028760" progId="Visio.Drawing.6">
                  <p:embed/>
                </p:oleObj>
              </mc:Choice>
              <mc:Fallback>
                <p:oleObj name="VISIO" r:id="rId5" imgW="4123800" imgH="40287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876300"/>
                        <a:ext cx="5257799" cy="5136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Line 5"/>
          <p:cNvSpPr>
            <a:spLocks noChangeShapeType="1"/>
          </p:cNvSpPr>
          <p:nvPr/>
        </p:nvSpPr>
        <p:spPr bwMode="auto">
          <a:xfrm flipV="1">
            <a:off x="4495798" y="1645428"/>
            <a:ext cx="1524001" cy="1173971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4482996" y="4351371"/>
            <a:ext cx="1536804" cy="76032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411822" y="6135101"/>
            <a:ext cx="5157267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chemeClr val="accent2"/>
                </a:solidFill>
              </a:rPr>
              <a:t>Refining B into iterative construct</a:t>
            </a:r>
            <a:r>
              <a:rPr lang="en-US" altLang="en-US" i="1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187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4359"/>
            <a:ext cx="11582400" cy="533400"/>
          </a:xfrm>
        </p:spPr>
        <p:txBody>
          <a:bodyPr/>
          <a:lstStyle/>
          <a:p>
            <a:r>
              <a:rPr lang="en-US" altLang="en-US"/>
              <a:t>Refining B1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905000" y="5796579"/>
            <a:ext cx="5359490" cy="40011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chemeClr val="accent2"/>
                </a:solidFill>
              </a:rPr>
              <a:t>Refining B1 into sequential subtasks.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779864"/>
              </p:ext>
            </p:extLst>
          </p:nvPr>
        </p:nvGraphicFramePr>
        <p:xfrm>
          <a:off x="907987" y="1386396"/>
          <a:ext cx="4311021" cy="421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VISIO" r:id="rId3" imgW="4123800" imgH="4028760" progId="Visio.Drawing.6">
                  <p:embed/>
                </p:oleObj>
              </mc:Choice>
              <mc:Fallback>
                <p:oleObj name="VISIO" r:id="rId3" imgW="4123800" imgH="40287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987" y="1386396"/>
                        <a:ext cx="4311021" cy="4211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Line 6"/>
          <p:cNvSpPr>
            <a:spLocks noChangeShapeType="1"/>
          </p:cNvSpPr>
          <p:nvPr/>
        </p:nvSpPr>
        <p:spPr bwMode="auto">
          <a:xfrm flipV="1">
            <a:off x="4625441" y="2285999"/>
            <a:ext cx="2057399" cy="1193211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4724400" y="4503676"/>
            <a:ext cx="2057400" cy="754124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269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88025"/>
              </p:ext>
            </p:extLst>
          </p:nvPr>
        </p:nvGraphicFramePr>
        <p:xfrm>
          <a:off x="6553192" y="1049646"/>
          <a:ext cx="5486400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VISIO" r:id="rId5" imgW="4308480" imgH="3800160" progId="Visio.Drawing.6">
                  <p:embed/>
                </p:oleObj>
              </mc:Choice>
              <mc:Fallback>
                <p:oleObj name="VISIO" r:id="rId5" imgW="4308480" imgH="3800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192" y="1049646"/>
                        <a:ext cx="5486400" cy="484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90" name="Line 14"/>
          <p:cNvSpPr>
            <a:spLocks noChangeShapeType="1"/>
          </p:cNvSpPr>
          <p:nvPr/>
        </p:nvSpPr>
        <p:spPr bwMode="auto">
          <a:xfrm>
            <a:off x="9372600" y="2819400"/>
            <a:ext cx="0" cy="65981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9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1"/>
            <a:ext cx="11582400" cy="533400"/>
          </a:xfrm>
        </p:spPr>
        <p:txBody>
          <a:bodyPr/>
          <a:lstStyle/>
          <a:p>
            <a:r>
              <a:rPr lang="en-US" altLang="en-US" dirty="0"/>
              <a:t>Refining B2 and B3</a:t>
            </a:r>
          </a:p>
        </p:txBody>
      </p:sp>
      <p:graphicFrame>
        <p:nvGraphicFramePr>
          <p:cNvPr id="1280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687570"/>
              </p:ext>
            </p:extLst>
          </p:nvPr>
        </p:nvGraphicFramePr>
        <p:xfrm>
          <a:off x="6243641" y="305106"/>
          <a:ext cx="4689474" cy="6127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VISIO" r:id="rId3" imgW="4308480" imgH="5628960" progId="Visio.Drawing.6">
                  <p:embed/>
                </p:oleObj>
              </mc:Choice>
              <mc:Fallback>
                <p:oleObj name="VISIO" r:id="rId3" imgW="4308480" imgH="56289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41" y="305106"/>
                        <a:ext cx="4689474" cy="6127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9048"/>
              </p:ext>
            </p:extLst>
          </p:nvPr>
        </p:nvGraphicFramePr>
        <p:xfrm>
          <a:off x="304800" y="1514621"/>
          <a:ext cx="4573589" cy="4034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VISIO" r:id="rId5" imgW="4308480" imgH="3800160" progId="Visio.Drawing.6">
                  <p:embed/>
                </p:oleObj>
              </mc:Choice>
              <mc:Fallback>
                <p:oleObj name="VISIO" r:id="rId5" imgW="4308480" imgH="3800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14621"/>
                        <a:ext cx="4573589" cy="4034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2667000" y="2919413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 flipV="1">
            <a:off x="5029200" y="2247900"/>
            <a:ext cx="1907363" cy="1638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 flipV="1">
            <a:off x="4953000" y="4191000"/>
            <a:ext cx="20574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5029200" y="44958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5029200" y="4724400"/>
            <a:ext cx="1981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228600" y="6315044"/>
            <a:ext cx="9248096" cy="40011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chemeClr val="accent2"/>
                </a:solidFill>
              </a:rPr>
              <a:t>Conditional (B2) and sequential (B3). Use of LC-2 registers and instructions.</a:t>
            </a:r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8610600" y="1828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38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Last Step: LC-3 Instructions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 comments to separate into modules and to document your code.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97010"/>
              </p:ext>
            </p:extLst>
          </p:nvPr>
        </p:nvGraphicFramePr>
        <p:xfrm>
          <a:off x="199292" y="1118569"/>
          <a:ext cx="4383088" cy="55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VISIO" r:id="rId3" imgW="4308480" imgH="5628960" progId="Visio.Drawing.6">
                  <p:embed/>
                </p:oleObj>
              </mc:Choice>
              <mc:Fallback>
                <p:oleObj name="VISIO" r:id="rId3" imgW="4308480" imgH="56289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92" y="1118569"/>
                        <a:ext cx="4383088" cy="5528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3258344" y="3162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4800599" y="1384197"/>
            <a:ext cx="7265757" cy="40134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sz="1400" b="1" dirty="0">
                <a:solidFill>
                  <a:srgbClr val="0070C0"/>
                </a:solidFill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400" b="1" dirty="0">
                <a:solidFill>
                  <a:srgbClr val="0070C0"/>
                </a:solidFill>
                <a:latin typeface="Courier New" panose="02070309020205020404" pitchFamily="49" charset="0"/>
              </a:rPr>
              <a:t>; Test character for end of file</a:t>
            </a:r>
          </a:p>
          <a:p>
            <a:pPr algn="l"/>
            <a:r>
              <a:rPr lang="en-US" altLang="en-US" sz="1400" b="1" dirty="0">
                <a:solidFill>
                  <a:srgbClr val="0070C0"/>
                </a:solidFill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400" b="1" dirty="0">
                <a:solidFill>
                  <a:srgbClr val="0070C0"/>
                </a:solidFill>
                <a:latin typeface="Courier New" panose="02070309020205020404" pitchFamily="49" charset="0"/>
              </a:rPr>
              <a:t>TEST	ADD	R4, R1, #-4	; Test for EOT (ASCII x04)</a:t>
            </a:r>
          </a:p>
          <a:p>
            <a:pPr algn="l"/>
            <a:r>
              <a:rPr lang="en-US" altLang="en-US" sz="1400" b="1" dirty="0">
                <a:solidFill>
                  <a:srgbClr val="0070C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BRz</a:t>
            </a:r>
            <a:r>
              <a:rPr lang="en-US" altLang="en-US" sz="1400" b="1" dirty="0">
                <a:solidFill>
                  <a:srgbClr val="0070C0"/>
                </a:solidFill>
                <a:latin typeface="Courier New" panose="02070309020205020404" pitchFamily="49" charset="0"/>
              </a:rPr>
              <a:t>	OUTPUT		; If done, prepare the output</a:t>
            </a:r>
          </a:p>
          <a:p>
            <a:pPr algn="l"/>
            <a:endParaRPr lang="en-US" altLang="en-US" sz="1400" b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;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; Test character for match.  If a match, increment count.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;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NOT	R1, R1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ADD	R1, R1, R0	; If match, R1 = </a:t>
            </a:r>
            <a:r>
              <a:rPr lang="en-US" sz="1400" b="1" kern="0" dirty="0" err="1">
                <a:solidFill>
                  <a:srgbClr val="0070C0"/>
                </a:solidFill>
                <a:latin typeface="Courier New" charset="0"/>
                <a:ea typeface="ＭＳ Ｐゴシック"/>
              </a:rPr>
              <a:t>xFFFF</a:t>
            </a:r>
            <a:endParaRPr lang="en-US" sz="1400" b="1" kern="0" dirty="0">
              <a:solidFill>
                <a:srgbClr val="0070C0"/>
              </a:solidFill>
              <a:latin typeface="Courier New" charset="0"/>
              <a:ea typeface="ＭＳ Ｐゴシック"/>
            </a:endParaRP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NOT	R1, R1	; If match, R1 = x0000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</a:t>
            </a:r>
            <a:r>
              <a:rPr lang="en-US" sz="1400" b="1" kern="0" dirty="0" err="1">
                <a:solidFill>
                  <a:srgbClr val="0070C0"/>
                </a:solidFill>
                <a:latin typeface="Courier New" charset="0"/>
                <a:ea typeface="ＭＳ Ｐゴシック"/>
              </a:rPr>
              <a:t>BRnp</a:t>
            </a: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GETCHAR	; 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ADD	R2, R2, #1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;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; Get next character from file.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;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GETCHAR	ADD	R3, R3, #1	; Point to next </a:t>
            </a:r>
            <a:r>
              <a:rPr lang="en-US" sz="1400" b="1" kern="0" dirty="0" err="1">
                <a:solidFill>
                  <a:srgbClr val="0070C0"/>
                </a:solidFill>
                <a:latin typeface="Courier New" charset="0"/>
                <a:ea typeface="ＭＳ Ｐゴシック"/>
              </a:rPr>
              <a:t>ch</a:t>
            </a:r>
            <a:endParaRPr lang="en-US" sz="1400" b="1" kern="0" dirty="0">
              <a:solidFill>
                <a:srgbClr val="0070C0"/>
              </a:solidFill>
              <a:latin typeface="Courier New" charset="0"/>
              <a:ea typeface="ＭＳ Ｐゴシック"/>
            </a:endParaRP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LDR	R1, R3, #0	; R1 gets next char  </a:t>
            </a:r>
          </a:p>
          <a:p>
            <a:pPr algn="l">
              <a:lnSpc>
                <a:spcPct val="80000"/>
              </a:lnSpc>
              <a:tabLst>
                <a:tab pos="1147763" algn="l"/>
                <a:tab pos="2165350" algn="l"/>
                <a:tab pos="3717925" algn="l"/>
              </a:tabLst>
            </a:pP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</a:t>
            </a:r>
            <a:r>
              <a:rPr lang="en-US" sz="1400" b="1" kern="0" dirty="0" err="1">
                <a:solidFill>
                  <a:srgbClr val="0070C0"/>
                </a:solidFill>
                <a:latin typeface="Courier New" charset="0"/>
                <a:ea typeface="ＭＳ Ｐゴシック"/>
              </a:rPr>
              <a:t>BRnzp</a:t>
            </a:r>
            <a:r>
              <a:rPr lang="en-US" sz="1400" b="1" kern="0" dirty="0">
                <a:solidFill>
                  <a:srgbClr val="0070C0"/>
                </a:solidFill>
                <a:latin typeface="Courier New" charset="0"/>
                <a:ea typeface="ＭＳ Ｐゴシック"/>
              </a:rPr>
              <a:t>	TEST</a:t>
            </a:r>
          </a:p>
          <a:p>
            <a:pPr algn="l"/>
            <a:endParaRPr lang="en-US" altLang="en-US" sz="1400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C99EBE-1E24-45CB-8A7C-E4A8DDDCC3DE}"/>
              </a:ext>
            </a:extLst>
          </p:cNvPr>
          <p:cNvSpPr txBox="1"/>
          <p:nvPr/>
        </p:nvSpPr>
        <p:spPr>
          <a:xfrm>
            <a:off x="4689696" y="5643346"/>
            <a:ext cx="750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This level of detail may not seam necessary with simple programs, but in industry thousands to millions of lines of code per program is common, with no additional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205443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You’ve written your program and it doesn’t work.</a:t>
            </a:r>
          </a:p>
          <a:p>
            <a:r>
              <a:rPr lang="en-US" altLang="en-US">
                <a:solidFill>
                  <a:srgbClr val="CE0000"/>
                </a:solidFill>
              </a:rPr>
              <a:t>Now what?</a:t>
            </a:r>
          </a:p>
          <a:p>
            <a:endParaRPr lang="en-US" altLang="en-US">
              <a:solidFill>
                <a:srgbClr val="CE0000"/>
              </a:solidFill>
            </a:endParaRPr>
          </a:p>
          <a:p>
            <a:r>
              <a:rPr lang="en-US" altLang="en-US"/>
              <a:t>What do you do when you’re lost in a city?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/>
              <a:t>Drive around randomly and hope you find it?</a:t>
            </a:r>
          </a:p>
          <a:p>
            <a:pPr lvl="1">
              <a:buClr>
                <a:srgbClr val="009900"/>
              </a:buClr>
              <a:buSzPct val="130000"/>
              <a:buFont typeface="Wingdings 2" panose="05020102010507070707" pitchFamily="18" charset="2"/>
              <a:buChar char="P"/>
            </a:pPr>
            <a:r>
              <a:rPr lang="en-US" altLang="en-US"/>
              <a:t>Return to a known point and look at a map?</a:t>
            </a:r>
          </a:p>
          <a:p>
            <a:pPr>
              <a:buClr>
                <a:srgbClr val="009900"/>
              </a:buClr>
              <a:buSzPct val="130000"/>
              <a:buFont typeface="Wingdings 2" panose="05020102010507070707" pitchFamily="18" charset="2"/>
              <a:buNone/>
            </a:pPr>
            <a:endParaRPr lang="en-US" altLang="en-US"/>
          </a:p>
          <a:p>
            <a:pPr>
              <a:buClr>
                <a:srgbClr val="009900"/>
              </a:buClr>
              <a:buSzPct val="130000"/>
              <a:buFont typeface="Wingdings 2" panose="05020102010507070707" pitchFamily="18" charset="2"/>
              <a:buNone/>
            </a:pPr>
            <a:r>
              <a:rPr lang="en-US" altLang="en-US"/>
              <a:t>In debugging, the equivalent to looking at a map</a:t>
            </a:r>
            <a:br>
              <a:rPr lang="en-US" altLang="en-US"/>
            </a:br>
            <a:r>
              <a:rPr lang="en-US" altLang="en-US"/>
              <a:t>is </a:t>
            </a:r>
            <a:r>
              <a:rPr lang="en-US" altLang="en-US" i="1">
                <a:solidFill>
                  <a:srgbClr val="CE0000"/>
                </a:solidFill>
              </a:rPr>
              <a:t>tracing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/>
              <a:t>your program.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Examine the sequence of instructions being executed.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Keep track of results being produced.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Compare result from each instruction to the </a:t>
            </a:r>
            <a:r>
              <a:rPr lang="en-US" altLang="en-US" i="1" u="sng">
                <a:solidFill>
                  <a:schemeClr val="accent2"/>
                </a:solidFill>
              </a:rPr>
              <a:t>expected</a:t>
            </a:r>
            <a:r>
              <a:rPr lang="en-US" altLang="en-US">
                <a:solidFill>
                  <a:schemeClr val="accent2"/>
                </a:solidFill>
              </a:rPr>
              <a:t> result.</a:t>
            </a:r>
          </a:p>
        </p:txBody>
      </p:sp>
    </p:spTree>
    <p:extLst>
      <p:ext uri="{BB962C8B-B14F-4D97-AF65-F5344CB8AC3E}">
        <p14:creationId xmlns:p14="http://schemas.microsoft.com/office/powerpoint/2010/main" val="199974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Definitions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11582400" cy="49530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Breakpoint: </a:t>
            </a:r>
            <a:r>
              <a:rPr lang="en-US" altLang="en-US" dirty="0"/>
              <a:t>location in code where execution will pause, set in LC3 by a double click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Continue: </a:t>
            </a:r>
            <a:r>
              <a:rPr lang="en-US" altLang="en-US" dirty="0"/>
              <a:t>execute program until it completes normally or hits a breakpoint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Finish: </a:t>
            </a:r>
            <a:r>
              <a:rPr lang="en-US" altLang="en-US" dirty="0"/>
              <a:t>execute program until the current function returns or breakpoint is hit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Step: </a:t>
            </a:r>
            <a:r>
              <a:rPr lang="en-US" altLang="en-US" dirty="0"/>
              <a:t>execute code until next line of source code (one instruction in the LC3)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Next line of code may be in another function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Next: </a:t>
            </a:r>
            <a:r>
              <a:rPr lang="en-US" altLang="en-US" dirty="0"/>
              <a:t>execute code until next line of source code in the current function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Does not enter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12920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Solving Complex Problems - </a:t>
            </a:r>
            <a:r>
              <a:rPr lang="en-US" altLang="en-US" dirty="0">
                <a:solidFill>
                  <a:srgbClr val="CE0000"/>
                </a:solidFill>
              </a:rPr>
              <a:t>Less coding more writing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11811000" cy="49530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Problem Solving</a:t>
            </a:r>
          </a:p>
          <a:p>
            <a:pPr lvl="1"/>
            <a:r>
              <a:rPr lang="en-US" altLang="en-US" dirty="0"/>
              <a:t>How do we figure out what to tell the computer to do?</a:t>
            </a:r>
          </a:p>
          <a:p>
            <a:pPr lvl="2"/>
            <a:r>
              <a:rPr lang="en-US" altLang="en-US" dirty="0"/>
              <a:t>Convert problem statement into algorithm, using </a:t>
            </a:r>
            <a:r>
              <a:rPr lang="en-US" altLang="en-US" i="1" dirty="0">
                <a:solidFill>
                  <a:schemeClr val="accent2"/>
                </a:solidFill>
              </a:rPr>
              <a:t>stepwise refinement</a:t>
            </a:r>
            <a:r>
              <a:rPr lang="en-US" altLang="en-US" dirty="0"/>
              <a:t>.</a:t>
            </a:r>
          </a:p>
          <a:p>
            <a:pPr lvl="2"/>
            <a:r>
              <a:rPr lang="en-US" altLang="en-US" dirty="0"/>
              <a:t>Convert algorithm into LC-3 machine instructions.</a:t>
            </a:r>
          </a:p>
          <a:p>
            <a:pPr lvl="2"/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Debugging</a:t>
            </a:r>
          </a:p>
          <a:p>
            <a:pPr lvl="1"/>
            <a:r>
              <a:rPr lang="en-US" altLang="en-US" dirty="0"/>
              <a:t>How do we figure out why it didn’t work?</a:t>
            </a:r>
          </a:p>
          <a:p>
            <a:pPr lvl="1"/>
            <a:r>
              <a:rPr lang="en-US" altLang="en-US" dirty="0"/>
              <a:t>Examining registers and memory, setting breakpoints, etc.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09600" y="4800600"/>
            <a:ext cx="908293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accent2"/>
                </a:solidFill>
              </a:rPr>
              <a:t>Time spent on the first reduces time spent on the second!</a:t>
            </a:r>
          </a:p>
        </p:txBody>
      </p:sp>
    </p:spTree>
    <p:extLst>
      <p:ext uri="{BB962C8B-B14F-4D97-AF65-F5344CB8AC3E}">
        <p14:creationId xmlns:p14="http://schemas.microsoft.com/office/powerpoint/2010/main" val="305621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Will be skipped in the class. 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The examples assumes that the programs are </a:t>
            </a:r>
            <a:r>
              <a:rPr lang="en-US" altLang="en-US">
                <a:solidFill>
                  <a:schemeClr val="accent2"/>
                </a:solidFill>
              </a:rPr>
              <a:t>given only in </a:t>
            </a:r>
            <a:r>
              <a:rPr lang="en-US" altLang="en-US" dirty="0">
                <a:solidFill>
                  <a:schemeClr val="accent2"/>
                </a:solidFill>
              </a:rPr>
              <a:t>binary.</a:t>
            </a:r>
          </a:p>
        </p:txBody>
      </p:sp>
    </p:spTree>
    <p:extLst>
      <p:ext uri="{BB962C8B-B14F-4D97-AF65-F5344CB8AC3E}">
        <p14:creationId xmlns:p14="http://schemas.microsoft.com/office/powerpoint/2010/main" val="1525752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Operations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715000"/>
          </a:xfrm>
        </p:spPr>
        <p:txBody>
          <a:bodyPr/>
          <a:lstStyle/>
          <a:p>
            <a:pPr marL="457200" indent="-457200"/>
            <a:r>
              <a:rPr lang="en-US" altLang="en-US" dirty="0"/>
              <a:t>Any debugging environment should provide means to:</a:t>
            </a:r>
          </a:p>
          <a:p>
            <a:pPr marL="722313" lvl="1" indent="-381000">
              <a:buFontTx/>
              <a:buAutoNum type="arabicPeriod"/>
            </a:pPr>
            <a:r>
              <a:rPr lang="en-US" altLang="en-US" dirty="0"/>
              <a:t>Display values in memory and registers.</a:t>
            </a:r>
          </a:p>
          <a:p>
            <a:pPr marL="722313" lvl="1" indent="-381000">
              <a:buFontTx/>
              <a:buAutoNum type="arabicPeriod"/>
            </a:pPr>
            <a:r>
              <a:rPr lang="en-US" altLang="en-US" dirty="0"/>
              <a:t>Deposit values in memory and registers.</a:t>
            </a:r>
          </a:p>
          <a:p>
            <a:pPr marL="722313" lvl="1" indent="-381000">
              <a:buFontTx/>
              <a:buAutoNum type="arabicPeriod"/>
            </a:pPr>
            <a:r>
              <a:rPr lang="en-US" altLang="en-US" dirty="0"/>
              <a:t>Execute instruction sequence in a program.</a:t>
            </a:r>
          </a:p>
          <a:p>
            <a:pPr marL="722313" lvl="1" indent="-381000">
              <a:buFontTx/>
              <a:buAutoNum type="arabicPeriod"/>
            </a:pPr>
            <a:r>
              <a:rPr lang="en-US" altLang="en-US" dirty="0"/>
              <a:t>Stop execution when desired.</a:t>
            </a:r>
          </a:p>
          <a:p>
            <a:pPr marL="457200" indent="-457200"/>
            <a:endParaRPr lang="en-US" altLang="en-US" dirty="0"/>
          </a:p>
          <a:p>
            <a:pPr marL="457200" indent="-457200"/>
            <a:r>
              <a:rPr lang="en-US" altLang="en-US" dirty="0"/>
              <a:t>Different programming levels offer different tools.</a:t>
            </a:r>
          </a:p>
          <a:p>
            <a:pPr marL="722313" lvl="1" indent="-381000"/>
            <a:r>
              <a:rPr lang="en-US" altLang="en-US" dirty="0"/>
              <a:t>High-level languages (C, Java, ...)</a:t>
            </a:r>
            <a:br>
              <a:rPr lang="en-US" altLang="en-US" dirty="0"/>
            </a:br>
            <a:r>
              <a:rPr lang="en-US" altLang="en-US" dirty="0"/>
              <a:t>usually have source-code debugging tools.</a:t>
            </a:r>
          </a:p>
          <a:p>
            <a:pPr marL="722313" lvl="1" indent="-381000"/>
            <a:r>
              <a:rPr lang="en-US" altLang="en-US" dirty="0"/>
              <a:t>For debugging at the machine instruction level:</a:t>
            </a:r>
          </a:p>
          <a:p>
            <a:pPr marL="1181100" lvl="2" indent="-381000"/>
            <a:r>
              <a:rPr lang="en-US" altLang="en-US" dirty="0"/>
              <a:t>simulators</a:t>
            </a:r>
          </a:p>
          <a:p>
            <a:pPr marL="1181100" lvl="2" indent="-381000"/>
            <a:r>
              <a:rPr lang="en-US" altLang="en-US" dirty="0"/>
              <a:t>operating system “monitor” tools</a:t>
            </a:r>
          </a:p>
          <a:p>
            <a:pPr marL="1181100" lvl="2" indent="-381000"/>
            <a:r>
              <a:rPr lang="en-US" altLang="en-US" dirty="0"/>
              <a:t>in-circuit emulators (ICE)</a:t>
            </a:r>
          </a:p>
          <a:p>
            <a:pPr marL="1533525" lvl="3" indent="-342900"/>
            <a:r>
              <a:rPr lang="en-US" altLang="en-US" dirty="0"/>
              <a:t>plug-in hardware replacements that give </a:t>
            </a:r>
            <a:br>
              <a:rPr lang="en-US" altLang="en-US" dirty="0"/>
            </a:br>
            <a:r>
              <a:rPr lang="en-US" altLang="en-US" dirty="0"/>
              <a:t>instruction-level control</a:t>
            </a:r>
          </a:p>
        </p:txBody>
      </p:sp>
    </p:spTree>
    <p:extLst>
      <p:ext uri="{BB962C8B-B14F-4D97-AF65-F5344CB8AC3E}">
        <p14:creationId xmlns:p14="http://schemas.microsoft.com/office/powerpoint/2010/main" val="1034417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11" name="Picture 15" descr="C:\common\PattPatel slides\e2\ch06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6" y="1905001"/>
            <a:ext cx="67151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LC-3 Simulator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1376784" y="3657601"/>
            <a:ext cx="18934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2"/>
                </a:solidFill>
              </a:rPr>
              <a:t>set/display</a:t>
            </a:r>
          </a:p>
          <a:p>
            <a:pPr algn="r"/>
            <a:r>
              <a:rPr lang="en-US" altLang="en-US">
                <a:solidFill>
                  <a:schemeClr val="accent2"/>
                </a:solidFill>
              </a:rPr>
              <a:t>registers</a:t>
            </a:r>
          </a:p>
          <a:p>
            <a:pPr algn="r"/>
            <a:r>
              <a:rPr lang="en-US" altLang="en-US">
                <a:solidFill>
                  <a:schemeClr val="accent2"/>
                </a:solidFill>
              </a:rPr>
              <a:t>and memory</a:t>
            </a:r>
          </a:p>
        </p:txBody>
      </p:sp>
      <p:sp>
        <p:nvSpPr>
          <p:cNvPr id="132103" name="AutoShape 7"/>
          <p:cNvSpPr>
            <a:spLocks/>
          </p:cNvSpPr>
          <p:nvPr/>
        </p:nvSpPr>
        <p:spPr bwMode="auto">
          <a:xfrm>
            <a:off x="3352800" y="2971800"/>
            <a:ext cx="304800" cy="2286000"/>
          </a:xfrm>
          <a:prstGeom prst="leftBrace">
            <a:avLst>
              <a:gd name="adj1" fmla="val 62500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562151" y="1524001"/>
            <a:ext cx="16033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009900"/>
                </a:solidFill>
              </a:rPr>
              <a:t>execute</a:t>
            </a:r>
          </a:p>
          <a:p>
            <a:pPr algn="r"/>
            <a:r>
              <a:rPr lang="en-US" altLang="en-US">
                <a:solidFill>
                  <a:srgbClr val="009900"/>
                </a:solidFill>
              </a:rPr>
              <a:t>instruction</a:t>
            </a:r>
          </a:p>
          <a:p>
            <a:pPr algn="r"/>
            <a:r>
              <a:rPr lang="en-US" altLang="en-US">
                <a:solidFill>
                  <a:srgbClr val="009900"/>
                </a:solidFill>
              </a:rPr>
              <a:t>sequences</a:t>
            </a:r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4191000" y="2390775"/>
            <a:ext cx="1371600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>
            <a:off x="3124200" y="2057400"/>
            <a:ext cx="1066800" cy="6096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Oval 12"/>
          <p:cNvSpPr>
            <a:spLocks noChangeArrowheads="1"/>
          </p:cNvSpPr>
          <p:nvPr/>
        </p:nvSpPr>
        <p:spPr bwMode="auto">
          <a:xfrm>
            <a:off x="5486400" y="2381250"/>
            <a:ext cx="1219200" cy="609600"/>
          </a:xfrm>
          <a:prstGeom prst="ellipse">
            <a:avLst/>
          </a:prstGeom>
          <a:noFill/>
          <a:ln w="38100">
            <a:solidFill>
              <a:srgbClr val="C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223760" y="990601"/>
            <a:ext cx="2259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CE0000"/>
                </a:solidFill>
              </a:rPr>
              <a:t>stop execution,</a:t>
            </a:r>
          </a:p>
          <a:p>
            <a:pPr algn="ctr"/>
            <a:r>
              <a:rPr lang="en-US" altLang="en-US">
                <a:solidFill>
                  <a:srgbClr val="CE0000"/>
                </a:solidFill>
              </a:rPr>
              <a:t>set breakpoints</a:t>
            </a:r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 flipH="1">
            <a:off x="6400800" y="1676400"/>
            <a:ext cx="381000" cy="685800"/>
          </a:xfrm>
          <a:prstGeom prst="line">
            <a:avLst/>
          </a:prstGeom>
          <a:noFill/>
          <a:ln w="57150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1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Errors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686800" cy="5486400"/>
          </a:xfrm>
        </p:spPr>
        <p:txBody>
          <a:bodyPr/>
          <a:lstStyle/>
          <a:p>
            <a:r>
              <a:rPr lang="en-US" altLang="en-US" dirty="0">
                <a:solidFill>
                  <a:srgbClr val="CE0000"/>
                </a:solidFill>
              </a:rPr>
              <a:t>Syntax Errors</a:t>
            </a:r>
          </a:p>
          <a:p>
            <a:pPr lvl="1"/>
            <a:r>
              <a:rPr lang="en-US" altLang="en-US" dirty="0"/>
              <a:t>You made a typing error that resulted in an illegal operation.</a:t>
            </a:r>
          </a:p>
          <a:p>
            <a:pPr lvl="1"/>
            <a:r>
              <a:rPr lang="en-US" altLang="en-US" dirty="0"/>
              <a:t>Not usually an issue with machine language,</a:t>
            </a:r>
            <a:br>
              <a:rPr lang="en-US" altLang="en-US" dirty="0"/>
            </a:br>
            <a:r>
              <a:rPr lang="en-US" altLang="en-US" dirty="0"/>
              <a:t>because almost any bit pattern corresponds to</a:t>
            </a:r>
            <a:br>
              <a:rPr lang="en-US" altLang="en-US" dirty="0"/>
            </a:br>
            <a:r>
              <a:rPr lang="en-US" altLang="en-US" dirty="0"/>
              <a:t>some legal instruction.</a:t>
            </a:r>
          </a:p>
          <a:p>
            <a:pPr lvl="1"/>
            <a:r>
              <a:rPr lang="en-US" altLang="en-US" dirty="0"/>
              <a:t>In high-level languages, these are often caught during the</a:t>
            </a:r>
            <a:br>
              <a:rPr lang="en-US" altLang="en-US" dirty="0"/>
            </a:br>
            <a:r>
              <a:rPr lang="en-US" altLang="en-US" dirty="0"/>
              <a:t>translation from language to machine code.</a:t>
            </a:r>
          </a:p>
          <a:p>
            <a:r>
              <a:rPr lang="en-US" altLang="en-US" dirty="0">
                <a:solidFill>
                  <a:srgbClr val="CE0000"/>
                </a:solidFill>
              </a:rPr>
              <a:t>Logic Errors</a:t>
            </a:r>
          </a:p>
          <a:p>
            <a:pPr lvl="1"/>
            <a:r>
              <a:rPr lang="en-US" altLang="en-US" dirty="0"/>
              <a:t>Your program is legal, but wrong, so </a:t>
            </a:r>
            <a:br>
              <a:rPr lang="en-US" altLang="en-US" dirty="0"/>
            </a:br>
            <a:r>
              <a:rPr lang="en-US" altLang="en-US" dirty="0"/>
              <a:t>the results don’t match the problem statement.</a:t>
            </a:r>
          </a:p>
          <a:p>
            <a:pPr lvl="1"/>
            <a:r>
              <a:rPr lang="en-US" altLang="en-US" dirty="0"/>
              <a:t>Trace the program to see what’s really happening and</a:t>
            </a:r>
            <a:br>
              <a:rPr lang="en-US" altLang="en-US" dirty="0"/>
            </a:br>
            <a:r>
              <a:rPr lang="en-US" altLang="en-US" dirty="0"/>
              <a:t>determine how to get the proper behavior.</a:t>
            </a:r>
          </a:p>
          <a:p>
            <a:r>
              <a:rPr lang="en-US" altLang="en-US" dirty="0">
                <a:solidFill>
                  <a:srgbClr val="CE0000"/>
                </a:solidFill>
              </a:rPr>
              <a:t>Data Errors</a:t>
            </a:r>
          </a:p>
          <a:p>
            <a:pPr lvl="1"/>
            <a:r>
              <a:rPr lang="en-US" altLang="en-US" dirty="0"/>
              <a:t>Input data is different than what you expected.</a:t>
            </a:r>
          </a:p>
          <a:p>
            <a:pPr lvl="1"/>
            <a:r>
              <a:rPr lang="en-US" altLang="en-US" dirty="0"/>
              <a:t>Test the program with a wide variety of inputs.</a:t>
            </a:r>
          </a:p>
        </p:txBody>
      </p:sp>
    </p:spTree>
    <p:extLst>
      <p:ext uri="{BB962C8B-B14F-4D97-AF65-F5344CB8AC3E}">
        <p14:creationId xmlns:p14="http://schemas.microsoft.com/office/powerpoint/2010/main" val="344736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Tracing the Program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11506200" cy="5715000"/>
          </a:xfrm>
        </p:spPr>
        <p:txBody>
          <a:bodyPr/>
          <a:lstStyle/>
          <a:p>
            <a:r>
              <a:rPr lang="en-US" altLang="en-US" sz="2000" dirty="0"/>
              <a:t>Execute the program one piece at a time, examining register and memory to see results at each step.</a:t>
            </a:r>
          </a:p>
          <a:p>
            <a:r>
              <a:rPr lang="en-US" altLang="en-US" sz="2000" dirty="0">
                <a:solidFill>
                  <a:srgbClr val="CE0000"/>
                </a:solidFill>
              </a:rPr>
              <a:t>Single-Stepping</a:t>
            </a:r>
          </a:p>
          <a:p>
            <a:pPr lvl="1"/>
            <a:r>
              <a:rPr lang="en-US" altLang="en-US" sz="1800" dirty="0"/>
              <a:t>Execute one instruction at a time.</a:t>
            </a:r>
          </a:p>
          <a:p>
            <a:pPr lvl="1"/>
            <a:r>
              <a:rPr lang="en-US" altLang="en-US" sz="1800" dirty="0"/>
              <a:t>Tedious, but useful to help you verify each step of your program.</a:t>
            </a:r>
          </a:p>
          <a:p>
            <a:r>
              <a:rPr lang="en-US" altLang="en-US" sz="2000" dirty="0">
                <a:solidFill>
                  <a:srgbClr val="CE0000"/>
                </a:solidFill>
              </a:rPr>
              <a:t>Breakpoints</a:t>
            </a:r>
          </a:p>
          <a:p>
            <a:pPr lvl="1"/>
            <a:r>
              <a:rPr lang="en-US" altLang="en-US" sz="1800" dirty="0"/>
              <a:t>Tell the simulator to stop executing when it reaches a specific instruction.</a:t>
            </a:r>
          </a:p>
          <a:p>
            <a:pPr lvl="1"/>
            <a:r>
              <a:rPr lang="en-US" altLang="en-US" sz="1800" dirty="0"/>
              <a:t>Check overall results at specific points in the program.</a:t>
            </a:r>
          </a:p>
          <a:p>
            <a:pPr lvl="2"/>
            <a:r>
              <a:rPr lang="en-US" altLang="en-US" sz="1800" dirty="0"/>
              <a:t>Lets you quickly execute sequences to get a high-level overview of the execution behavior.</a:t>
            </a:r>
          </a:p>
          <a:p>
            <a:pPr lvl="2"/>
            <a:r>
              <a:rPr lang="en-US" altLang="en-US" sz="1800" dirty="0"/>
              <a:t>Quickly execute sequences that your believe are correct.</a:t>
            </a:r>
          </a:p>
          <a:p>
            <a:r>
              <a:rPr lang="en-US" altLang="en-US" sz="2000" dirty="0">
                <a:solidFill>
                  <a:srgbClr val="CE0000"/>
                </a:solidFill>
              </a:rPr>
              <a:t>Watchpoints</a:t>
            </a:r>
          </a:p>
          <a:p>
            <a:pPr lvl="1"/>
            <a:r>
              <a:rPr lang="en-US" altLang="en-US" sz="1800" dirty="0"/>
              <a:t>Tell the simulator to stop when a register or memory location changes or when it equals a specific value.</a:t>
            </a:r>
          </a:p>
          <a:p>
            <a:pPr lvl="1"/>
            <a:r>
              <a:rPr lang="en-US" altLang="en-US" sz="1800" dirty="0"/>
              <a:t>Useful when you don’t know </a:t>
            </a:r>
            <a:r>
              <a:rPr lang="en-US" altLang="en-US" sz="1800" u="sng" dirty="0"/>
              <a:t>where</a:t>
            </a:r>
            <a:r>
              <a:rPr lang="en-US" altLang="en-US" sz="1800" dirty="0"/>
              <a:t> or </a:t>
            </a:r>
            <a:r>
              <a:rPr lang="en-US" altLang="en-US" sz="1800" u="sng" dirty="0"/>
              <a:t>when</a:t>
            </a:r>
            <a:r>
              <a:rPr lang="en-US" altLang="en-US" sz="1800" dirty="0"/>
              <a:t> a value is changed.</a:t>
            </a:r>
          </a:p>
        </p:txBody>
      </p:sp>
    </p:spTree>
    <p:extLst>
      <p:ext uri="{BB962C8B-B14F-4D97-AF65-F5344CB8AC3E}">
        <p14:creationId xmlns:p14="http://schemas.microsoft.com/office/powerpoint/2010/main" val="3886151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Multiply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86800" cy="990600"/>
          </a:xfrm>
        </p:spPr>
        <p:txBody>
          <a:bodyPr/>
          <a:lstStyle/>
          <a:p>
            <a:r>
              <a:rPr lang="en-US" altLang="en-US" dirty="0"/>
              <a:t>This program is supposed to multiply the two unsigned</a:t>
            </a:r>
            <a:br>
              <a:rPr lang="en-US" altLang="en-US" dirty="0"/>
            </a:br>
            <a:r>
              <a:rPr lang="en-US" altLang="en-US" dirty="0"/>
              <a:t>integers in R4 and R5.</a:t>
            </a:r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5715000" y="2438401"/>
            <a:ext cx="421005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Courier New" panose="02070309020205020404" pitchFamily="49" charset="0"/>
              </a:rPr>
              <a:t>x3200</a:t>
            </a:r>
            <a:r>
              <a:rPr lang="en-US" altLang="en-US" b="1">
                <a:latin typeface="Courier New" panose="02070309020205020404" pitchFamily="49" charset="0"/>
              </a:rPr>
              <a:t> 0101010010100000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x3201</a:t>
            </a:r>
            <a:r>
              <a:rPr lang="en-US" altLang="en-US" b="1">
                <a:latin typeface="Courier New" panose="02070309020205020404" pitchFamily="49" charset="0"/>
              </a:rPr>
              <a:t> 0001010010000100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x3202</a:t>
            </a:r>
            <a:r>
              <a:rPr lang="en-US" altLang="en-US" b="1">
                <a:latin typeface="Courier New" panose="02070309020205020404" pitchFamily="49" charset="0"/>
              </a:rPr>
              <a:t> 0001101101111111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x3203</a:t>
            </a:r>
            <a:r>
              <a:rPr lang="en-US" altLang="en-US" b="1">
                <a:latin typeface="Courier New" panose="02070309020205020404" pitchFamily="49" charset="0"/>
              </a:rPr>
              <a:t> 0000011111111101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x3204</a:t>
            </a:r>
            <a:r>
              <a:rPr lang="en-US" altLang="en-US" b="1">
                <a:latin typeface="Courier New" panose="02070309020205020404" pitchFamily="49" charset="0"/>
              </a:rPr>
              <a:t> 1111000000100101</a:t>
            </a:r>
          </a:p>
        </p:txBody>
      </p:sp>
      <p:grpSp>
        <p:nvGrpSpPr>
          <p:cNvPr id="136211" name="Group 19"/>
          <p:cNvGrpSpPr>
            <a:grpSpLocks/>
          </p:cNvGrpSpPr>
          <p:nvPr/>
        </p:nvGrpSpPr>
        <p:grpSpPr bwMode="auto">
          <a:xfrm>
            <a:off x="2667000" y="2286000"/>
            <a:ext cx="1981200" cy="3962400"/>
            <a:chOff x="720" y="1440"/>
            <a:chExt cx="1248" cy="2496"/>
          </a:xfrm>
        </p:grpSpPr>
        <p:sp>
          <p:nvSpPr>
            <p:cNvPr id="136196" name="AutoShape 4"/>
            <p:cNvSpPr>
              <a:spLocks noChangeArrowheads="1"/>
            </p:cNvSpPr>
            <p:nvPr/>
          </p:nvSpPr>
          <p:spPr bwMode="auto">
            <a:xfrm>
              <a:off x="816" y="1440"/>
              <a:ext cx="1152" cy="24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clear R2</a:t>
              </a:r>
            </a:p>
          </p:txBody>
        </p:sp>
        <p:sp>
          <p:nvSpPr>
            <p:cNvPr id="136198" name="AutoShape 6"/>
            <p:cNvSpPr>
              <a:spLocks noChangeArrowheads="1"/>
            </p:cNvSpPr>
            <p:nvPr/>
          </p:nvSpPr>
          <p:spPr bwMode="auto">
            <a:xfrm>
              <a:off x="816" y="1920"/>
              <a:ext cx="1152" cy="24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add R4 to R2</a:t>
              </a:r>
            </a:p>
          </p:txBody>
        </p:sp>
        <p:sp>
          <p:nvSpPr>
            <p:cNvPr id="136199" name="AutoShape 7"/>
            <p:cNvSpPr>
              <a:spLocks noChangeArrowheads="1"/>
            </p:cNvSpPr>
            <p:nvPr/>
          </p:nvSpPr>
          <p:spPr bwMode="auto">
            <a:xfrm>
              <a:off x="816" y="2352"/>
              <a:ext cx="1152" cy="24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decrement R5</a:t>
              </a:r>
            </a:p>
          </p:txBody>
        </p:sp>
        <p:sp>
          <p:nvSpPr>
            <p:cNvPr id="136200" name="AutoShape 8"/>
            <p:cNvSpPr>
              <a:spLocks noChangeArrowheads="1"/>
            </p:cNvSpPr>
            <p:nvPr/>
          </p:nvSpPr>
          <p:spPr bwMode="auto">
            <a:xfrm>
              <a:off x="960" y="2832"/>
              <a:ext cx="864" cy="576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R5 = 0?</a:t>
              </a:r>
            </a:p>
          </p:txBody>
        </p:sp>
        <p:sp>
          <p:nvSpPr>
            <p:cNvPr id="136201" name="AutoShape 9"/>
            <p:cNvSpPr>
              <a:spLocks noChangeArrowheads="1"/>
            </p:cNvSpPr>
            <p:nvPr/>
          </p:nvSpPr>
          <p:spPr bwMode="auto">
            <a:xfrm>
              <a:off x="936" y="3648"/>
              <a:ext cx="912" cy="288"/>
            </a:xfrm>
            <a:prstGeom prst="flowChartTerminator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HALT</a:t>
              </a:r>
            </a:p>
          </p:txBody>
        </p:sp>
        <p:cxnSp>
          <p:nvCxnSpPr>
            <p:cNvPr id="136202" name="AutoShape 10"/>
            <p:cNvCxnSpPr>
              <a:cxnSpLocks noChangeShapeType="1"/>
              <a:stCxn id="136196" idx="2"/>
              <a:endCxn id="136198" idx="0"/>
            </p:cNvCxnSpPr>
            <p:nvPr/>
          </p:nvCxnSpPr>
          <p:spPr bwMode="auto">
            <a:xfrm>
              <a:off x="1392" y="1680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203" name="AutoShape 11"/>
            <p:cNvCxnSpPr>
              <a:cxnSpLocks noChangeShapeType="1"/>
              <a:stCxn id="136198" idx="2"/>
              <a:endCxn id="136199" idx="0"/>
            </p:cNvCxnSpPr>
            <p:nvPr/>
          </p:nvCxnSpPr>
          <p:spPr bwMode="auto">
            <a:xfrm>
              <a:off x="1392" y="216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204" name="AutoShape 12"/>
            <p:cNvCxnSpPr>
              <a:cxnSpLocks noChangeShapeType="1"/>
              <a:stCxn id="136199" idx="2"/>
              <a:endCxn id="136200" idx="0"/>
            </p:cNvCxnSpPr>
            <p:nvPr/>
          </p:nvCxnSpPr>
          <p:spPr bwMode="auto">
            <a:xfrm>
              <a:off x="1392" y="259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205" name="AutoShape 13"/>
            <p:cNvCxnSpPr>
              <a:cxnSpLocks noChangeShapeType="1"/>
              <a:stCxn id="136200" idx="2"/>
              <a:endCxn id="136201" idx="0"/>
            </p:cNvCxnSpPr>
            <p:nvPr/>
          </p:nvCxnSpPr>
          <p:spPr bwMode="auto">
            <a:xfrm>
              <a:off x="1392" y="3408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206" name="AutoShape 14"/>
            <p:cNvCxnSpPr>
              <a:cxnSpLocks noChangeShapeType="1"/>
              <a:stCxn id="136200" idx="1"/>
              <a:endCxn id="136198" idx="1"/>
            </p:cNvCxnSpPr>
            <p:nvPr/>
          </p:nvCxnSpPr>
          <p:spPr bwMode="auto">
            <a:xfrm rot="10800000">
              <a:off x="816" y="2040"/>
              <a:ext cx="144" cy="1080"/>
            </a:xfrm>
            <a:prstGeom prst="bentConnector3">
              <a:avLst>
                <a:gd name="adj1" fmla="val 29791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6209" name="Text Box 17"/>
            <p:cNvSpPr txBox="1">
              <a:spLocks noChangeArrowheads="1"/>
            </p:cNvSpPr>
            <p:nvPr/>
          </p:nvSpPr>
          <p:spPr bwMode="auto">
            <a:xfrm>
              <a:off x="720" y="2928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No</a:t>
              </a:r>
            </a:p>
          </p:txBody>
        </p:sp>
        <p:sp>
          <p:nvSpPr>
            <p:cNvPr id="136210" name="Text Box 18"/>
            <p:cNvSpPr txBox="1">
              <a:spLocks noChangeArrowheads="1"/>
            </p:cNvSpPr>
            <p:nvPr/>
          </p:nvSpPr>
          <p:spPr bwMode="auto">
            <a:xfrm>
              <a:off x="1404" y="3408"/>
              <a:ext cx="28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Yes</a:t>
              </a:r>
            </a:p>
          </p:txBody>
        </p:sp>
      </p:grp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5467435" y="5029201"/>
            <a:ext cx="38892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Set R4 = 10, R5 =3.</a:t>
            </a:r>
          </a:p>
          <a:p>
            <a:pPr algn="ctr"/>
            <a:r>
              <a:rPr lang="en-US" altLang="en-US" b="1"/>
              <a:t>Run program.</a:t>
            </a:r>
          </a:p>
          <a:p>
            <a:pPr algn="ctr"/>
            <a:r>
              <a:rPr lang="en-US" altLang="en-US" b="1"/>
              <a:t>Result: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>
                <a:solidFill>
                  <a:srgbClr val="CE0000"/>
                </a:solidFill>
              </a:rPr>
              <a:t>R2 =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>
                <a:solidFill>
                  <a:srgbClr val="CE0000"/>
                </a:solidFill>
              </a:rPr>
              <a:t>40</a:t>
            </a:r>
            <a:r>
              <a:rPr lang="en-US" altLang="en-US" b="1"/>
              <a:t>, not</a:t>
            </a:r>
            <a:r>
              <a:rPr lang="en-US" altLang="en-US" b="1">
                <a:solidFill>
                  <a:schemeClr val="accent2"/>
                </a:solidFill>
              </a:rPr>
              <a:t> 30.</a:t>
            </a:r>
          </a:p>
        </p:txBody>
      </p:sp>
    </p:spTree>
    <p:extLst>
      <p:ext uri="{BB962C8B-B14F-4D97-AF65-F5344CB8AC3E}">
        <p14:creationId xmlns:p14="http://schemas.microsoft.com/office/powerpoint/2010/main" val="3485868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the Multiply Program</a:t>
            </a:r>
          </a:p>
        </p:txBody>
      </p:sp>
      <p:graphicFrame>
        <p:nvGraphicFramePr>
          <p:cNvPr id="137710" name="Group 494"/>
          <p:cNvGraphicFramePr>
            <a:graphicFrameLocks noGrp="1"/>
          </p:cNvGraphicFramePr>
          <p:nvPr/>
        </p:nvGraphicFramePr>
        <p:xfrm>
          <a:off x="3505200" y="1447800"/>
          <a:ext cx="2667000" cy="49072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37589" name="Text Box 373"/>
          <p:cNvSpPr txBox="1">
            <a:spLocks noChangeArrowheads="1"/>
          </p:cNvSpPr>
          <p:nvPr/>
        </p:nvSpPr>
        <p:spPr bwMode="auto">
          <a:xfrm>
            <a:off x="1499361" y="1905001"/>
            <a:ext cx="18582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600">
                <a:solidFill>
                  <a:srgbClr val="009900"/>
                </a:solidFill>
              </a:rPr>
              <a:t>PC and registers</a:t>
            </a:r>
          </a:p>
          <a:p>
            <a:pPr algn="r"/>
            <a:r>
              <a:rPr lang="en-US" altLang="en-US" sz="1600">
                <a:solidFill>
                  <a:srgbClr val="009900"/>
                </a:solidFill>
              </a:rPr>
              <a:t>at the </a:t>
            </a:r>
            <a:r>
              <a:rPr lang="en-US" altLang="en-US" sz="1600" u="sng">
                <a:solidFill>
                  <a:srgbClr val="009900"/>
                </a:solidFill>
              </a:rPr>
              <a:t>beginning</a:t>
            </a:r>
          </a:p>
          <a:p>
            <a:pPr algn="r"/>
            <a:r>
              <a:rPr lang="en-US" altLang="en-US" sz="1600">
                <a:solidFill>
                  <a:srgbClr val="009900"/>
                </a:solidFill>
              </a:rPr>
              <a:t>of each instruction</a:t>
            </a:r>
          </a:p>
        </p:txBody>
      </p:sp>
      <p:graphicFrame>
        <p:nvGraphicFramePr>
          <p:cNvPr id="137709" name="Group 493"/>
          <p:cNvGraphicFramePr>
            <a:graphicFrameLocks noGrp="1"/>
          </p:cNvGraphicFramePr>
          <p:nvPr/>
        </p:nvGraphicFramePr>
        <p:xfrm>
          <a:off x="6781800" y="2362200"/>
          <a:ext cx="2667000" cy="18592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7701" name="Text Box 485"/>
          <p:cNvSpPr txBox="1">
            <a:spLocks noChangeArrowheads="1"/>
          </p:cNvSpPr>
          <p:nvPr/>
        </p:nvSpPr>
        <p:spPr bwMode="auto">
          <a:xfrm>
            <a:off x="6524618" y="1154114"/>
            <a:ext cx="2266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E0000"/>
                </a:solidFill>
              </a:rPr>
              <a:t>Single-stepping</a:t>
            </a:r>
          </a:p>
        </p:txBody>
      </p:sp>
      <p:sp>
        <p:nvSpPr>
          <p:cNvPr id="137702" name="Text Box 486"/>
          <p:cNvSpPr txBox="1">
            <a:spLocks noChangeArrowheads="1"/>
          </p:cNvSpPr>
          <p:nvPr/>
        </p:nvSpPr>
        <p:spPr bwMode="auto">
          <a:xfrm>
            <a:off x="6651350" y="1600201"/>
            <a:ext cx="4174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E0000"/>
                </a:solidFill>
              </a:rPr>
              <a:t>Breakpoint at branch (x3203)</a:t>
            </a:r>
          </a:p>
        </p:txBody>
      </p:sp>
      <p:sp>
        <p:nvSpPr>
          <p:cNvPr id="137703" name="Line 487"/>
          <p:cNvSpPr>
            <a:spLocks noChangeShapeType="1"/>
          </p:cNvSpPr>
          <p:nvPr/>
        </p:nvSpPr>
        <p:spPr bwMode="auto">
          <a:xfrm flipH="1">
            <a:off x="6248400" y="1447800"/>
            <a:ext cx="533400" cy="381000"/>
          </a:xfrm>
          <a:prstGeom prst="line">
            <a:avLst/>
          </a:prstGeom>
          <a:noFill/>
          <a:ln w="57150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704" name="Line 488"/>
          <p:cNvSpPr>
            <a:spLocks noChangeShapeType="1"/>
          </p:cNvSpPr>
          <p:nvPr/>
        </p:nvSpPr>
        <p:spPr bwMode="auto">
          <a:xfrm flipH="1">
            <a:off x="7162800" y="1905000"/>
            <a:ext cx="152400" cy="457200"/>
          </a:xfrm>
          <a:prstGeom prst="line">
            <a:avLst/>
          </a:prstGeom>
          <a:noFill/>
          <a:ln w="57150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705" name="Text Box 489"/>
          <p:cNvSpPr txBox="1">
            <a:spLocks noChangeArrowheads="1"/>
          </p:cNvSpPr>
          <p:nvPr/>
        </p:nvSpPr>
        <p:spPr bwMode="auto">
          <a:xfrm>
            <a:off x="5994346" y="5257801"/>
            <a:ext cx="48896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Executing loop one time too many.</a:t>
            </a:r>
          </a:p>
          <a:p>
            <a:r>
              <a:rPr lang="en-US" altLang="en-US"/>
              <a:t>Branch at x3203 should be based</a:t>
            </a:r>
            <a:br>
              <a:rPr lang="en-US" altLang="en-US"/>
            </a:br>
            <a:r>
              <a:rPr lang="en-US" altLang="en-US"/>
              <a:t>on Z bit only, not Z and P.</a:t>
            </a:r>
          </a:p>
        </p:txBody>
      </p:sp>
      <p:sp>
        <p:nvSpPr>
          <p:cNvPr id="137711" name="Text Box 495"/>
          <p:cNvSpPr txBox="1">
            <a:spLocks noChangeArrowheads="1"/>
          </p:cNvSpPr>
          <p:nvPr/>
        </p:nvSpPr>
        <p:spPr bwMode="auto">
          <a:xfrm>
            <a:off x="6717151" y="4495800"/>
            <a:ext cx="28312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accent2"/>
                </a:solidFill>
              </a:rPr>
              <a:t>Should stop looping here!</a:t>
            </a:r>
          </a:p>
        </p:txBody>
      </p:sp>
      <p:sp>
        <p:nvSpPr>
          <p:cNvPr id="137712" name="Line 496"/>
          <p:cNvSpPr>
            <a:spLocks noChangeShapeType="1"/>
          </p:cNvSpPr>
          <p:nvPr/>
        </p:nvSpPr>
        <p:spPr bwMode="auto">
          <a:xfrm flipH="1">
            <a:off x="6172200" y="46482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713" name="Line 497"/>
          <p:cNvSpPr>
            <a:spLocks noChangeShapeType="1"/>
          </p:cNvSpPr>
          <p:nvPr/>
        </p:nvSpPr>
        <p:spPr bwMode="auto">
          <a:xfrm flipV="1">
            <a:off x="7467600" y="3581400"/>
            <a:ext cx="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2: Summing an Array of Numbers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program is supposed to sum the numbers stored in 10 locations beginning with x3100, leaving the result in R1.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3048000" y="5029200"/>
            <a:ext cx="13716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R4 = 0?</a:t>
            </a:r>
          </a:p>
        </p:txBody>
      </p:sp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3009900" y="6324600"/>
            <a:ext cx="1447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HALT</a:t>
            </a:r>
          </a:p>
        </p:txBody>
      </p:sp>
      <p:cxnSp>
        <p:nvCxnSpPr>
          <p:cNvPr id="139276" name="AutoShape 12"/>
          <p:cNvCxnSpPr>
            <a:cxnSpLocks noChangeShapeType="1"/>
            <a:endCxn id="139272" idx="0"/>
          </p:cNvCxnSpPr>
          <p:nvPr/>
        </p:nvCxnSpPr>
        <p:spPr bwMode="auto">
          <a:xfrm>
            <a:off x="3733800" y="4648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277" name="AutoShape 13"/>
          <p:cNvCxnSpPr>
            <a:cxnSpLocks noChangeShapeType="1"/>
            <a:stCxn id="139272" idx="2"/>
            <a:endCxn id="139273" idx="0"/>
          </p:cNvCxnSpPr>
          <p:nvPr/>
        </p:nvCxnSpPr>
        <p:spPr bwMode="auto">
          <a:xfrm>
            <a:off x="3733800" y="59436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2590801" y="51816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No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3828861" y="5943601"/>
            <a:ext cx="452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Yes</a:t>
            </a:r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2781300" y="2438400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R1 = 0</a:t>
            </a:r>
            <a:br>
              <a:rPr lang="en-US" altLang="en-US" sz="1600" b="1"/>
            </a:br>
            <a:r>
              <a:rPr lang="en-US" altLang="en-US" sz="1600" b="1"/>
              <a:t>R4 = 10</a:t>
            </a:r>
          </a:p>
          <a:p>
            <a:pPr algn="ctr"/>
            <a:r>
              <a:rPr lang="en-US" altLang="en-US" sz="1600" b="1"/>
              <a:t>R2 = x3100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2781300" y="35052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R1 = R1 + M[R2]</a:t>
            </a:r>
          </a:p>
          <a:p>
            <a:pPr algn="ctr"/>
            <a:r>
              <a:rPr lang="en-US" altLang="en-US" sz="1600" b="1"/>
              <a:t>R2 = R2 + 1</a:t>
            </a:r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>
            <a:off x="2781300" y="4343400"/>
            <a:ext cx="1905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R4 = R4 - 1</a:t>
            </a:r>
          </a:p>
        </p:txBody>
      </p:sp>
      <p:cxnSp>
        <p:nvCxnSpPr>
          <p:cNvPr id="139285" name="AutoShape 21"/>
          <p:cNvCxnSpPr>
            <a:cxnSpLocks noChangeShapeType="1"/>
            <a:stCxn id="139272" idx="1"/>
            <a:endCxn id="139282" idx="1"/>
          </p:cNvCxnSpPr>
          <p:nvPr/>
        </p:nvCxnSpPr>
        <p:spPr bwMode="auto">
          <a:xfrm rot="10800000">
            <a:off x="2781300" y="3771900"/>
            <a:ext cx="266700" cy="1714500"/>
          </a:xfrm>
          <a:prstGeom prst="bentConnector3">
            <a:avLst>
              <a:gd name="adj1" fmla="val 288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286" name="AutoShape 22"/>
          <p:cNvCxnSpPr>
            <a:cxnSpLocks noChangeShapeType="1"/>
            <a:stCxn id="139281" idx="2"/>
            <a:endCxn id="139282" idx="0"/>
          </p:cNvCxnSpPr>
          <p:nvPr/>
        </p:nvCxnSpPr>
        <p:spPr bwMode="auto">
          <a:xfrm>
            <a:off x="3733800" y="3200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287" name="AutoShape 23"/>
          <p:cNvCxnSpPr>
            <a:cxnSpLocks noChangeShapeType="1"/>
            <a:stCxn id="139282" idx="2"/>
            <a:endCxn id="139283" idx="0"/>
          </p:cNvCxnSpPr>
          <p:nvPr/>
        </p:nvCxnSpPr>
        <p:spPr bwMode="auto">
          <a:xfrm>
            <a:off x="3733800" y="4038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5715000" y="2438400"/>
            <a:ext cx="421005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Courier New" panose="02070309020205020404" pitchFamily="49" charset="0"/>
              </a:rPr>
              <a:t>x3000</a:t>
            </a:r>
            <a:r>
              <a:rPr lang="en-US" altLang="en-US" b="1">
                <a:latin typeface="Courier New" panose="02070309020205020404" pitchFamily="49" charset="0"/>
              </a:rPr>
              <a:t> 0101001001100000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x3001</a:t>
            </a:r>
            <a:r>
              <a:rPr lang="en-US" altLang="en-US" b="1">
                <a:latin typeface="Courier New" panose="02070309020205020404" pitchFamily="49" charset="0"/>
              </a:rPr>
              <a:t> 0101100100100000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x3002</a:t>
            </a:r>
            <a:r>
              <a:rPr lang="en-US" altLang="en-US" b="1">
                <a:latin typeface="Courier New" panose="02070309020205020404" pitchFamily="49" charset="0"/>
              </a:rPr>
              <a:t> 0001100100101010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x3003</a:t>
            </a:r>
            <a:r>
              <a:rPr lang="en-US" altLang="en-US" b="1">
                <a:latin typeface="Courier New" panose="02070309020205020404" pitchFamily="49" charset="0"/>
              </a:rPr>
              <a:t> 0010010011111100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x3004</a:t>
            </a:r>
            <a:r>
              <a:rPr lang="en-US" altLang="en-US" b="1">
                <a:latin typeface="Courier New" panose="02070309020205020404" pitchFamily="49" charset="0"/>
              </a:rPr>
              <a:t> 0110011010000000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x3005</a:t>
            </a:r>
            <a:r>
              <a:rPr lang="en-US" altLang="en-US" b="1">
                <a:latin typeface="Courier New" panose="02070309020205020404" pitchFamily="49" charset="0"/>
              </a:rPr>
              <a:t> 0001010010100001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x3006</a:t>
            </a:r>
            <a:r>
              <a:rPr lang="en-US" altLang="en-US" b="1">
                <a:latin typeface="Courier New" panose="02070309020205020404" pitchFamily="49" charset="0"/>
              </a:rPr>
              <a:t> 0001001001000011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x3007</a:t>
            </a:r>
            <a:r>
              <a:rPr lang="en-US" altLang="en-US" b="1">
                <a:latin typeface="Courier New" panose="02070309020205020404" pitchFamily="49" charset="0"/>
              </a:rPr>
              <a:t> 0001100100111111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x3008</a:t>
            </a:r>
            <a:r>
              <a:rPr lang="en-US" altLang="en-US" b="1">
                <a:latin typeface="Courier New" panose="02070309020205020404" pitchFamily="49" charset="0"/>
              </a:rPr>
              <a:t> 0000001111111011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x3009</a:t>
            </a:r>
            <a:r>
              <a:rPr lang="en-US" altLang="en-US" b="1">
                <a:latin typeface="Courier New" panose="02070309020205020404" pitchFamily="49" charset="0"/>
              </a:rPr>
              <a:t> 1111000000100101</a:t>
            </a:r>
          </a:p>
        </p:txBody>
      </p:sp>
    </p:spTree>
    <p:extLst>
      <p:ext uri="{BB962C8B-B14F-4D97-AF65-F5344CB8AC3E}">
        <p14:creationId xmlns:p14="http://schemas.microsoft.com/office/powerpoint/2010/main" val="3161539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the Summing Program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Running the </a:t>
            </a:r>
            <a:r>
              <a:rPr lang="en-US" altLang="en-US" dirty="0" err="1"/>
              <a:t>the</a:t>
            </a:r>
            <a:r>
              <a:rPr lang="en-US" altLang="en-US" dirty="0"/>
              <a:t> data below yields </a:t>
            </a:r>
            <a:r>
              <a:rPr lang="en-US" altLang="en-US" dirty="0">
                <a:solidFill>
                  <a:srgbClr val="CE0000"/>
                </a:solidFill>
              </a:rPr>
              <a:t>R1 = x0024</a:t>
            </a:r>
            <a:r>
              <a:rPr lang="en-US" altLang="en-US" dirty="0"/>
              <a:t>, but the sum should be </a:t>
            </a:r>
            <a:r>
              <a:rPr lang="en-US" altLang="en-US" dirty="0">
                <a:solidFill>
                  <a:schemeClr val="accent2"/>
                </a:solidFill>
              </a:rPr>
              <a:t>x8135</a:t>
            </a:r>
            <a:r>
              <a:rPr lang="en-US" altLang="en-US" dirty="0"/>
              <a:t>.  What happened?</a:t>
            </a:r>
          </a:p>
        </p:txBody>
      </p:sp>
      <p:graphicFrame>
        <p:nvGraphicFramePr>
          <p:cNvPr id="140442" name="Group 154"/>
          <p:cNvGraphicFramePr>
            <a:graphicFrameLocks noGrp="1"/>
          </p:cNvGraphicFramePr>
          <p:nvPr/>
        </p:nvGraphicFramePr>
        <p:xfrm>
          <a:off x="2133600" y="2133600"/>
          <a:ext cx="2133600" cy="43322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x2819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x0310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x11B1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x0019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x0007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x0004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0496" name="Group 208"/>
          <p:cNvGraphicFramePr>
            <a:graphicFrameLocks noGrp="1"/>
          </p:cNvGraphicFramePr>
          <p:nvPr/>
        </p:nvGraphicFramePr>
        <p:xfrm>
          <a:off x="5562600" y="2667000"/>
          <a:ext cx="2667000" cy="18592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0497" name="Text Box 209"/>
          <p:cNvSpPr txBox="1">
            <a:spLocks noChangeArrowheads="1"/>
          </p:cNvSpPr>
          <p:nvPr/>
        </p:nvSpPr>
        <p:spPr bwMode="auto">
          <a:xfrm>
            <a:off x="5084460" y="2144714"/>
            <a:ext cx="44948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E0000"/>
                </a:solidFill>
              </a:rPr>
              <a:t>Start single-stepping program...</a:t>
            </a:r>
          </a:p>
        </p:txBody>
      </p:sp>
      <p:sp>
        <p:nvSpPr>
          <p:cNvPr id="140498" name="Text Box 210"/>
          <p:cNvSpPr txBox="1">
            <a:spLocks noChangeArrowheads="1"/>
          </p:cNvSpPr>
          <p:nvPr/>
        </p:nvSpPr>
        <p:spPr bwMode="auto">
          <a:xfrm>
            <a:off x="6934200" y="4800601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chemeClr val="accent2"/>
                </a:solidFill>
              </a:rPr>
              <a:t>Should be x3100!</a:t>
            </a:r>
          </a:p>
        </p:txBody>
      </p:sp>
      <p:sp>
        <p:nvSpPr>
          <p:cNvPr id="140499" name="Line 211"/>
          <p:cNvSpPr>
            <a:spLocks noChangeShapeType="1"/>
          </p:cNvSpPr>
          <p:nvPr/>
        </p:nvSpPr>
        <p:spPr bwMode="auto">
          <a:xfrm flipV="1">
            <a:off x="7239000" y="45720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500" name="Text Box 212"/>
          <p:cNvSpPr txBox="1">
            <a:spLocks noChangeArrowheads="1"/>
          </p:cNvSpPr>
          <p:nvPr/>
        </p:nvSpPr>
        <p:spPr bwMode="auto">
          <a:xfrm>
            <a:off x="4488969" y="5562601"/>
            <a:ext cx="61271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Loading </a:t>
            </a:r>
            <a:r>
              <a:rPr lang="en-US" altLang="en-US" u="sng">
                <a:solidFill>
                  <a:schemeClr val="accent2"/>
                </a:solidFill>
              </a:rPr>
              <a:t>contents</a:t>
            </a:r>
            <a:r>
              <a:rPr lang="en-US" altLang="en-US">
                <a:solidFill>
                  <a:schemeClr val="accent2"/>
                </a:solidFill>
              </a:rPr>
              <a:t> of M[x3100], not address.</a:t>
            </a:r>
          </a:p>
          <a:p>
            <a:r>
              <a:rPr lang="en-US" altLang="en-US"/>
              <a:t>Change opcode of x3003 </a:t>
            </a:r>
            <a:br>
              <a:rPr lang="en-US" altLang="en-US"/>
            </a:br>
            <a:r>
              <a:rPr lang="en-US" altLang="en-US"/>
              <a:t>from 0010 (LD) to 1110 (LEA).</a:t>
            </a:r>
          </a:p>
        </p:txBody>
      </p:sp>
    </p:spTree>
    <p:extLst>
      <p:ext uri="{BB962C8B-B14F-4D97-AF65-F5344CB8AC3E}">
        <p14:creationId xmlns:p14="http://schemas.microsoft.com/office/powerpoint/2010/main" val="1849633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3: Looking for a 5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program is supposed to set R0=1, if there’s a 5 in one ten memory locations, starting at x3100. Else, it should set R0 to 0.</a:t>
            </a:r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3676499" y="3200400"/>
            <a:ext cx="13716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R2 = 5?</a:t>
            </a:r>
          </a:p>
        </p:txBody>
      </p:sp>
      <p:sp>
        <p:nvSpPr>
          <p:cNvPr id="141317" name="AutoShape 5"/>
          <p:cNvSpPr>
            <a:spLocks noChangeArrowheads="1"/>
          </p:cNvSpPr>
          <p:nvPr/>
        </p:nvSpPr>
        <p:spPr bwMode="auto">
          <a:xfrm>
            <a:off x="3638399" y="5562600"/>
            <a:ext cx="1447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HALT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4419450" y="40386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No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5047910" y="3352801"/>
            <a:ext cx="452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Yes</a:t>
            </a:r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2757526" y="2057400"/>
            <a:ext cx="319722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R0 = 1, R1 = -5, R3 = 10</a:t>
            </a:r>
            <a:br>
              <a:rPr lang="en-US" altLang="en-US" sz="1600" b="1"/>
            </a:br>
            <a:r>
              <a:rPr lang="en-US" altLang="en-US" sz="1600" b="1"/>
              <a:t>R4 = x3100, R2 = M[R4]</a:t>
            </a: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3409799" y="4381500"/>
            <a:ext cx="1905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R4 = R4 + 1</a:t>
            </a:r>
          </a:p>
          <a:p>
            <a:pPr algn="ctr"/>
            <a:r>
              <a:rPr lang="en-US" altLang="en-US" sz="1600" b="1"/>
              <a:t>R3 = R3-1</a:t>
            </a:r>
          </a:p>
          <a:p>
            <a:pPr algn="ctr"/>
            <a:r>
              <a:rPr lang="en-US" altLang="en-US" sz="1600" b="1"/>
              <a:t>R2 = M[R4]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829702" y="1731070"/>
            <a:ext cx="3197225" cy="477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>
                <a:latin typeface="Courier New" panose="02070309020205020404" pitchFamily="49" charset="0"/>
              </a:rPr>
              <a:t>x3000</a:t>
            </a:r>
            <a:r>
              <a:rPr lang="en-US" altLang="en-US" sz="1800" b="1" dirty="0">
                <a:latin typeface="Courier New" panose="02070309020205020404" pitchFamily="49" charset="0"/>
              </a:rPr>
              <a:t> 0101000000100000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x3001</a:t>
            </a:r>
            <a:r>
              <a:rPr lang="en-US" altLang="en-US" sz="1800" b="1" dirty="0">
                <a:latin typeface="Courier New" panose="02070309020205020404" pitchFamily="49" charset="0"/>
              </a:rPr>
              <a:t> 0001000000100001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x3002</a:t>
            </a:r>
            <a:r>
              <a:rPr lang="en-US" altLang="en-US" sz="1800" b="1" dirty="0">
                <a:latin typeface="Courier New" panose="02070309020205020404" pitchFamily="49" charset="0"/>
              </a:rPr>
              <a:t> 0101001001100000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x3003</a:t>
            </a:r>
            <a:r>
              <a:rPr lang="en-US" altLang="en-US" sz="1800" b="1" dirty="0">
                <a:latin typeface="Courier New" panose="02070309020205020404" pitchFamily="49" charset="0"/>
              </a:rPr>
              <a:t> 0001001001111011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x3004</a:t>
            </a:r>
            <a:r>
              <a:rPr lang="en-US" altLang="en-US" sz="1800" b="1" dirty="0">
                <a:latin typeface="Courier New" panose="02070309020205020404" pitchFamily="49" charset="0"/>
              </a:rPr>
              <a:t> 0101011011100000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x3005</a:t>
            </a:r>
            <a:r>
              <a:rPr lang="en-US" altLang="en-US" sz="1800" b="1" dirty="0">
                <a:latin typeface="Courier New" panose="02070309020205020404" pitchFamily="49" charset="0"/>
              </a:rPr>
              <a:t> 0001011011101010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x3006</a:t>
            </a:r>
            <a:r>
              <a:rPr lang="en-US" altLang="en-US" sz="1800" b="1" dirty="0">
                <a:latin typeface="Courier New" panose="02070309020205020404" pitchFamily="49" charset="0"/>
              </a:rPr>
              <a:t> 0010100000001001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x3007</a:t>
            </a:r>
            <a:r>
              <a:rPr lang="en-US" altLang="en-US" sz="1800" b="1" dirty="0">
                <a:latin typeface="Courier New" panose="02070309020205020404" pitchFamily="49" charset="0"/>
              </a:rPr>
              <a:t> 0110010100000000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x3008</a:t>
            </a:r>
            <a:r>
              <a:rPr lang="en-US" altLang="en-US" sz="1800" b="1" dirty="0">
                <a:latin typeface="Courier New" panose="02070309020205020404" pitchFamily="49" charset="0"/>
              </a:rPr>
              <a:t> 0001010010000001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x3009</a:t>
            </a:r>
            <a:r>
              <a:rPr lang="en-US" altLang="en-US" sz="1800" b="1" dirty="0">
                <a:latin typeface="Courier New" panose="02070309020205020404" pitchFamily="49" charset="0"/>
              </a:rPr>
              <a:t> 0000010000000101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x300A</a:t>
            </a:r>
            <a:r>
              <a:rPr lang="en-US" altLang="en-US" sz="1800" b="1" dirty="0">
                <a:latin typeface="Courier New" panose="02070309020205020404" pitchFamily="49" charset="0"/>
              </a:rPr>
              <a:t> 0001100100100001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x300B</a:t>
            </a:r>
            <a:r>
              <a:rPr lang="en-US" altLang="en-US" sz="1800" b="1" dirty="0">
                <a:latin typeface="Courier New" panose="02070309020205020404" pitchFamily="49" charset="0"/>
              </a:rPr>
              <a:t> 0001011011111111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x300C</a:t>
            </a:r>
            <a:r>
              <a:rPr lang="en-US" altLang="en-US" sz="1800" b="1" dirty="0">
                <a:latin typeface="Courier New" panose="02070309020205020404" pitchFamily="49" charset="0"/>
              </a:rPr>
              <a:t> 0110010100000000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x300D</a:t>
            </a:r>
            <a:r>
              <a:rPr lang="en-US" altLang="en-US" sz="1800" b="1" dirty="0">
                <a:latin typeface="Courier New" panose="02070309020205020404" pitchFamily="49" charset="0"/>
              </a:rPr>
              <a:t> 0000001111111010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x300E</a:t>
            </a:r>
            <a:r>
              <a:rPr lang="en-US" altLang="en-US" sz="1800" b="1" dirty="0">
                <a:latin typeface="Courier New" panose="02070309020205020404" pitchFamily="49" charset="0"/>
              </a:rPr>
              <a:t> 0101000000100000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x300F</a:t>
            </a:r>
            <a:r>
              <a:rPr lang="en-US" altLang="en-US" sz="1800" b="1" dirty="0">
                <a:latin typeface="Courier New" panose="02070309020205020404" pitchFamily="49" charset="0"/>
              </a:rPr>
              <a:t> 1111000000100101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x3010</a:t>
            </a:r>
            <a:r>
              <a:rPr lang="en-US" altLang="en-US" sz="1800" b="1" dirty="0">
                <a:latin typeface="Courier New" panose="02070309020205020404" pitchFamily="49" charset="0"/>
              </a:rPr>
              <a:t> 0011000100000000</a:t>
            </a:r>
          </a:p>
        </p:txBody>
      </p:sp>
      <p:sp>
        <p:nvSpPr>
          <p:cNvPr id="141329" name="AutoShape 17"/>
          <p:cNvSpPr>
            <a:spLocks noChangeArrowheads="1"/>
          </p:cNvSpPr>
          <p:nvPr/>
        </p:nvSpPr>
        <p:spPr bwMode="auto">
          <a:xfrm>
            <a:off x="1638149" y="4343400"/>
            <a:ext cx="1371600" cy="9144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R3 = 0?</a:t>
            </a: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1600049" y="56007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R0 = 0</a:t>
            </a:r>
          </a:p>
        </p:txBody>
      </p:sp>
      <p:cxnSp>
        <p:nvCxnSpPr>
          <p:cNvPr id="141331" name="AutoShape 19"/>
          <p:cNvCxnSpPr>
            <a:cxnSpLocks noChangeShapeType="1"/>
            <a:stCxn id="141322" idx="2"/>
            <a:endCxn id="141316" idx="0"/>
          </p:cNvCxnSpPr>
          <p:nvPr/>
        </p:nvCxnSpPr>
        <p:spPr bwMode="auto">
          <a:xfrm>
            <a:off x="4356139" y="2971800"/>
            <a:ext cx="616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333" name="AutoShape 21"/>
          <p:cNvCxnSpPr>
            <a:cxnSpLocks noChangeShapeType="1"/>
            <a:stCxn id="141316" idx="2"/>
            <a:endCxn id="141324" idx="0"/>
          </p:cNvCxnSpPr>
          <p:nvPr/>
        </p:nvCxnSpPr>
        <p:spPr bwMode="auto">
          <a:xfrm>
            <a:off x="4362299" y="411480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334" name="AutoShape 22"/>
          <p:cNvCxnSpPr>
            <a:cxnSpLocks noChangeShapeType="1"/>
            <a:stCxn id="141324" idx="1"/>
            <a:endCxn id="141329" idx="3"/>
          </p:cNvCxnSpPr>
          <p:nvPr/>
        </p:nvCxnSpPr>
        <p:spPr bwMode="auto">
          <a:xfrm flipH="1">
            <a:off x="3009749" y="4800600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335" name="AutoShape 23"/>
          <p:cNvCxnSpPr>
            <a:cxnSpLocks noChangeShapeType="1"/>
            <a:stCxn id="141329" idx="1"/>
            <a:endCxn id="141316" idx="1"/>
          </p:cNvCxnSpPr>
          <p:nvPr/>
        </p:nvCxnSpPr>
        <p:spPr bwMode="auto">
          <a:xfrm rot="10800000" flipH="1">
            <a:off x="1638149" y="3657600"/>
            <a:ext cx="2038350" cy="1143000"/>
          </a:xfrm>
          <a:prstGeom prst="bentConnector3">
            <a:avLst>
              <a:gd name="adj1" fmla="val -1121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336" name="AutoShape 24"/>
          <p:cNvCxnSpPr>
            <a:cxnSpLocks noChangeShapeType="1"/>
            <a:stCxn id="141329" idx="2"/>
            <a:endCxn id="141330" idx="0"/>
          </p:cNvCxnSpPr>
          <p:nvPr/>
        </p:nvCxnSpPr>
        <p:spPr bwMode="auto">
          <a:xfrm>
            <a:off x="2323949" y="525780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337" name="AutoShape 25"/>
          <p:cNvCxnSpPr>
            <a:cxnSpLocks noChangeShapeType="1"/>
            <a:stCxn id="141330" idx="3"/>
            <a:endCxn id="141317" idx="1"/>
          </p:cNvCxnSpPr>
          <p:nvPr/>
        </p:nvCxnSpPr>
        <p:spPr bwMode="auto">
          <a:xfrm>
            <a:off x="3047849" y="579120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338" name="AutoShape 26"/>
          <p:cNvCxnSpPr>
            <a:cxnSpLocks noChangeShapeType="1"/>
            <a:stCxn id="141316" idx="3"/>
            <a:endCxn id="141317" idx="3"/>
          </p:cNvCxnSpPr>
          <p:nvPr/>
        </p:nvCxnSpPr>
        <p:spPr bwMode="auto">
          <a:xfrm>
            <a:off x="5048099" y="3657600"/>
            <a:ext cx="38100" cy="2133600"/>
          </a:xfrm>
          <a:prstGeom prst="bentConnector3">
            <a:avLst>
              <a:gd name="adj1" fmla="val 14208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2304710" y="5181601"/>
            <a:ext cx="452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Yes</a:t>
            </a: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1219050" y="48006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62128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Stepwise Refinement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Also known as </a:t>
            </a:r>
            <a:r>
              <a:rPr lang="en-US" altLang="en-US" dirty="0">
                <a:solidFill>
                  <a:schemeClr val="accent2"/>
                </a:solidFill>
              </a:rPr>
              <a:t>systematic decomposition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Start with problem statement:</a:t>
            </a:r>
          </a:p>
          <a:p>
            <a:pPr lvl="1">
              <a:buFontTx/>
              <a:buNone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009900"/>
                </a:solidFill>
              </a:rPr>
              <a:t>“We wish to count the number of occurrences of a character in a file.  The character in question is to be input from the keyboard; the result is to be displayed on the monitor.”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Decompose</a:t>
            </a:r>
            <a:r>
              <a:rPr lang="en-US" altLang="en-US" dirty="0"/>
              <a:t> task into a few simpler </a:t>
            </a:r>
            <a:r>
              <a:rPr lang="en-US" altLang="en-US" dirty="0">
                <a:solidFill>
                  <a:srgbClr val="CE0000"/>
                </a:solidFill>
              </a:rPr>
              <a:t>subtasks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Decompose each subtask into </a:t>
            </a:r>
            <a:r>
              <a:rPr lang="en-US" altLang="en-US" dirty="0">
                <a:solidFill>
                  <a:srgbClr val="CE0000"/>
                </a:solidFill>
              </a:rPr>
              <a:t>smaller subtasks</a:t>
            </a:r>
            <a:r>
              <a:rPr lang="en-US" altLang="en-US" dirty="0"/>
              <a:t>, and these into </a:t>
            </a:r>
            <a:r>
              <a:rPr lang="en-US" altLang="en-US" dirty="0">
                <a:solidFill>
                  <a:srgbClr val="CE0000"/>
                </a:solidFill>
              </a:rPr>
              <a:t>even smaller subtasks</a:t>
            </a:r>
            <a:r>
              <a:rPr lang="en-US" altLang="en-US" dirty="0"/>
              <a:t>, etc., until you get to the machine instruction level.</a:t>
            </a:r>
          </a:p>
        </p:txBody>
      </p:sp>
    </p:spTree>
    <p:extLst>
      <p:ext uri="{BB962C8B-B14F-4D97-AF65-F5344CB8AC3E}">
        <p14:creationId xmlns:p14="http://schemas.microsoft.com/office/powerpoint/2010/main" val="1923812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the Fives Program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19331"/>
            <a:ext cx="11430000" cy="914400"/>
          </a:xfrm>
        </p:spPr>
        <p:txBody>
          <a:bodyPr/>
          <a:lstStyle/>
          <a:p>
            <a:r>
              <a:rPr lang="en-US" altLang="en-US" dirty="0"/>
              <a:t>Running the program with a 5 in location x3108 results in </a:t>
            </a:r>
            <a:r>
              <a:rPr lang="en-US" altLang="en-US" dirty="0">
                <a:solidFill>
                  <a:srgbClr val="CE0000"/>
                </a:solidFill>
              </a:rPr>
              <a:t>R0 = 0</a:t>
            </a:r>
            <a:r>
              <a:rPr lang="en-US" altLang="en-US" dirty="0"/>
              <a:t>, not </a:t>
            </a:r>
            <a:r>
              <a:rPr lang="en-US" altLang="en-US" dirty="0">
                <a:solidFill>
                  <a:schemeClr val="accent2"/>
                </a:solidFill>
              </a:rPr>
              <a:t>R0 = 1</a:t>
            </a:r>
            <a:r>
              <a:rPr lang="en-US" altLang="en-US" dirty="0"/>
              <a:t>.  What happened?</a:t>
            </a:r>
          </a:p>
        </p:txBody>
      </p:sp>
      <p:graphicFrame>
        <p:nvGraphicFramePr>
          <p:cNvPr id="1423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365073"/>
              </p:ext>
            </p:extLst>
          </p:nvPr>
        </p:nvGraphicFramePr>
        <p:xfrm>
          <a:off x="475893" y="1934928"/>
          <a:ext cx="2133600" cy="43322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2380" name="Text Box 44"/>
          <p:cNvSpPr txBox="1">
            <a:spLocks noChangeArrowheads="1"/>
          </p:cNvSpPr>
          <p:nvPr/>
        </p:nvSpPr>
        <p:spPr bwMode="auto">
          <a:xfrm>
            <a:off x="3810000" y="2110324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dirty="0"/>
              <a:t>Perhaps we didn’t look at all the data? </a:t>
            </a:r>
            <a:r>
              <a:rPr lang="en-US" altLang="en-US" dirty="0">
                <a:solidFill>
                  <a:srgbClr val="CE0000"/>
                </a:solidFill>
              </a:rPr>
              <a:t>Put a breakpoint at x300D</a:t>
            </a:r>
            <a:r>
              <a:rPr lang="en-US" altLang="en-US" dirty="0"/>
              <a:t> to see how many times we branch back.</a:t>
            </a:r>
          </a:p>
        </p:txBody>
      </p:sp>
      <p:graphicFrame>
        <p:nvGraphicFramePr>
          <p:cNvPr id="142463" name="Group 127"/>
          <p:cNvGraphicFramePr>
            <a:graphicFrameLocks noGrp="1"/>
          </p:cNvGraphicFramePr>
          <p:nvPr/>
        </p:nvGraphicFramePr>
        <p:xfrm>
          <a:off x="5105400" y="3124200"/>
          <a:ext cx="3371850" cy="15544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2464" name="Text Box 128"/>
          <p:cNvSpPr txBox="1">
            <a:spLocks noChangeArrowheads="1"/>
          </p:cNvSpPr>
          <p:nvPr/>
        </p:nvSpPr>
        <p:spPr bwMode="auto">
          <a:xfrm>
            <a:off x="8744664" y="4343400"/>
            <a:ext cx="24567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1800" dirty="0">
                <a:solidFill>
                  <a:schemeClr val="accent2"/>
                </a:solidFill>
              </a:rPr>
              <a:t>Didn’t branch back, even though R3 &gt; 0?</a:t>
            </a:r>
          </a:p>
        </p:txBody>
      </p:sp>
      <p:sp>
        <p:nvSpPr>
          <p:cNvPr id="142465" name="Line 129"/>
          <p:cNvSpPr>
            <a:spLocks noChangeShapeType="1"/>
          </p:cNvSpPr>
          <p:nvPr/>
        </p:nvSpPr>
        <p:spPr bwMode="auto">
          <a:xfrm flipH="1">
            <a:off x="8458200" y="44958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466" name="Text Box 130"/>
          <p:cNvSpPr txBox="1">
            <a:spLocks noChangeArrowheads="1"/>
          </p:cNvSpPr>
          <p:nvPr/>
        </p:nvSpPr>
        <p:spPr bwMode="auto">
          <a:xfrm>
            <a:off x="3429000" y="5181600"/>
            <a:ext cx="85344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dirty="0">
                <a:solidFill>
                  <a:schemeClr val="accent2"/>
                </a:solidFill>
              </a:rPr>
              <a:t>Branch uses condition code set by loading R2 with M[R4], not by decrementing R3.</a:t>
            </a:r>
          </a:p>
          <a:p>
            <a:pPr algn="l"/>
            <a:r>
              <a:rPr lang="en-US" altLang="en-US" dirty="0"/>
              <a:t>Swap x300B and x300C, or remove x300C and branch back to x3007.</a:t>
            </a:r>
          </a:p>
        </p:txBody>
      </p:sp>
    </p:spTree>
    <p:extLst>
      <p:ext uri="{BB962C8B-B14F-4D97-AF65-F5344CB8AC3E}">
        <p14:creationId xmlns:p14="http://schemas.microsoft.com/office/powerpoint/2010/main" val="24535834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4: Finding First 1 in a Word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program is supposed to return (in R1) the bit position of the first 1 in a word.  The address of the word is in location x3009 (just past the end of the program).  If there are no ones, R1 should be set to –1.</a:t>
            </a: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2438400" y="2743200"/>
            <a:ext cx="1981200" cy="5334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R1 = 15</a:t>
            </a:r>
          </a:p>
          <a:p>
            <a:pPr algn="ctr"/>
            <a:r>
              <a:rPr lang="en-US" altLang="en-US" sz="1600" b="1"/>
              <a:t>R2 = data</a:t>
            </a:r>
          </a:p>
        </p:txBody>
      </p:sp>
      <p:sp>
        <p:nvSpPr>
          <p:cNvPr id="143365" name="AutoShape 5"/>
          <p:cNvSpPr>
            <a:spLocks noChangeArrowheads="1"/>
          </p:cNvSpPr>
          <p:nvPr/>
        </p:nvSpPr>
        <p:spPr bwMode="auto">
          <a:xfrm>
            <a:off x="2667000" y="3429000"/>
            <a:ext cx="1524000" cy="8382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R2[15] = 1?</a:t>
            </a:r>
          </a:p>
        </p:txBody>
      </p:sp>
      <p:sp>
        <p:nvSpPr>
          <p:cNvPr id="143366" name="AutoShape 6"/>
          <p:cNvSpPr>
            <a:spLocks noChangeArrowheads="1"/>
          </p:cNvSpPr>
          <p:nvPr/>
        </p:nvSpPr>
        <p:spPr bwMode="auto">
          <a:xfrm>
            <a:off x="2438400" y="4495800"/>
            <a:ext cx="1981200" cy="5334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decrement R1</a:t>
            </a:r>
          </a:p>
          <a:p>
            <a:pPr algn="ctr"/>
            <a:r>
              <a:rPr lang="en-US" altLang="en-US" sz="1600" b="1"/>
              <a:t>shift R2 left one bit</a:t>
            </a:r>
          </a:p>
        </p:txBody>
      </p:sp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2743200" y="6324600"/>
            <a:ext cx="1371600" cy="3810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HALT</a:t>
            </a:r>
          </a:p>
        </p:txBody>
      </p:sp>
      <p:cxnSp>
        <p:nvCxnSpPr>
          <p:cNvPr id="143368" name="AutoShape 8"/>
          <p:cNvCxnSpPr>
            <a:cxnSpLocks noChangeShapeType="1"/>
            <a:stCxn id="143364" idx="2"/>
            <a:endCxn id="143365" idx="0"/>
          </p:cNvCxnSpPr>
          <p:nvPr/>
        </p:nvCxnSpPr>
        <p:spPr bwMode="auto">
          <a:xfrm>
            <a:off x="3429000" y="32766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0" name="AutoShape 10"/>
          <p:cNvCxnSpPr>
            <a:cxnSpLocks noChangeShapeType="1"/>
            <a:stCxn id="143365" idx="2"/>
            <a:endCxn id="143366" idx="0"/>
          </p:cNvCxnSpPr>
          <p:nvPr/>
        </p:nvCxnSpPr>
        <p:spPr bwMode="auto">
          <a:xfrm>
            <a:off x="3429000" y="42672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6691313" y="2873375"/>
            <a:ext cx="3895725" cy="3451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>
                <a:latin typeface="Courier New" panose="02070309020205020404" pitchFamily="49" charset="0"/>
              </a:rPr>
              <a:t>x3000</a:t>
            </a:r>
            <a:r>
              <a:rPr lang="en-US" altLang="en-US" sz="2200" b="1" dirty="0">
                <a:latin typeface="Courier New" panose="02070309020205020404" pitchFamily="49" charset="0"/>
              </a:rPr>
              <a:t> 0101001001100000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x3001</a:t>
            </a:r>
            <a:r>
              <a:rPr lang="en-US" altLang="en-US" sz="2200" b="1" dirty="0">
                <a:latin typeface="Courier New" panose="02070309020205020404" pitchFamily="49" charset="0"/>
              </a:rPr>
              <a:t> 0001001001101111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x3002</a:t>
            </a:r>
            <a:r>
              <a:rPr lang="en-US" altLang="en-US" sz="2200" b="1" dirty="0">
                <a:latin typeface="Courier New" panose="02070309020205020404" pitchFamily="49" charset="0"/>
              </a:rPr>
              <a:t> 1010010000000110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x3003</a:t>
            </a:r>
            <a:r>
              <a:rPr lang="en-US" altLang="en-US" sz="2200" b="1" dirty="0">
                <a:latin typeface="Courier New" panose="02070309020205020404" pitchFamily="49" charset="0"/>
              </a:rPr>
              <a:t> 0000100000000100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x3004</a:t>
            </a:r>
            <a:r>
              <a:rPr lang="en-US" altLang="en-US" sz="2200" b="1" dirty="0">
                <a:latin typeface="Courier New" panose="02070309020205020404" pitchFamily="49" charset="0"/>
              </a:rPr>
              <a:t> 0001001001111111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x3005</a:t>
            </a:r>
            <a:r>
              <a:rPr lang="en-US" altLang="en-US" sz="2200" b="1" dirty="0">
                <a:latin typeface="Courier New" panose="02070309020205020404" pitchFamily="49" charset="0"/>
              </a:rPr>
              <a:t> 0001010010000010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x3006</a:t>
            </a:r>
            <a:r>
              <a:rPr lang="en-US" altLang="en-US" sz="2200" b="1" dirty="0">
                <a:latin typeface="Courier New" panose="02070309020205020404" pitchFamily="49" charset="0"/>
              </a:rPr>
              <a:t> 0000100000000001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x3007</a:t>
            </a:r>
            <a:r>
              <a:rPr lang="en-US" altLang="en-US" sz="2200" b="1" dirty="0">
                <a:latin typeface="Courier New" panose="02070309020205020404" pitchFamily="49" charset="0"/>
              </a:rPr>
              <a:t> 0000111111111100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x3008</a:t>
            </a:r>
            <a:r>
              <a:rPr lang="en-US" altLang="en-US" sz="2200" b="1" dirty="0">
                <a:latin typeface="Courier New" panose="02070309020205020404" pitchFamily="49" charset="0"/>
              </a:rPr>
              <a:t> 1111000000100101</a:t>
            </a:r>
          </a:p>
          <a:p>
            <a:r>
              <a:rPr lang="en-US" altLang="en-US" sz="2200" dirty="0">
                <a:latin typeface="Courier New" panose="02070309020205020404" pitchFamily="49" charset="0"/>
              </a:rPr>
              <a:t>x3009</a:t>
            </a:r>
            <a:r>
              <a:rPr lang="en-US" altLang="en-US" sz="2200" b="1" dirty="0">
                <a:latin typeface="Courier New" panose="02070309020205020404" pitchFamily="49" charset="0"/>
              </a:rPr>
              <a:t> 0011000100000000</a:t>
            </a:r>
          </a:p>
        </p:txBody>
      </p:sp>
      <p:sp>
        <p:nvSpPr>
          <p:cNvPr id="143373" name="AutoShape 13"/>
          <p:cNvSpPr>
            <a:spLocks noChangeArrowheads="1"/>
          </p:cNvSpPr>
          <p:nvPr/>
        </p:nvSpPr>
        <p:spPr bwMode="auto">
          <a:xfrm>
            <a:off x="2667000" y="5181600"/>
            <a:ext cx="1524000" cy="8382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R2[15] = 1?</a:t>
            </a:r>
          </a:p>
        </p:txBody>
      </p:sp>
      <p:cxnSp>
        <p:nvCxnSpPr>
          <p:cNvPr id="143374" name="AutoShape 14"/>
          <p:cNvCxnSpPr>
            <a:cxnSpLocks noChangeShapeType="1"/>
            <a:stCxn id="143365" idx="3"/>
            <a:endCxn id="143367" idx="3"/>
          </p:cNvCxnSpPr>
          <p:nvPr/>
        </p:nvCxnSpPr>
        <p:spPr bwMode="auto">
          <a:xfrm flipH="1">
            <a:off x="4114800" y="3848100"/>
            <a:ext cx="76200" cy="2667000"/>
          </a:xfrm>
          <a:prstGeom prst="bentConnector3">
            <a:avLst>
              <a:gd name="adj1" fmla="val -5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5" name="AutoShape 15"/>
          <p:cNvCxnSpPr>
            <a:cxnSpLocks noChangeShapeType="1"/>
            <a:stCxn id="143366" idx="2"/>
            <a:endCxn id="143373" idx="0"/>
          </p:cNvCxnSpPr>
          <p:nvPr/>
        </p:nvCxnSpPr>
        <p:spPr bwMode="auto">
          <a:xfrm>
            <a:off x="3429000" y="50292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6" name="AutoShape 16"/>
          <p:cNvCxnSpPr>
            <a:cxnSpLocks noChangeShapeType="1"/>
            <a:stCxn id="143373" idx="2"/>
            <a:endCxn id="143367" idx="0"/>
          </p:cNvCxnSpPr>
          <p:nvPr/>
        </p:nvCxnSpPr>
        <p:spPr bwMode="auto">
          <a:xfrm>
            <a:off x="3429000" y="6019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7" name="AutoShape 17"/>
          <p:cNvCxnSpPr>
            <a:cxnSpLocks noChangeShapeType="1"/>
            <a:stCxn id="143373" idx="1"/>
            <a:endCxn id="143366" idx="1"/>
          </p:cNvCxnSpPr>
          <p:nvPr/>
        </p:nvCxnSpPr>
        <p:spPr bwMode="auto">
          <a:xfrm rot="10800000">
            <a:off x="2438400" y="4762500"/>
            <a:ext cx="228600" cy="838200"/>
          </a:xfrm>
          <a:prstGeom prst="bentConnector3">
            <a:avLst>
              <a:gd name="adj1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4286061" y="3581401"/>
            <a:ext cx="452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Yes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3447861" y="5943601"/>
            <a:ext cx="452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Yes</a:t>
            </a:r>
          </a:p>
        </p:txBody>
      </p:sp>
      <p:sp>
        <p:nvSpPr>
          <p:cNvPr id="143380" name="Text Box 20"/>
          <p:cNvSpPr txBox="1">
            <a:spLocks noChangeArrowheads="1"/>
          </p:cNvSpPr>
          <p:nvPr/>
        </p:nvSpPr>
        <p:spPr bwMode="auto">
          <a:xfrm>
            <a:off x="3505201" y="41910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No</a:t>
            </a:r>
          </a:p>
        </p:txBody>
      </p:sp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2209801" y="55626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55585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the First-One Program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69437"/>
            <a:ext cx="11582400" cy="1219200"/>
          </a:xfrm>
        </p:spPr>
        <p:txBody>
          <a:bodyPr/>
          <a:lstStyle/>
          <a:p>
            <a:r>
              <a:rPr lang="en-US" altLang="en-US" dirty="0"/>
              <a:t>Program works most of the time, but if data is zero, it never seems to HALT.</a:t>
            </a:r>
          </a:p>
        </p:txBody>
      </p:sp>
      <p:graphicFrame>
        <p:nvGraphicFramePr>
          <p:cNvPr id="14445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42712"/>
              </p:ext>
            </p:extLst>
          </p:nvPr>
        </p:nvGraphicFramePr>
        <p:xfrm>
          <a:off x="1447800" y="2667000"/>
          <a:ext cx="1295400" cy="33832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1219200" y="1805041"/>
            <a:ext cx="5703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CE0000"/>
                </a:solidFill>
              </a:rPr>
              <a:t>Breakpoint at backwards branch (x3007)</a:t>
            </a:r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59704"/>
              </p:ext>
            </p:extLst>
          </p:nvPr>
        </p:nvGraphicFramePr>
        <p:xfrm>
          <a:off x="3352800" y="2667000"/>
          <a:ext cx="1295400" cy="33832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x3007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13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>
                        <a:spcBef>
                          <a:spcPct val="20000"/>
                        </a:spcBef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9062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39875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97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542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11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68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4495" name="Text Box 111"/>
          <p:cNvSpPr txBox="1">
            <a:spLocks noChangeArrowheads="1"/>
          </p:cNvSpPr>
          <p:nvPr/>
        </p:nvSpPr>
        <p:spPr bwMode="auto">
          <a:xfrm>
            <a:off x="5385791" y="3276600"/>
            <a:ext cx="68062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2"/>
                </a:solidFill>
              </a:rPr>
              <a:t>If no ones, then branch to HALT never occurs!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/>
              <a:t>This is called an “infinite loop.”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/>
              <a:t>Must change algorithm to either</a:t>
            </a:r>
            <a:br>
              <a:rPr lang="en-US" altLang="en-US" dirty="0"/>
            </a:br>
            <a:r>
              <a:rPr lang="en-US" altLang="en-US" dirty="0"/>
              <a:t>(a) check for special case (R2=0), or</a:t>
            </a:r>
            <a:br>
              <a:rPr lang="en-US" altLang="en-US" dirty="0"/>
            </a:br>
            <a:r>
              <a:rPr lang="en-US" altLang="en-US" dirty="0"/>
              <a:t>(b) exit loop if R1 &lt; 0.</a:t>
            </a:r>
          </a:p>
        </p:txBody>
      </p:sp>
    </p:spTree>
    <p:extLst>
      <p:ext uri="{BB962C8B-B14F-4D97-AF65-F5344CB8AC3E}">
        <p14:creationId xmlns:p14="http://schemas.microsoft.com/office/powerpoint/2010/main" val="1017287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Debugging: Lessons Learned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23900"/>
            <a:ext cx="11125200" cy="5410200"/>
          </a:xfrm>
        </p:spPr>
        <p:txBody>
          <a:bodyPr/>
          <a:lstStyle/>
          <a:p>
            <a:r>
              <a:rPr lang="en-US" altLang="en-US" dirty="0">
                <a:solidFill>
                  <a:srgbClr val="CE0000"/>
                </a:solidFill>
              </a:rPr>
              <a:t>Trace program to see what’s going on.</a:t>
            </a:r>
          </a:p>
          <a:p>
            <a:pPr marL="584200" lvl="1"/>
            <a:r>
              <a:rPr lang="en-US" altLang="en-US" dirty="0"/>
              <a:t>Breakpoints, single-stepping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When tracing, make sure to notice what’s </a:t>
            </a:r>
            <a:r>
              <a:rPr lang="en-US" altLang="en-US" i="1" u="sng" dirty="0">
                <a:solidFill>
                  <a:srgbClr val="CE0000"/>
                </a:solidFill>
              </a:rPr>
              <a:t>really</a:t>
            </a:r>
            <a:r>
              <a:rPr lang="en-US" altLang="en-US" dirty="0">
                <a:solidFill>
                  <a:srgbClr val="CE0000"/>
                </a:solidFill>
              </a:rPr>
              <a:t> happening, not what you think </a:t>
            </a:r>
            <a:r>
              <a:rPr lang="en-US" altLang="en-US" i="1" u="sng" dirty="0">
                <a:solidFill>
                  <a:srgbClr val="CE0000"/>
                </a:solidFill>
              </a:rPr>
              <a:t>should</a:t>
            </a:r>
            <a:r>
              <a:rPr lang="en-US" altLang="en-US" dirty="0">
                <a:solidFill>
                  <a:srgbClr val="CE0000"/>
                </a:solidFill>
              </a:rPr>
              <a:t> happen.</a:t>
            </a:r>
          </a:p>
          <a:p>
            <a:pPr marL="584200" lvl="1"/>
            <a:r>
              <a:rPr lang="en-US" altLang="en-US" dirty="0"/>
              <a:t>In summing program, it would be easy to not notice that address x3107 was loaded instead of x3100.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Test your program using a variety of input data.</a:t>
            </a:r>
          </a:p>
          <a:p>
            <a:pPr marL="584200" lvl="1"/>
            <a:r>
              <a:rPr lang="en-US" altLang="en-US" dirty="0"/>
              <a:t>In Examples 3 and 4, the program works for many data sets.</a:t>
            </a:r>
          </a:p>
          <a:p>
            <a:pPr marL="584200" lvl="1"/>
            <a:r>
              <a:rPr lang="en-US" altLang="en-US" dirty="0"/>
              <a:t>Be sure to test extreme cases (all ones, no ones, ...).</a:t>
            </a:r>
          </a:p>
        </p:txBody>
      </p:sp>
    </p:spTree>
    <p:extLst>
      <p:ext uri="{BB962C8B-B14F-4D97-AF65-F5344CB8AC3E}">
        <p14:creationId xmlns:p14="http://schemas.microsoft.com/office/powerpoint/2010/main" val="197967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Statement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11963400" cy="4953000"/>
          </a:xfrm>
        </p:spPr>
        <p:txBody>
          <a:bodyPr/>
          <a:lstStyle/>
          <a:p>
            <a:r>
              <a:rPr lang="en-US" altLang="en-US" dirty="0"/>
              <a:t>Because problem statements are written in English, they are sometimes ambiguous and/or incomplete.</a:t>
            </a:r>
          </a:p>
          <a:p>
            <a:pPr lvl="1"/>
            <a:r>
              <a:rPr lang="en-US" altLang="en-US" sz="2200" dirty="0"/>
              <a:t>Where is “file” located?  How big is it, or how do I know when I’ve reached the end?</a:t>
            </a:r>
          </a:p>
          <a:p>
            <a:pPr lvl="1"/>
            <a:r>
              <a:rPr lang="en-US" altLang="en-US" sz="2200" dirty="0"/>
              <a:t>How should final count be printed?  A decimal number?</a:t>
            </a:r>
          </a:p>
          <a:p>
            <a:pPr lvl="1"/>
            <a:r>
              <a:rPr lang="en-US" altLang="en-US" sz="2200" dirty="0"/>
              <a:t>If the character is a letter, should I count both upper-case and lower-case occurrences?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E0000"/>
                </a:solidFill>
              </a:rPr>
              <a:t>How do you resolve these issues?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First make sure you have fully understood the existing specifications, then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Ask the person who wants the problem solved, or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Make a decision and document it.</a:t>
            </a:r>
          </a:p>
        </p:txBody>
      </p:sp>
    </p:spTree>
    <p:extLst>
      <p:ext uri="{BB962C8B-B14F-4D97-AF65-F5344CB8AC3E}">
        <p14:creationId xmlns:p14="http://schemas.microsoft.com/office/powerpoint/2010/main" val="244278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Basic Constructs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909" y="685800"/>
            <a:ext cx="8686800" cy="685800"/>
          </a:xfrm>
        </p:spPr>
        <p:txBody>
          <a:bodyPr/>
          <a:lstStyle/>
          <a:p>
            <a:r>
              <a:rPr lang="en-US" altLang="en-US" dirty="0"/>
              <a:t>There are three basic ways to decompose a task:</a:t>
            </a:r>
          </a:p>
        </p:txBody>
      </p:sp>
      <p:graphicFrame>
        <p:nvGraphicFramePr>
          <p:cNvPr id="1167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177447"/>
              </p:ext>
            </p:extLst>
          </p:nvPr>
        </p:nvGraphicFramePr>
        <p:xfrm>
          <a:off x="2209800" y="1024083"/>
          <a:ext cx="8382000" cy="5783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3" imgW="7601760" imgH="5247360" progId="Visio.Drawing.6">
                  <p:embed/>
                </p:oleObj>
              </mc:Choice>
              <mc:Fallback>
                <p:oleObj name="VISIO" r:id="rId3" imgW="7601760" imgH="5247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024083"/>
                        <a:ext cx="8382000" cy="5783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90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 Subtask 1 to completion, then do Subtask 2 to completion, etc.</a:t>
            </a:r>
          </a:p>
        </p:txBody>
      </p:sp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2971800" y="1905000"/>
          <a:ext cx="62484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VISIO" r:id="rId3" imgW="5406840" imgH="4022280" progId="Visio.Drawing.6">
                  <p:embed/>
                </p:oleObj>
              </mc:Choice>
              <mc:Fallback>
                <p:oleObj name="VISIO" r:id="rId3" imgW="5406840" imgH="402228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05000"/>
                        <a:ext cx="62484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66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condition is true, do Subtask 1; else, do Subtask 2.</a:t>
            </a:r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1790700" y="2209801"/>
          <a:ext cx="8610600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VISIO" r:id="rId3" imgW="6327360" imgH="2732400" progId="Visio.Drawing.6">
                  <p:embed/>
                </p:oleObj>
              </mc:Choice>
              <mc:Fallback>
                <p:oleObj name="VISIO" r:id="rId3" imgW="6327360" imgH="2732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209801"/>
                        <a:ext cx="8610600" cy="371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99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Iterative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 Subtask over and over, as long as the test condition is true.</a:t>
            </a: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1862138" y="2286000"/>
          <a:ext cx="8805862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ISIO" r:id="rId3" imgW="6572160" imgH="2732400" progId="Visio.Drawing.6">
                  <p:embed/>
                </p:oleObj>
              </mc:Choice>
              <mc:Fallback>
                <p:oleObj name="VISIO" r:id="rId3" imgW="6572160" imgH="2732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2286000"/>
                        <a:ext cx="8805862" cy="366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0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Skills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Learn to convert problem statement into step-by-step description of subtasks.</a:t>
            </a:r>
            <a:br>
              <a:rPr lang="en-US" altLang="en-US" dirty="0"/>
            </a:br>
            <a:endParaRPr lang="en-US" altLang="en-US" dirty="0"/>
          </a:p>
          <a:p>
            <a:pPr lvl="1"/>
            <a:r>
              <a:rPr lang="en-US" altLang="en-US" dirty="0">
                <a:solidFill>
                  <a:srgbClr val="009900"/>
                </a:solidFill>
              </a:rPr>
              <a:t>Like a puzzle, or a “word problem” from grade school math.</a:t>
            </a:r>
          </a:p>
          <a:p>
            <a:pPr lvl="2"/>
            <a:r>
              <a:rPr lang="en-US" altLang="en-US" dirty="0"/>
              <a:t>What is the starting state of the system?</a:t>
            </a:r>
          </a:p>
          <a:p>
            <a:pPr lvl="2"/>
            <a:r>
              <a:rPr lang="en-US" altLang="en-US" dirty="0"/>
              <a:t>What is the desired ending state?</a:t>
            </a:r>
          </a:p>
          <a:p>
            <a:pPr lvl="2"/>
            <a:r>
              <a:rPr lang="en-US" altLang="en-US" dirty="0"/>
              <a:t>How do we move from one state to another?</a:t>
            </a:r>
            <a:br>
              <a:rPr lang="en-US" altLang="en-US" dirty="0"/>
            </a:br>
            <a:endParaRPr lang="en-US" altLang="en-US" dirty="0"/>
          </a:p>
          <a:p>
            <a:pPr lvl="1"/>
            <a:r>
              <a:rPr lang="en-US" altLang="en-US" dirty="0">
                <a:solidFill>
                  <a:srgbClr val="009900"/>
                </a:solidFill>
              </a:rPr>
              <a:t>Recognize English words that correlate to three basic constructs:</a:t>
            </a:r>
          </a:p>
          <a:p>
            <a:pPr lvl="2"/>
            <a:r>
              <a:rPr lang="en-US" altLang="en-US" dirty="0"/>
              <a:t>“do A </a:t>
            </a:r>
            <a:r>
              <a:rPr lang="en-US" altLang="en-US" dirty="0">
                <a:solidFill>
                  <a:srgbClr val="CE0000"/>
                </a:solidFill>
              </a:rPr>
              <a:t>then</a:t>
            </a:r>
            <a:r>
              <a:rPr lang="en-US" altLang="en-US" dirty="0"/>
              <a:t> do B” </a:t>
            </a:r>
            <a:r>
              <a:rPr lang="en-US" altLang="en-US" dirty="0">
                <a:sym typeface="Symbol" panose="05050102010706020507" pitchFamily="18" charset="2"/>
              </a:rPr>
              <a:t> 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sequential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“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if</a:t>
            </a:r>
            <a:r>
              <a:rPr lang="en-US" altLang="en-US" dirty="0">
                <a:sym typeface="Symbol" panose="05050102010706020507" pitchFamily="18" charset="2"/>
              </a:rPr>
              <a:t> G, then do H”  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conditional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“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for each</a:t>
            </a:r>
            <a:r>
              <a:rPr lang="en-US" altLang="en-US" dirty="0">
                <a:sym typeface="Symbol" panose="05050102010706020507" pitchFamily="18" charset="2"/>
              </a:rPr>
              <a:t> X, do Y”  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iterative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“do Z 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until</a:t>
            </a:r>
            <a:r>
              <a:rPr lang="en-US" altLang="en-US" dirty="0">
                <a:sym typeface="Symbol" panose="05050102010706020507" pitchFamily="18" charset="2"/>
              </a:rPr>
              <a:t> W”  </a:t>
            </a:r>
            <a:r>
              <a:rPr lang="en-US" altLang="en-US" dirty="0">
                <a:solidFill>
                  <a:srgbClr val="CE0000"/>
                </a:solidFill>
                <a:sym typeface="Symbol" panose="05050102010706020507" pitchFamily="18" charset="2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1218189204"/>
      </p:ext>
    </p:extLst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Documents\ece206\mh-slides\PattPatel.pot</Template>
  <TotalTime>2635</TotalTime>
  <Words>1825</Words>
  <Application>Microsoft Office PowerPoint</Application>
  <PresentationFormat>Widescreen</PresentationFormat>
  <Paragraphs>528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Courier New</vt:lpstr>
      <vt:lpstr>Garamond</vt:lpstr>
      <vt:lpstr>Tahoma</vt:lpstr>
      <vt:lpstr>Times New Roman</vt:lpstr>
      <vt:lpstr>Wingdings</vt:lpstr>
      <vt:lpstr>Wingdings 2</vt:lpstr>
      <vt:lpstr>PattPatel</vt:lpstr>
      <vt:lpstr>VISIO</vt:lpstr>
      <vt:lpstr>Visio</vt:lpstr>
      <vt:lpstr>Chapter 6 Programming Most of the material is left for your to study yourself.</vt:lpstr>
      <vt:lpstr>Solving Complex Problems - Less coding more writing</vt:lpstr>
      <vt:lpstr>Stepwise Refinement</vt:lpstr>
      <vt:lpstr>Problem Statement</vt:lpstr>
      <vt:lpstr>Three Basic Constructs</vt:lpstr>
      <vt:lpstr>Sequential</vt:lpstr>
      <vt:lpstr>Conditional</vt:lpstr>
      <vt:lpstr>Iterative</vt:lpstr>
      <vt:lpstr>Problem Solving Skills</vt:lpstr>
      <vt:lpstr>LC-3 Control Instructions</vt:lpstr>
      <vt:lpstr>Code for Conditional</vt:lpstr>
      <vt:lpstr>Code for Iteration</vt:lpstr>
      <vt:lpstr>Example: Counting Characters</vt:lpstr>
      <vt:lpstr>Refining B</vt:lpstr>
      <vt:lpstr>Refining B1</vt:lpstr>
      <vt:lpstr>Refining B2 and B3</vt:lpstr>
      <vt:lpstr>The Last Step: LC-3 Instructions</vt:lpstr>
      <vt:lpstr>Debugging</vt:lpstr>
      <vt:lpstr>Definitions</vt:lpstr>
      <vt:lpstr>Debugging</vt:lpstr>
      <vt:lpstr>Debugging Operations</vt:lpstr>
      <vt:lpstr>LC-3 Simulator</vt:lpstr>
      <vt:lpstr>Types of Errors</vt:lpstr>
      <vt:lpstr>Tracing the Program</vt:lpstr>
      <vt:lpstr>Example 1: Multiply</vt:lpstr>
      <vt:lpstr>Debugging the Multiply Program</vt:lpstr>
      <vt:lpstr>Example 2: Summing an Array of Numbers</vt:lpstr>
      <vt:lpstr>Debugging the Summing Program</vt:lpstr>
      <vt:lpstr>Example 3: Looking for a 5</vt:lpstr>
      <vt:lpstr>Debugging the Fives Program</vt:lpstr>
      <vt:lpstr>Example 4: Finding First 1 in a Word</vt:lpstr>
      <vt:lpstr>Debugging the First-One Program</vt:lpstr>
      <vt:lpstr>Debugging: Lessons Learned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</dc:title>
  <dc:creator>Greg Byrd</dc:creator>
  <cp:lastModifiedBy>Phil Sharp</cp:lastModifiedBy>
  <cp:revision>80</cp:revision>
  <cp:lastPrinted>1999-01-05T13:39:18Z</cp:lastPrinted>
  <dcterms:created xsi:type="dcterms:W3CDTF">2000-06-30T15:30:51Z</dcterms:created>
  <dcterms:modified xsi:type="dcterms:W3CDTF">2020-03-03T16:19:44Z</dcterms:modified>
</cp:coreProperties>
</file>