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Sharp" initials="PS" lastIdx="1" clrIdx="0">
    <p:extLst>
      <p:ext uri="{19B8F6BF-5375-455C-9EA6-DF929625EA0E}">
        <p15:presenceInfo xmlns:p15="http://schemas.microsoft.com/office/powerpoint/2012/main" userId="65758b65465d04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00"/>
    <a:srgbClr val="FF7C80"/>
    <a:srgbClr val="336699"/>
    <a:srgbClr val="6699FF"/>
    <a:srgbClr val="DDDDDD"/>
    <a:srgbClr val="EAEAEA"/>
    <a:srgbClr val="4D4D4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0" autoAdjust="0"/>
    <p:restoredTop sz="90929"/>
  </p:normalViewPr>
  <p:slideViewPr>
    <p:cSldViewPr>
      <p:cViewPr varScale="1">
        <p:scale>
          <a:sx n="86" d="100"/>
          <a:sy n="86" d="100"/>
        </p:scale>
        <p:origin x="92" y="84"/>
      </p:cViewPr>
      <p:guideLst>
        <p:guide orient="horz" pos="16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54" y="-7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595BABDE-BF51-BE4A-A11A-C89232053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2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fld id="{29B8CFE5-37FC-2042-895A-D59122908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16904-1184-4CB7-8BD4-5A971F8603A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141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0CC60-5F0C-43F2-8428-6C8AFF9D56F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891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9150D-3AC4-4187-ADF0-2A589C01860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09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4CD7E-7201-4566-84D8-487D96746EC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524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FC5B9-5935-4889-869A-F447CA50666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182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3EF44-8C15-449B-B979-554580DE5FA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701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68659-7691-4BE6-B68D-320A37762F6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439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919B-04F7-422F-A9C2-E197114E65F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680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7311D-622D-49F1-9C80-7CA2E56953D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197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FD3A6-E9F7-4CF0-9F72-001D75CF889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147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DD7F1-4E4E-4F8D-83E0-F8666729CC3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331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47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19173-AF88-4DD9-A96F-86B9C6291DF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You will learn more about this in 370, but in modern hardware and operating systems the OS kernel has high </a:t>
            </a:r>
            <a:r>
              <a:rPr lang="en-US" altLang="en-US" dirty="0" err="1"/>
              <a:t>privilges</a:t>
            </a:r>
            <a:r>
              <a:rPr lang="en-US" altLang="en-US" dirty="0"/>
              <a:t> than user programs and so certain activities must be performed by calling kernel functions</a:t>
            </a:r>
          </a:p>
        </p:txBody>
      </p:sp>
    </p:spTree>
    <p:extLst>
      <p:ext uri="{BB962C8B-B14F-4D97-AF65-F5344CB8AC3E}">
        <p14:creationId xmlns:p14="http://schemas.microsoft.com/office/powerpoint/2010/main" val="1964572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46C51-7C89-4B2A-93C7-151416A9B01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32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32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086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F95E3-8475-4920-B488-09B69F3F105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5683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721DF-5792-4A5E-AF8F-9340C6722C9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697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2697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6929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5360-AA53-4AFC-8411-E764F076328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735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19138"/>
            <a:ext cx="6391275" cy="3595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SQRT replaced by the linker with the address of the square root function in </a:t>
            </a:r>
            <a:r>
              <a:rPr lang="en-US"/>
              <a:t>the separate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8CFE5-37FC-2042-895A-D59122908D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0B52B-2516-4302-90D8-13F4E3BBCA1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950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950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335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A29E6-85A1-4F83-87C9-C9BD395143F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8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8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8 bit trap vector is a location in memory x00 – </a:t>
            </a:r>
            <a:r>
              <a:rPr lang="en-US" altLang="en-US" dirty="0" err="1"/>
              <a:t>xFF</a:t>
            </a:r>
            <a:r>
              <a:rPr lang="en-US" altLang="en-US" dirty="0"/>
              <a:t> the value at this location is the address of the system call being called by the TRAP</a:t>
            </a:r>
          </a:p>
        </p:txBody>
      </p:sp>
    </p:spTree>
    <p:extLst>
      <p:ext uri="{BB962C8B-B14F-4D97-AF65-F5344CB8AC3E}">
        <p14:creationId xmlns:p14="http://schemas.microsoft.com/office/powerpoint/2010/main" val="364204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221F1-46E9-4C58-A251-298C9DD224C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Store the current PC then generate an address to load into the PC. First generate a memory address by zero extending the TRAP vector, then get the value at that location in memory and load it into the PC</a:t>
            </a:r>
          </a:p>
        </p:txBody>
      </p:sp>
    </p:spTree>
    <p:extLst>
      <p:ext uri="{BB962C8B-B14F-4D97-AF65-F5344CB8AC3E}">
        <p14:creationId xmlns:p14="http://schemas.microsoft.com/office/powerpoint/2010/main" val="3731139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2FD59-5BC4-4E2E-98CB-8B0BA51031A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643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64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564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1ABB-A6A0-411B-A761-4D7EFDBA9F1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5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9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80F77-EE04-4A5F-B955-5C7DD907445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4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02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3ECD0-DE6D-4A83-A1C5-160B101CAB7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143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92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4673600" y="2286000"/>
            <a:ext cx="6908800" cy="2133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3235" name="Text Box 3075"/>
          <p:cNvSpPr txBox="1">
            <a:spLocks noChangeArrowheads="1"/>
          </p:cNvSpPr>
          <p:nvPr/>
        </p:nvSpPr>
        <p:spPr bwMode="auto">
          <a:xfrm>
            <a:off x="1625600" y="533400"/>
            <a:ext cx="944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pic>
        <p:nvPicPr>
          <p:cNvPr id="223236" name="Picture 3076" descr="C:\Documents and Settings\Greg Byrd\My Documents\ece206\mh-slides\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677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3513267-C7B5-234C-8E8D-6DF96A15E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609600"/>
            <a:ext cx="2895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8483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119ECB58-158D-9648-8908-1ACBB3A368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115824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11582400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EBB80772-255F-E745-8703-1B87C783E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5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22DEA22B-81B0-9B41-8166-E3BEBDEE2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56B5A2A5-BB5E-6E40-919A-A331FD629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4B44C3B-DB66-4044-849A-9C95E9CB9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EB98C97-E24F-1740-AE7F-BC7C4C19B1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624EBBF1-227F-CA41-87E0-00F532870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8A8266D-FA70-944A-A9A8-6C7056716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BFC30448-5EDB-A74C-92DA-E400BFDD8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09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1158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2211" name="Rectangle 40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2212" name="Rectangle 410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314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r>
              <a:rPr lang="en-US"/>
              <a:t>12-</a:t>
            </a:r>
            <a:fld id="{6B1FEC3F-498E-4A41-8AB5-830BFB689A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n7.org/linux/man-pages/man2/syscalls.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2286000"/>
            <a:ext cx="4953000" cy="2133600"/>
          </a:xfrm>
        </p:spPr>
        <p:txBody>
          <a:bodyPr/>
          <a:lstStyle/>
          <a:p>
            <a:r>
              <a:rPr lang="en-US" altLang="en-US" sz="4800"/>
              <a:t>Chapter 9</a:t>
            </a:r>
            <a:br>
              <a:rPr lang="en-US" altLang="en-US" sz="4800"/>
            </a:br>
            <a:r>
              <a:rPr lang="en-US" altLang="en-US" sz="4800" b="0"/>
              <a:t>TRAP Routines and</a:t>
            </a:r>
            <a:br>
              <a:rPr lang="en-US" altLang="en-US" sz="4800" b="0"/>
            </a:br>
            <a:r>
              <a:rPr lang="en-US" altLang="en-US" sz="4800" b="0"/>
              <a:t>Subroutines</a:t>
            </a:r>
            <a:endParaRPr lang="en-US" altLang="en-US" sz="480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905000" y="66405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8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Output Service Routine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0"/>
            <a:ext cx="8686800" cy="5105400"/>
          </a:xfrm>
        </p:spPr>
        <p:txBody>
          <a:bodyPr/>
          <a:lstStyle/>
          <a:p>
            <a:r>
              <a:rPr lang="en-US" altLang="en-US" sz="2000">
                <a:latin typeface="Courier New" panose="02070309020205020404" pitchFamily="49" charset="0"/>
              </a:rPr>
              <a:t>		.ORIG x0430		; </a:t>
            </a:r>
            <a:r>
              <a:rPr lang="en-US" altLang="en-US" sz="2000" b="0" i="1">
                <a:solidFill>
                  <a:srgbClr val="009900"/>
                </a:solidFill>
              </a:rPr>
              <a:t>syscall address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		ST	R7, SaveR7	; </a:t>
            </a:r>
            <a:r>
              <a:rPr lang="en-US" altLang="en-US" sz="2000" b="0" i="1">
                <a:solidFill>
                  <a:srgbClr val="009900"/>
                </a:solidFill>
              </a:rPr>
              <a:t>save R7 &amp; R1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		ST	R1, SaveR1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>
                <a:solidFill>
                  <a:srgbClr val="CE0000"/>
                </a:solidFill>
                <a:latin typeface="Courier New" panose="02070309020205020404" pitchFamily="49" charset="0"/>
              </a:rPr>
              <a:t>----- Write character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TryWrite	LDI	R1, CRTSR	; </a:t>
            </a:r>
            <a:r>
              <a:rPr lang="en-US" altLang="en-US" sz="2000" b="0" i="1">
                <a:solidFill>
                  <a:srgbClr val="009900"/>
                </a:solidFill>
              </a:rPr>
              <a:t>get status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		BRzp	TryWrite	; </a:t>
            </a:r>
            <a:r>
              <a:rPr lang="en-US" altLang="en-US" sz="2000" b="0" i="1">
                <a:solidFill>
                  <a:srgbClr val="009900"/>
                </a:solidFill>
              </a:rPr>
              <a:t>look for bit 15 on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WriteIt	STI	R0, CRTDR	; </a:t>
            </a:r>
            <a:r>
              <a:rPr lang="en-US" altLang="en-US" sz="2000" b="0" i="1">
                <a:solidFill>
                  <a:srgbClr val="009900"/>
                </a:solidFill>
              </a:rPr>
              <a:t>write char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>
                <a:solidFill>
                  <a:srgbClr val="CE0000"/>
                </a:solidFill>
                <a:latin typeface="Courier New" panose="02070309020205020404" pitchFamily="49" charset="0"/>
              </a:rPr>
              <a:t>----- Return from TRAP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Return	LD	R1, SaveR1	; </a:t>
            </a:r>
            <a:r>
              <a:rPr lang="en-US" altLang="en-US" sz="2000" b="0" i="1">
                <a:solidFill>
                  <a:srgbClr val="009900"/>
                </a:solidFill>
              </a:rPr>
              <a:t>restore R1 &amp; R7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		LD	R7, SaveR7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		</a:t>
            </a:r>
            <a:r>
              <a:rPr lang="en-US" altLang="en-US" i="1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r>
              <a:rPr lang="en-US" altLang="en-US" sz="2000">
                <a:latin typeface="Courier New" panose="02070309020205020404" pitchFamily="49" charset="0"/>
              </a:rPr>
              <a:t>			; </a:t>
            </a:r>
            <a:r>
              <a:rPr lang="en-US" altLang="en-US" sz="2000" b="0" i="1">
                <a:solidFill>
                  <a:srgbClr val="009900"/>
                </a:solidFill>
              </a:rPr>
              <a:t>back to user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CRTSR		.FILL	xF3FC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CRTDR		.FILL	xF3FF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SaveR1	.FILL	0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SaveR7	.FILL	0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		.END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8001000" y="4724400"/>
            <a:ext cx="221773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stored in table,</a:t>
            </a:r>
            <a:br>
              <a:rPr lang="en-US" altLang="en-US">
                <a:solidFill>
                  <a:schemeClr val="accent2"/>
                </a:solidFill>
              </a:rPr>
            </a:br>
            <a:r>
              <a:rPr lang="en-US" altLang="en-US">
                <a:solidFill>
                  <a:schemeClr val="accent2"/>
                </a:solidFill>
              </a:rPr>
              <a:t>location x21</a:t>
            </a:r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8610600" y="12192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9677400" y="1219200"/>
            <a:ext cx="0" cy="3505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1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TRAP Routines and their Assembler Names</a:t>
            </a:r>
          </a:p>
        </p:txBody>
      </p:sp>
      <p:graphicFrame>
        <p:nvGraphicFramePr>
          <p:cNvPr id="106577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33070"/>
              </p:ext>
            </p:extLst>
          </p:nvPr>
        </p:nvGraphicFramePr>
        <p:xfrm>
          <a:off x="1295400" y="1524000"/>
          <a:ext cx="7086600" cy="305054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vector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symbol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routine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GETC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read a single character (no echo)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OUT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output a character to the monitor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PUTS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write a string to the console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print prompt to console,</a:t>
                      </a:r>
                      <a:b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read and echo  character from keyboard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 indent="115888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indent="114300" algn="l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 indent="18097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 indent="288925" algn="l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indent="288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halt the program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711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Saving and Restoring Registers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11582400" cy="5486400"/>
          </a:xfrm>
        </p:spPr>
        <p:txBody>
          <a:bodyPr/>
          <a:lstStyle/>
          <a:p>
            <a:r>
              <a:rPr lang="en-US" altLang="en-US" dirty="0"/>
              <a:t>Must save the value of a register if:</a:t>
            </a:r>
          </a:p>
          <a:p>
            <a:pPr lvl="1"/>
            <a:r>
              <a:rPr lang="en-US" altLang="en-US" sz="2400" dirty="0"/>
              <a:t>Its value will be destroyed by service routine, and</a:t>
            </a:r>
          </a:p>
          <a:p>
            <a:pPr lvl="1"/>
            <a:r>
              <a:rPr lang="en-US" altLang="en-US" sz="2400" dirty="0"/>
              <a:t>We will need to use the value after that action.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Who saves?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caller of service routine?</a:t>
            </a:r>
          </a:p>
          <a:p>
            <a:pPr lvl="2"/>
            <a:r>
              <a:rPr lang="en-US" altLang="en-US" dirty="0"/>
              <a:t>knows what it needs later, but may not know what gets altered by called routine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called service routine?</a:t>
            </a:r>
          </a:p>
          <a:p>
            <a:pPr lvl="2"/>
            <a:r>
              <a:rPr lang="en-US" altLang="en-US" dirty="0"/>
              <a:t>knows what it alters, but does not know what will be needed later by calling routine</a:t>
            </a:r>
          </a:p>
        </p:txBody>
      </p:sp>
    </p:spTree>
    <p:extLst>
      <p:ext uri="{BB962C8B-B14F-4D97-AF65-F5344CB8AC3E}">
        <p14:creationId xmlns:p14="http://schemas.microsoft.com/office/powerpoint/2010/main" val="1405700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952500"/>
            <a:ext cx="8915400" cy="4953000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</a:rPr>
              <a:t>		</a:t>
            </a:r>
            <a:r>
              <a:rPr lang="en-US" altLang="en-US" dirty="0">
                <a:latin typeface="Courier New" panose="02070309020205020404" pitchFamily="49" charset="0"/>
              </a:rPr>
              <a:t>LEA	R3, Binary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LD	R6, ASCII	 ; </a:t>
            </a:r>
            <a:r>
              <a:rPr lang="en-US" altLang="en-US" sz="2000" dirty="0">
                <a:latin typeface="Courier New" panose="02070309020205020404" pitchFamily="49" charset="0"/>
              </a:rPr>
              <a:t>char-&gt;digit template</a:t>
            </a:r>
            <a:r>
              <a:rPr lang="en-US" altLang="en-US" dirty="0">
                <a:latin typeface="Courier New" panose="02070309020205020404" pitchFamily="49" charset="0"/>
              </a:rPr>
              <a:t>			LD	R7, COUNT	 ; </a:t>
            </a:r>
            <a:r>
              <a:rPr lang="en-US" altLang="en-US" sz="2000" dirty="0">
                <a:latin typeface="Courier New" panose="02070309020205020404" pitchFamily="49" charset="0"/>
              </a:rPr>
              <a:t>initialize to 10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AGAIN		TRAP	x23		 ; </a:t>
            </a:r>
            <a:r>
              <a:rPr lang="en-US" altLang="en-US" sz="2000" dirty="0">
                <a:latin typeface="Courier New" panose="02070309020205020404" pitchFamily="49" charset="0"/>
              </a:rPr>
              <a:t>Get char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ADD	R0, R0, R6	 ; </a:t>
            </a:r>
            <a:r>
              <a:rPr lang="en-US" altLang="en-US" sz="2000" dirty="0">
                <a:latin typeface="Courier New" panose="02070309020205020404" pitchFamily="49" charset="0"/>
              </a:rPr>
              <a:t>convert to number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STR	R0, R3, #0	 ; </a:t>
            </a:r>
            <a:r>
              <a:rPr lang="en-US" altLang="en-US" sz="2000" dirty="0">
                <a:latin typeface="Courier New" panose="02070309020205020404" pitchFamily="49" charset="0"/>
              </a:rPr>
              <a:t>store number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ADD	R3, R3, #1	 ; </a:t>
            </a:r>
            <a:r>
              <a:rPr lang="en-US" altLang="en-US" sz="2000" dirty="0" err="1">
                <a:latin typeface="Courier New" panose="02070309020205020404" pitchFamily="49" charset="0"/>
              </a:rPr>
              <a:t>incr</a:t>
            </a:r>
            <a:r>
              <a:rPr lang="en-US" altLang="en-US" sz="2000" dirty="0">
                <a:latin typeface="Courier New" panose="02070309020205020404" pitchFamily="49" charset="0"/>
              </a:rPr>
              <a:t> pointer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ADD	R7, R7, -1	 ; </a:t>
            </a:r>
            <a:r>
              <a:rPr lang="en-US" altLang="en-US" sz="2000" dirty="0" err="1">
                <a:latin typeface="Courier New" panose="02070309020205020404" pitchFamily="49" charset="0"/>
              </a:rPr>
              <a:t>decr</a:t>
            </a:r>
            <a:r>
              <a:rPr lang="en-US" altLang="en-US" sz="2000" dirty="0">
                <a:latin typeface="Courier New" panose="02070309020205020404" pitchFamily="49" charset="0"/>
              </a:rPr>
              <a:t> counter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</a:rPr>
              <a:t>BRp</a:t>
            </a:r>
            <a:r>
              <a:rPr lang="en-US" altLang="en-US" dirty="0">
                <a:latin typeface="Courier New" panose="02070309020205020404" pitchFamily="49" charset="0"/>
              </a:rPr>
              <a:t>	AGAIN		 ; </a:t>
            </a:r>
            <a:r>
              <a:rPr lang="en-US" altLang="en-US" sz="2000" dirty="0">
                <a:latin typeface="Courier New" panose="02070309020205020404" pitchFamily="49" charset="0"/>
              </a:rPr>
              <a:t>more?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</a:rPr>
              <a:t>BRnzp</a:t>
            </a:r>
            <a:r>
              <a:rPr lang="en-US" altLang="en-US" dirty="0">
                <a:latin typeface="Courier New" panose="02070309020205020404" pitchFamily="49" charset="0"/>
              </a:rPr>
              <a:t> NEXT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ASCII		.FILL	 xFFD0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COUNT		.FILL	 #10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Binary	.BLKW #10</a:t>
            </a:r>
          </a:p>
        </p:txBody>
      </p:sp>
      <p:sp>
        <p:nvSpPr>
          <p:cNvPr id="108548" name="Text Box 1028"/>
          <p:cNvSpPr txBox="1">
            <a:spLocks noChangeArrowheads="1"/>
          </p:cNvSpPr>
          <p:nvPr/>
        </p:nvSpPr>
        <p:spPr bwMode="auto">
          <a:xfrm>
            <a:off x="6019800" y="4953000"/>
            <a:ext cx="441483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What’s wrong with this routine?</a:t>
            </a:r>
            <a:b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What happens to R7?</a:t>
            </a:r>
          </a:p>
        </p:txBody>
      </p:sp>
    </p:spTree>
    <p:extLst>
      <p:ext uri="{BB962C8B-B14F-4D97-AF65-F5344CB8AC3E}">
        <p14:creationId xmlns:p14="http://schemas.microsoft.com/office/powerpoint/2010/main" val="228828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Saving and Restoring Registers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11201400" cy="5181600"/>
          </a:xfrm>
        </p:spPr>
        <p:txBody>
          <a:bodyPr/>
          <a:lstStyle/>
          <a:p>
            <a:r>
              <a:rPr lang="en-US" altLang="en-US" dirty="0"/>
              <a:t>Called routine -- </a:t>
            </a:r>
            <a:r>
              <a:rPr lang="en-US" altLang="en-US" b="0" i="1" dirty="0">
                <a:solidFill>
                  <a:srgbClr val="CE0000"/>
                </a:solidFill>
              </a:rPr>
              <a:t>“</a:t>
            </a:r>
            <a:r>
              <a:rPr lang="en-US" altLang="en-US" b="0" i="1" dirty="0" err="1">
                <a:solidFill>
                  <a:srgbClr val="CE0000"/>
                </a:solidFill>
              </a:rPr>
              <a:t>callee</a:t>
            </a:r>
            <a:r>
              <a:rPr lang="en-US" altLang="en-US" b="0" i="1" dirty="0">
                <a:solidFill>
                  <a:srgbClr val="CE0000"/>
                </a:solidFill>
              </a:rPr>
              <a:t>-save”</a:t>
            </a:r>
            <a:endParaRPr lang="en-US" altLang="en-US" dirty="0">
              <a:solidFill>
                <a:srgbClr val="CE0000"/>
              </a:solidFill>
            </a:endParaRPr>
          </a:p>
          <a:p>
            <a:pPr lvl="1"/>
            <a:r>
              <a:rPr lang="en-US" altLang="en-US" dirty="0"/>
              <a:t>Before start, save any registers that will be altered (unless altered value is desired by calling program!)</a:t>
            </a:r>
          </a:p>
          <a:p>
            <a:pPr lvl="1"/>
            <a:r>
              <a:rPr lang="en-US" altLang="en-US" dirty="0"/>
              <a:t>Before return, restore those same registers</a:t>
            </a:r>
          </a:p>
          <a:p>
            <a:endParaRPr lang="en-US" altLang="en-US" dirty="0"/>
          </a:p>
          <a:p>
            <a:r>
              <a:rPr lang="en-US" altLang="en-US" dirty="0"/>
              <a:t>Calling routine -- </a:t>
            </a:r>
            <a:r>
              <a:rPr lang="en-US" altLang="en-US" b="0" i="1" dirty="0">
                <a:solidFill>
                  <a:srgbClr val="CE0000"/>
                </a:solidFill>
              </a:rPr>
              <a:t>“caller-save”</a:t>
            </a:r>
            <a:endParaRPr lang="en-US" altLang="en-US" dirty="0">
              <a:solidFill>
                <a:srgbClr val="CE0000"/>
              </a:solidFill>
            </a:endParaRPr>
          </a:p>
          <a:p>
            <a:pPr lvl="1"/>
            <a:r>
              <a:rPr lang="en-US" altLang="en-US" dirty="0"/>
              <a:t>Save registers destroyed by own instructions or by called routines (if known), if values needed later</a:t>
            </a:r>
          </a:p>
          <a:p>
            <a:pPr lvl="2"/>
            <a:r>
              <a:rPr lang="en-US" altLang="en-US" dirty="0"/>
              <a:t>save R7 before TRAP</a:t>
            </a:r>
          </a:p>
          <a:p>
            <a:pPr lvl="2"/>
            <a:r>
              <a:rPr lang="en-US" altLang="en-US" dirty="0"/>
              <a:t>save R0 before TRAP x23 (input character)</a:t>
            </a:r>
          </a:p>
          <a:p>
            <a:pPr lvl="1"/>
            <a:r>
              <a:rPr lang="en-US" altLang="en-US" dirty="0"/>
              <a:t>Or avoid using those registers altogether</a:t>
            </a:r>
          </a:p>
          <a:p>
            <a:endParaRPr lang="en-US" altLang="en-US" dirty="0"/>
          </a:p>
          <a:p>
            <a:r>
              <a:rPr lang="en-US" altLang="en-US" b="0" i="1" dirty="0">
                <a:solidFill>
                  <a:schemeClr val="accent2"/>
                </a:solidFill>
              </a:rPr>
              <a:t>Values are saved by storing them in memory.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2078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11582400" cy="4953000"/>
          </a:xfrm>
        </p:spPr>
        <p:txBody>
          <a:bodyPr/>
          <a:lstStyle/>
          <a:p>
            <a:r>
              <a:rPr lang="en-US" altLang="en-US" dirty="0"/>
              <a:t>Can a service routine call another service routine?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Yes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so, is there anything special the calling service routine must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Save R7 before call and restore R7 after called service routine returns so calling routine can return to the correct address</a:t>
            </a:r>
          </a:p>
        </p:txBody>
      </p:sp>
    </p:spTree>
    <p:extLst>
      <p:ext uri="{BB962C8B-B14F-4D97-AF65-F5344CB8AC3E}">
        <p14:creationId xmlns:p14="http://schemas.microsoft.com/office/powerpoint/2010/main" val="310825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User Code?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11582400" cy="4953000"/>
          </a:xfrm>
        </p:spPr>
        <p:txBody>
          <a:bodyPr/>
          <a:lstStyle/>
          <a:p>
            <a:r>
              <a:rPr lang="en-US" altLang="en-US" dirty="0"/>
              <a:t>Service routines provide three main functions:</a:t>
            </a:r>
          </a:p>
          <a:p>
            <a:r>
              <a:rPr lang="en-US" altLang="en-US" dirty="0"/>
              <a:t>1. Shield programmers from system-specific details.</a:t>
            </a:r>
          </a:p>
          <a:p>
            <a:r>
              <a:rPr lang="en-US" altLang="en-US" dirty="0"/>
              <a:t>2. Write frequently-used code just once.</a:t>
            </a:r>
          </a:p>
          <a:p>
            <a:r>
              <a:rPr lang="en-US" altLang="en-US" dirty="0"/>
              <a:t>3. Protect system resources from malicious/clumsy programmers.</a:t>
            </a:r>
          </a:p>
          <a:p>
            <a:endParaRPr lang="en-US" altLang="en-US" dirty="0"/>
          </a:p>
          <a:p>
            <a:r>
              <a:rPr lang="en-US" altLang="en-US" dirty="0"/>
              <a:t>Are there any reasons to provide the same functions for non-system (user) code? 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Reuse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Split up work between programmers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Raise the level of abstraction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Increase readability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8539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Subroutines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11506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CE0000"/>
                </a:solidFill>
              </a:rPr>
              <a:t>subroutine</a:t>
            </a:r>
            <a:r>
              <a:rPr lang="en-US" altLang="en-US" dirty="0"/>
              <a:t> is a program fragment that: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lives in user space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performs a well-defined task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is invoked (called) by another user program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returns control to the calling program when finished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Like a service routine, but not part of the OS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not concerned with protecting hardware resources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 special privilege required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Reasons for subroutines: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reuse useful (and debugged!) code without having to keep typing it in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divide task among multiple programmers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 vendor-supplied </a:t>
            </a:r>
            <a:r>
              <a:rPr lang="en-US" altLang="en-US" b="0" i="1" dirty="0"/>
              <a:t>library</a:t>
            </a:r>
            <a:r>
              <a:rPr lang="en-US" altLang="en-US" dirty="0"/>
              <a:t> of useful routines</a:t>
            </a:r>
          </a:p>
        </p:txBody>
      </p:sp>
    </p:spTree>
    <p:extLst>
      <p:ext uri="{BB962C8B-B14F-4D97-AF65-F5344CB8AC3E}">
        <p14:creationId xmlns:p14="http://schemas.microsoft.com/office/powerpoint/2010/main" val="2147954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JSR Instruction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11201400" cy="4267200"/>
          </a:xfrm>
        </p:spPr>
        <p:txBody>
          <a:bodyPr/>
          <a:lstStyle/>
          <a:p>
            <a:r>
              <a:rPr lang="en-US" altLang="en-US" dirty="0"/>
              <a:t>Jumps to a location (like a branch but unconditional), and saves current PC (</a:t>
            </a:r>
            <a:r>
              <a:rPr lang="en-US" altLang="en-US" dirty="0" err="1"/>
              <a:t>addr</a:t>
            </a:r>
            <a:r>
              <a:rPr lang="en-US" altLang="en-US" dirty="0"/>
              <a:t> of next instruction) in R7.</a:t>
            </a:r>
          </a:p>
          <a:p>
            <a:pPr lvl="1"/>
            <a:r>
              <a:rPr lang="en-US" altLang="en-US" dirty="0"/>
              <a:t>saving the return address is called “linking”</a:t>
            </a:r>
          </a:p>
          <a:p>
            <a:pPr lvl="1"/>
            <a:r>
              <a:rPr lang="en-US" altLang="en-US" dirty="0"/>
              <a:t>target address is PC-relative </a:t>
            </a:r>
            <a:r>
              <a:rPr lang="en-US" altLang="en-US" b="0" dirty="0"/>
              <a:t>(PC + Sext(IR[10:0]))</a:t>
            </a:r>
          </a:p>
          <a:p>
            <a:pPr lvl="1"/>
            <a:r>
              <a:rPr lang="en-US" altLang="en-US" dirty="0"/>
              <a:t>bit 11 specifies addressing mode</a:t>
            </a:r>
          </a:p>
          <a:p>
            <a:pPr lvl="2"/>
            <a:r>
              <a:rPr lang="en-US" altLang="en-US" dirty="0"/>
              <a:t>if =1, PC-relative:  target address = PC + Sext(IR[10:0])</a:t>
            </a:r>
          </a:p>
          <a:p>
            <a:pPr lvl="2"/>
            <a:r>
              <a:rPr lang="en-US" altLang="en-US" dirty="0"/>
              <a:t>if =0, register: target address = contents of register IR[8:6]</a:t>
            </a:r>
          </a:p>
          <a:p>
            <a:endParaRPr lang="en-US" altLang="en-US" i="1" dirty="0"/>
          </a:p>
        </p:txBody>
      </p:sp>
      <p:pic>
        <p:nvPicPr>
          <p:cNvPr id="113672" name="Picture 8" descr="C:\common\PattPatel slides\e2\ch09-figures\ch09-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7440613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297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JSR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752600" y="6096001"/>
            <a:ext cx="7010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1600" dirty="0">
                <a:latin typeface="Arial" panose="020B0604020202020204" pitchFamily="34" charset="0"/>
              </a:rPr>
              <a:t>NOTE: PC has already been incremented during instruction fetch stage.</a:t>
            </a:r>
          </a:p>
        </p:txBody>
      </p:sp>
      <p:pic>
        <p:nvPicPr>
          <p:cNvPr id="160774" name="Picture 6" descr="C:\common\PattPatel slides\e2\ch09-figures\ch09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6253163" cy="445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7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Calls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11506200" cy="6001474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Certain operations require </a:t>
            </a:r>
            <a:r>
              <a:rPr lang="en-US" altLang="en-US" dirty="0">
                <a:solidFill>
                  <a:srgbClr val="009900"/>
                </a:solidFill>
              </a:rPr>
              <a:t>specialized knowledge </a:t>
            </a:r>
            <a:r>
              <a:rPr lang="en-US" altLang="en-US" dirty="0"/>
              <a:t>and </a:t>
            </a:r>
            <a:r>
              <a:rPr lang="en-US" altLang="en-US" dirty="0">
                <a:solidFill>
                  <a:srgbClr val="009900"/>
                </a:solidFill>
              </a:rPr>
              <a:t>protection</a:t>
            </a:r>
            <a:r>
              <a:rPr lang="en-US" alt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</a:t>
            </a:r>
            <a:r>
              <a:rPr lang="en-US" altLang="en-US"/>
              <a:t>pecific </a:t>
            </a:r>
            <a:r>
              <a:rPr lang="en-US" altLang="en-US" dirty="0"/>
              <a:t>knowledge of I/O device registers and the sequence of operations needed to use them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I/O resources shared among multiple users/programs; a mistake could affect lots of other users!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Not every programmer knows (or wants to know) this level of detail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Provide </a:t>
            </a:r>
            <a:r>
              <a:rPr lang="en-US" altLang="en-US" i="1" dirty="0">
                <a:solidFill>
                  <a:srgbClr val="CE0000"/>
                </a:solidFill>
              </a:rPr>
              <a:t>service routines</a:t>
            </a:r>
            <a:r>
              <a:rPr lang="en-US" altLang="en-US" b="0" i="1" dirty="0"/>
              <a:t> </a:t>
            </a:r>
            <a:r>
              <a:rPr lang="en-US" altLang="en-US" dirty="0"/>
              <a:t>or</a:t>
            </a:r>
            <a:r>
              <a:rPr lang="en-US" altLang="en-US" b="0" i="1" dirty="0"/>
              <a:t> </a:t>
            </a:r>
            <a:r>
              <a:rPr lang="en-US" altLang="en-US" i="1" dirty="0">
                <a:solidFill>
                  <a:srgbClr val="CE0000"/>
                </a:solidFill>
              </a:rPr>
              <a:t>system calls </a:t>
            </a:r>
            <a:r>
              <a:rPr lang="en-US" altLang="en-US" dirty="0"/>
              <a:t>(part of operating system) to safely and conveniently perform low-level, </a:t>
            </a:r>
            <a:r>
              <a:rPr lang="en-US" altLang="en-US" u="sng" dirty="0"/>
              <a:t>privileged</a:t>
            </a:r>
            <a:r>
              <a:rPr lang="en-US" altLang="en-US" dirty="0"/>
              <a:t> operations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Linux examples: open(), </a:t>
            </a:r>
            <a:r>
              <a:rPr lang="en-US" altLang="en-US" dirty="0" err="1"/>
              <a:t>rmdir</a:t>
            </a:r>
            <a:r>
              <a:rPr lang="en-US" altLang="en-US" dirty="0"/>
              <a:t>(), socket(), </a:t>
            </a:r>
            <a:r>
              <a:rPr lang="en-US" altLang="en-US" dirty="0" err="1"/>
              <a:t>mmap</a:t>
            </a:r>
            <a:r>
              <a:rPr lang="en-US" altLang="en-US" dirty="0"/>
              <a:t>()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http://man7.org/linux/man-pages/man2/syscalls.2.html</a:t>
            </a:r>
            <a:endParaRPr lang="en-US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0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JSRR Instruction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10668000" cy="3843337"/>
          </a:xfrm>
        </p:spPr>
        <p:txBody>
          <a:bodyPr/>
          <a:lstStyle/>
          <a:p>
            <a:r>
              <a:rPr lang="en-US" altLang="en-US" dirty="0"/>
              <a:t>Just like JSR, except Register addressing mode.</a:t>
            </a:r>
          </a:p>
          <a:p>
            <a:pPr lvl="1"/>
            <a:r>
              <a:rPr lang="en-US" altLang="en-US" dirty="0"/>
              <a:t>target address is Base Register</a:t>
            </a:r>
          </a:p>
          <a:p>
            <a:pPr lvl="1"/>
            <a:r>
              <a:rPr lang="en-US" altLang="en-US" dirty="0"/>
              <a:t>bit 11 specifies addressing mode</a:t>
            </a:r>
          </a:p>
          <a:p>
            <a:endParaRPr lang="en-US" altLang="en-US" dirty="0"/>
          </a:p>
          <a:p>
            <a:r>
              <a:rPr lang="en-US" altLang="en-US" dirty="0"/>
              <a:t>What important feature does JSRR provide that JSR does not?</a:t>
            </a:r>
          </a:p>
          <a:p>
            <a:endParaRPr lang="en-US" altLang="en-US" dirty="0"/>
          </a:p>
        </p:txBody>
      </p:sp>
      <p:pic>
        <p:nvPicPr>
          <p:cNvPr id="114696" name="Picture 8" descr="C:\common\PattPatel slides\e2\ch09-figures\ch09-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7513638" cy="6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327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JSRR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1752600" y="6096001"/>
            <a:ext cx="66511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600" dirty="0">
                <a:latin typeface="Arial" panose="020B0604020202020204" pitchFamily="34" charset="0"/>
              </a:rPr>
              <a:t>NOTE: PC has already been incremented during instruction fetch stage.</a:t>
            </a:r>
          </a:p>
        </p:txBody>
      </p:sp>
      <p:pic>
        <p:nvPicPr>
          <p:cNvPr id="161799" name="Picture 7" descr="C:\common\PattPatel slides\e2\ch09-figures\ch09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981201"/>
            <a:ext cx="6892925" cy="241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00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Returning from a Subroutine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0656" y="3810000"/>
            <a:ext cx="8686800" cy="4572000"/>
          </a:xfrm>
        </p:spPr>
        <p:txBody>
          <a:bodyPr/>
          <a:lstStyle/>
          <a:p>
            <a:r>
              <a:rPr lang="en-US" altLang="en-US" dirty="0"/>
              <a:t>RET (JMP R7) gets us back to the calling routine.</a:t>
            </a:r>
          </a:p>
          <a:p>
            <a:pPr lvl="1"/>
            <a:r>
              <a:rPr lang="en-US" altLang="en-US" dirty="0"/>
              <a:t>just like TRAP</a:t>
            </a:r>
          </a:p>
          <a:p>
            <a:endParaRPr lang="en-US" altLang="en-US" dirty="0"/>
          </a:p>
        </p:txBody>
      </p:sp>
      <p:pic>
        <p:nvPicPr>
          <p:cNvPr id="5" name="Picture 7" descr="C:\Documents and Settings\gbyrd\My Documents\ece206\mh-slides\e2\ch05-figures\ch05-29a.png">
            <a:extLst>
              <a:ext uri="{FF2B5EF4-FFF2-40B4-BE49-F238E27FC236}">
                <a16:creationId xmlns:a16="http://schemas.microsoft.com/office/drawing/2014/main" id="{95E89007-D569-48E9-A6F8-BAF1CE57E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070" y="1679868"/>
            <a:ext cx="5880360" cy="17442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2ECA55-5978-4C9F-8667-59F4DB652B93}"/>
              </a:ext>
            </a:extLst>
          </p:cNvPr>
          <p:cNvSpPr/>
          <p:nvPr/>
        </p:nvSpPr>
        <p:spPr bwMode="auto">
          <a:xfrm>
            <a:off x="2456876" y="941886"/>
            <a:ext cx="1625453" cy="44763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B034-15C4-4E86-8145-22046844F207}"/>
              </a:ext>
            </a:extLst>
          </p:cNvPr>
          <p:cNvSpPr/>
          <p:nvPr/>
        </p:nvSpPr>
        <p:spPr bwMode="auto">
          <a:xfrm>
            <a:off x="4061886" y="941886"/>
            <a:ext cx="1315843" cy="44763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70DAA2-2802-4E53-BA0D-3CBA7E1B16A2}"/>
              </a:ext>
            </a:extLst>
          </p:cNvPr>
          <p:cNvSpPr/>
          <p:nvPr/>
        </p:nvSpPr>
        <p:spPr bwMode="auto">
          <a:xfrm>
            <a:off x="5357286" y="941886"/>
            <a:ext cx="1315843" cy="44763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9B595D-09A4-40E2-8CB0-30415CA6E972}"/>
              </a:ext>
            </a:extLst>
          </p:cNvPr>
          <p:cNvSpPr/>
          <p:nvPr/>
        </p:nvSpPr>
        <p:spPr bwMode="auto">
          <a:xfrm>
            <a:off x="6624519" y="941886"/>
            <a:ext cx="2383823" cy="44763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47CD31-4BD7-447E-8377-E227D55B2870}"/>
              </a:ext>
            </a:extLst>
          </p:cNvPr>
          <p:cNvSpPr txBox="1"/>
          <p:nvPr/>
        </p:nvSpPr>
        <p:spPr>
          <a:xfrm>
            <a:off x="1752600" y="883124"/>
            <a:ext cx="7682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RET 1 1 0 0  0 0 0 1 1 1 0 0 0 0 0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549F53-9A4D-44F1-9853-63888AD29F38}"/>
              </a:ext>
            </a:extLst>
          </p:cNvPr>
          <p:cNvSpPr txBox="1"/>
          <p:nvPr/>
        </p:nvSpPr>
        <p:spPr>
          <a:xfrm>
            <a:off x="2133600" y="685800"/>
            <a:ext cx="712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kern="1700" spc="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15 14 13 12 11 10  </a:t>
            </a:r>
            <a:r>
              <a:rPr lang="en-US" sz="1600" kern="1700" spc="54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9 8 7 6 5 4 3 2 1 0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344712-BC8E-4B4C-9377-FF83CEA89EE2}"/>
              </a:ext>
            </a:extLst>
          </p:cNvPr>
          <p:cNvSpPr txBox="1"/>
          <p:nvPr/>
        </p:nvSpPr>
        <p:spPr>
          <a:xfrm>
            <a:off x="8283446" y="2008630"/>
            <a:ext cx="61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80330A4-DCBE-4608-B37E-F7FC4B5CEA0D}"/>
              </a:ext>
            </a:extLst>
          </p:cNvPr>
          <p:cNvCxnSpPr>
            <a:cxnSpLocks/>
          </p:cNvCxnSpPr>
          <p:nvPr/>
        </p:nvCxnSpPr>
        <p:spPr bwMode="auto">
          <a:xfrm flipH="1">
            <a:off x="7867616" y="2260550"/>
            <a:ext cx="415830" cy="933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6399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Negate the value in R0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2sComp	NOT	R0, R0	 ; </a:t>
            </a:r>
            <a:r>
              <a:rPr lang="en-US" altLang="en-US" sz="2000" b="0" i="1"/>
              <a:t>flip bits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ADD	R0, R0, #1	 ; </a:t>
            </a:r>
            <a:r>
              <a:rPr lang="en-US" altLang="en-US" sz="2000" b="0" i="1"/>
              <a:t>add one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RET			 ; </a:t>
            </a:r>
            <a:r>
              <a:rPr lang="en-US" altLang="en-US" sz="2000" b="0" i="1"/>
              <a:t>return to caller</a:t>
            </a:r>
          </a:p>
          <a:p>
            <a:endParaRPr lang="en-US" altLang="en-US"/>
          </a:p>
          <a:p>
            <a:r>
              <a:rPr lang="en-US" altLang="en-US" i="1">
                <a:solidFill>
                  <a:srgbClr val="CE0000"/>
                </a:solidFill>
              </a:rPr>
              <a:t>To call from a program (within 1024 instructions):</a:t>
            </a:r>
            <a:br>
              <a:rPr lang="en-US" altLang="en-US" i="1"/>
            </a:br>
            <a:r>
              <a:rPr lang="en-US" altLang="en-US">
                <a:latin typeface="Courier New" panose="02070309020205020404" pitchFamily="49" charset="0"/>
              </a:rPr>
              <a:t>		</a:t>
            </a:r>
          </a:p>
          <a:p>
            <a:r>
              <a:rPr lang="en-US" altLang="en-US">
                <a:latin typeface="Courier New" panose="02070309020205020404" pitchFamily="49" charset="0"/>
              </a:rPr>
              <a:t>; need to compute R4 = R1 - R3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ADD	R0, R3, #0	 ; </a:t>
            </a:r>
            <a:r>
              <a:rPr lang="en-US" altLang="en-US" sz="1800" b="0" i="1"/>
              <a:t>copy </a:t>
            </a:r>
            <a:r>
              <a:rPr lang="en-US" altLang="en-US" sz="2000" b="0" i="1"/>
              <a:t>R3 to R0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JSR	2sComp</a:t>
            </a:r>
            <a:r>
              <a:rPr lang="en-US" altLang="en-US">
                <a:latin typeface="Courier New" panose="02070309020205020404" pitchFamily="49" charset="0"/>
              </a:rPr>
              <a:t>	 ; </a:t>
            </a:r>
            <a:r>
              <a:rPr lang="en-US" altLang="en-US" sz="2000" b="0" i="1"/>
              <a:t>negate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ADD	R4, R1, R0	 ; </a:t>
            </a:r>
            <a:r>
              <a:rPr lang="en-US" altLang="en-US" sz="2000" b="0" i="1"/>
              <a:t>add to R1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...</a:t>
            </a:r>
          </a:p>
          <a:p>
            <a:r>
              <a:rPr lang="en-US" altLang="en-US" i="1"/>
              <a:t>Note: Caller should save R0 if we’ll need it later!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03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Passing Information to/from Subroutines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10439400" cy="5334000"/>
          </a:xfrm>
        </p:spPr>
        <p:txBody>
          <a:bodyPr/>
          <a:lstStyle/>
          <a:p>
            <a:r>
              <a:rPr lang="en-US" altLang="en-US" dirty="0">
                <a:solidFill>
                  <a:srgbClr val="CE0000"/>
                </a:solidFill>
              </a:rPr>
              <a:t>Arguments</a:t>
            </a:r>
          </a:p>
          <a:p>
            <a:pPr lvl="1"/>
            <a:r>
              <a:rPr lang="en-US" altLang="en-US" dirty="0"/>
              <a:t>A value </a:t>
            </a:r>
            <a:r>
              <a:rPr lang="en-US" altLang="en-US" dirty="0">
                <a:solidFill>
                  <a:srgbClr val="CE0000"/>
                </a:solidFill>
              </a:rPr>
              <a:t>passed in</a:t>
            </a:r>
            <a:r>
              <a:rPr lang="en-US" altLang="en-US" dirty="0"/>
              <a:t> to a subroutine is called an argument.</a:t>
            </a:r>
          </a:p>
          <a:p>
            <a:pPr lvl="1"/>
            <a:r>
              <a:rPr lang="en-US" altLang="en-US" dirty="0"/>
              <a:t>This is a value needed by the subroutine to do its job.</a:t>
            </a:r>
          </a:p>
          <a:p>
            <a:pPr lvl="1"/>
            <a:r>
              <a:rPr lang="en-US" altLang="en-US" dirty="0"/>
              <a:t>Examples:</a:t>
            </a:r>
          </a:p>
          <a:p>
            <a:pPr lvl="2"/>
            <a:r>
              <a:rPr lang="en-US" altLang="en-US" dirty="0"/>
              <a:t>In 2sComp routine, R0 is the number to be negated</a:t>
            </a:r>
          </a:p>
          <a:p>
            <a:pPr lvl="2"/>
            <a:r>
              <a:rPr lang="en-US" altLang="en-US" dirty="0"/>
              <a:t>In OUT service routine, R0 is the character to be printed.</a:t>
            </a:r>
          </a:p>
          <a:p>
            <a:pPr lvl="2"/>
            <a:r>
              <a:rPr lang="en-US" altLang="en-US" dirty="0"/>
              <a:t>In PUTS routine, R0 is </a:t>
            </a:r>
            <a:r>
              <a:rPr lang="en-US" altLang="en-US" i="1" u="sng" dirty="0"/>
              <a:t>address</a:t>
            </a:r>
            <a:r>
              <a:rPr lang="en-US" altLang="en-US" dirty="0"/>
              <a:t> of string to be printed.</a:t>
            </a:r>
          </a:p>
          <a:p>
            <a:r>
              <a:rPr lang="en-US" altLang="en-US" dirty="0">
                <a:solidFill>
                  <a:srgbClr val="CE0000"/>
                </a:solidFill>
              </a:rPr>
              <a:t>Return Values</a:t>
            </a:r>
          </a:p>
          <a:p>
            <a:pPr lvl="1"/>
            <a:r>
              <a:rPr lang="en-US" altLang="en-US" dirty="0"/>
              <a:t>A value </a:t>
            </a:r>
            <a:r>
              <a:rPr lang="en-US" altLang="en-US" dirty="0">
                <a:solidFill>
                  <a:srgbClr val="CE0000"/>
                </a:solidFill>
              </a:rPr>
              <a:t>passed out</a:t>
            </a:r>
            <a:r>
              <a:rPr lang="en-US" altLang="en-US" dirty="0"/>
              <a:t> of a subroutine is called a return value.</a:t>
            </a:r>
          </a:p>
          <a:p>
            <a:pPr lvl="1"/>
            <a:r>
              <a:rPr lang="en-US" altLang="en-US" dirty="0"/>
              <a:t>This is the value that you called the subroutine to compute.</a:t>
            </a:r>
          </a:p>
          <a:p>
            <a:pPr lvl="1"/>
            <a:r>
              <a:rPr lang="en-US" altLang="en-US" dirty="0"/>
              <a:t>Examples:</a:t>
            </a:r>
          </a:p>
          <a:p>
            <a:pPr lvl="2"/>
            <a:r>
              <a:rPr lang="en-US" altLang="en-US" dirty="0"/>
              <a:t>In 2sComp routine, negated value is returned in R0.</a:t>
            </a:r>
          </a:p>
          <a:p>
            <a:pPr lvl="2"/>
            <a:r>
              <a:rPr lang="en-US" altLang="en-US" dirty="0"/>
              <a:t>In GETC service routine, character read from the keyboard is returned in R0.</a:t>
            </a:r>
          </a:p>
        </p:txBody>
      </p:sp>
    </p:spTree>
    <p:extLst>
      <p:ext uri="{BB962C8B-B14F-4D97-AF65-F5344CB8AC3E}">
        <p14:creationId xmlns:p14="http://schemas.microsoft.com/office/powerpoint/2010/main" val="403002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Subroutines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order to use a subroutine, a programmer must know:</a:t>
            </a:r>
          </a:p>
          <a:p>
            <a:pPr lvl="1"/>
            <a:r>
              <a:rPr lang="en-US" altLang="en-US" dirty="0">
                <a:solidFill>
                  <a:srgbClr val="009900"/>
                </a:solidFill>
              </a:rPr>
              <a:t>its address</a:t>
            </a:r>
            <a:r>
              <a:rPr lang="en-US" altLang="en-US" dirty="0"/>
              <a:t> (or at least a label that will be bound to its address)</a:t>
            </a:r>
          </a:p>
          <a:p>
            <a:pPr lvl="1"/>
            <a:r>
              <a:rPr lang="en-US" altLang="en-US" dirty="0">
                <a:solidFill>
                  <a:srgbClr val="009900"/>
                </a:solidFill>
              </a:rPr>
              <a:t>its function</a:t>
            </a:r>
            <a:r>
              <a:rPr lang="en-US" altLang="en-US" dirty="0"/>
              <a:t> (what does it do?)</a:t>
            </a:r>
          </a:p>
          <a:p>
            <a:pPr lvl="2"/>
            <a:r>
              <a:rPr lang="en-US" altLang="en-US" dirty="0"/>
              <a:t>NOTE: The programmer does not need to know </a:t>
            </a:r>
            <a:r>
              <a:rPr lang="en-US" altLang="en-US" i="1" u="sng" dirty="0">
                <a:solidFill>
                  <a:srgbClr val="CE0000"/>
                </a:solidFill>
              </a:rPr>
              <a:t>how</a:t>
            </a:r>
            <a:r>
              <a:rPr lang="en-US" altLang="en-US" dirty="0"/>
              <a:t> the subroutine works, but what changes are visible in the machine’s state after the routine has run.</a:t>
            </a:r>
          </a:p>
          <a:p>
            <a:pPr lvl="1"/>
            <a:r>
              <a:rPr lang="en-US" altLang="en-US" dirty="0">
                <a:solidFill>
                  <a:srgbClr val="009900"/>
                </a:solidFill>
              </a:rPr>
              <a:t>its arguments</a:t>
            </a:r>
            <a:r>
              <a:rPr lang="en-US" altLang="en-US" dirty="0"/>
              <a:t> (where to pass data in, if any)</a:t>
            </a:r>
          </a:p>
          <a:p>
            <a:pPr lvl="1"/>
            <a:r>
              <a:rPr lang="en-US" altLang="en-US" dirty="0">
                <a:solidFill>
                  <a:srgbClr val="009900"/>
                </a:solidFill>
              </a:rPr>
              <a:t>its return values</a:t>
            </a:r>
            <a:r>
              <a:rPr lang="en-US" altLang="en-US" dirty="0"/>
              <a:t> (where to get computed data, if any)</a:t>
            </a:r>
          </a:p>
        </p:txBody>
      </p:sp>
    </p:spTree>
    <p:extLst>
      <p:ext uri="{BB962C8B-B14F-4D97-AF65-F5344CB8AC3E}">
        <p14:creationId xmlns:p14="http://schemas.microsoft.com/office/powerpoint/2010/main" val="2307542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Saving and Restore Registers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11658600" cy="5257800"/>
          </a:xfrm>
        </p:spPr>
        <p:txBody>
          <a:bodyPr/>
          <a:lstStyle/>
          <a:p>
            <a:r>
              <a:rPr lang="en-US" altLang="en-US" dirty="0"/>
              <a:t>Generally use “</a:t>
            </a:r>
            <a:r>
              <a:rPr lang="en-US" altLang="en-US" dirty="0" err="1"/>
              <a:t>callee</a:t>
            </a:r>
            <a:r>
              <a:rPr lang="en-US" altLang="en-US" dirty="0"/>
              <a:t>-save” strategy,</a:t>
            </a:r>
            <a:br>
              <a:rPr lang="en-US" altLang="en-US" dirty="0"/>
            </a:br>
            <a:r>
              <a:rPr lang="en-US" altLang="en-US" dirty="0"/>
              <a:t>except for return values.</a:t>
            </a:r>
          </a:p>
          <a:p>
            <a:pPr lvl="1"/>
            <a:r>
              <a:rPr lang="en-US" altLang="en-US" dirty="0"/>
              <a:t>Save all registers that the subroutine will alter internally that shouldn’t be visible when the subroutine returns.</a:t>
            </a:r>
          </a:p>
          <a:p>
            <a:pPr lvl="2"/>
            <a:r>
              <a:rPr lang="en-US" altLang="en-US" dirty="0"/>
              <a:t>i.e. if R0 is used to return data it’s initial value does not need to be saved by </a:t>
            </a:r>
            <a:r>
              <a:rPr lang="en-US" altLang="en-US" dirty="0" err="1"/>
              <a:t>callee</a:t>
            </a:r>
            <a:r>
              <a:rPr lang="en-US" altLang="en-US" dirty="0"/>
              <a:t>.</a:t>
            </a:r>
          </a:p>
          <a:p>
            <a:pPr lvl="2"/>
            <a:r>
              <a:rPr lang="en-US" altLang="en-US" dirty="0"/>
              <a:t>Caller needs to save R0 value in this case, </a:t>
            </a:r>
            <a:r>
              <a:rPr lang="en-US" altLang="en-US" dirty="0" err="1"/>
              <a:t>callee</a:t>
            </a:r>
            <a:r>
              <a:rPr lang="en-US" altLang="en-US" dirty="0"/>
              <a:t> will save the rest of the registers.</a:t>
            </a:r>
          </a:p>
          <a:p>
            <a:pPr lvl="2"/>
            <a:r>
              <a:rPr lang="en-US" altLang="en-US" dirty="0"/>
              <a:t>If caller needs to return to function that called it, it must also save R7.</a:t>
            </a:r>
          </a:p>
          <a:p>
            <a:endParaRPr lang="en-US" altLang="en-US" dirty="0"/>
          </a:p>
          <a:p>
            <a:r>
              <a:rPr lang="en-US" altLang="en-US" i="1" u="sng" dirty="0"/>
              <a:t>Remember</a:t>
            </a:r>
            <a:r>
              <a:rPr lang="en-US" altLang="en-US" dirty="0"/>
              <a:t>: You MUST save R7 if you call any other subroutine or service routine (TRAP).</a:t>
            </a:r>
          </a:p>
          <a:p>
            <a:pPr lvl="1"/>
            <a:r>
              <a:rPr lang="en-US" altLang="en-US" dirty="0"/>
              <a:t>Otherwise, you won’t be able to return to caller.</a:t>
            </a:r>
          </a:p>
        </p:txBody>
      </p:sp>
    </p:spTree>
    <p:extLst>
      <p:ext uri="{BB962C8B-B14F-4D97-AF65-F5344CB8AC3E}">
        <p14:creationId xmlns:p14="http://schemas.microsoft.com/office/powerpoint/2010/main" val="830793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00100"/>
            <a:ext cx="10515600" cy="5257800"/>
          </a:xfrm>
        </p:spPr>
        <p:txBody>
          <a:bodyPr/>
          <a:lstStyle/>
          <a:p>
            <a:pPr>
              <a:buFontTx/>
              <a:buAutoNum type="arabicParenBoth"/>
            </a:pPr>
            <a:r>
              <a:rPr lang="en-US" altLang="en-US" dirty="0"/>
              <a:t> Write a subroutine </a:t>
            </a:r>
            <a:r>
              <a:rPr lang="en-US" altLang="en-US" dirty="0" err="1">
                <a:solidFill>
                  <a:schemeClr val="accent2"/>
                </a:solidFill>
              </a:rPr>
              <a:t>FirstChar</a:t>
            </a:r>
            <a:r>
              <a:rPr lang="en-US" altLang="en-US" dirty="0"/>
              <a:t> to:</a:t>
            </a:r>
          </a:p>
          <a:p>
            <a:pPr marL="571500" lvl="1" indent="0">
              <a:buNone/>
            </a:pPr>
            <a:r>
              <a:rPr lang="en-US" altLang="en-US" dirty="0"/>
              <a:t>find the </a:t>
            </a:r>
            <a:r>
              <a:rPr lang="en-US" altLang="en-US" u="sng" dirty="0"/>
              <a:t>first</a:t>
            </a:r>
            <a:r>
              <a:rPr lang="en-US" altLang="en-US" dirty="0"/>
              <a:t> occurrence of a particular </a:t>
            </a:r>
            <a:r>
              <a:rPr lang="en-US" altLang="en-US" dirty="0">
                <a:solidFill>
                  <a:srgbClr val="009900"/>
                </a:solidFill>
              </a:rPr>
              <a:t>character</a:t>
            </a:r>
            <a:r>
              <a:rPr lang="en-US" altLang="en-US" dirty="0"/>
              <a:t> (in </a:t>
            </a:r>
            <a:r>
              <a:rPr lang="en-US" altLang="en-US" dirty="0">
                <a:solidFill>
                  <a:srgbClr val="009900"/>
                </a:solidFill>
              </a:rPr>
              <a:t>R0</a:t>
            </a:r>
            <a:r>
              <a:rPr lang="en-US" altLang="en-US" dirty="0"/>
              <a:t>) in a </a:t>
            </a:r>
            <a:r>
              <a:rPr lang="en-US" altLang="en-US" dirty="0">
                <a:solidFill>
                  <a:srgbClr val="CE0000"/>
                </a:solidFill>
              </a:rPr>
              <a:t>string</a:t>
            </a:r>
            <a:r>
              <a:rPr lang="en-US" altLang="en-US" dirty="0"/>
              <a:t> (pointed to by </a:t>
            </a:r>
            <a:r>
              <a:rPr lang="en-US" altLang="en-US" dirty="0">
                <a:solidFill>
                  <a:srgbClr val="CE0000"/>
                </a:solidFill>
              </a:rPr>
              <a:t>R1</a:t>
            </a:r>
            <a:r>
              <a:rPr lang="en-US" altLang="en-US" dirty="0"/>
              <a:t>); return </a:t>
            </a:r>
            <a:r>
              <a:rPr lang="en-US" altLang="en-US" dirty="0">
                <a:solidFill>
                  <a:srgbClr val="FF9900"/>
                </a:solidFill>
              </a:rPr>
              <a:t>pointer</a:t>
            </a:r>
            <a:r>
              <a:rPr lang="en-US" altLang="en-US" dirty="0"/>
              <a:t> to the character or to end of string (NULL) in </a:t>
            </a:r>
            <a:r>
              <a:rPr lang="en-US" altLang="en-US" dirty="0">
                <a:solidFill>
                  <a:srgbClr val="FF9900"/>
                </a:solidFill>
              </a:rPr>
              <a:t>R2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(2) Use </a:t>
            </a:r>
            <a:r>
              <a:rPr lang="en-US" altLang="en-US" dirty="0" err="1"/>
              <a:t>FirstChar</a:t>
            </a:r>
            <a:r>
              <a:rPr lang="en-US" altLang="en-US" dirty="0"/>
              <a:t> to write </a:t>
            </a:r>
            <a:r>
              <a:rPr lang="en-US" altLang="en-US" dirty="0" err="1">
                <a:solidFill>
                  <a:schemeClr val="accent2"/>
                </a:solidFill>
              </a:rPr>
              <a:t>CountChar</a:t>
            </a:r>
            <a:r>
              <a:rPr lang="en-US" altLang="en-US" dirty="0"/>
              <a:t>, which:</a:t>
            </a:r>
          </a:p>
          <a:p>
            <a:pPr marL="571500" lvl="1" indent="0">
              <a:buNone/>
            </a:pPr>
            <a:r>
              <a:rPr lang="en-US" altLang="en-US" dirty="0"/>
              <a:t>counts the </a:t>
            </a:r>
            <a:r>
              <a:rPr lang="en-US" altLang="en-US" u="sng" dirty="0"/>
              <a:t>number</a:t>
            </a:r>
            <a:r>
              <a:rPr lang="en-US" altLang="en-US" dirty="0"/>
              <a:t> of occurrences of a particular </a:t>
            </a:r>
            <a:r>
              <a:rPr lang="en-US" altLang="en-US" dirty="0">
                <a:solidFill>
                  <a:srgbClr val="009900"/>
                </a:solidFill>
              </a:rPr>
              <a:t>character</a:t>
            </a:r>
            <a:r>
              <a:rPr lang="en-US" altLang="en-US" dirty="0"/>
              <a:t> (in </a:t>
            </a:r>
            <a:r>
              <a:rPr lang="en-US" altLang="en-US" dirty="0">
                <a:solidFill>
                  <a:srgbClr val="009900"/>
                </a:solidFill>
              </a:rPr>
              <a:t>R0</a:t>
            </a:r>
            <a:r>
              <a:rPr lang="en-US" altLang="en-US" dirty="0"/>
              <a:t>) in a </a:t>
            </a:r>
            <a:r>
              <a:rPr lang="en-US" altLang="en-US" dirty="0">
                <a:solidFill>
                  <a:srgbClr val="CE0000"/>
                </a:solidFill>
              </a:rPr>
              <a:t>string</a:t>
            </a:r>
            <a:r>
              <a:rPr lang="en-US" altLang="en-US" dirty="0"/>
              <a:t> (pointed to by </a:t>
            </a:r>
            <a:r>
              <a:rPr lang="en-US" altLang="en-US" dirty="0">
                <a:solidFill>
                  <a:srgbClr val="CE0000"/>
                </a:solidFill>
              </a:rPr>
              <a:t>R1</a:t>
            </a:r>
            <a:r>
              <a:rPr lang="en-US" altLang="en-US" dirty="0"/>
              <a:t>); return </a:t>
            </a:r>
            <a:r>
              <a:rPr lang="en-US" altLang="en-US" dirty="0">
                <a:solidFill>
                  <a:srgbClr val="FF9900"/>
                </a:solidFill>
              </a:rPr>
              <a:t>count</a:t>
            </a:r>
            <a:r>
              <a:rPr lang="en-US" altLang="en-US" dirty="0"/>
              <a:t> in </a:t>
            </a:r>
            <a:r>
              <a:rPr lang="en-US" altLang="en-US" dirty="0">
                <a:solidFill>
                  <a:srgbClr val="FF9900"/>
                </a:solidFill>
              </a:rPr>
              <a:t>R2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Can write the second subroutine first, without knowing the implementation of </a:t>
            </a:r>
            <a:r>
              <a:rPr lang="en-US" altLang="en-US" dirty="0" err="1"/>
              <a:t>FirstChar</a:t>
            </a:r>
            <a:r>
              <a:rPr lang="en-US" alt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809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CountChar Algorithm (using FirstChar)</a:t>
            </a:r>
          </a:p>
        </p:txBody>
      </p:sp>
      <p:grpSp>
        <p:nvGrpSpPr>
          <p:cNvPr id="122907" name="Group 27"/>
          <p:cNvGrpSpPr>
            <a:grpSpLocks/>
          </p:cNvGrpSpPr>
          <p:nvPr/>
        </p:nvGrpSpPr>
        <p:grpSpPr bwMode="auto">
          <a:xfrm>
            <a:off x="3276600" y="1295401"/>
            <a:ext cx="6826250" cy="5091113"/>
            <a:chOff x="1152" y="720"/>
            <a:chExt cx="4300" cy="3207"/>
          </a:xfrm>
        </p:grpSpPr>
        <p:sp>
          <p:nvSpPr>
            <p:cNvPr id="122884" name="Rectangle 4"/>
            <p:cNvSpPr>
              <a:spLocks noChangeArrowheads="1"/>
            </p:cNvSpPr>
            <p:nvPr/>
          </p:nvSpPr>
          <p:spPr bwMode="auto">
            <a:xfrm>
              <a:off x="1296" y="720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save regs</a:t>
              </a:r>
            </a:p>
          </p:txBody>
        </p:sp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1152" y="1392"/>
              <a:ext cx="139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call FirstChar</a:t>
              </a: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152" y="2064"/>
              <a:ext cx="139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R3 &lt;- M(R2)</a:t>
              </a:r>
            </a:p>
          </p:txBody>
        </p:sp>
        <p:sp>
          <p:nvSpPr>
            <p:cNvPr id="122887" name="AutoShape 7"/>
            <p:cNvSpPr>
              <a:spLocks noChangeArrowheads="1"/>
            </p:cNvSpPr>
            <p:nvPr/>
          </p:nvSpPr>
          <p:spPr bwMode="auto">
            <a:xfrm>
              <a:off x="1392" y="2880"/>
              <a:ext cx="912" cy="91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R3=0</a:t>
              </a:r>
            </a:p>
          </p:txBody>
        </p:sp>
        <p:sp>
          <p:nvSpPr>
            <p:cNvPr id="122889" name="Rectangle 9"/>
            <p:cNvSpPr>
              <a:spLocks noChangeArrowheads="1"/>
            </p:cNvSpPr>
            <p:nvPr/>
          </p:nvSpPr>
          <p:spPr bwMode="auto">
            <a:xfrm>
              <a:off x="3216" y="768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R1 &lt;- R2 + 1</a:t>
              </a:r>
            </a:p>
          </p:txBody>
        </p:sp>
        <p:sp>
          <p:nvSpPr>
            <p:cNvPr id="122890" name="Rectangle 10"/>
            <p:cNvSpPr>
              <a:spLocks noChangeArrowheads="1"/>
            </p:cNvSpPr>
            <p:nvPr/>
          </p:nvSpPr>
          <p:spPr bwMode="auto">
            <a:xfrm>
              <a:off x="3456" y="2592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restore</a:t>
              </a:r>
            </a:p>
            <a:p>
              <a:r>
                <a:rPr lang="en-US" altLang="en-US"/>
                <a:t>regs</a:t>
              </a:r>
            </a:p>
          </p:txBody>
        </p:sp>
        <p:sp>
          <p:nvSpPr>
            <p:cNvPr id="122891" name="AutoShape 11"/>
            <p:cNvSpPr>
              <a:spLocks noChangeArrowheads="1"/>
            </p:cNvSpPr>
            <p:nvPr/>
          </p:nvSpPr>
          <p:spPr bwMode="auto">
            <a:xfrm>
              <a:off x="3408" y="3408"/>
              <a:ext cx="1200" cy="33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return</a:t>
              </a:r>
            </a:p>
          </p:txBody>
        </p:sp>
        <p:cxnSp>
          <p:nvCxnSpPr>
            <p:cNvPr id="122892" name="AutoShape 12"/>
            <p:cNvCxnSpPr>
              <a:cxnSpLocks noChangeShapeType="1"/>
              <a:stCxn id="122887" idx="3"/>
              <a:endCxn id="122889" idx="1"/>
            </p:cNvCxnSpPr>
            <p:nvPr/>
          </p:nvCxnSpPr>
          <p:spPr bwMode="auto">
            <a:xfrm flipV="1">
              <a:off x="2304" y="1008"/>
              <a:ext cx="912" cy="2328"/>
            </a:xfrm>
            <a:prstGeom prst="bentConnector3">
              <a:avLst>
                <a:gd name="adj1" fmla="val 6447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894" name="AutoShape 14"/>
            <p:cNvCxnSpPr>
              <a:cxnSpLocks noChangeShapeType="1"/>
              <a:stCxn id="122887" idx="2"/>
              <a:endCxn id="122890" idx="1"/>
            </p:cNvCxnSpPr>
            <p:nvPr/>
          </p:nvCxnSpPr>
          <p:spPr bwMode="auto">
            <a:xfrm rot="5400000" flipH="1" flipV="1">
              <a:off x="2172" y="2508"/>
              <a:ext cx="960" cy="1608"/>
            </a:xfrm>
            <a:prstGeom prst="bentConnector4">
              <a:avLst>
                <a:gd name="adj1" fmla="val -15000"/>
                <a:gd name="adj2" fmla="val 800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895" name="AutoShape 15"/>
            <p:cNvCxnSpPr>
              <a:cxnSpLocks noChangeShapeType="1"/>
              <a:stCxn id="122889" idx="2"/>
              <a:endCxn id="122885" idx="3"/>
            </p:cNvCxnSpPr>
            <p:nvPr/>
          </p:nvCxnSpPr>
          <p:spPr bwMode="auto">
            <a:xfrm rot="5400000">
              <a:off x="3060" y="732"/>
              <a:ext cx="384" cy="141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897" name="AutoShape 17"/>
            <p:cNvCxnSpPr>
              <a:cxnSpLocks noChangeShapeType="1"/>
              <a:stCxn id="122890" idx="2"/>
              <a:endCxn id="122891" idx="0"/>
            </p:cNvCxnSpPr>
            <p:nvPr/>
          </p:nvCxnSpPr>
          <p:spPr bwMode="auto">
            <a:xfrm>
              <a:off x="4008" y="3072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898" name="AutoShape 18"/>
            <p:cNvCxnSpPr>
              <a:cxnSpLocks noChangeShapeType="1"/>
              <a:stCxn id="122886" idx="2"/>
              <a:endCxn id="122887" idx="0"/>
            </p:cNvCxnSpPr>
            <p:nvPr/>
          </p:nvCxnSpPr>
          <p:spPr bwMode="auto">
            <a:xfrm>
              <a:off x="1848" y="2544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899" name="AutoShape 19"/>
            <p:cNvCxnSpPr>
              <a:cxnSpLocks noChangeShapeType="1"/>
              <a:stCxn id="122884" idx="2"/>
              <a:endCxn id="122885" idx="0"/>
            </p:cNvCxnSpPr>
            <p:nvPr/>
          </p:nvCxnSpPr>
          <p:spPr bwMode="auto">
            <a:xfrm>
              <a:off x="1848" y="12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900" name="AutoShape 20"/>
            <p:cNvCxnSpPr>
              <a:cxnSpLocks noChangeShapeType="1"/>
              <a:stCxn id="122885" idx="2"/>
              <a:endCxn id="122886" idx="0"/>
            </p:cNvCxnSpPr>
            <p:nvPr/>
          </p:nvCxnSpPr>
          <p:spPr bwMode="auto">
            <a:xfrm>
              <a:off x="1848" y="187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901" name="Text Box 21"/>
            <p:cNvSpPr txBox="1">
              <a:spLocks noChangeArrowheads="1"/>
            </p:cNvSpPr>
            <p:nvPr/>
          </p:nvSpPr>
          <p:spPr bwMode="auto">
            <a:xfrm>
              <a:off x="2263" y="3092"/>
              <a:ext cx="2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no</a:t>
              </a:r>
            </a:p>
          </p:txBody>
        </p:sp>
        <p:sp>
          <p:nvSpPr>
            <p:cNvPr id="122903" name="Text Box 23"/>
            <p:cNvSpPr txBox="1">
              <a:spLocks noChangeArrowheads="1"/>
            </p:cNvSpPr>
            <p:nvPr/>
          </p:nvSpPr>
          <p:spPr bwMode="auto">
            <a:xfrm>
              <a:off x="1989" y="3696"/>
              <a:ext cx="3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yes</a:t>
              </a:r>
            </a:p>
          </p:txBody>
        </p:sp>
        <p:sp>
          <p:nvSpPr>
            <p:cNvPr id="122905" name="Text Box 25"/>
            <p:cNvSpPr txBox="1">
              <a:spLocks noChangeArrowheads="1"/>
            </p:cNvSpPr>
            <p:nvPr/>
          </p:nvSpPr>
          <p:spPr bwMode="auto">
            <a:xfrm>
              <a:off x="3564" y="1824"/>
              <a:ext cx="188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accent2"/>
                  </a:solidFill>
                  <a:latin typeface="Franklin Gothic Book" panose="020B0503020102020204" pitchFamily="34" charset="0"/>
                </a:rPr>
                <a:t>save R7,</a:t>
              </a:r>
              <a:br>
                <a:rPr lang="en-US" altLang="en-US" i="1">
                  <a:solidFill>
                    <a:schemeClr val="accent2"/>
                  </a:solidFill>
                  <a:latin typeface="Franklin Gothic Book" panose="020B0503020102020204" pitchFamily="34" charset="0"/>
                </a:rPr>
              </a:br>
              <a:r>
                <a:rPr lang="en-US" altLang="en-US" i="1">
                  <a:solidFill>
                    <a:schemeClr val="accent2"/>
                  </a:solidFill>
                  <a:latin typeface="Franklin Gothic Book" panose="020B0503020102020204" pitchFamily="34" charset="0"/>
                </a:rPr>
                <a:t>since we’re using JSR</a:t>
              </a:r>
            </a:p>
          </p:txBody>
        </p:sp>
        <p:sp>
          <p:nvSpPr>
            <p:cNvPr id="122906" name="Line 26"/>
            <p:cNvSpPr>
              <a:spLocks noChangeShapeType="1"/>
            </p:cNvSpPr>
            <p:nvPr/>
          </p:nvSpPr>
          <p:spPr bwMode="auto">
            <a:xfrm flipH="1" flipV="1">
              <a:off x="2640" y="1776"/>
              <a:ext cx="120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6905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CountChar Implementation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11277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CountChar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: subroutine to count occurrences of a char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CountChar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ST	R3, CCR3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save registers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ST	R4, CCR4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	R7, CCR7	; </a:t>
            </a:r>
            <a:r>
              <a:rPr lang="en-US" altLang="en-US" sz="2000" i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JSR alters R7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	R1, CCR1	; </a:t>
            </a:r>
            <a:r>
              <a:rPr lang="en-US" altLang="en-US" sz="2000" i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 original string </a:t>
            </a:r>
            <a:r>
              <a:rPr lang="en-US" altLang="en-US" sz="2000" i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AND	R4, R4, #0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initialize count to zero</a:t>
            </a:r>
          </a:p>
          <a:p>
            <a:pPr>
              <a:lnSpc>
                <a:spcPct val="90000"/>
              </a:lnSpc>
            </a:pP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CC1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JSR	</a:t>
            </a:r>
            <a:r>
              <a:rPr lang="en-US" altLang="en-US" sz="20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FirstChar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find next occurrence (</a:t>
            </a:r>
            <a:r>
              <a:rPr lang="en-US" alt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in R2)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LDR	R3, R2, #0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see if char or null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BRz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CC2	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if null, no more chars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ADD	R4, R4, #1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 count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ADD	R1, R2, #1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point to next char in string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BRnzp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CC1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CC2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	R2, R4, #0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2000" i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 return </a:t>
            </a:r>
            <a:r>
              <a:rPr lang="en-US" altLang="en-US" sz="2000" i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000" i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(count) to R2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LD	R3, CCR3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restore regs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LD	R4, CCR4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LD	R1, CCR1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LD	R7, CCR7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RET		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and return</a:t>
            </a:r>
          </a:p>
        </p:txBody>
      </p:sp>
    </p:spTree>
    <p:extLst>
      <p:ext uri="{BB962C8B-B14F-4D97-AF65-F5344CB8AC3E}">
        <p14:creationId xmlns:p14="http://schemas.microsoft.com/office/powerpoint/2010/main" val="237702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Call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86800" cy="1330325"/>
          </a:xfrm>
        </p:spPr>
        <p:txBody>
          <a:bodyPr/>
          <a:lstStyle/>
          <a:p>
            <a:r>
              <a:rPr lang="en-US" altLang="en-US" dirty="0"/>
              <a:t>1. User program invokes system call.</a:t>
            </a:r>
          </a:p>
          <a:p>
            <a:r>
              <a:rPr lang="en-US" altLang="en-US" dirty="0"/>
              <a:t>2. Operating system code performs operation.</a:t>
            </a:r>
          </a:p>
          <a:p>
            <a:r>
              <a:rPr lang="en-US" altLang="en-US" dirty="0"/>
              <a:t>3. Returns control to user program.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81000" y="4038600"/>
            <a:ext cx="761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latin typeface="Arial" panose="020B0604020202020204" pitchFamily="34" charset="0"/>
              </a:rPr>
              <a:t>In LC-3, this is done through the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i="1" dirty="0">
                <a:solidFill>
                  <a:srgbClr val="CE0000"/>
                </a:solidFill>
                <a:latin typeface="Arial" panose="020B0604020202020204" pitchFamily="34" charset="0"/>
              </a:rPr>
              <a:t>TRAP mechanism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944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FirstChar Algorithm</a:t>
            </a:r>
          </a:p>
        </p:txBody>
      </p:sp>
      <p:grpSp>
        <p:nvGrpSpPr>
          <p:cNvPr id="120862" name="Group 30"/>
          <p:cNvGrpSpPr>
            <a:grpSpLocks/>
          </p:cNvGrpSpPr>
          <p:nvPr/>
        </p:nvGrpSpPr>
        <p:grpSpPr bwMode="auto">
          <a:xfrm>
            <a:off x="3124200" y="1066801"/>
            <a:ext cx="5702300" cy="5395913"/>
            <a:chOff x="1152" y="528"/>
            <a:chExt cx="3592" cy="3399"/>
          </a:xfrm>
        </p:grpSpPr>
        <p:sp>
          <p:nvSpPr>
            <p:cNvPr id="120835" name="Rectangle 3"/>
            <p:cNvSpPr>
              <a:spLocks noChangeArrowheads="1"/>
            </p:cNvSpPr>
            <p:nvPr/>
          </p:nvSpPr>
          <p:spPr bwMode="auto">
            <a:xfrm>
              <a:off x="1296" y="720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save regs</a:t>
              </a:r>
            </a:p>
          </p:txBody>
        </p:sp>
        <p:sp>
          <p:nvSpPr>
            <p:cNvPr id="120836" name="Rectangle 4"/>
            <p:cNvSpPr>
              <a:spLocks noChangeArrowheads="1"/>
            </p:cNvSpPr>
            <p:nvPr/>
          </p:nvSpPr>
          <p:spPr bwMode="auto">
            <a:xfrm>
              <a:off x="1296" y="1392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R2 &lt;- R1</a:t>
              </a:r>
            </a:p>
          </p:txBody>
        </p:sp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1152" y="2064"/>
              <a:ext cx="139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R3 &lt;- M(R2)</a:t>
              </a:r>
            </a:p>
          </p:txBody>
        </p:sp>
        <p:sp>
          <p:nvSpPr>
            <p:cNvPr id="120838" name="AutoShape 6"/>
            <p:cNvSpPr>
              <a:spLocks noChangeArrowheads="1"/>
            </p:cNvSpPr>
            <p:nvPr/>
          </p:nvSpPr>
          <p:spPr bwMode="auto">
            <a:xfrm>
              <a:off x="1392" y="2880"/>
              <a:ext cx="912" cy="91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R3=0</a:t>
              </a:r>
            </a:p>
          </p:txBody>
        </p:sp>
        <p:sp>
          <p:nvSpPr>
            <p:cNvPr id="120840" name="AutoShape 8"/>
            <p:cNvSpPr>
              <a:spLocks noChangeArrowheads="1"/>
            </p:cNvSpPr>
            <p:nvPr/>
          </p:nvSpPr>
          <p:spPr bwMode="auto">
            <a:xfrm>
              <a:off x="3504" y="528"/>
              <a:ext cx="912" cy="91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R3=R0</a:t>
              </a:r>
            </a:p>
          </p:txBody>
        </p:sp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216" y="1680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R2 &lt;- R2 + 1</a:t>
              </a:r>
            </a:p>
          </p:txBody>
        </p:sp>
        <p:sp>
          <p:nvSpPr>
            <p:cNvPr id="120842" name="Rectangle 10"/>
            <p:cNvSpPr>
              <a:spLocks noChangeArrowheads="1"/>
            </p:cNvSpPr>
            <p:nvPr/>
          </p:nvSpPr>
          <p:spPr bwMode="auto">
            <a:xfrm>
              <a:off x="3456" y="2592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restore</a:t>
              </a:r>
            </a:p>
            <a:p>
              <a:r>
                <a:rPr lang="en-US" altLang="en-US"/>
                <a:t>regs</a:t>
              </a:r>
            </a:p>
          </p:txBody>
        </p:sp>
        <p:sp>
          <p:nvSpPr>
            <p:cNvPr id="120844" name="AutoShape 12"/>
            <p:cNvSpPr>
              <a:spLocks noChangeArrowheads="1"/>
            </p:cNvSpPr>
            <p:nvPr/>
          </p:nvSpPr>
          <p:spPr bwMode="auto">
            <a:xfrm>
              <a:off x="3408" y="3408"/>
              <a:ext cx="1200" cy="33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return</a:t>
              </a:r>
            </a:p>
          </p:txBody>
        </p:sp>
        <p:cxnSp>
          <p:nvCxnSpPr>
            <p:cNvPr id="120848" name="AutoShape 16"/>
            <p:cNvCxnSpPr>
              <a:cxnSpLocks noChangeShapeType="1"/>
              <a:stCxn id="120838" idx="3"/>
              <a:endCxn id="120840" idx="1"/>
            </p:cNvCxnSpPr>
            <p:nvPr/>
          </p:nvCxnSpPr>
          <p:spPr bwMode="auto">
            <a:xfrm flipV="1">
              <a:off x="2304" y="984"/>
              <a:ext cx="1200" cy="235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49" name="AutoShape 17"/>
            <p:cNvCxnSpPr>
              <a:cxnSpLocks noChangeShapeType="1"/>
              <a:stCxn id="120840" idx="2"/>
              <a:endCxn id="120841" idx="0"/>
            </p:cNvCxnSpPr>
            <p:nvPr/>
          </p:nvCxnSpPr>
          <p:spPr bwMode="auto">
            <a:xfrm>
              <a:off x="3960" y="1440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50" name="AutoShape 18"/>
            <p:cNvCxnSpPr>
              <a:cxnSpLocks noChangeShapeType="1"/>
              <a:stCxn id="120838" idx="2"/>
              <a:endCxn id="120842" idx="1"/>
            </p:cNvCxnSpPr>
            <p:nvPr/>
          </p:nvCxnSpPr>
          <p:spPr bwMode="auto">
            <a:xfrm rot="5400000" flipH="1" flipV="1">
              <a:off x="2172" y="2508"/>
              <a:ext cx="960" cy="1608"/>
            </a:xfrm>
            <a:prstGeom prst="bentConnector4">
              <a:avLst>
                <a:gd name="adj1" fmla="val -15000"/>
                <a:gd name="adj2" fmla="val 800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51" name="AutoShape 19"/>
            <p:cNvCxnSpPr>
              <a:cxnSpLocks noChangeShapeType="1"/>
              <a:stCxn id="120841" idx="2"/>
              <a:endCxn id="120837" idx="3"/>
            </p:cNvCxnSpPr>
            <p:nvPr/>
          </p:nvCxnSpPr>
          <p:spPr bwMode="auto">
            <a:xfrm rot="5400000">
              <a:off x="3180" y="1524"/>
              <a:ext cx="144" cy="141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52" name="AutoShape 20"/>
            <p:cNvCxnSpPr>
              <a:cxnSpLocks noChangeShapeType="1"/>
              <a:stCxn id="120840" idx="3"/>
              <a:endCxn id="120842" idx="3"/>
            </p:cNvCxnSpPr>
            <p:nvPr/>
          </p:nvCxnSpPr>
          <p:spPr bwMode="auto">
            <a:xfrm>
              <a:off x="4416" y="984"/>
              <a:ext cx="144" cy="1848"/>
            </a:xfrm>
            <a:prstGeom prst="bentConnector3">
              <a:avLst>
                <a:gd name="adj1" fmla="val 44652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53" name="AutoShape 21"/>
            <p:cNvCxnSpPr>
              <a:cxnSpLocks noChangeShapeType="1"/>
              <a:stCxn id="120842" idx="2"/>
              <a:endCxn id="120844" idx="0"/>
            </p:cNvCxnSpPr>
            <p:nvPr/>
          </p:nvCxnSpPr>
          <p:spPr bwMode="auto">
            <a:xfrm>
              <a:off x="4008" y="3072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54" name="AutoShape 22"/>
            <p:cNvCxnSpPr>
              <a:cxnSpLocks noChangeShapeType="1"/>
              <a:stCxn id="120837" idx="2"/>
              <a:endCxn id="120838" idx="0"/>
            </p:cNvCxnSpPr>
            <p:nvPr/>
          </p:nvCxnSpPr>
          <p:spPr bwMode="auto">
            <a:xfrm>
              <a:off x="1848" y="2544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55" name="AutoShape 23"/>
            <p:cNvCxnSpPr>
              <a:cxnSpLocks noChangeShapeType="1"/>
              <a:stCxn id="120835" idx="2"/>
              <a:endCxn id="120836" idx="0"/>
            </p:cNvCxnSpPr>
            <p:nvPr/>
          </p:nvCxnSpPr>
          <p:spPr bwMode="auto">
            <a:xfrm>
              <a:off x="1848" y="12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857" name="AutoShape 25"/>
            <p:cNvCxnSpPr>
              <a:cxnSpLocks noChangeShapeType="1"/>
              <a:stCxn id="120836" idx="2"/>
              <a:endCxn id="120837" idx="0"/>
            </p:cNvCxnSpPr>
            <p:nvPr/>
          </p:nvCxnSpPr>
          <p:spPr bwMode="auto">
            <a:xfrm>
              <a:off x="1848" y="187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858" name="Text Box 26"/>
            <p:cNvSpPr txBox="1">
              <a:spLocks noChangeArrowheads="1"/>
            </p:cNvSpPr>
            <p:nvPr/>
          </p:nvSpPr>
          <p:spPr bwMode="auto">
            <a:xfrm>
              <a:off x="2263" y="3092"/>
              <a:ext cx="2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no</a:t>
              </a:r>
            </a:p>
          </p:txBody>
        </p:sp>
        <p:sp>
          <p:nvSpPr>
            <p:cNvPr id="120859" name="Text Box 27"/>
            <p:cNvSpPr txBox="1">
              <a:spLocks noChangeArrowheads="1"/>
            </p:cNvSpPr>
            <p:nvPr/>
          </p:nvSpPr>
          <p:spPr bwMode="auto">
            <a:xfrm>
              <a:off x="3984" y="1392"/>
              <a:ext cx="2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no</a:t>
              </a:r>
            </a:p>
          </p:txBody>
        </p:sp>
        <p:sp>
          <p:nvSpPr>
            <p:cNvPr id="120860" name="Text Box 28"/>
            <p:cNvSpPr txBox="1">
              <a:spLocks noChangeArrowheads="1"/>
            </p:cNvSpPr>
            <p:nvPr/>
          </p:nvSpPr>
          <p:spPr bwMode="auto">
            <a:xfrm>
              <a:off x="1989" y="3696"/>
              <a:ext cx="3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yes</a:t>
              </a:r>
            </a:p>
          </p:txBody>
        </p:sp>
        <p:sp>
          <p:nvSpPr>
            <p:cNvPr id="120861" name="Text Box 29"/>
            <p:cNvSpPr txBox="1">
              <a:spLocks noChangeArrowheads="1"/>
            </p:cNvSpPr>
            <p:nvPr/>
          </p:nvSpPr>
          <p:spPr bwMode="auto">
            <a:xfrm>
              <a:off x="4416" y="768"/>
              <a:ext cx="3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yes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982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FirstChar Implementation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11277600" cy="5715000"/>
          </a:xfrm>
        </p:spPr>
        <p:txBody>
          <a:bodyPr/>
          <a:lstStyle/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FirstChar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: subroutine to find first occurrence of a char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FirstChar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ST	R3, FCR3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save registers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ST	R4, FCR4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save original char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NOT	R4, R0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negate R0 for comparisons</a:t>
            </a:r>
            <a:b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ADD	R4, R4, #1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ADD	R2, R1, #0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alt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to beginning of string</a:t>
            </a:r>
          </a:p>
          <a:p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FC1	LDR	R3, R2, #0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read character</a:t>
            </a:r>
            <a:b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BRz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FC2	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if null, we’re done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ADD	R3, R3, R4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see if matches input char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BRz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FC2	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if yes, we’re done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ADD	R2, R2, #1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 pointer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BRnzp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FC1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FC2	LD	R3, FCR3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restore registers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LD	R4, FCR4	; </a:t>
            </a:r>
            <a:b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			;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and return</a:t>
            </a:r>
          </a:p>
        </p:txBody>
      </p:sp>
    </p:spTree>
    <p:extLst>
      <p:ext uri="{BB962C8B-B14F-4D97-AF65-F5344CB8AC3E}">
        <p14:creationId xmlns:p14="http://schemas.microsoft.com/office/powerpoint/2010/main" val="211544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Library Routines</a:t>
            </a:r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11658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Vendor may provide object files containing useful subroutines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don’t want to provide source code -- intellectual property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assembler/linker must support EXTERNAL symbols (or starting address of routine must be supplied to user)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Verdana" panose="020B0604030504040204" pitchFamily="34" charset="0"/>
              </a:rPr>
              <a:t>		</a:t>
            </a:r>
            <a:r>
              <a:rPr lang="en-US" altLang="en-US" dirty="0">
                <a:latin typeface="Courier New" panose="02070309020205020404" pitchFamily="49" charset="0"/>
              </a:rPr>
              <a:t>...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.EXTERNAL	SQRT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		...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LD	R2, </a:t>
            </a:r>
            <a:r>
              <a:rPr lang="en-US" altLang="en-US" dirty="0" err="1">
                <a:latin typeface="Courier New" panose="02070309020205020404" pitchFamily="49" charset="0"/>
              </a:rPr>
              <a:t>SQAddr</a:t>
            </a:r>
            <a:r>
              <a:rPr lang="en-US" altLang="en-US" dirty="0">
                <a:latin typeface="Courier New" panose="02070309020205020404" pitchFamily="49" charset="0"/>
              </a:rPr>
              <a:t>   ; </a:t>
            </a:r>
            <a:r>
              <a:rPr lang="en-US" altLang="en-US" sz="2000" b="0" i="1" dirty="0"/>
              <a:t>load SQRT </a:t>
            </a:r>
            <a:r>
              <a:rPr lang="en-US" altLang="en-US" sz="2000" b="0" i="1" dirty="0" err="1"/>
              <a:t>addr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JSRR	R2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...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 err="1">
                <a:latin typeface="Courier New" panose="02070309020205020404" pitchFamily="49" charset="0"/>
              </a:rPr>
              <a:t>SQAddr</a:t>
            </a:r>
            <a:r>
              <a:rPr lang="en-US" altLang="en-US" dirty="0">
                <a:latin typeface="Courier New" panose="02070309020205020404" pitchFamily="49" charset="0"/>
              </a:rPr>
              <a:t>	.FILL	 SQRT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Using JSRR, because we don’t know whether SQRT is within 1024 instructions.</a:t>
            </a:r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4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LC-3 TRAP Mechanism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11049000" cy="5334000"/>
          </a:xfrm>
        </p:spPr>
        <p:txBody>
          <a:bodyPr/>
          <a:lstStyle/>
          <a:p>
            <a:r>
              <a:rPr lang="en-US" altLang="en-US" i="1" dirty="0">
                <a:solidFill>
                  <a:srgbClr val="CE0000"/>
                </a:solidFill>
              </a:rPr>
              <a:t>1. A set of service routines.</a:t>
            </a:r>
            <a:endParaRPr lang="en-US" altLang="en-US" dirty="0"/>
          </a:p>
          <a:p>
            <a:pPr lvl="1"/>
            <a:r>
              <a:rPr lang="en-US" altLang="en-US" dirty="0"/>
              <a:t>part of operating system -- routines start at arbitrary addresses</a:t>
            </a:r>
            <a:br>
              <a:rPr lang="en-US" altLang="en-US" dirty="0"/>
            </a:br>
            <a:r>
              <a:rPr lang="en-US" altLang="en-US" sz="1600" b="0" dirty="0"/>
              <a:t>(convention is that system code is below x3000)</a:t>
            </a:r>
            <a:endParaRPr lang="en-US" altLang="en-US" dirty="0"/>
          </a:p>
          <a:p>
            <a:pPr lvl="1"/>
            <a:r>
              <a:rPr lang="en-US" altLang="en-US" dirty="0"/>
              <a:t>up to 256 routines</a:t>
            </a:r>
          </a:p>
          <a:p>
            <a:r>
              <a:rPr lang="en-US" altLang="en-US" i="1" dirty="0">
                <a:solidFill>
                  <a:srgbClr val="CE0000"/>
                </a:solidFill>
              </a:rPr>
              <a:t>2. Table of starting addresses.</a:t>
            </a:r>
            <a:endParaRPr lang="en-US" altLang="en-US" dirty="0"/>
          </a:p>
          <a:p>
            <a:pPr lvl="1"/>
            <a:r>
              <a:rPr lang="en-US" altLang="en-US" dirty="0"/>
              <a:t>stored at </a:t>
            </a:r>
            <a:r>
              <a:rPr lang="en-US" altLang="en-US" dirty="0">
                <a:solidFill>
                  <a:srgbClr val="009900"/>
                </a:solidFill>
              </a:rPr>
              <a:t>x0000</a:t>
            </a:r>
            <a:r>
              <a:rPr lang="en-US" altLang="en-US" dirty="0"/>
              <a:t> through </a:t>
            </a:r>
            <a:r>
              <a:rPr lang="en-US" altLang="en-US" dirty="0">
                <a:solidFill>
                  <a:srgbClr val="009900"/>
                </a:solidFill>
              </a:rPr>
              <a:t>x00FF</a:t>
            </a:r>
            <a:r>
              <a:rPr lang="en-US" altLang="en-US" dirty="0"/>
              <a:t> in memory</a:t>
            </a:r>
          </a:p>
          <a:p>
            <a:pPr lvl="1"/>
            <a:r>
              <a:rPr lang="en-US" altLang="en-US" dirty="0"/>
              <a:t>called </a:t>
            </a:r>
            <a:r>
              <a:rPr lang="en-US" altLang="en-US" dirty="0">
                <a:solidFill>
                  <a:schemeClr val="accent2"/>
                </a:solidFill>
              </a:rPr>
              <a:t>System Control Block</a:t>
            </a:r>
            <a:r>
              <a:rPr lang="en-US" altLang="en-US" dirty="0"/>
              <a:t> in some architectures</a:t>
            </a:r>
          </a:p>
          <a:p>
            <a:r>
              <a:rPr lang="en-US" altLang="en-US" i="1" dirty="0">
                <a:solidFill>
                  <a:srgbClr val="CE0000"/>
                </a:solidFill>
              </a:rPr>
              <a:t>3. TRAP instruction.</a:t>
            </a:r>
            <a:endParaRPr lang="en-US" altLang="en-US" dirty="0"/>
          </a:p>
          <a:p>
            <a:pPr lvl="1"/>
            <a:r>
              <a:rPr lang="en-US" altLang="en-US" dirty="0"/>
              <a:t>used by program to transfer control to operating system</a:t>
            </a:r>
          </a:p>
          <a:p>
            <a:pPr lvl="1"/>
            <a:r>
              <a:rPr lang="en-US" altLang="en-US" dirty="0"/>
              <a:t>8-bit trap vector names one of the 256 service routines</a:t>
            </a:r>
          </a:p>
          <a:p>
            <a:r>
              <a:rPr lang="en-US" altLang="en-US" i="1" dirty="0">
                <a:solidFill>
                  <a:srgbClr val="CE0000"/>
                </a:solidFill>
              </a:rPr>
              <a:t>4. A linkage back to the user program.</a:t>
            </a:r>
            <a:endParaRPr lang="en-US" altLang="en-US" dirty="0"/>
          </a:p>
          <a:p>
            <a:pPr lvl="1"/>
            <a:r>
              <a:rPr lang="en-US" altLang="en-US" dirty="0"/>
              <a:t>execution should resume immediately after the TRAP instruction</a:t>
            </a:r>
          </a:p>
        </p:txBody>
      </p:sp>
    </p:spTree>
    <p:extLst>
      <p:ext uri="{BB962C8B-B14F-4D97-AF65-F5344CB8AC3E}">
        <p14:creationId xmlns:p14="http://schemas.microsoft.com/office/powerpoint/2010/main" val="249539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TRAP Instruction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55371"/>
            <a:ext cx="8686800" cy="3998912"/>
          </a:xfrm>
        </p:spPr>
        <p:txBody>
          <a:bodyPr/>
          <a:lstStyle/>
          <a:p>
            <a:r>
              <a:rPr lang="en-US" altLang="en-US" dirty="0">
                <a:solidFill>
                  <a:srgbClr val="CE0000"/>
                </a:solidFill>
              </a:rPr>
              <a:t>Trap vector</a:t>
            </a:r>
            <a:endParaRPr lang="en-US" altLang="en-US" dirty="0"/>
          </a:p>
          <a:p>
            <a:pPr lvl="1"/>
            <a:r>
              <a:rPr lang="en-US" altLang="en-US" dirty="0"/>
              <a:t>identifies which system call to invoke</a:t>
            </a:r>
          </a:p>
          <a:p>
            <a:pPr lvl="1"/>
            <a:r>
              <a:rPr lang="en-US" altLang="en-US" dirty="0"/>
              <a:t>8-bit index into table of service routine addresses</a:t>
            </a:r>
          </a:p>
          <a:p>
            <a:pPr lvl="2"/>
            <a:r>
              <a:rPr lang="en-US" altLang="en-US" dirty="0"/>
              <a:t>in LC-3, this table is stored in memory at </a:t>
            </a:r>
            <a:r>
              <a:rPr lang="en-US" altLang="en-US" dirty="0">
                <a:solidFill>
                  <a:schemeClr val="accent2"/>
                </a:solidFill>
              </a:rPr>
              <a:t>0x0000 – 0x00FF</a:t>
            </a:r>
          </a:p>
          <a:p>
            <a:pPr lvl="2"/>
            <a:r>
              <a:rPr lang="en-US" altLang="en-US" dirty="0"/>
              <a:t>8-bit trap vector is zero-extended into 16-bit memory address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Where to go</a:t>
            </a:r>
            <a:endParaRPr lang="en-US" altLang="en-US" dirty="0"/>
          </a:p>
          <a:p>
            <a:pPr lvl="1"/>
            <a:r>
              <a:rPr lang="en-US" altLang="en-US" dirty="0"/>
              <a:t>lookup starting address from table; place in PC</a:t>
            </a:r>
          </a:p>
          <a:p>
            <a:r>
              <a:rPr lang="en-US" altLang="en-US" dirty="0">
                <a:solidFill>
                  <a:srgbClr val="CE0000"/>
                </a:solidFill>
              </a:rPr>
              <a:t>How to get back</a:t>
            </a:r>
            <a:endParaRPr lang="en-US" altLang="en-US" dirty="0"/>
          </a:p>
          <a:p>
            <a:pPr lvl="1"/>
            <a:r>
              <a:rPr lang="en-US" altLang="en-US" dirty="0"/>
              <a:t>save address of next instruction (current PC) in R7</a:t>
            </a:r>
          </a:p>
        </p:txBody>
      </p:sp>
      <p:pic>
        <p:nvPicPr>
          <p:cNvPr id="100357" name="Picture 5" descr="C:\Documents and Settings\Greg Byrd\My Documents\ece206\mh-slides\ch09\ch09-tr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88570"/>
            <a:ext cx="688181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36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TRAP</a:t>
            </a:r>
          </a:p>
        </p:txBody>
      </p:sp>
      <p:pic>
        <p:nvPicPr>
          <p:cNvPr id="158723" name="Picture 3" descr="C:\Documents and Settings\Greg Byrd\My Documents\ece206\mh-slides\ch09\ch09-trapf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8040688" cy="500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1752600" y="6096001"/>
            <a:ext cx="3932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600">
                <a:latin typeface="Arial" panose="020B0604020202020204" pitchFamily="34" charset="0"/>
              </a:rPr>
              <a:t>NOTE: PC has already been incremented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during instruction fetch stage.</a:t>
            </a:r>
          </a:p>
        </p:txBody>
      </p:sp>
    </p:spTree>
    <p:extLst>
      <p:ext uri="{BB962C8B-B14F-4D97-AF65-F5344CB8AC3E}">
        <p14:creationId xmlns:p14="http://schemas.microsoft.com/office/powerpoint/2010/main" val="422761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 (JMP R7)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49560"/>
            <a:ext cx="11582400" cy="5598840"/>
          </a:xfrm>
        </p:spPr>
        <p:txBody>
          <a:bodyPr/>
          <a:lstStyle/>
          <a:p>
            <a:r>
              <a:rPr lang="en-US" altLang="en-US" dirty="0">
                <a:solidFill>
                  <a:srgbClr val="CE0000"/>
                </a:solidFill>
              </a:rPr>
              <a:t>How do we transfer control back to instruction following the TRAP?</a:t>
            </a:r>
            <a:endParaRPr lang="en-US" altLang="en-US" dirty="0"/>
          </a:p>
          <a:p>
            <a:r>
              <a:rPr lang="en-US" altLang="en-US" dirty="0"/>
              <a:t>We saved old PC in R7.</a:t>
            </a:r>
          </a:p>
          <a:p>
            <a:pPr lvl="1"/>
            <a:r>
              <a:rPr lang="en-US" altLang="en-US" sz="2400" dirty="0"/>
              <a:t>JMP R7</a:t>
            </a:r>
            <a:r>
              <a:rPr lang="en-US" altLang="en-US" dirty="0"/>
              <a:t> gets us back to the user program at the right spot.</a:t>
            </a:r>
          </a:p>
          <a:p>
            <a:pPr lvl="1"/>
            <a:r>
              <a:rPr lang="en-US" altLang="en-US" dirty="0"/>
              <a:t>LC-3 assembly language lets us use </a:t>
            </a:r>
            <a:r>
              <a:rPr lang="en-US" altLang="en-US" sz="2400" dirty="0"/>
              <a:t>RET</a:t>
            </a:r>
            <a:r>
              <a:rPr lang="en-US" altLang="en-US" dirty="0"/>
              <a:t> (return) in place of “JMP R7”.</a:t>
            </a:r>
          </a:p>
          <a:p>
            <a:r>
              <a:rPr lang="en-US" altLang="en-US" dirty="0"/>
              <a:t>Must make sure that service routine does not change R7, or we won’t know where to return.</a:t>
            </a:r>
          </a:p>
          <a:p>
            <a:endParaRPr lang="en-US" altLang="en-US" dirty="0"/>
          </a:p>
        </p:txBody>
      </p:sp>
      <p:pic>
        <p:nvPicPr>
          <p:cNvPr id="5" name="Picture 7" descr="C:\Documents and Settings\gbyrd\My Documents\ece206\mh-slides\e2\ch05-figures\ch05-29a.png">
            <a:extLst>
              <a:ext uri="{FF2B5EF4-FFF2-40B4-BE49-F238E27FC236}">
                <a16:creationId xmlns:a16="http://schemas.microsoft.com/office/drawing/2014/main" id="{07E38FA7-1BB5-4C19-8966-358D3CFE6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69" y="4754377"/>
            <a:ext cx="5365750" cy="15915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27D165-0C75-43A1-92EB-1293F68C7037}"/>
              </a:ext>
            </a:extLst>
          </p:cNvPr>
          <p:cNvSpPr/>
          <p:nvPr/>
        </p:nvSpPr>
        <p:spPr bwMode="auto">
          <a:xfrm>
            <a:off x="2981097" y="4148990"/>
            <a:ext cx="1600200" cy="40846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A4308C-8CD3-44EE-A371-C72B6E02BF2C}"/>
              </a:ext>
            </a:extLst>
          </p:cNvPr>
          <p:cNvSpPr/>
          <p:nvPr/>
        </p:nvSpPr>
        <p:spPr bwMode="auto">
          <a:xfrm>
            <a:off x="4581297" y="4148990"/>
            <a:ext cx="1295400" cy="40846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A0A41A-D8CB-423C-856E-D8E004F160C3}"/>
              </a:ext>
            </a:extLst>
          </p:cNvPr>
          <p:cNvSpPr/>
          <p:nvPr/>
        </p:nvSpPr>
        <p:spPr bwMode="auto">
          <a:xfrm>
            <a:off x="5876697" y="4148990"/>
            <a:ext cx="1295400" cy="40846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598126-5FAF-4EDA-8007-0C1381A36ED2}"/>
              </a:ext>
            </a:extLst>
          </p:cNvPr>
          <p:cNvSpPr/>
          <p:nvPr/>
        </p:nvSpPr>
        <p:spPr bwMode="auto">
          <a:xfrm>
            <a:off x="7160522" y="4148990"/>
            <a:ext cx="2346788" cy="40846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CA0913-FD09-4F80-8055-ED320B685B51}"/>
              </a:ext>
            </a:extLst>
          </p:cNvPr>
          <p:cNvSpPr txBox="1"/>
          <p:nvPr/>
        </p:nvSpPr>
        <p:spPr>
          <a:xfrm>
            <a:off x="2219097" y="4091610"/>
            <a:ext cx="7562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RET 1 1 0 0  0 0 0 1 1 1 0 0 0 0 0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B9ABFF-D7E9-4437-9D53-9BC6ED026D5A}"/>
              </a:ext>
            </a:extLst>
          </p:cNvPr>
          <p:cNvSpPr txBox="1"/>
          <p:nvPr/>
        </p:nvSpPr>
        <p:spPr>
          <a:xfrm>
            <a:off x="2743200" y="3886200"/>
            <a:ext cx="7010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kern="1700" spc="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15 14 13 12 11 10  </a:t>
            </a:r>
            <a:r>
              <a:rPr lang="en-US" sz="1600" kern="1700" spc="54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9 8 7 6 5 4 3 2 1 0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8BF3B3-B502-4C76-8F71-67080263284F}"/>
              </a:ext>
            </a:extLst>
          </p:cNvPr>
          <p:cNvSpPr txBox="1"/>
          <p:nvPr/>
        </p:nvSpPr>
        <p:spPr>
          <a:xfrm>
            <a:off x="8780883" y="510448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794B1B8-FF0A-4066-8490-CB27B0DB9B7F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>
            <a:off x="8355433" y="5335321"/>
            <a:ext cx="425450" cy="491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745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TRAP Mechanism Operation</a:t>
            </a:r>
          </a:p>
        </p:txBody>
      </p:sp>
      <p:pic>
        <p:nvPicPr>
          <p:cNvPr id="103432" name="Picture 8" descr="C:\common\PattPatel slides\e2\ch09-figures\ch09-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1"/>
            <a:ext cx="6705600" cy="522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019801" y="2819401"/>
            <a:ext cx="427672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  <a:t>Lookup</a:t>
            </a:r>
            <a:r>
              <a:rPr lang="en-US" altLang="en-US">
                <a:latin typeface="Arial" panose="020B0604020202020204" pitchFamily="34" charset="0"/>
              </a:rPr>
              <a:t> starting address.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rgbClr val="CE0000"/>
                </a:solidFill>
                <a:latin typeface="Arial" panose="020B0604020202020204" pitchFamily="34" charset="0"/>
              </a:rPr>
              <a:t>Transfer</a:t>
            </a:r>
            <a:r>
              <a:rPr lang="en-US" altLang="en-US">
                <a:latin typeface="Arial" panose="020B0604020202020204" pitchFamily="34" charset="0"/>
              </a:rPr>
              <a:t> to service routine.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Return</a:t>
            </a:r>
            <a:r>
              <a:rPr lang="en-US" altLang="en-US">
                <a:latin typeface="Arial" panose="020B0604020202020204" pitchFamily="34" charset="0"/>
              </a:rPr>
              <a:t> (JMP R7).</a:t>
            </a:r>
          </a:p>
        </p:txBody>
      </p:sp>
    </p:spTree>
    <p:extLst>
      <p:ext uri="{BB962C8B-B14F-4D97-AF65-F5344CB8AC3E}">
        <p14:creationId xmlns:p14="http://schemas.microsoft.com/office/powerpoint/2010/main" val="87830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Using the TRAP Instruction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8915400" cy="51054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		</a:t>
            </a:r>
            <a:r>
              <a:rPr lang="en-US" altLang="en-US">
                <a:latin typeface="Courier New" panose="02070309020205020404" pitchFamily="49" charset="0"/>
              </a:rPr>
              <a:t>.ORIG x3000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		LD	R2, TERM	 ; </a:t>
            </a:r>
            <a:r>
              <a:rPr lang="en-US" altLang="en-US" sz="2000" b="0" i="1">
                <a:solidFill>
                  <a:srgbClr val="009900"/>
                </a:solidFill>
              </a:rPr>
              <a:t>Load negative ASCII ‘7’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LD	R3, ASCII	 ; </a:t>
            </a:r>
            <a:r>
              <a:rPr lang="en-US" altLang="en-US" sz="2000" b="0" i="1">
                <a:solidFill>
                  <a:srgbClr val="009900"/>
                </a:solidFill>
              </a:rPr>
              <a:t>Load ASCII difference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AGAIN		</a:t>
            </a:r>
            <a:r>
              <a:rPr lang="en-US" altLang="en-US" i="1">
                <a:solidFill>
                  <a:schemeClr val="accent2"/>
                </a:solidFill>
                <a:latin typeface="Courier New" panose="02070309020205020404" pitchFamily="49" charset="0"/>
              </a:rPr>
              <a:t>TRAP	 x23</a:t>
            </a:r>
            <a:r>
              <a:rPr lang="en-US" altLang="en-US">
                <a:latin typeface="Courier New" panose="02070309020205020404" pitchFamily="49" charset="0"/>
              </a:rPr>
              <a:t>		 ; </a:t>
            </a:r>
            <a:r>
              <a:rPr lang="en-US" altLang="en-US" sz="2000" b="0" i="1">
                <a:solidFill>
                  <a:srgbClr val="009900"/>
                </a:solidFill>
              </a:rPr>
              <a:t>input character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ADD	R1, R2, R0	 ; </a:t>
            </a:r>
            <a:r>
              <a:rPr lang="en-US" altLang="en-US" sz="2000" b="0" i="1">
                <a:solidFill>
                  <a:srgbClr val="009900"/>
                </a:solidFill>
              </a:rPr>
              <a:t>Test for terminate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BRz	EXIT		 ; </a:t>
            </a:r>
            <a:r>
              <a:rPr lang="en-US" altLang="en-US" sz="2000" b="0" i="1">
                <a:solidFill>
                  <a:srgbClr val="009900"/>
                </a:solidFill>
              </a:rPr>
              <a:t>Exit if done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ADD	R0, R0, R3	 ; </a:t>
            </a:r>
            <a:r>
              <a:rPr lang="en-US" altLang="en-US" sz="2000" b="0" i="1">
                <a:solidFill>
                  <a:srgbClr val="009900"/>
                </a:solidFill>
              </a:rPr>
              <a:t>Change to lowercase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</a:t>
            </a:r>
            <a:r>
              <a:rPr lang="en-US" altLang="en-US" i="1">
                <a:solidFill>
                  <a:schemeClr val="accent2"/>
                </a:solidFill>
                <a:latin typeface="Courier New" panose="02070309020205020404" pitchFamily="49" charset="0"/>
              </a:rPr>
              <a:t>TRAP	 x21</a:t>
            </a:r>
            <a:r>
              <a:rPr lang="en-US" altLang="en-US">
                <a:latin typeface="Courier New" panose="02070309020205020404" pitchFamily="49" charset="0"/>
              </a:rPr>
              <a:t>		 ; </a:t>
            </a:r>
            <a:r>
              <a:rPr lang="en-US" altLang="en-US" sz="2000" b="0" i="1">
                <a:solidFill>
                  <a:srgbClr val="009900"/>
                </a:solidFill>
              </a:rPr>
              <a:t>Output to monitor...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	BRnzp  AGAIN	 ; </a:t>
            </a:r>
            <a:r>
              <a:rPr lang="en-US" altLang="en-US" sz="2000" b="0" i="1">
                <a:solidFill>
                  <a:srgbClr val="009900"/>
                </a:solidFill>
              </a:rPr>
              <a:t>... again and again...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TERM		.FILL	 xFFC9	 ; </a:t>
            </a:r>
            <a:r>
              <a:rPr lang="en-US" altLang="en-US" sz="2000" b="0">
                <a:solidFill>
                  <a:srgbClr val="009900"/>
                </a:solidFill>
              </a:rPr>
              <a:t>-‘7’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ASCII		.FILL	 x0020	 ; </a:t>
            </a:r>
            <a:r>
              <a:rPr lang="en-US" altLang="en-US" sz="2000" b="0" i="1">
                <a:solidFill>
                  <a:srgbClr val="009900"/>
                </a:solidFill>
              </a:rPr>
              <a:t>lowercase bit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EXIT		</a:t>
            </a:r>
            <a:r>
              <a:rPr lang="en-US" altLang="en-US" i="1">
                <a:solidFill>
                  <a:schemeClr val="accent2"/>
                </a:solidFill>
                <a:latin typeface="Courier New" panose="02070309020205020404" pitchFamily="49" charset="0"/>
              </a:rPr>
              <a:t>TRAP	 x25</a:t>
            </a:r>
            <a:r>
              <a:rPr lang="en-US" altLang="en-US">
                <a:latin typeface="Courier New" panose="02070309020205020404" pitchFamily="49" charset="0"/>
              </a:rPr>
              <a:t>		 ; </a:t>
            </a:r>
            <a:r>
              <a:rPr lang="en-US" altLang="en-US" sz="2000" b="0" i="1">
                <a:solidFill>
                  <a:srgbClr val="009900"/>
                </a:solidFill>
              </a:rPr>
              <a:t>halt</a:t>
            </a:r>
            <a:br>
              <a:rPr lang="en-US" altLang="en-US" sz="2000" b="0" i="1">
                <a:solidFill>
                  <a:srgbClr val="009900"/>
                </a:solidFill>
              </a:rPr>
            </a:br>
            <a:r>
              <a:rPr lang="en-US" altLang="en-US" sz="2000" b="0" i="1">
                <a:solidFill>
                  <a:srgbClr val="009900"/>
                </a:solidFill>
              </a:rPr>
              <a:t>		</a:t>
            </a:r>
            <a:r>
              <a:rPr lang="en-US" altLang="en-US">
                <a:latin typeface="Courier New" panose="02070309020205020404" pitchFamily="49" charset="0"/>
              </a:rPr>
              <a:t>.END</a:t>
            </a:r>
          </a:p>
        </p:txBody>
      </p:sp>
    </p:spTree>
    <p:extLst>
      <p:ext uri="{BB962C8B-B14F-4D97-AF65-F5344CB8AC3E}">
        <p14:creationId xmlns:p14="http://schemas.microsoft.com/office/powerpoint/2010/main" val="4246642040"/>
      </p:ext>
    </p:extLst>
  </p:cSld>
  <p:clrMapOvr>
    <a:masterClrMapping/>
  </p:clrMapOvr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Documents\ece206\mh-slides\PattPatel.pot</Template>
  <TotalTime>2670</TotalTime>
  <Words>1609</Words>
  <Application>Microsoft Office PowerPoint</Application>
  <PresentationFormat>Widescreen</PresentationFormat>
  <Paragraphs>277</Paragraphs>
  <Slides>32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Consolas</vt:lpstr>
      <vt:lpstr>Courier New</vt:lpstr>
      <vt:lpstr>Franklin Gothic Book</vt:lpstr>
      <vt:lpstr>Garamond</vt:lpstr>
      <vt:lpstr>Tahoma</vt:lpstr>
      <vt:lpstr>Times New Roman</vt:lpstr>
      <vt:lpstr>Verdana</vt:lpstr>
      <vt:lpstr>Wingdings</vt:lpstr>
      <vt:lpstr>PattPatel</vt:lpstr>
      <vt:lpstr>Chapter 9 TRAP Routines and Subroutines</vt:lpstr>
      <vt:lpstr>System Calls</vt:lpstr>
      <vt:lpstr>System Call</vt:lpstr>
      <vt:lpstr>LC-3 TRAP Mechanism</vt:lpstr>
      <vt:lpstr>TRAP Instruction</vt:lpstr>
      <vt:lpstr>TRAP</vt:lpstr>
      <vt:lpstr>RET (JMP R7)</vt:lpstr>
      <vt:lpstr>TRAP Mechanism Operation</vt:lpstr>
      <vt:lpstr>Example: Using the TRAP Instruction</vt:lpstr>
      <vt:lpstr>Example: Output Service Routine</vt:lpstr>
      <vt:lpstr>TRAP Routines and their Assembler Names</vt:lpstr>
      <vt:lpstr>Saving and Restoring Registers</vt:lpstr>
      <vt:lpstr>Example</vt:lpstr>
      <vt:lpstr>Saving and Restoring Registers</vt:lpstr>
      <vt:lpstr>Question</vt:lpstr>
      <vt:lpstr>What about User Code?</vt:lpstr>
      <vt:lpstr>Subroutines</vt:lpstr>
      <vt:lpstr>JSR Instruction</vt:lpstr>
      <vt:lpstr>JSR</vt:lpstr>
      <vt:lpstr>JSRR Instruction</vt:lpstr>
      <vt:lpstr>JSRR</vt:lpstr>
      <vt:lpstr>Returning from a Subroutine</vt:lpstr>
      <vt:lpstr>Example: Negate the value in R0</vt:lpstr>
      <vt:lpstr>Passing Information to/from Subroutines</vt:lpstr>
      <vt:lpstr>Using Subroutines</vt:lpstr>
      <vt:lpstr>Saving and Restore Registers</vt:lpstr>
      <vt:lpstr>Example</vt:lpstr>
      <vt:lpstr>CountChar Algorithm (using FirstChar)</vt:lpstr>
      <vt:lpstr>CountChar Implementation</vt:lpstr>
      <vt:lpstr>FirstChar Algorithm</vt:lpstr>
      <vt:lpstr>FirstChar Implementation</vt:lpstr>
      <vt:lpstr>Library Routines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Language</dc:title>
  <dc:creator>Greg Byrd</dc:creator>
  <cp:lastModifiedBy>Phil Sharp</cp:lastModifiedBy>
  <cp:revision>79</cp:revision>
  <cp:lastPrinted>1999-01-05T13:39:18Z</cp:lastPrinted>
  <dcterms:created xsi:type="dcterms:W3CDTF">2000-06-30T15:30:51Z</dcterms:created>
  <dcterms:modified xsi:type="dcterms:W3CDTF">2020-03-10T15:21:36Z</dcterms:modified>
</cp:coreProperties>
</file>