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  <p:sldMasterId id="2147483668" r:id="rId2"/>
  </p:sldMasterIdLst>
  <p:notesMasterIdLst>
    <p:notesMasterId r:id="rId45"/>
  </p:notesMasterIdLst>
  <p:handoutMasterIdLst>
    <p:handoutMasterId r:id="rId46"/>
  </p:handoutMasterIdLst>
  <p:sldIdLst>
    <p:sldId id="327" r:id="rId3"/>
    <p:sldId id="328" r:id="rId4"/>
    <p:sldId id="256" r:id="rId5"/>
    <p:sldId id="257" r:id="rId6"/>
    <p:sldId id="258" r:id="rId7"/>
    <p:sldId id="259" r:id="rId8"/>
    <p:sldId id="288" r:id="rId9"/>
    <p:sldId id="289" r:id="rId10"/>
    <p:sldId id="290" r:id="rId11"/>
    <p:sldId id="322" r:id="rId12"/>
    <p:sldId id="291" r:id="rId13"/>
    <p:sldId id="292" r:id="rId14"/>
    <p:sldId id="319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30" r:id="rId25"/>
    <p:sldId id="303" r:id="rId26"/>
    <p:sldId id="304" r:id="rId27"/>
    <p:sldId id="318" r:id="rId28"/>
    <p:sldId id="306" r:id="rId29"/>
    <p:sldId id="323" r:id="rId30"/>
    <p:sldId id="307" r:id="rId31"/>
    <p:sldId id="308" r:id="rId32"/>
    <p:sldId id="325" r:id="rId33"/>
    <p:sldId id="326" r:id="rId34"/>
    <p:sldId id="309" r:id="rId35"/>
    <p:sldId id="310" r:id="rId36"/>
    <p:sldId id="324" r:id="rId37"/>
    <p:sldId id="317" r:id="rId38"/>
    <p:sldId id="320" r:id="rId39"/>
    <p:sldId id="321" r:id="rId40"/>
    <p:sldId id="311" r:id="rId41"/>
    <p:sldId id="312" r:id="rId42"/>
    <p:sldId id="313" r:id="rId43"/>
    <p:sldId id="314" r:id="rId44"/>
  </p:sldIdLst>
  <p:sldSz cx="12192000" cy="6858000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1" userDrawn="1">
          <p15:clr>
            <a:srgbClr val="A4A3A4"/>
          </p15:clr>
        </p15:guide>
        <p15:guide id="2" pos="43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CE0000"/>
    <a:srgbClr val="FF7C80"/>
    <a:srgbClr val="6699FF"/>
    <a:srgbClr val="DDDDDD"/>
    <a:srgbClr val="EAEAEA"/>
    <a:srgbClr val="4D4D4D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9" autoAdjust="0"/>
    <p:restoredTop sz="93352" autoAdjust="0"/>
  </p:normalViewPr>
  <p:slideViewPr>
    <p:cSldViewPr snapToGrid="0">
      <p:cViewPr varScale="1">
        <p:scale>
          <a:sx n="82" d="100"/>
          <a:sy n="82" d="100"/>
        </p:scale>
        <p:origin x="284" y="56"/>
      </p:cViewPr>
      <p:guideLst>
        <p:guide orient="horz" pos="1921"/>
        <p:guide pos="43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29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171825" cy="47942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algn="l" defTabSz="966698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7" y="1"/>
            <a:ext cx="3171825" cy="47942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algn="r" defTabSz="966698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776"/>
            <a:ext cx="3171825" cy="47942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algn="l" defTabSz="966698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7" y="9121776"/>
            <a:ext cx="3171825" cy="47942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algn="r" defTabSz="966698">
              <a:defRPr sz="1200">
                <a:latin typeface="Tahoma" charset="0"/>
              </a:defRPr>
            </a:lvl1pPr>
          </a:lstStyle>
          <a:p>
            <a:fld id="{E71E6452-6106-E140-8161-2FCF2E1461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28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171825" cy="47942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algn="l" defTabSz="966698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7" y="1"/>
            <a:ext cx="3171825" cy="47942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algn="r" defTabSz="966698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21776"/>
            <a:ext cx="3171825" cy="47942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algn="l" defTabSz="966698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7" y="9121776"/>
            <a:ext cx="3171825" cy="47942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algn="r" defTabSz="966698">
              <a:defRPr sz="1200">
                <a:latin typeface="Garamond" charset="0"/>
              </a:defRPr>
            </a:lvl1pPr>
          </a:lstStyle>
          <a:p>
            <a:fld id="{28281009-1A12-B34D-9AEE-92B945871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51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C8552-DC23-EF4D-A211-D3887DE8C594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66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367B-6C4C-F445-B9E4-14E958917B77}" type="slidenum">
              <a:rPr lang="en-US"/>
              <a:pPr/>
              <a:t>15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85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F7600-A04A-554D-AC36-2B0A6EBFE087}" type="slidenum">
              <a:rPr lang="en-US"/>
              <a:pPr/>
              <a:t>16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14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int2ascii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81009-1A12-B34D-9AEE-92B945871C9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3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DDCCA-9D0D-5240-BF43-2C177C68A6EB}" type="slidenum">
              <a:rPr lang="en-US"/>
              <a:pPr/>
              <a:t>22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01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6731D659-9CB1-47D5-B0C6-2B8E238B5B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D1E55E3F-A550-45E1-AAB4-216D4D1F77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ＭＳ Ｐゴシック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ＭＳ Ｐゴシック" charset="-128"/>
              <a:cs typeface="+mn-cs"/>
            </a:endParaRP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8E698-7CE2-854D-99AD-C3DF1130C0A7}" type="slidenum">
              <a:rPr lang="en-US"/>
              <a:pPr/>
              <a:t>24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37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AD76C-C272-3941-B509-8B16C1B5C256}" type="slidenum">
              <a:rPr lang="en-US"/>
              <a:pPr/>
              <a:t>25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432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E083-0584-084A-A8C5-E91DE7DC30F3}" type="slidenum">
              <a:rPr lang="en-US"/>
              <a:pPr/>
              <a:t>26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r>
              <a:rPr lang="en-US" dirty="0"/>
              <a:t>0 false 1 true, how is this like &amp;&amp;, ||, and !</a:t>
            </a:r>
          </a:p>
        </p:txBody>
      </p:sp>
    </p:spTree>
    <p:extLst>
      <p:ext uri="{BB962C8B-B14F-4D97-AF65-F5344CB8AC3E}">
        <p14:creationId xmlns:p14="http://schemas.microsoft.com/office/powerpoint/2010/main" val="14226062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6D179-D847-C84B-8601-DD2C77A064DE}" type="slidenum">
              <a:rPr lang="en-US"/>
              <a:pPr/>
              <a:t>29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r>
              <a:rPr lang="en-US" dirty="0"/>
              <a:t>May have all 16 bit patterns memorized by end of semester</a:t>
            </a:r>
          </a:p>
        </p:txBody>
      </p:sp>
    </p:spTree>
    <p:extLst>
      <p:ext uri="{BB962C8B-B14F-4D97-AF65-F5344CB8AC3E}">
        <p14:creationId xmlns:p14="http://schemas.microsoft.com/office/powerpoint/2010/main" val="864995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F4310-8820-3C4B-BC94-B0FFEBD42A66}" type="slidenum">
              <a:rPr lang="en-US"/>
              <a:pPr/>
              <a:t>33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1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73D2D-6BEC-DA44-82F7-A3CBF4A28560}" type="slidenum">
              <a:rPr lang="en-US"/>
              <a:pPr/>
              <a:t>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3269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EAB8B-5E3F-4048-9A92-C43019A1A3E2}" type="slidenum">
              <a:rPr lang="en-US"/>
              <a:pPr/>
              <a:t>34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59" tIns="45780" rIns="91559" bIns="45780"/>
          <a:lstStyle/>
          <a:p>
            <a:r>
              <a:rPr lang="en-US" dirty="0"/>
              <a:t>6.023: </a:t>
            </a:r>
            <a:r>
              <a:rPr lang="en-US" dirty="0" err="1"/>
              <a:t>Avogadros</a:t>
            </a:r>
            <a:r>
              <a:rPr lang="en-US" dirty="0"/>
              <a:t> number molecules or atoms in a mole</a:t>
            </a:r>
          </a:p>
          <a:p>
            <a:r>
              <a:rPr lang="en-US" dirty="0"/>
              <a:t>6.626: Planck’s constant related to the energy of a photon</a:t>
            </a:r>
          </a:p>
          <a:p>
            <a:endParaRPr lang="en-US" dirty="0"/>
          </a:p>
          <a:p>
            <a:r>
              <a:rPr lang="en-US" dirty="0"/>
              <a:t>Exponent = 255 used for special values:</a:t>
            </a:r>
          </a:p>
          <a:p>
            <a:r>
              <a:rPr lang="en-US" dirty="0"/>
              <a:t>If Fraction is non-zero, </a:t>
            </a:r>
            <a:r>
              <a:rPr lang="en-US" dirty="0" err="1"/>
              <a:t>NaN</a:t>
            </a:r>
            <a:r>
              <a:rPr lang="en-US" dirty="0"/>
              <a:t> (not a number).</a:t>
            </a:r>
          </a:p>
          <a:p>
            <a:r>
              <a:rPr lang="en-US" dirty="0"/>
              <a:t>If Fraction is zero and sign is 0, positive infinity.</a:t>
            </a:r>
          </a:p>
          <a:p>
            <a:r>
              <a:rPr lang="en-US" dirty="0"/>
              <a:t>If Fraction is zero and sign is 1, negative infinity.</a:t>
            </a:r>
          </a:p>
          <a:p>
            <a:endParaRPr lang="en-US" dirty="0"/>
          </a:p>
          <a:p>
            <a:r>
              <a:rPr lang="en-US" dirty="0"/>
              <a:t>x2^-126 denormalized represent numbers close to 0</a:t>
            </a:r>
          </a:p>
        </p:txBody>
      </p:sp>
    </p:spTree>
    <p:extLst>
      <p:ext uri="{BB962C8B-B14F-4D97-AF65-F5344CB8AC3E}">
        <p14:creationId xmlns:p14="http://schemas.microsoft.com/office/powerpoint/2010/main" val="20080774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EEBAD-9987-3F40-8F9B-1EC926268392}" type="slidenum">
              <a:rPr lang="en-US"/>
              <a:pPr/>
              <a:t>39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530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D3434-12B2-F94E-8C62-A97509976480}" type="slidenum">
              <a:rPr lang="en-US"/>
              <a:pPr/>
              <a:t>40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564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57CD1-8E8F-324B-91C9-3D942AC3F657}" type="slidenum">
              <a:rPr lang="en-US"/>
              <a:pPr/>
              <a:t>41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056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1CDBE-07D2-7C47-9DAD-9E825B1154A6}" type="slidenum">
              <a:rPr lang="en-US"/>
              <a:pPr/>
              <a:t>42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68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88271-03DF-D741-9E71-BDD83C19BE82}" type="slidenum">
              <a:rPr lang="en-US"/>
              <a:pPr/>
              <a:t>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4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2CC9C-4CC8-2B40-9F9A-BC15D9585064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07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6537B-94D9-DF42-B3E8-D896A8CB4BAE}" type="slidenum">
              <a:rPr lang="en-US"/>
              <a:pPr/>
              <a:t>7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50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10698-547E-684B-9FDC-015D1602E82E}" type="slidenum">
              <a:rPr lang="en-US"/>
              <a:pPr/>
              <a:t>9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56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3930E-93AC-5A4A-B079-3EC9A2F8E30F}" type="slidenum">
              <a:rPr lang="en-US"/>
              <a:pPr/>
              <a:t>12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pPr marL="228579" indent="-228579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06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3930E-93AC-5A4A-B079-3EC9A2F8E30F}" type="slidenum">
              <a:rPr lang="en-US"/>
              <a:pPr/>
              <a:t>13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pPr marL="228579" indent="-228579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39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8A72B-751C-184A-BC81-57604379D1AA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559" tIns="45780" rIns="91559" bIns="457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6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4673600" y="2286000"/>
            <a:ext cx="6908800" cy="2133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1555" name="Text Box 3075"/>
          <p:cNvSpPr txBox="1">
            <a:spLocks noChangeArrowheads="1"/>
          </p:cNvSpPr>
          <p:nvPr/>
        </p:nvSpPr>
        <p:spPr bwMode="auto">
          <a:xfrm>
            <a:off x="1625600" y="533400"/>
            <a:ext cx="944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151556" name="Picture 3076" descr="C:\Documents and Settings\Greg Byrd\My Documents\ece206\mh-slides\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5677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686DCAF6-7D63-EF49-ACFF-8524437274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3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609600"/>
            <a:ext cx="28956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8483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97E220B8-32C5-434E-BDBD-B3698EAD7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08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35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20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16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82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78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46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4955"/>
            <a:ext cx="1158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BE226A25-16FC-EB48-B179-AB7F9EED8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95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31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08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A66756EE-82DA-0A43-9F77-E99E9EFF7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5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568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68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F7BCA273-7D1E-994E-8BEF-673A1E6AB9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8E69E648-B39A-2F44-BFBA-88C79DFD72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0AB93FE1-41AB-7443-9523-A0734A1A91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7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5CCB3956-438E-CF43-BA95-84F0B75F7A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2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EADD6068-4D2F-A640-AB51-EEDC84A929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8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30EC852E-4F81-AA4D-972B-0FF9C7DF3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9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11582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495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24600"/>
            <a:ext cx="3149600" cy="381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r>
              <a:rPr lang="en-US"/>
              <a:t>2-</a:t>
            </a:r>
            <a:fld id="{2F627A02-944D-8040-8DEF-76437DE62A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495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</a:defRPr>
      </a:lvl2pPr>
      <a:lvl3pPr marL="1022350" indent="-2222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 b="1">
          <a:solidFill>
            <a:schemeClr val="tx1"/>
          </a:solidFill>
          <a:latin typeface="+mn-lt"/>
          <a:ea typeface="+mn-ea"/>
        </a:defRPr>
      </a:lvl3pPr>
      <a:lvl4pPr marL="1366838" indent="-176213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+mn-ea"/>
        </a:defRPr>
      </a:lvl4pPr>
      <a:lvl5pPr marL="17160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5pPr>
      <a:lvl6pPr marL="21732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6pPr>
      <a:lvl7pPr marL="26304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7pPr>
      <a:lvl8pPr marL="30876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8pPr>
      <a:lvl9pPr marL="35448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http://bexhuff.com/files/images/java-cup-abstract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4" y="533401"/>
            <a:ext cx="1742721" cy="99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10" name="Picture 9" descr="PattPatel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28" y="381000"/>
            <a:ext cx="1231392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5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-schmidt.net/FloatConverter/IEEE754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>
            <a:extLst>
              <a:ext uri="{FF2B5EF4-FFF2-40B4-BE49-F238E27FC236}">
                <a16:creationId xmlns:a16="http://schemas.microsoft.com/office/drawing/2014/main" id="{5A0D8850-ACD0-4F67-8CD2-D7D334223464}"/>
              </a:ext>
            </a:extLst>
          </p:cNvPr>
          <p:cNvSpPr/>
          <p:nvPr/>
        </p:nvSpPr>
        <p:spPr>
          <a:xfrm>
            <a:off x="6335031" y="249382"/>
            <a:ext cx="5908428" cy="2381596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 anchor="b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-1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#2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-1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What is the correct translation of the string “cs 270” into ASCII codes, using decimal values (without the null terminator)?</a:t>
            </a:r>
            <a:endParaRPr kumimoji="0" lang="en-US" sz="32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79AB610E-C4E3-479D-9274-5F7F9E082442}"/>
              </a:ext>
            </a:extLst>
          </p:cNvPr>
          <p:cNvSpPr/>
          <p:nvPr/>
        </p:nvSpPr>
        <p:spPr>
          <a:xfrm>
            <a:off x="6871510" y="3185280"/>
            <a:ext cx="4223209" cy="312372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/>
          <a:p>
            <a:pPr marL="514440" marR="0" lvl="0" indent="-514080" algn="l" defTabSz="914400" eaLnBrk="1" fontAlgn="auto" latinLnBrk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3333CC"/>
              </a:buClr>
              <a:buSzTx/>
              <a:buFont typeface="Arial"/>
              <a:buAutoNum type="alphaUcPeriod"/>
              <a:tabLst/>
              <a:defRPr/>
            </a:pPr>
            <a:r>
              <a:rPr kumimoji="0" lang="en-US" sz="28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99 114 32 50 55 48</a:t>
            </a:r>
          </a:p>
          <a:p>
            <a:pPr marL="514440" marR="0" lvl="0" indent="-514080" algn="l" defTabSz="914400" eaLnBrk="1" fontAlgn="auto" latinLnBrk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3333CC"/>
              </a:buClr>
              <a:buSzTx/>
              <a:buFont typeface="Arial"/>
              <a:buAutoNum type="alphaUcPeriod"/>
              <a:tabLst/>
              <a:defRPr/>
            </a:pPr>
            <a:r>
              <a:rPr kumimoji="0" lang="en-US" sz="28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99 115 50 55 48</a:t>
            </a:r>
          </a:p>
          <a:p>
            <a:pPr marL="514440" marR="0" lvl="0" indent="-514080" algn="l" defTabSz="914400" eaLnBrk="1" fontAlgn="auto" latinLnBrk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3333CC"/>
              </a:buClr>
              <a:buSzTx/>
              <a:buFont typeface="Arial"/>
              <a:buAutoNum type="alphaUcPeriod"/>
              <a:tabLst/>
              <a:defRPr/>
            </a:pPr>
            <a:r>
              <a:rPr kumimoji="0" lang="en-US" sz="28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99 115 32 50 55 48</a:t>
            </a:r>
          </a:p>
          <a:p>
            <a:pPr marL="514440" marR="0" lvl="0" indent="-514080" algn="l" defTabSz="914400" eaLnBrk="1" fontAlgn="auto" latinLnBrk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3333CC"/>
              </a:buClr>
              <a:buSzTx/>
              <a:buFont typeface="Arial"/>
              <a:buAutoNum type="alphaUcPeriod"/>
              <a:tabLst/>
              <a:defRPr/>
            </a:pPr>
            <a:r>
              <a:rPr kumimoji="0" lang="en-US" sz="28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63 73 20 32 37 30</a:t>
            </a:r>
          </a:p>
          <a:p>
            <a:pPr marL="514440" marR="0" lvl="0" indent="-514080" algn="l" defTabSz="914400" eaLnBrk="1" fontAlgn="auto" latinLnBrk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3333CC"/>
              </a:buClr>
              <a:buSzTx/>
              <a:buFont typeface="Arial"/>
              <a:buAutoNum type="alphaUcPeriod"/>
              <a:tabLst/>
              <a:defRPr/>
            </a:pPr>
            <a:r>
              <a:rPr kumimoji="0" lang="en-US" sz="28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None of the above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CustomShape 1">
            <a:extLst>
              <a:ext uri="{FF2B5EF4-FFF2-40B4-BE49-F238E27FC236}">
                <a16:creationId xmlns:a16="http://schemas.microsoft.com/office/drawing/2014/main" id="{D92ECB5D-E9E3-4937-8787-62624FFCA773}"/>
              </a:ext>
            </a:extLst>
          </p:cNvPr>
          <p:cNvSpPr/>
          <p:nvPr/>
        </p:nvSpPr>
        <p:spPr>
          <a:xfrm>
            <a:off x="93724" y="573938"/>
            <a:ext cx="5733131" cy="205704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 anchor="b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-1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#1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-1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What is the minimum number of bits needed to represent 312 distinct values? How many bit patterns are leftover?</a:t>
            </a:r>
            <a:endParaRPr kumimoji="0" lang="en-US" sz="3200" b="0" i="0" u="none" strike="noStrike" kern="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2">
            <a:extLst>
              <a:ext uri="{FF2B5EF4-FFF2-40B4-BE49-F238E27FC236}">
                <a16:creationId xmlns:a16="http://schemas.microsoft.com/office/drawing/2014/main" id="{E9F777C7-7354-43B8-9B0C-4CB67759FF8E}"/>
              </a:ext>
            </a:extLst>
          </p:cNvPr>
          <p:cNvSpPr/>
          <p:nvPr/>
        </p:nvSpPr>
        <p:spPr>
          <a:xfrm>
            <a:off x="199505" y="3185280"/>
            <a:ext cx="8229240" cy="312372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/>
          <a:p>
            <a:pPr marL="514440" marR="0" lvl="0" indent="-514080" algn="l" defTabSz="914400" eaLnBrk="1" fontAlgn="auto" latinLnBrk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3333CC"/>
              </a:buClr>
              <a:buSzTx/>
              <a:buFont typeface="Arial"/>
              <a:buAutoNum type="alphaUcPeriod"/>
              <a:tabLst/>
              <a:defRPr/>
            </a:pPr>
            <a:r>
              <a:rPr kumimoji="0" lang="en-US" sz="28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10-bits, 712 patterns unused</a:t>
            </a:r>
          </a:p>
          <a:p>
            <a:pPr marL="514440" marR="0" lvl="0" indent="-514080" algn="l" defTabSz="914400" eaLnBrk="1" fontAlgn="auto" latinLnBrk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3333CC"/>
              </a:buClr>
              <a:buSzTx/>
              <a:buFont typeface="Arial"/>
              <a:buAutoNum type="alphaUcPeriod"/>
              <a:tabLst/>
              <a:defRPr/>
            </a:pPr>
            <a:r>
              <a:rPr kumimoji="0" lang="en-US" sz="28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9-bits, 200 patterns unused</a:t>
            </a:r>
          </a:p>
          <a:p>
            <a:pPr marL="514440" marR="0" lvl="0" indent="-514080" algn="l" defTabSz="914400" eaLnBrk="1" fontAlgn="auto" latinLnBrk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3333CC"/>
              </a:buClr>
              <a:buSzTx/>
              <a:buFont typeface="Arial"/>
              <a:buAutoNum type="alphaUcPeriod"/>
              <a:tabLst/>
              <a:defRPr/>
            </a:pPr>
            <a:r>
              <a:rPr kumimoji="0" lang="en-US" sz="28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8-bits, 8 patterns unused</a:t>
            </a:r>
          </a:p>
          <a:p>
            <a:pPr marL="514440" marR="0" lvl="0" indent="-514080" algn="l" defTabSz="914400" eaLnBrk="1" fontAlgn="auto" latinLnBrk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3333CC"/>
              </a:buClr>
              <a:buSzTx/>
              <a:buFont typeface="Arial"/>
              <a:buAutoNum type="alphaUcPeriod"/>
              <a:tabLst/>
              <a:defRPr/>
            </a:pPr>
            <a:r>
              <a:rPr kumimoji="0" lang="en-US" sz="28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7-bits, no patterns unused</a:t>
            </a:r>
          </a:p>
          <a:p>
            <a:pPr marL="514440" marR="0" lvl="0" indent="-514080" algn="l" defTabSz="914400" eaLnBrk="1" fontAlgn="auto" latinLnBrk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3333CC"/>
              </a:buClr>
              <a:buSzTx/>
              <a:buFont typeface="Arial"/>
              <a:buAutoNum type="alphaUcPeriod"/>
              <a:tabLst/>
              <a:defRPr/>
            </a:pPr>
            <a:r>
              <a:rPr kumimoji="0" lang="en-US" sz="28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None of the above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2FB0EE6-0D6E-4621-A03A-013C2B4D329F}"/>
              </a:ext>
            </a:extLst>
          </p:cNvPr>
          <p:cNvCxnSpPr/>
          <p:nvPr/>
        </p:nvCxnSpPr>
        <p:spPr bwMode="auto">
          <a:xfrm>
            <a:off x="5996247" y="249382"/>
            <a:ext cx="0" cy="628442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73306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71D1-CD67-4520-8320-2826F45C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E0800-AB13-4C3A-BD00-61F36DC8E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66" y="1086356"/>
            <a:ext cx="2438772" cy="49530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17 + 37 = 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110111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010110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110110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101101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110011</a:t>
            </a:r>
          </a:p>
          <a:p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205E463-AD6A-42C5-A4D5-516C1A84212D}"/>
              </a:ext>
            </a:extLst>
          </p:cNvPr>
          <p:cNvSpPr txBox="1">
            <a:spLocks/>
          </p:cNvSpPr>
          <p:nvPr/>
        </p:nvSpPr>
        <p:spPr bwMode="auto">
          <a:xfrm>
            <a:off x="6823919" y="1086356"/>
            <a:ext cx="3339047" cy="495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349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Ø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366838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chemeClr val="tx1"/>
                </a:solidFill>
                <a:latin typeface="+mn-lt"/>
                <a:ea typeface="+mn-ea"/>
              </a:defRPr>
            </a:lvl4pPr>
            <a:lvl5pPr marL="1716088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</a:defRPr>
            </a:lvl5pPr>
            <a:lvl6pPr marL="2173288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630488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087688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544888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800" kern="0" dirty="0">
                <a:solidFill>
                  <a:srgbClr val="FF0000"/>
                </a:solidFill>
              </a:rPr>
              <a:t>1 + 63 = ?</a:t>
            </a:r>
          </a:p>
          <a:p>
            <a:endParaRPr lang="en-US" sz="2800" kern="0" dirty="0">
              <a:solidFill>
                <a:srgbClr val="FF0000"/>
              </a:solidFill>
            </a:endParaRPr>
          </a:p>
          <a:p>
            <a:endParaRPr lang="en-US" sz="2800" kern="0" dirty="0">
              <a:solidFill>
                <a:srgbClr val="FF0000"/>
              </a:solidFill>
            </a:endParaRPr>
          </a:p>
          <a:p>
            <a:endParaRPr lang="en-US" sz="2800" kern="0" dirty="0">
              <a:solidFill>
                <a:srgbClr val="FF0000"/>
              </a:solidFill>
            </a:endParaRPr>
          </a:p>
          <a:p>
            <a:endParaRPr lang="en-US" sz="2800" kern="0" dirty="0">
              <a:solidFill>
                <a:srgbClr val="FF0000"/>
              </a:solidFill>
            </a:endParaRPr>
          </a:p>
          <a:p>
            <a:endParaRPr lang="en-US" sz="2800" kern="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kern="0" dirty="0"/>
              <a:t>000000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kern="0" dirty="0"/>
              <a:t>010110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kern="0" dirty="0"/>
              <a:t>1101100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kern="0" dirty="0"/>
              <a:t>1000000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kern="0" dirty="0"/>
              <a:t>D or possibly A</a:t>
            </a:r>
          </a:p>
          <a:p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425122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620" y="129093"/>
            <a:ext cx="11582400" cy="533400"/>
          </a:xfrm>
        </p:spPr>
        <p:txBody>
          <a:bodyPr/>
          <a:lstStyle/>
          <a:p>
            <a:r>
              <a:rPr lang="en-US" dirty="0"/>
              <a:t>Signed Integers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620" y="666920"/>
            <a:ext cx="8075851" cy="5946125"/>
          </a:xfrm>
        </p:spPr>
        <p:txBody>
          <a:bodyPr anchor="ctr"/>
          <a:lstStyle/>
          <a:p>
            <a:r>
              <a:rPr lang="en-US" dirty="0"/>
              <a:t>With n bits, we have 2</a:t>
            </a:r>
            <a:r>
              <a:rPr lang="en-US" baseline="30000" dirty="0"/>
              <a:t>n</a:t>
            </a:r>
            <a:r>
              <a:rPr lang="en-US" dirty="0"/>
              <a:t> distinct values.</a:t>
            </a:r>
          </a:p>
          <a:p>
            <a:pPr lvl="1"/>
            <a:r>
              <a:rPr lang="en-US" dirty="0"/>
              <a:t>assign about half to positive integers (1 through 2</a:t>
            </a:r>
            <a:r>
              <a:rPr lang="en-US" baseline="30000" dirty="0"/>
              <a:t>n-1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n-1 </a:t>
            </a:r>
            <a:r>
              <a:rPr lang="en-US" dirty="0">
                <a:solidFill>
                  <a:srgbClr val="FF0000"/>
                </a:solidFill>
              </a:rPr>
              <a:t>is what value when n is 5?</a:t>
            </a:r>
          </a:p>
          <a:p>
            <a:pPr lvl="2"/>
            <a:endParaRPr lang="en-US" sz="1050" dirty="0"/>
          </a:p>
          <a:p>
            <a:pPr lvl="1"/>
            <a:r>
              <a:rPr lang="en-US" dirty="0"/>
              <a:t>and about half to negative (-2</a:t>
            </a:r>
            <a:r>
              <a:rPr lang="en-US" baseline="30000" dirty="0"/>
              <a:t>n-1</a:t>
            </a:r>
            <a:r>
              <a:rPr lang="en-US" dirty="0"/>
              <a:t> through -1)</a:t>
            </a:r>
          </a:p>
          <a:p>
            <a:pPr lvl="1"/>
            <a:r>
              <a:rPr lang="en-US" dirty="0"/>
              <a:t>that leaves two values: one for 0, and one extra</a:t>
            </a:r>
          </a:p>
          <a:p>
            <a:r>
              <a:rPr lang="en-US" dirty="0"/>
              <a:t>Positive integers</a:t>
            </a:r>
          </a:p>
          <a:p>
            <a:pPr lvl="1"/>
            <a:r>
              <a:rPr lang="en-US" dirty="0"/>
              <a:t>just like unsigned – zero in </a:t>
            </a:r>
            <a:r>
              <a:rPr lang="en-US" i="1" dirty="0"/>
              <a:t>most significant</a:t>
            </a:r>
            <a:r>
              <a:rPr lang="en-US" dirty="0"/>
              <a:t> (MS) bit</a:t>
            </a:r>
            <a:br>
              <a:rPr lang="en-US" dirty="0"/>
            </a:br>
            <a:r>
              <a:rPr lang="en-US" b="0" dirty="0">
                <a:solidFill>
                  <a:srgbClr val="CE0000"/>
                </a:solidFill>
              </a:rPr>
              <a:t>00101 = 5</a:t>
            </a:r>
          </a:p>
          <a:p>
            <a:r>
              <a:rPr lang="en-US" dirty="0"/>
              <a:t>Negative integers: formats</a:t>
            </a:r>
          </a:p>
          <a:p>
            <a:pPr lvl="1"/>
            <a:r>
              <a:rPr lang="en-US" dirty="0"/>
              <a:t>sign-magnitude – set MS bit to ‘1’ to show value is negative, other bits are the same as unsigned </a:t>
            </a:r>
            <a:br>
              <a:rPr lang="en-US" dirty="0"/>
            </a:br>
            <a:r>
              <a:rPr lang="en-US" b="0" dirty="0">
                <a:solidFill>
                  <a:srgbClr val="CE0000"/>
                </a:solidFill>
              </a:rPr>
              <a:t>10101 = -5  </a:t>
            </a:r>
          </a:p>
          <a:p>
            <a:pPr lvl="1"/>
            <a:r>
              <a:rPr lang="en-US" dirty="0"/>
              <a:t>one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complement – flip every bit to represent negative</a:t>
            </a:r>
            <a:br>
              <a:rPr lang="en-US" dirty="0"/>
            </a:br>
            <a:r>
              <a:rPr lang="en-US" b="0" dirty="0">
                <a:solidFill>
                  <a:srgbClr val="CE0000"/>
                </a:solidFill>
              </a:rPr>
              <a:t>11010 = -5</a:t>
            </a:r>
          </a:p>
          <a:p>
            <a:pPr lvl="1"/>
            <a:r>
              <a:rPr lang="en-US" dirty="0"/>
              <a:t>in either case, MS bit indicates sign: 0=positive, 1=negative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871" y="136889"/>
            <a:ext cx="11582400" cy="533400"/>
          </a:xfrm>
        </p:spPr>
        <p:txBody>
          <a:bodyPr/>
          <a:lstStyle/>
          <a:p>
            <a:r>
              <a:rPr lang="en-US" dirty="0"/>
              <a:t>Two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Complement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871" y="778355"/>
            <a:ext cx="11307271" cy="3917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Problems with sign-magnitude and 1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complement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Two representations of zero (+0 and –0)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Arithmetic circuits are complex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How to add two sign-magnitude numbers?</a:t>
            </a:r>
          </a:p>
          <a:p>
            <a:pPr lvl="3">
              <a:lnSpc>
                <a:spcPct val="90000"/>
              </a:lnSpc>
            </a:pPr>
            <a:r>
              <a:rPr lang="en-US" sz="2000" dirty="0"/>
              <a:t>e.g., try 2 + (-3)</a:t>
            </a:r>
          </a:p>
          <a:p>
            <a:pPr lvl="3">
              <a:lnSpc>
                <a:spcPct val="90000"/>
              </a:lnSpc>
            </a:pPr>
            <a:endParaRPr lang="en-US" sz="2000" dirty="0"/>
          </a:p>
          <a:p>
            <a:pPr lvl="3">
              <a:lnSpc>
                <a:spcPct val="90000"/>
              </a:lnSpc>
            </a:pPr>
            <a:endParaRPr lang="en-US" sz="2000" dirty="0"/>
          </a:p>
          <a:p>
            <a:pPr lvl="3">
              <a:lnSpc>
                <a:spcPct val="90000"/>
              </a:lnSpc>
            </a:pP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How to add to one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complement numbers? </a:t>
            </a:r>
          </a:p>
          <a:p>
            <a:pPr lvl="3">
              <a:lnSpc>
                <a:spcPct val="90000"/>
              </a:lnSpc>
            </a:pPr>
            <a:r>
              <a:rPr lang="en-US" sz="2000" dirty="0"/>
              <a:t>e.g., try 4 + (-3)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Solution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each positive number (X), assign value to its negative (-X), such that X + (-X) = 0 with </a:t>
            </a:r>
            <a:r>
              <a:rPr lang="ja-JP" altLang="en-US" dirty="0"/>
              <a:t>“</a:t>
            </a:r>
            <a:r>
              <a:rPr lang="en-US" dirty="0"/>
              <a:t>normal</a:t>
            </a:r>
            <a:r>
              <a:rPr lang="ja-JP" altLang="en-US" dirty="0"/>
              <a:t>”</a:t>
            </a:r>
            <a:r>
              <a:rPr lang="en-US" dirty="0"/>
              <a:t> addition, ignoring carry out</a:t>
            </a:r>
          </a:p>
          <a:p>
            <a:pPr marL="800100" lvl="2" indent="0"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70819"/>
            <a:ext cx="11582400" cy="533400"/>
          </a:xfrm>
        </p:spPr>
        <p:txBody>
          <a:bodyPr/>
          <a:lstStyle/>
          <a:p>
            <a:r>
              <a:rPr lang="en-US" dirty="0"/>
              <a:t>Two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Complement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068" y="778355"/>
            <a:ext cx="6966567" cy="262792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Representation developed to make arithmetic possible with simpler circuits.</a:t>
            </a:r>
          </a:p>
          <a:p>
            <a:pPr>
              <a:lnSpc>
                <a:spcPct val="90000"/>
              </a:lnSpc>
            </a:pPr>
            <a:endParaRPr lang="en-US" sz="1050" dirty="0"/>
          </a:p>
          <a:p>
            <a:r>
              <a:rPr lang="en-US" dirty="0">
                <a:solidFill>
                  <a:srgbClr val="FF0000"/>
                </a:solidFill>
              </a:rPr>
              <a:t>If number is positive or zero,</a:t>
            </a:r>
          </a:p>
          <a:p>
            <a:pPr lvl="1"/>
            <a:r>
              <a:rPr lang="en-US" dirty="0"/>
              <a:t>normal binary representation, zeroes in upper bit(s)</a:t>
            </a:r>
          </a:p>
          <a:p>
            <a:r>
              <a:rPr lang="en-US" dirty="0">
                <a:solidFill>
                  <a:srgbClr val="FF0000"/>
                </a:solidFill>
              </a:rPr>
              <a:t>If number is negative,</a:t>
            </a:r>
          </a:p>
          <a:p>
            <a:pPr lvl="1"/>
            <a:r>
              <a:rPr lang="en-US" dirty="0"/>
              <a:t>start with positive number</a:t>
            </a:r>
          </a:p>
          <a:p>
            <a:pPr lvl="1"/>
            <a:r>
              <a:rPr lang="en-US" dirty="0"/>
              <a:t>flip every bit (i.e., take the one</a:t>
            </a:r>
            <a:r>
              <a:rPr lang="ja-JP" altLang="en-US" dirty="0"/>
              <a:t>’</a:t>
            </a:r>
            <a:r>
              <a:rPr lang="en-US" dirty="0"/>
              <a:t>s complement)</a:t>
            </a:r>
          </a:p>
          <a:p>
            <a:pPr lvl="1"/>
            <a:r>
              <a:rPr lang="en-US" dirty="0"/>
              <a:t>then add one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381958A-174E-4602-844B-426B2F002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68" y="4812820"/>
            <a:ext cx="7162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00101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(5)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01001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(9)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11010	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(1</a:t>
            </a:r>
            <a:r>
              <a:rPr lang="ja-JP" altLang="en-US" sz="1800" dirty="0"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s comp)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(1</a:t>
            </a:r>
            <a:r>
              <a:rPr lang="ja-JP" altLang="en-US" sz="1800" dirty="0"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s comp)</a:t>
            </a: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11011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(-5)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(-9)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9277B2DE-D5E5-47B9-8E30-A272EE1DE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961092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75F3F94E-42CC-48A9-AAC3-FEA0268DF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961092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1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Complement Shortcut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064" y="790000"/>
            <a:ext cx="11582400" cy="1477894"/>
          </a:xfrm>
        </p:spPr>
        <p:txBody>
          <a:bodyPr/>
          <a:lstStyle/>
          <a:p>
            <a:r>
              <a:rPr lang="en-US" dirty="0"/>
              <a:t>To take the two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complement of a number:</a:t>
            </a:r>
          </a:p>
          <a:p>
            <a:pPr lvl="1"/>
            <a:r>
              <a:rPr lang="en-US" dirty="0"/>
              <a:t>copy bits from right to left until (and including) the first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1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r>
              <a:rPr lang="en-US" dirty="0"/>
              <a:t>flip remaining bits to the left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381000" y="3109235"/>
            <a:ext cx="8001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011010000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011010000</a:t>
            </a: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100101111	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(1</a:t>
            </a:r>
            <a:r>
              <a:rPr lang="ja-JP" altLang="en-US" sz="1800" dirty="0">
                <a:latin typeface="Courier" charset="0"/>
                <a:ea typeface="Courier" charset="0"/>
                <a:cs typeface="Courier" charset="0"/>
              </a:rPr>
              <a:t>’</a:t>
            </a:r>
            <a:r>
              <a:rPr lang="en-US" sz="1800" dirty="0">
                <a:latin typeface="Courier" charset="0"/>
                <a:ea typeface="Courier" charset="0"/>
                <a:cs typeface="Courier" charset="0"/>
              </a:rPr>
              <a:t>s comp)	</a:t>
            </a: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100110000			100110000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9573" name="AutoShape 5"/>
          <p:cNvSpPr>
            <a:spLocks noChangeArrowheads="1"/>
          </p:cNvSpPr>
          <p:nvPr/>
        </p:nvSpPr>
        <p:spPr bwMode="auto">
          <a:xfrm>
            <a:off x="304800" y="3285448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6324600" y="3590248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AutoShape 7"/>
          <p:cNvSpPr>
            <a:spLocks noChangeArrowheads="1"/>
          </p:cNvSpPr>
          <p:nvPr/>
        </p:nvSpPr>
        <p:spPr bwMode="auto">
          <a:xfrm>
            <a:off x="5410200" y="3590248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6553200" y="3666449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(copy)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4800600" y="3666449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(flip)</a:t>
            </a:r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H="1">
            <a:off x="5919788" y="2980648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2505EB-54F7-42A9-89D4-9275D6D20321}"/>
              </a:ext>
            </a:extLst>
          </p:cNvPr>
          <p:cNvSpPr txBox="1"/>
          <p:nvPr/>
        </p:nvSpPr>
        <p:spPr>
          <a:xfrm>
            <a:off x="9179579" y="1182471"/>
            <a:ext cx="1846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Try: 110000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A1D702-5DC0-4C81-A5BD-77FB3FCBBA53}"/>
              </a:ext>
            </a:extLst>
          </p:cNvPr>
          <p:cNvSpPr txBox="1"/>
          <p:nvPr/>
        </p:nvSpPr>
        <p:spPr>
          <a:xfrm>
            <a:off x="9179579" y="3624680"/>
            <a:ext cx="1846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Try: 110001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Complement Signed Integers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876" y="778355"/>
            <a:ext cx="10606636" cy="1524000"/>
          </a:xfrm>
        </p:spPr>
        <p:txBody>
          <a:bodyPr/>
          <a:lstStyle/>
          <a:p>
            <a:r>
              <a:rPr lang="en-US" dirty="0"/>
              <a:t>MS bit is sign bit – it has weight </a:t>
            </a:r>
            <a:r>
              <a:rPr lang="en-US" i="1" dirty="0"/>
              <a:t>-2</a:t>
            </a:r>
            <a:r>
              <a:rPr lang="en-US" i="1" baseline="30000" dirty="0"/>
              <a:t>n-1</a:t>
            </a:r>
            <a:r>
              <a:rPr lang="en-US" dirty="0"/>
              <a:t>.</a:t>
            </a:r>
          </a:p>
          <a:p>
            <a:r>
              <a:rPr lang="en-US" dirty="0"/>
              <a:t>Range of an n-bit number: -2</a:t>
            </a:r>
            <a:r>
              <a:rPr lang="en-US" baseline="30000" dirty="0"/>
              <a:t>n-1</a:t>
            </a:r>
            <a:r>
              <a:rPr lang="en-US" dirty="0"/>
              <a:t> through 2</a:t>
            </a:r>
            <a:r>
              <a:rPr lang="en-US" baseline="30000" dirty="0"/>
              <a:t>n-1</a:t>
            </a:r>
            <a:r>
              <a:rPr lang="en-US" dirty="0"/>
              <a:t> - 1.</a:t>
            </a:r>
          </a:p>
          <a:p>
            <a:pPr lvl="1"/>
            <a:r>
              <a:rPr lang="en-US" dirty="0"/>
              <a:t>The most negative number (-2</a:t>
            </a:r>
            <a:r>
              <a:rPr lang="en-US" baseline="30000" dirty="0"/>
              <a:t>n-1</a:t>
            </a:r>
            <a:r>
              <a:rPr lang="en-US" dirty="0"/>
              <a:t>) has no positive counterpart. Why?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is the range of values that can be represented with 4 bits?</a:t>
            </a:r>
          </a:p>
        </p:txBody>
      </p:sp>
      <p:graphicFrame>
        <p:nvGraphicFramePr>
          <p:cNvPr id="11162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32839"/>
              </p:ext>
            </p:extLst>
          </p:nvPr>
        </p:nvGraphicFramePr>
        <p:xfrm>
          <a:off x="637786" y="3046884"/>
          <a:ext cx="2529363" cy="3641659"/>
        </p:xfrm>
        <a:graphic>
          <a:graphicData uri="http://schemas.openxmlformats.org/drawingml/2006/table">
            <a:tbl>
              <a:tblPr/>
              <a:tblGrid>
                <a:gridCol w="631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1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-2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1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1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1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1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1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1694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997115"/>
              </p:ext>
            </p:extLst>
          </p:nvPr>
        </p:nvGraphicFramePr>
        <p:xfrm>
          <a:off x="3726463" y="3046884"/>
          <a:ext cx="2641086" cy="3566160"/>
        </p:xfrm>
        <a:graphic>
          <a:graphicData uri="http://schemas.openxmlformats.org/drawingml/2006/table">
            <a:tbl>
              <a:tblPr/>
              <a:tblGrid>
                <a:gridCol w="620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74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-2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4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-7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4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4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4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4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4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4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Binary (2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C) to Decimal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52500"/>
            <a:ext cx="7268095" cy="49530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/>
              <a:t>If leading bit is one, take two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complement to get a positive number.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Add powers of 2 that have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1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in the</a:t>
            </a:r>
            <a:br>
              <a:rPr lang="en-US" dirty="0"/>
            </a:br>
            <a:r>
              <a:rPr lang="en-US" dirty="0"/>
              <a:t>corresponding bit positions.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If original number was negative,</a:t>
            </a:r>
            <a:br>
              <a:rPr lang="en-US" dirty="0"/>
            </a:br>
            <a:r>
              <a:rPr lang="en-US" dirty="0"/>
              <a:t>add a minus sign.</a:t>
            </a:r>
          </a:p>
        </p:txBody>
      </p:sp>
      <p:graphicFrame>
        <p:nvGraphicFramePr>
          <p:cNvPr id="1136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471979"/>
              </p:ext>
            </p:extLst>
          </p:nvPr>
        </p:nvGraphicFramePr>
        <p:xfrm>
          <a:off x="7979672" y="833080"/>
          <a:ext cx="1669027" cy="5155692"/>
        </p:xfrm>
        <a:graphic>
          <a:graphicData uri="http://schemas.openxmlformats.org/drawingml/2006/table">
            <a:tbl>
              <a:tblPr/>
              <a:tblGrid>
                <a:gridCol w="655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3200" b="1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3723" name="Text Box 59"/>
          <p:cNvSpPr txBox="1">
            <a:spLocks noChangeArrowheads="1"/>
          </p:cNvSpPr>
          <p:nvPr/>
        </p:nvSpPr>
        <p:spPr bwMode="auto">
          <a:xfrm>
            <a:off x="1371599" y="3760789"/>
            <a:ext cx="4756430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latin typeface="Courier" charset="0"/>
                <a:ea typeface="Courier" charset="0"/>
                <a:cs typeface="Courier" charset="0"/>
              </a:rPr>
              <a:t>	X 	= 	01101000</a:t>
            </a:r>
            <a:r>
              <a:rPr lang="en-US" sz="2800" baseline="-25000">
                <a:latin typeface="Courier" charset="0"/>
                <a:ea typeface="Courier" charset="0"/>
                <a:cs typeface="Courier" charset="0"/>
              </a:rPr>
              <a:t>two</a:t>
            </a:r>
          </a:p>
          <a:p>
            <a:r>
              <a:rPr lang="en-US" sz="2800">
                <a:latin typeface="Courier" charset="0"/>
                <a:ea typeface="Courier" charset="0"/>
                <a:cs typeface="Courier" charset="0"/>
              </a:rPr>
              <a:t>		=	2</a:t>
            </a:r>
            <a:r>
              <a:rPr lang="en-US" sz="2800" baseline="30000">
                <a:latin typeface="Courier" charset="0"/>
                <a:ea typeface="Courier" charset="0"/>
                <a:cs typeface="Courier" charset="0"/>
              </a:rPr>
              <a:t>6</a:t>
            </a:r>
            <a:r>
              <a:rPr lang="en-US" sz="2800">
                <a:latin typeface="Courier" charset="0"/>
                <a:ea typeface="Courier" charset="0"/>
                <a:cs typeface="Courier" charset="0"/>
              </a:rPr>
              <a:t>+2</a:t>
            </a:r>
            <a:r>
              <a:rPr lang="en-US" sz="2800" baseline="30000"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2800">
                <a:latin typeface="Courier" charset="0"/>
                <a:ea typeface="Courier" charset="0"/>
                <a:cs typeface="Courier" charset="0"/>
              </a:rPr>
              <a:t>+2</a:t>
            </a:r>
            <a:r>
              <a:rPr lang="en-US" sz="2800" baseline="30000"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2800">
                <a:latin typeface="Courier" charset="0"/>
                <a:ea typeface="Courier" charset="0"/>
                <a:cs typeface="Courier" charset="0"/>
              </a:rPr>
              <a:t> = 64+32+8</a:t>
            </a:r>
          </a:p>
          <a:p>
            <a:r>
              <a:rPr lang="en-US" sz="2800">
                <a:latin typeface="Courier" charset="0"/>
                <a:ea typeface="Courier" charset="0"/>
                <a:cs typeface="Courier" charset="0"/>
              </a:rPr>
              <a:t>		=	104</a:t>
            </a:r>
            <a:r>
              <a:rPr lang="en-US" sz="2800" baseline="-25000">
                <a:latin typeface="Courier" charset="0"/>
                <a:ea typeface="Courier" charset="0"/>
                <a:cs typeface="Courier" charset="0"/>
              </a:rPr>
              <a:t>ten</a:t>
            </a:r>
          </a:p>
        </p:txBody>
      </p:sp>
      <p:sp>
        <p:nvSpPr>
          <p:cNvPr id="113724" name="Text Box 60"/>
          <p:cNvSpPr txBox="1">
            <a:spLocks noChangeArrowheads="1"/>
          </p:cNvSpPr>
          <p:nvPr/>
        </p:nvSpPr>
        <p:spPr bwMode="auto">
          <a:xfrm>
            <a:off x="609599" y="5676900"/>
            <a:ext cx="4480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i="1"/>
              <a:t>Assuming 8-bit 2</a:t>
            </a:r>
            <a:r>
              <a:rPr lang="ja-JP" altLang="en-US" sz="1800" i="1">
                <a:latin typeface="Arial"/>
              </a:rPr>
              <a:t>’</a:t>
            </a:r>
            <a:r>
              <a:rPr lang="en-US" sz="1800" i="1"/>
              <a:t>s complement numbers.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sp>
        <p:nvSpPr>
          <p:cNvPr id="115770" name="Text Box 58"/>
          <p:cNvSpPr txBox="1">
            <a:spLocks noChangeArrowheads="1"/>
          </p:cNvSpPr>
          <p:nvPr/>
        </p:nvSpPr>
        <p:spPr bwMode="auto">
          <a:xfrm>
            <a:off x="414717" y="5584179"/>
            <a:ext cx="4480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i="1"/>
              <a:t>Assuming 8-bit 2</a:t>
            </a:r>
            <a:r>
              <a:rPr lang="ja-JP" altLang="en-US" sz="1800" i="1">
                <a:latin typeface="Arial"/>
              </a:rPr>
              <a:t>’</a:t>
            </a:r>
            <a:r>
              <a:rPr lang="en-US" sz="1800" i="1"/>
              <a:t>s complement numbers.</a:t>
            </a:r>
          </a:p>
        </p:txBody>
      </p:sp>
      <p:sp>
        <p:nvSpPr>
          <p:cNvPr id="115771" name="Text Box 59"/>
          <p:cNvSpPr txBox="1">
            <a:spLocks noChangeArrowheads="1"/>
          </p:cNvSpPr>
          <p:nvPr/>
        </p:nvSpPr>
        <p:spPr bwMode="auto">
          <a:xfrm>
            <a:off x="490917" y="1088380"/>
            <a:ext cx="5474576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X 	= 	00100111</a:t>
            </a:r>
            <a:r>
              <a:rPr lang="en-US" sz="2800" baseline="-25000" dirty="0">
                <a:latin typeface="Courier" charset="0"/>
                <a:ea typeface="Courier" charset="0"/>
                <a:cs typeface="Courier" charset="0"/>
              </a:rPr>
              <a:t>two</a:t>
            </a:r>
          </a:p>
          <a:p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	=	2</a:t>
            </a:r>
            <a:r>
              <a:rPr lang="en-US" sz="2800" baseline="30000" dirty="0"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+2</a:t>
            </a:r>
            <a:r>
              <a:rPr lang="en-US" sz="2800" baseline="30000" dirty="0"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+2</a:t>
            </a:r>
            <a:r>
              <a:rPr lang="en-US" sz="2800" baseline="30000" dirty="0"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+2</a:t>
            </a:r>
            <a:r>
              <a:rPr lang="en-US" sz="2800" baseline="30000" dirty="0">
                <a:latin typeface="Courier" charset="0"/>
                <a:ea typeface="Courier" charset="0"/>
                <a:cs typeface="Courier" charset="0"/>
              </a:rPr>
              <a:t>0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= 32+4+2+1</a:t>
            </a:r>
          </a:p>
          <a:p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	=	39</a:t>
            </a:r>
            <a:r>
              <a:rPr lang="en-US" sz="2800" baseline="-25000" dirty="0">
                <a:latin typeface="Courier" charset="0"/>
                <a:ea typeface="Courier" charset="0"/>
                <a:cs typeface="Courier" charset="0"/>
              </a:rPr>
              <a:t>ten</a:t>
            </a:r>
          </a:p>
        </p:txBody>
      </p:sp>
      <p:sp>
        <p:nvSpPr>
          <p:cNvPr id="115772" name="Text Box 60"/>
          <p:cNvSpPr txBox="1">
            <a:spLocks noChangeArrowheads="1"/>
          </p:cNvSpPr>
          <p:nvPr/>
        </p:nvSpPr>
        <p:spPr bwMode="auto">
          <a:xfrm>
            <a:off x="505205" y="2840980"/>
            <a:ext cx="4471096" cy="23482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latin typeface="Courier" charset="0"/>
                <a:ea typeface="Courier" charset="0"/>
                <a:cs typeface="Courier" charset="0"/>
              </a:rPr>
              <a:t>	X 	= 	11100110</a:t>
            </a:r>
            <a:r>
              <a:rPr lang="en-US" sz="2800" baseline="-25000">
                <a:latin typeface="Courier" charset="0"/>
                <a:ea typeface="Courier" charset="0"/>
                <a:cs typeface="Courier" charset="0"/>
              </a:rPr>
              <a:t>two </a:t>
            </a:r>
          </a:p>
          <a:p>
            <a:r>
              <a:rPr lang="en-US" sz="2800">
                <a:latin typeface="Courier" charset="0"/>
                <a:ea typeface="Courier" charset="0"/>
                <a:cs typeface="Courier" charset="0"/>
              </a:rPr>
              <a:t>	-X	=	00011010</a:t>
            </a:r>
          </a:p>
          <a:p>
            <a:r>
              <a:rPr lang="en-US" sz="2800">
                <a:latin typeface="Courier" charset="0"/>
                <a:ea typeface="Courier" charset="0"/>
                <a:cs typeface="Courier" charset="0"/>
              </a:rPr>
              <a:t>		=	2</a:t>
            </a:r>
            <a:r>
              <a:rPr lang="en-US" sz="2800" baseline="30000"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2800">
                <a:latin typeface="Courier" charset="0"/>
                <a:ea typeface="Courier" charset="0"/>
                <a:cs typeface="Courier" charset="0"/>
              </a:rPr>
              <a:t>+2</a:t>
            </a:r>
            <a:r>
              <a:rPr lang="en-US" sz="2800" baseline="30000"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2800">
                <a:latin typeface="Courier" charset="0"/>
                <a:ea typeface="Courier" charset="0"/>
                <a:cs typeface="Courier" charset="0"/>
              </a:rPr>
              <a:t>+2</a:t>
            </a:r>
            <a:r>
              <a:rPr lang="en-US" sz="2800" baseline="30000">
                <a:latin typeface="Courier" charset="0"/>
                <a:ea typeface="Courier" charset="0"/>
                <a:cs typeface="Courier" charset="0"/>
              </a:rPr>
              <a:t>1 </a:t>
            </a:r>
            <a:r>
              <a:rPr lang="en-US" sz="2800">
                <a:latin typeface="Courier" charset="0"/>
                <a:ea typeface="Courier" charset="0"/>
                <a:cs typeface="Courier" charset="0"/>
              </a:rPr>
              <a:t>= 16+8+2</a:t>
            </a:r>
          </a:p>
          <a:p>
            <a:r>
              <a:rPr lang="en-US" sz="2800">
                <a:latin typeface="Courier" charset="0"/>
                <a:ea typeface="Courier" charset="0"/>
                <a:cs typeface="Courier" charset="0"/>
              </a:rPr>
              <a:t>		=	26</a:t>
            </a:r>
            <a:r>
              <a:rPr lang="en-US" sz="2800" baseline="-25000">
                <a:latin typeface="Courier" charset="0"/>
                <a:ea typeface="Courier" charset="0"/>
                <a:cs typeface="Courier" charset="0"/>
              </a:rPr>
              <a:t>ten</a:t>
            </a:r>
            <a:endParaRPr lang="en-US" sz="2800">
              <a:latin typeface="Courier" charset="0"/>
              <a:ea typeface="Courier" charset="0"/>
              <a:cs typeface="Courier" charset="0"/>
            </a:endParaRPr>
          </a:p>
          <a:p>
            <a:pPr>
              <a:lnSpc>
                <a:spcPct val="135000"/>
              </a:lnSpc>
            </a:pPr>
            <a:r>
              <a:rPr lang="en-US" sz="2800">
                <a:latin typeface="Courier" charset="0"/>
                <a:ea typeface="Courier" charset="0"/>
                <a:cs typeface="Courier" charset="0"/>
              </a:rPr>
              <a:t>	X	=	-26</a:t>
            </a:r>
            <a:r>
              <a:rPr lang="en-US" sz="2800" baseline="-25000">
                <a:latin typeface="Courier" charset="0"/>
                <a:ea typeface="Courier" charset="0"/>
                <a:cs typeface="Courier" charset="0"/>
              </a:rPr>
              <a:t>ten</a:t>
            </a:r>
          </a:p>
        </p:txBody>
      </p:sp>
      <p:graphicFrame>
        <p:nvGraphicFramePr>
          <p:cNvPr id="7" name="Group 4">
            <a:extLst>
              <a:ext uri="{FF2B5EF4-FFF2-40B4-BE49-F238E27FC236}">
                <a16:creationId xmlns:a16="http://schemas.microsoft.com/office/drawing/2014/main" id="{4E1E9D01-75C7-456F-887F-4F90D811A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922273"/>
              </p:ext>
            </p:extLst>
          </p:nvPr>
        </p:nvGraphicFramePr>
        <p:xfrm>
          <a:off x="6567331" y="952202"/>
          <a:ext cx="1669027" cy="5155692"/>
        </p:xfrm>
        <a:graphic>
          <a:graphicData uri="http://schemas.openxmlformats.org/drawingml/2006/table">
            <a:tbl>
              <a:tblPr/>
              <a:tblGrid>
                <a:gridCol w="655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3200" b="1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Decimal to Binary (2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92147"/>
            <a:ext cx="8686800" cy="2660650"/>
          </a:xfrm>
        </p:spPr>
        <p:txBody>
          <a:bodyPr/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First Method: </a:t>
            </a:r>
            <a:r>
              <a:rPr lang="en-US" b="0" i="1" dirty="0">
                <a:solidFill>
                  <a:srgbClr val="FF0000"/>
                </a:solidFill>
              </a:rPr>
              <a:t>Division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Find magnitude of decimal number.  (Always positive.)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Divide by two – remainder is least significant bit.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Keep dividing by two until answer is zero,</a:t>
            </a:r>
            <a:br>
              <a:rPr lang="en-US" sz="2000" dirty="0"/>
            </a:br>
            <a:r>
              <a:rPr lang="en-US" sz="2000" dirty="0"/>
              <a:t>writing remainders from right to left.</a:t>
            </a:r>
          </a:p>
          <a:p>
            <a:pPr marL="457200" indent="-457200">
              <a:buFontTx/>
              <a:buAutoNum type="arabicPeriod"/>
            </a:pPr>
            <a:r>
              <a:rPr lang="en-US" sz="2000" dirty="0"/>
              <a:t>Append a zero as the MS bit;</a:t>
            </a:r>
            <a:br>
              <a:rPr lang="en-US" sz="2000" dirty="0"/>
            </a:br>
            <a:r>
              <a:rPr lang="en-US" sz="2000" dirty="0"/>
              <a:t>if original number was negative, take two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complement.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440342" y="3890921"/>
            <a:ext cx="6934200" cy="2479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>
                <a:latin typeface="Franklin Gothic Book" charset="0"/>
              </a:rPr>
              <a:t>	</a:t>
            </a:r>
            <a:r>
              <a:rPr lang="en-US" sz="2800">
                <a:latin typeface="Arial" charset="0"/>
              </a:rPr>
              <a:t>X 	= 	104</a:t>
            </a:r>
            <a:r>
              <a:rPr lang="en-US" sz="2800" baseline="-25000">
                <a:latin typeface="Arial" charset="0"/>
              </a:rPr>
              <a:t>ten</a:t>
            </a:r>
            <a:r>
              <a:rPr lang="en-US" sz="2800">
                <a:latin typeface="Arial" charset="0"/>
              </a:rPr>
              <a:t>	</a:t>
            </a:r>
            <a:r>
              <a:rPr lang="en-US" sz="2000">
                <a:latin typeface="Arial" charset="0"/>
              </a:rPr>
              <a:t>104/2	=	52 r0	</a:t>
            </a:r>
            <a:r>
              <a:rPr lang="en-US" sz="2000" i="1">
                <a:latin typeface="Arial" charset="0"/>
              </a:rPr>
              <a:t>bit 0</a:t>
            </a:r>
          </a:p>
          <a:p>
            <a:r>
              <a:rPr lang="en-US" sz="2000" dirty="0">
                <a:latin typeface="Arial" charset="0"/>
              </a:rPr>
              <a:t>				52/2	=	26 r0	</a:t>
            </a:r>
            <a:r>
              <a:rPr lang="en-US" sz="2000" i="1" dirty="0">
                <a:latin typeface="Arial" charset="0"/>
              </a:rPr>
              <a:t>bit 1</a:t>
            </a:r>
          </a:p>
          <a:p>
            <a:r>
              <a:rPr lang="en-US" sz="2000" dirty="0">
                <a:latin typeface="Arial" charset="0"/>
              </a:rPr>
              <a:t>				26/2	=	13 r0	</a:t>
            </a:r>
            <a:r>
              <a:rPr lang="en-US" sz="2000" i="1" dirty="0">
                <a:latin typeface="Arial" charset="0"/>
              </a:rPr>
              <a:t>bit 2</a:t>
            </a:r>
          </a:p>
          <a:p>
            <a:r>
              <a:rPr lang="en-US" sz="2000" dirty="0">
                <a:latin typeface="Arial" charset="0"/>
              </a:rPr>
              <a:t>				13/2	=	6 r1	</a:t>
            </a:r>
            <a:r>
              <a:rPr lang="en-US" sz="2000" i="1" dirty="0">
                <a:latin typeface="Arial" charset="0"/>
              </a:rPr>
              <a:t>bit 3</a:t>
            </a:r>
          </a:p>
          <a:p>
            <a:r>
              <a:rPr lang="en-US" sz="2000" dirty="0">
                <a:latin typeface="Arial" charset="0"/>
              </a:rPr>
              <a:t>				6/2	=	3 r0	</a:t>
            </a:r>
            <a:r>
              <a:rPr lang="en-US" sz="2000" i="1" dirty="0">
                <a:latin typeface="Arial" charset="0"/>
              </a:rPr>
              <a:t>bit 4</a:t>
            </a:r>
          </a:p>
          <a:p>
            <a:r>
              <a:rPr lang="en-US" sz="2000" dirty="0">
                <a:latin typeface="Arial" charset="0"/>
              </a:rPr>
              <a:t>				3/2	=	1 r1	</a:t>
            </a:r>
            <a:r>
              <a:rPr lang="en-US" sz="2000" i="1" dirty="0">
                <a:latin typeface="Arial" charset="0"/>
              </a:rPr>
              <a:t>bit 5</a:t>
            </a:r>
          </a:p>
          <a:p>
            <a:r>
              <a:rPr lang="en-US" sz="2000" dirty="0">
                <a:latin typeface="Arial" charset="0"/>
              </a:rPr>
              <a:t>	</a:t>
            </a:r>
            <a:r>
              <a:rPr lang="en-US" sz="2800" dirty="0">
                <a:latin typeface="Arial" charset="0"/>
              </a:rPr>
              <a:t>X	=	01101000</a:t>
            </a:r>
            <a:r>
              <a:rPr lang="en-US" sz="2800" baseline="-25000" dirty="0">
                <a:latin typeface="Arial" charset="0"/>
              </a:rPr>
              <a:t>two</a:t>
            </a:r>
            <a:r>
              <a:rPr lang="en-US" sz="2000" dirty="0">
                <a:latin typeface="Arial" charset="0"/>
              </a:rPr>
              <a:t>	1/2	=	0 r1	</a:t>
            </a:r>
            <a:r>
              <a:rPr lang="en-US" sz="2000" i="1" dirty="0">
                <a:latin typeface="Arial" charset="0"/>
              </a:rPr>
              <a:t>bit 6</a:t>
            </a:r>
            <a:endParaRPr lang="en-US" sz="2000" i="1" baseline="-25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Decimal to Binary (2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Com[)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52500"/>
            <a:ext cx="8018463" cy="4953000"/>
          </a:xfrm>
        </p:spPr>
        <p:txBody>
          <a:bodyPr/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Second Method: </a:t>
            </a:r>
            <a:r>
              <a:rPr lang="en-US" b="0" i="1" dirty="0">
                <a:solidFill>
                  <a:srgbClr val="FF0000"/>
                </a:solidFill>
              </a:rPr>
              <a:t>Subtract Powers of Two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Find magnitude of decimal number.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Subtract largest power of two </a:t>
            </a:r>
            <a:br>
              <a:rPr lang="en-US" dirty="0"/>
            </a:br>
            <a:r>
              <a:rPr lang="en-US" dirty="0"/>
              <a:t>less than or equal to number.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Put a one in the corresponding bit position.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Keep subtracting until result is zero.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Append a zero as MS bit;</a:t>
            </a:r>
            <a:br>
              <a:rPr lang="en-US" dirty="0"/>
            </a:br>
            <a:r>
              <a:rPr lang="en-US" dirty="0"/>
              <a:t>if original was negative, take two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complement.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552954" y="4407800"/>
            <a:ext cx="8866175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r"/>
                <a:tab pos="684213" algn="ctr"/>
                <a:tab pos="908050" algn="l"/>
                <a:tab pos="4510088" algn="r"/>
                <a:tab pos="4748213" algn="ctr"/>
                <a:tab pos="5030788" algn="l"/>
                <a:tab pos="593883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Franklin Gothic Book" charset="0"/>
              </a:rPr>
              <a:t>	</a:t>
            </a:r>
            <a:r>
              <a:rPr lang="en-US" sz="3200" dirty="0">
                <a:latin typeface="Arial" charset="0"/>
              </a:rPr>
              <a:t>X 	= 104</a:t>
            </a:r>
            <a:r>
              <a:rPr lang="en-US" sz="3200" baseline="-25000" dirty="0">
                <a:latin typeface="Arial" charset="0"/>
              </a:rPr>
              <a:t>ten</a:t>
            </a:r>
            <a:r>
              <a:rPr lang="en-US" sz="3200" dirty="0">
                <a:latin typeface="Arial" charset="0"/>
              </a:rPr>
              <a:t>	</a:t>
            </a:r>
            <a:r>
              <a:rPr lang="en-US" dirty="0">
                <a:latin typeface="Arial" charset="0"/>
              </a:rPr>
              <a:t>104 - 64	=	40	</a:t>
            </a:r>
            <a:r>
              <a:rPr lang="en-US" i="1" dirty="0">
                <a:latin typeface="Arial" charset="0"/>
              </a:rPr>
              <a:t>bit 6</a:t>
            </a:r>
          </a:p>
          <a:p>
            <a:r>
              <a:rPr lang="en-US" dirty="0">
                <a:latin typeface="Arial" charset="0"/>
              </a:rPr>
              <a:t>				40 - 32	=	8	</a:t>
            </a:r>
            <a:r>
              <a:rPr lang="en-US" i="1" dirty="0">
                <a:latin typeface="Arial" charset="0"/>
              </a:rPr>
              <a:t>bit 5</a:t>
            </a:r>
          </a:p>
          <a:p>
            <a:r>
              <a:rPr lang="en-US" dirty="0">
                <a:latin typeface="Arial" charset="0"/>
              </a:rPr>
              <a:t>				8 - 8	=	0	</a:t>
            </a:r>
            <a:r>
              <a:rPr lang="en-US" i="1" dirty="0">
                <a:latin typeface="Arial" charset="0"/>
              </a:rPr>
              <a:t>bit 3</a:t>
            </a:r>
          </a:p>
          <a:p>
            <a:r>
              <a:rPr lang="en-US" dirty="0">
                <a:latin typeface="Arial" charset="0"/>
              </a:rPr>
              <a:t>	</a:t>
            </a:r>
            <a:r>
              <a:rPr lang="en-US" sz="3200" dirty="0">
                <a:latin typeface="Arial" charset="0"/>
              </a:rPr>
              <a:t>X	=	01101000</a:t>
            </a:r>
            <a:r>
              <a:rPr lang="en-US" sz="3200" baseline="-25000" dirty="0">
                <a:latin typeface="Arial" charset="0"/>
              </a:rPr>
              <a:t>two</a:t>
            </a:r>
            <a:r>
              <a:rPr lang="en-US" b="1" dirty="0">
                <a:latin typeface="Arial" charset="0"/>
              </a:rPr>
              <a:t>	</a:t>
            </a:r>
            <a:endParaRPr lang="en-US" i="1" baseline="-25000" dirty="0">
              <a:latin typeface="Franklin Gothic Book" charset="0"/>
            </a:endParaRPr>
          </a:p>
        </p:txBody>
      </p:sp>
      <p:graphicFrame>
        <p:nvGraphicFramePr>
          <p:cNvPr id="6" name="Group 4">
            <a:extLst>
              <a:ext uri="{FF2B5EF4-FFF2-40B4-BE49-F238E27FC236}">
                <a16:creationId xmlns:a16="http://schemas.microsoft.com/office/drawing/2014/main" id="{556AABB0-F194-4A37-AF5B-347DB497F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92993"/>
              </p:ext>
            </p:extLst>
          </p:nvPr>
        </p:nvGraphicFramePr>
        <p:xfrm>
          <a:off x="9419129" y="511655"/>
          <a:ext cx="1669027" cy="5155692"/>
        </p:xfrm>
        <a:graphic>
          <a:graphicData uri="http://schemas.openxmlformats.org/drawingml/2006/table">
            <a:tbl>
              <a:tblPr/>
              <a:tblGrid>
                <a:gridCol w="655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3200" b="1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90C8973-DA18-485B-B0F1-47D27146D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4D7EA-46AE-4EF9-B961-2F3009918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 the provide code as a guide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Use of pointers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Command line input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Global arrays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Exit codes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String to int (</a:t>
            </a:r>
            <a:r>
              <a:rPr lang="en-US" dirty="0" err="1"/>
              <a:t>atoi</a:t>
            </a:r>
            <a:r>
              <a:rPr lang="en-US" dirty="0"/>
              <a:t>())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 in the 120 lab today and tomorrow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80% of the points are included in preliminary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800" dirty="0">
                <a:solidFill>
                  <a:schemeClr val="accent2"/>
                </a:solidFill>
              </a:rPr>
              <a:t>Note: </a:t>
            </a:r>
            <a:r>
              <a:rPr lang="en-US" dirty="0"/>
              <a:t>If you are trying to get into this class but not yet registered send me an email and attend recitation and complete assignments as if you are registered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6243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Operations: Arithmetic and Logical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1029713"/>
            <a:ext cx="9923533" cy="5330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Recall: </a:t>
            </a:r>
            <a:br>
              <a:rPr lang="en-US" dirty="0"/>
            </a:br>
            <a:r>
              <a:rPr lang="en-US" dirty="0"/>
              <a:t>a data type includes </a:t>
            </a:r>
            <a:r>
              <a:rPr lang="en-US" i="1" dirty="0">
                <a:solidFill>
                  <a:schemeClr val="accent2"/>
                </a:solidFill>
              </a:rPr>
              <a:t>representation</a:t>
            </a:r>
            <a:r>
              <a:rPr lang="en-US" dirty="0"/>
              <a:t> and </a:t>
            </a:r>
            <a:r>
              <a:rPr lang="en-US" i="1" dirty="0">
                <a:solidFill>
                  <a:schemeClr val="accent2"/>
                </a:solidFill>
              </a:rPr>
              <a:t>operations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We now have a good representation for signed integers,</a:t>
            </a:r>
            <a:br>
              <a:rPr lang="en-US" dirty="0"/>
            </a:br>
            <a:r>
              <a:rPr lang="en-US" dirty="0"/>
              <a:t>so let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look at some arithmetic operations: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Addition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Subtraction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Sign Extension</a:t>
            </a:r>
          </a:p>
          <a:p>
            <a:pPr>
              <a:lnSpc>
                <a:spcPct val="90000"/>
              </a:lnSpc>
            </a:pPr>
            <a:r>
              <a:rPr lang="en-US" dirty="0"/>
              <a:t>We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ll also look at overflow conditions for addition.</a:t>
            </a:r>
          </a:p>
          <a:p>
            <a:pPr>
              <a:lnSpc>
                <a:spcPct val="90000"/>
              </a:lnSpc>
            </a:pPr>
            <a:r>
              <a:rPr lang="en-US" dirty="0"/>
              <a:t>Multiplication, division, etc., can be built from these basic operations.</a:t>
            </a:r>
          </a:p>
          <a:p>
            <a:pPr>
              <a:lnSpc>
                <a:spcPct val="90000"/>
              </a:lnSpc>
            </a:pPr>
            <a:r>
              <a:rPr lang="en-US" dirty="0"/>
              <a:t>Logical operations are also useful: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AND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OR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NOT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46666"/>
            <a:ext cx="8505825" cy="5105400"/>
          </a:xfrm>
        </p:spPr>
        <p:txBody>
          <a:bodyPr/>
          <a:lstStyle/>
          <a:p>
            <a:r>
              <a:rPr lang="en-US" dirty="0"/>
              <a:t>As we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ve discussed in 2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 addition is just binary addition.</a:t>
            </a:r>
          </a:p>
          <a:p>
            <a:pPr lvl="1"/>
            <a:r>
              <a:rPr lang="en-US" dirty="0"/>
              <a:t>Assume all integers have the same number of bits</a:t>
            </a:r>
          </a:p>
          <a:p>
            <a:pPr lvl="1"/>
            <a:r>
              <a:rPr lang="en-US" dirty="0"/>
              <a:t>Ignore carry out</a:t>
            </a:r>
          </a:p>
          <a:p>
            <a:pPr lvl="1"/>
            <a:r>
              <a:rPr lang="en-US" dirty="0"/>
              <a:t>For now, assume that sum fits in n-bit 2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comp. representation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733678" y="3497343"/>
            <a:ext cx="104171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01101000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(104)	    	  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11110110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(-10)</a:t>
            </a:r>
          </a:p>
          <a:p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+</a:t>
            </a:r>
            <a:r>
              <a:rPr lang="en-US" sz="3200" b="1" u="sng" dirty="0">
                <a:latin typeface="Courier" charset="0"/>
                <a:ea typeface="Courier" charset="0"/>
                <a:cs typeface="Courier" charset="0"/>
              </a:rPr>
              <a:t>	11110000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(-16)	      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sz="3200" b="1" u="sng" dirty="0">
                <a:latin typeface="Courier" charset="0"/>
                <a:ea typeface="Courier" charset="0"/>
                <a:cs typeface="Courier" charset="0"/>
              </a:rPr>
              <a:t>	     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(-9)</a:t>
            </a:r>
          </a:p>
          <a:p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	01011000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(98)	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       (-19)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875963" y="6187843"/>
            <a:ext cx="4480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i="1" dirty="0"/>
              <a:t>Assuming 8-bit 2</a:t>
            </a:r>
            <a:r>
              <a:rPr lang="ja-JP" altLang="en-US" sz="1800" i="1" dirty="0">
                <a:latin typeface="Arial"/>
              </a:rPr>
              <a:t>’</a:t>
            </a:r>
            <a:r>
              <a:rPr lang="en-US" sz="1800" i="1" dirty="0"/>
              <a:t>s complement numbers.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865" y="778355"/>
            <a:ext cx="10522806" cy="5105400"/>
          </a:xfrm>
        </p:spPr>
        <p:txBody>
          <a:bodyPr/>
          <a:lstStyle/>
          <a:p>
            <a:r>
              <a:rPr lang="en-US" dirty="0"/>
              <a:t>Negate subtrahend (2nd no.) and add.</a:t>
            </a:r>
          </a:p>
          <a:p>
            <a:pPr lvl="1"/>
            <a:r>
              <a:rPr lang="en-US" dirty="0"/>
              <a:t>Assume all integers have the same number of bits</a:t>
            </a:r>
          </a:p>
          <a:p>
            <a:pPr lvl="1"/>
            <a:r>
              <a:rPr lang="en-US" dirty="0"/>
              <a:t>Ignore carry out</a:t>
            </a:r>
          </a:p>
          <a:p>
            <a:pPr lvl="1"/>
            <a:r>
              <a:rPr lang="en-US" dirty="0"/>
              <a:t>For now, assume that difference fits in n-bit 2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comp. representation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873940" y="2694432"/>
            <a:ext cx="1079679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514600" algn="r"/>
                <a:tab pos="2679700" algn="l"/>
                <a:tab pos="3943350" algn="r"/>
                <a:tab pos="5775325" algn="r"/>
                <a:tab pos="58943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01101000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(104)	   	 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11110110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(-10)</a:t>
            </a:r>
          </a:p>
          <a:p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-</a:t>
            </a:r>
            <a:r>
              <a:rPr lang="en-US" sz="3200" b="1" u="sng" dirty="0">
                <a:latin typeface="Courier" charset="0"/>
                <a:ea typeface="Courier" charset="0"/>
                <a:cs typeface="Courier" charset="0"/>
              </a:rPr>
              <a:t>	00010000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(16) 	   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sz="3200" b="1" u="sng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b="1" u="sng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(-9)</a:t>
            </a:r>
          </a:p>
          <a:p>
            <a:endParaRPr lang="en-US" sz="2800" dirty="0">
              <a:latin typeface="Courier" charset="0"/>
              <a:ea typeface="Courier" charset="0"/>
              <a:cs typeface="Courier" charset="0"/>
            </a:endParaRPr>
          </a:p>
          <a:p>
            <a:endParaRPr lang="en-US" sz="2800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	01101000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(104)	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    11110110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(-10)</a:t>
            </a:r>
          </a:p>
          <a:p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+</a:t>
            </a:r>
            <a:r>
              <a:rPr lang="en-US" sz="3200" b="1" u="sng" dirty="0">
                <a:latin typeface="Courier" charset="0"/>
                <a:ea typeface="Courier" charset="0"/>
                <a:cs typeface="Courier" charset="0"/>
              </a:rPr>
              <a:t>	11110000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(-16)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   +</a:t>
            </a:r>
            <a:r>
              <a:rPr lang="en-US" sz="3200" b="1" u="sng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200" b="1" u="sng" dirty="0">
                <a:latin typeface="Courier" charset="0"/>
                <a:ea typeface="Courier" charset="0"/>
                <a:cs typeface="Courier" charset="0"/>
              </a:rPr>
              <a:t>         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(9)</a:t>
            </a:r>
          </a:p>
          <a:p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	01011000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(88)</a:t>
            </a:r>
            <a:r>
              <a:rPr lang="en-US" sz="3200" b="1" dirty="0">
                <a:latin typeface="Courier" charset="0"/>
                <a:ea typeface="Courier" charset="0"/>
                <a:cs typeface="Courier" charset="0"/>
              </a:rPr>
              <a:t>		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(-1)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013527" y="6337749"/>
            <a:ext cx="4480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i="1" dirty="0"/>
              <a:t>Assuming 8-bit 2</a:t>
            </a:r>
            <a:r>
              <a:rPr lang="ja-JP" altLang="en-US" sz="1800" i="1" dirty="0">
                <a:latin typeface="Arial"/>
              </a:rPr>
              <a:t>’</a:t>
            </a:r>
            <a:r>
              <a:rPr lang="en-US" sz="1800" i="1" dirty="0"/>
              <a:t>s complement numbers.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048001" y="152400"/>
            <a:ext cx="7496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l" defTabSz="457200">
              <a:buClr>
                <a:srgbClr val="000000"/>
              </a:buClr>
              <a:buSzPct val="100000"/>
            </a:pPr>
            <a:r>
              <a:rPr lang="en-US" sz="3600" dirty="0">
                <a:solidFill>
                  <a:srgbClr val="333399"/>
                </a:solidFill>
                <a:latin typeface="Arial" charset="0"/>
              </a:rPr>
              <a:t>What does 11001000 =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962274" y="2343149"/>
            <a:ext cx="5591176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 algn="l" defTabSz="457200">
              <a:spcBef>
                <a:spcPts val="800"/>
              </a:spcBef>
              <a:buClr>
                <a:srgbClr val="3333CC"/>
              </a:buClr>
              <a:buSzPct val="100000"/>
              <a:buFont typeface="+mj-lt"/>
              <a:buAutoNum type="alphaUcPeriod"/>
            </a:pPr>
            <a:r>
              <a:rPr lang="en-US" sz="3600" dirty="0">
                <a:solidFill>
                  <a:srgbClr val="000000"/>
                </a:solidFill>
                <a:latin typeface="Arial" charset="0"/>
              </a:rPr>
              <a:t>200</a:t>
            </a:r>
          </a:p>
          <a:p>
            <a:pPr marL="514350" indent="-514350" algn="l" defTabSz="457200">
              <a:spcBef>
                <a:spcPts val="800"/>
              </a:spcBef>
              <a:buClr>
                <a:srgbClr val="3333CC"/>
              </a:buClr>
              <a:buSzPct val="100000"/>
              <a:buFont typeface="+mj-lt"/>
              <a:buAutoNum type="alphaUcPeriod"/>
            </a:pPr>
            <a:r>
              <a:rPr lang="en-US" sz="3600" dirty="0">
                <a:solidFill>
                  <a:srgbClr val="000000"/>
                </a:solidFill>
                <a:latin typeface="Arial" charset="0"/>
              </a:rPr>
              <a:t>-56</a:t>
            </a:r>
          </a:p>
          <a:p>
            <a:pPr marL="514350" indent="-514350" algn="l" defTabSz="457200">
              <a:spcBef>
                <a:spcPts val="800"/>
              </a:spcBef>
              <a:buClr>
                <a:srgbClr val="3333CC"/>
              </a:buClr>
              <a:buSzPct val="100000"/>
              <a:buFont typeface="+mj-lt"/>
              <a:buAutoNum type="alphaUcPeriod"/>
            </a:pPr>
            <a:r>
              <a:rPr lang="en-US" sz="3600" dirty="0">
                <a:solidFill>
                  <a:srgbClr val="000000"/>
                </a:solidFill>
                <a:latin typeface="Arial" charset="0"/>
              </a:rPr>
              <a:t>-72</a:t>
            </a:r>
          </a:p>
          <a:p>
            <a:pPr marL="514350" indent="-514350" algn="l" defTabSz="457200">
              <a:spcBef>
                <a:spcPts val="800"/>
              </a:spcBef>
              <a:buClr>
                <a:srgbClr val="3333CC"/>
              </a:buClr>
              <a:buSzPct val="100000"/>
              <a:buFont typeface="+mj-lt"/>
              <a:buAutoNum type="alphaUcPeriod"/>
            </a:pPr>
            <a:r>
              <a:rPr lang="en-US" sz="3600" dirty="0">
                <a:solidFill>
                  <a:srgbClr val="000000"/>
                </a:solidFill>
                <a:latin typeface="Arial" charset="0"/>
              </a:rPr>
              <a:t>-55</a:t>
            </a:r>
          </a:p>
          <a:p>
            <a:pPr marL="514350" indent="-514350" algn="l" defTabSz="457200">
              <a:spcBef>
                <a:spcPts val="800"/>
              </a:spcBef>
              <a:buClr>
                <a:srgbClr val="3333CC"/>
              </a:buClr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333333"/>
                </a:solidFill>
                <a:latin typeface="Arial" panose="020B0604020202020204" pitchFamily="34" charset="0"/>
              </a:rPr>
              <a:t>╚</a:t>
            </a:r>
            <a:r>
              <a:rPr lang="en-US" sz="3200" dirty="0"/>
              <a:t>╚</a:t>
            </a:r>
          </a:p>
          <a:p>
            <a:pPr marL="514350" indent="-514350" algn="l" defTabSz="457200">
              <a:spcBef>
                <a:spcPts val="800"/>
              </a:spcBef>
              <a:buClr>
                <a:srgbClr val="3333CC"/>
              </a:buClr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73</a:t>
            </a:r>
          </a:p>
          <a:p>
            <a:pPr marL="514350" indent="-514350" algn="l" defTabSz="457200">
              <a:spcBef>
                <a:spcPts val="800"/>
              </a:spcBef>
              <a:buClr>
                <a:srgbClr val="3333CC"/>
              </a:buClr>
              <a:buSzPct val="100000"/>
              <a:buFont typeface="+mj-lt"/>
              <a:buAutoNum type="alphaUcPeriod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Has no meaning</a:t>
            </a:r>
            <a:endParaRPr lang="en-US" sz="3600" dirty="0">
              <a:solidFill>
                <a:srgbClr val="000000"/>
              </a:solidFill>
              <a:latin typeface="Arial" charset="0"/>
            </a:endParaRPr>
          </a:p>
          <a:p>
            <a:pPr marL="514350" indent="-514350" algn="l" defTabSz="457200">
              <a:spcBef>
                <a:spcPts val="800"/>
              </a:spcBef>
              <a:buClr>
                <a:srgbClr val="3333CC"/>
              </a:buClr>
              <a:buSzPct val="100000"/>
              <a:buFont typeface="+mj-lt"/>
              <a:buAutoNum type="alphaUcPeriod"/>
            </a:pPr>
            <a:endParaRPr lang="en-US" sz="36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844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 Extension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19330"/>
            <a:ext cx="11582400" cy="4953000"/>
          </a:xfrm>
        </p:spPr>
        <p:txBody>
          <a:bodyPr/>
          <a:lstStyle/>
          <a:p>
            <a:r>
              <a:rPr lang="en-US" dirty="0"/>
              <a:t>To add two numbers, we must represent them</a:t>
            </a:r>
            <a:br>
              <a:rPr lang="en-US" dirty="0"/>
            </a:br>
            <a:r>
              <a:rPr lang="en-US" dirty="0"/>
              <a:t>with the same number of bits.</a:t>
            </a:r>
          </a:p>
          <a:p>
            <a:r>
              <a:rPr lang="en-US" dirty="0"/>
              <a:t>If we just pad with zeroes on the left: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Instead, replicate the MS bit -- the sign bit:</a:t>
            </a:r>
          </a:p>
          <a:p>
            <a:endParaRPr lang="en-US" dirty="0"/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861129" y="2362201"/>
            <a:ext cx="6111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u="sng" dirty="0">
                <a:latin typeface="Courier" charset="0"/>
                <a:ea typeface="Courier" charset="0"/>
                <a:cs typeface="Courier" charset="0"/>
              </a:rPr>
              <a:t>4-bit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b="1" u="sng" dirty="0">
                <a:latin typeface="Courier" charset="0"/>
                <a:ea typeface="Courier" charset="0"/>
                <a:cs typeface="Courier" charset="0"/>
              </a:rPr>
              <a:t>8-bit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0100	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(4)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00000100	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(still 4)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1100	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(-4)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00001100	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(12, not -4)</a:t>
            </a:r>
            <a:endParaRPr lang="en-US" sz="20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861128" y="4976603"/>
            <a:ext cx="6111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2173288" algn="l"/>
                <a:tab pos="3824288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u="sng" dirty="0">
                <a:latin typeface="Courier" charset="0"/>
                <a:ea typeface="Courier" charset="0"/>
                <a:cs typeface="Courier" charset="0"/>
              </a:rPr>
              <a:t>4-bit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b="1" u="sng" dirty="0">
                <a:latin typeface="Courier" charset="0"/>
                <a:ea typeface="Courier" charset="0"/>
                <a:cs typeface="Courier" charset="0"/>
              </a:rPr>
              <a:t>8-bit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0100	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(4)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00000100	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(still 4)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1100	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(-4)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11111100	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(still -4)</a:t>
            </a:r>
            <a:endParaRPr lang="en-US" sz="2000" b="1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Overflow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046" y="1053988"/>
            <a:ext cx="8534400" cy="5105400"/>
          </a:xfrm>
        </p:spPr>
        <p:txBody>
          <a:bodyPr/>
          <a:lstStyle/>
          <a:p>
            <a:r>
              <a:rPr lang="en-US" dirty="0"/>
              <a:t>If operands are too big, then sum cannot be represented as an </a:t>
            </a:r>
            <a:r>
              <a:rPr lang="en-US" i="1" dirty="0"/>
              <a:t>n</a:t>
            </a:r>
            <a:r>
              <a:rPr lang="en-US" dirty="0"/>
              <a:t>-bit 2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 number.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have overflow if:</a:t>
            </a:r>
          </a:p>
          <a:p>
            <a:pPr lvl="1"/>
            <a:r>
              <a:rPr lang="en-US" dirty="0"/>
              <a:t>signs of both operands are the same, and</a:t>
            </a:r>
          </a:p>
          <a:p>
            <a:pPr lvl="1"/>
            <a:r>
              <a:rPr lang="en-US" dirty="0"/>
              <a:t>sign of sum is different.</a:t>
            </a:r>
          </a:p>
          <a:p>
            <a:r>
              <a:rPr lang="en-US" dirty="0"/>
              <a:t>Another test -- easy for hardware:</a:t>
            </a:r>
          </a:p>
          <a:p>
            <a:pPr lvl="1"/>
            <a:r>
              <a:rPr lang="en-US" dirty="0"/>
              <a:t>carry into MS bit does not equal carry out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13289" y="2387586"/>
            <a:ext cx="7162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01000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(8)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11000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(-8)</a:t>
            </a: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01001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(9)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+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10111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(-9)</a:t>
            </a: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10001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(-15)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01111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(+15)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(Bitwise) Operations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62628"/>
            <a:ext cx="8686800" cy="5322888"/>
          </a:xfrm>
        </p:spPr>
        <p:txBody>
          <a:bodyPr/>
          <a:lstStyle/>
          <a:p>
            <a:r>
              <a:rPr lang="en-US" dirty="0"/>
              <a:t>Operations on logical TRUE or FALSE</a:t>
            </a:r>
          </a:p>
          <a:p>
            <a:pPr lvl="1"/>
            <a:r>
              <a:rPr lang="en-US" dirty="0"/>
              <a:t>two states -- takes one bit to represent: TRUE=1, FALSE=0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View </a:t>
            </a:r>
            <a:r>
              <a:rPr lang="en-US" i="1" dirty="0"/>
              <a:t>n</a:t>
            </a:r>
            <a:r>
              <a:rPr lang="en-US" dirty="0"/>
              <a:t>-bit number as a collection of </a:t>
            </a:r>
            <a:r>
              <a:rPr lang="en-US" i="1" dirty="0"/>
              <a:t>n</a:t>
            </a:r>
            <a:r>
              <a:rPr lang="en-US" dirty="0"/>
              <a:t> logical values</a:t>
            </a:r>
          </a:p>
          <a:p>
            <a:pPr lvl="1"/>
            <a:r>
              <a:rPr lang="en-US" dirty="0"/>
              <a:t>operation applied to each bit independently</a:t>
            </a:r>
          </a:p>
        </p:txBody>
      </p:sp>
      <p:graphicFrame>
        <p:nvGraphicFramePr>
          <p:cNvPr id="1546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701706"/>
              </p:ext>
            </p:extLst>
          </p:nvPr>
        </p:nvGraphicFramePr>
        <p:xfrm>
          <a:off x="665640" y="2395728"/>
          <a:ext cx="2514600" cy="2066544"/>
        </p:xfrm>
        <a:graphic>
          <a:graphicData uri="http://schemas.openxmlformats.org/drawingml/2006/table">
            <a:tbl>
              <a:tblPr/>
              <a:tblGrid>
                <a:gridCol w="4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Demi" charset="0"/>
                          <a:ea typeface="ＭＳ Ｐゴシック" charset="0"/>
                        </a:rPr>
                        <a:t>AND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B</a:t>
                      </a:r>
                      <a:endParaRPr kumimoji="0" lang="en-US" sz="24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4662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69148"/>
              </p:ext>
            </p:extLst>
          </p:nvPr>
        </p:nvGraphicFramePr>
        <p:xfrm>
          <a:off x="4421426" y="2395728"/>
          <a:ext cx="2286000" cy="2066544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Demi" charset="0"/>
                          <a:ea typeface="ＭＳ Ｐゴシック" charset="0"/>
                        </a:rPr>
                        <a:t>OR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B</a:t>
                      </a:r>
                      <a:endParaRPr kumimoji="0" lang="en-US" sz="2400" b="1" i="0" u="none" strike="noStrike" cap="none" normalizeH="0" baseline="3000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46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005309"/>
              </p:ext>
            </p:extLst>
          </p:nvPr>
        </p:nvGraphicFramePr>
        <p:xfrm>
          <a:off x="8153400" y="2395728"/>
          <a:ext cx="1676400" cy="1261872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Demi" charset="0"/>
                          <a:ea typeface="ＭＳ Ｐゴシック" charset="0"/>
                        </a:rPr>
                        <a:t>NOT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A</a:t>
                      </a:r>
                      <a:endParaRPr kumimoji="0" lang="en-US" sz="2400" b="1" i="0" u="none" strike="noStrike" cap="none" normalizeH="0" baseline="3000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4955"/>
            <a:ext cx="11582400" cy="533400"/>
          </a:xfrm>
        </p:spPr>
        <p:txBody>
          <a:bodyPr/>
          <a:lstStyle/>
          <a:p>
            <a:r>
              <a:rPr lang="en-US" dirty="0"/>
              <a:t>Examples of Logical (Bitwise) Operations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025" y="1034576"/>
            <a:ext cx="8813575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AND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useful for clearing bits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AND with zero = 0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AND with one = no change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useful for setting bits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OR with zero = no change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OR with one = 1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NOT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unary operation - one argument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flips every bit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4882243" y="1083603"/>
            <a:ext cx="3429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11000101	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AND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00001111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00000101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4754794" y="2994192"/>
            <a:ext cx="3429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11000101	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OR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00001111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11001111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4882243" y="4904781"/>
            <a:ext cx="2971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NOT</a:t>
            </a:r>
            <a:r>
              <a:rPr lang="en-US" u="sng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11000101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00111010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FE7FA75-12FF-47F7-81EB-4176248B3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1243" y="1083603"/>
            <a:ext cx="3429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11110000	</a:t>
            </a:r>
            <a:endParaRPr lang="en-US" dirty="0">
              <a:solidFill>
                <a:schemeClr val="accent2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AND</a:t>
            </a:r>
            <a:r>
              <a:rPr lang="en-US" sz="2800" b="1" u="sng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11011100</a:t>
            </a:r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endParaRPr lang="en-US" dirty="0">
              <a:solidFill>
                <a:schemeClr val="accent2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451568F2-6102-43F4-AA65-35F5B45DE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1243" y="2824482"/>
            <a:ext cx="3429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11110000	</a:t>
            </a:r>
            <a:endParaRPr lang="en-US" dirty="0">
              <a:solidFill>
                <a:schemeClr val="accent2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OR</a:t>
            </a:r>
            <a:r>
              <a:rPr lang="en-US" sz="2800" b="1" u="sng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11011100</a:t>
            </a:r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endParaRPr lang="en-US" dirty="0">
              <a:solidFill>
                <a:schemeClr val="accent2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3A0C968D-0C0D-4EDA-A2DF-4DC584417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9843" y="4828247"/>
            <a:ext cx="2971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NOT</a:t>
            </a:r>
            <a:r>
              <a:rPr lang="en-US" u="sng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 u="sng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11110000</a:t>
            </a:r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endParaRPr lang="en-US" dirty="0">
              <a:solidFill>
                <a:schemeClr val="accent2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5FC43-0579-4C0E-B0EE-87A76E73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XOR</a:t>
            </a:r>
          </a:p>
        </p:txBody>
      </p:sp>
      <p:graphicFrame>
        <p:nvGraphicFramePr>
          <p:cNvPr id="4" name="Group 38">
            <a:extLst>
              <a:ext uri="{FF2B5EF4-FFF2-40B4-BE49-F238E27FC236}">
                <a16:creationId xmlns:a16="http://schemas.microsoft.com/office/drawing/2014/main" id="{8A6332E0-D469-4382-BAAB-886ED364F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613906"/>
              </p:ext>
            </p:extLst>
          </p:nvPr>
        </p:nvGraphicFramePr>
        <p:xfrm>
          <a:off x="5405673" y="778355"/>
          <a:ext cx="2286000" cy="2066544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Demi" panose="020B0703020102020204" pitchFamily="34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Franklin Gothic Demi" charset="0"/>
                          <a:ea typeface="ＭＳ Ｐゴシック" charset="0"/>
                        </a:rPr>
                        <a:t>OR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B</a:t>
                      </a:r>
                      <a:endParaRPr kumimoji="0" lang="en-US" sz="24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 Box 5">
            <a:extLst>
              <a:ext uri="{FF2B5EF4-FFF2-40B4-BE49-F238E27FC236}">
                <a16:creationId xmlns:a16="http://schemas.microsoft.com/office/drawing/2014/main" id="{9B0FC556-494E-479D-BB75-B91DAF340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0503" y="4224480"/>
            <a:ext cx="3429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11000101	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XOR</a:t>
            </a:r>
            <a:r>
              <a:rPr lang="en-US" sz="2800" b="1" u="sng" dirty="0">
                <a:latin typeface="Courier" charset="0"/>
                <a:ea typeface="Courier" charset="0"/>
                <a:cs typeface="Courier" charset="0"/>
              </a:rPr>
              <a:t>	11000101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		00000000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F7277C-0B98-4ACA-A593-BCA0217AB059}"/>
              </a:ext>
            </a:extLst>
          </p:cNvPr>
          <p:cNvSpPr txBox="1"/>
          <p:nvPr/>
        </p:nvSpPr>
        <p:spPr>
          <a:xfrm>
            <a:off x="428599" y="1399226"/>
            <a:ext cx="42787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/>
              <a:t>Result is 1 if inputs are different 0 otherwise</a:t>
            </a:r>
          </a:p>
          <a:p>
            <a:pPr algn="l"/>
            <a:endParaRPr lang="en-US" b="1" dirty="0"/>
          </a:p>
          <a:p>
            <a:pPr algn="l"/>
            <a:r>
              <a:rPr lang="en-US" dirty="0"/>
              <a:t>Useful for checking if two numbers are equal among other things</a:t>
            </a:r>
          </a:p>
          <a:p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D669EB3A-0712-4A37-8629-0C707B33B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5889" y="4218577"/>
            <a:ext cx="3429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2679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b="1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11110000	</a:t>
            </a:r>
            <a:endParaRPr lang="en-US" dirty="0">
              <a:solidFill>
                <a:schemeClr val="accent2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XOR</a:t>
            </a:r>
            <a:r>
              <a:rPr lang="en-US" sz="2800" b="1" u="sng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 11011100 </a:t>
            </a:r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8050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4955"/>
            <a:ext cx="11582400" cy="533400"/>
          </a:xfrm>
        </p:spPr>
        <p:txBody>
          <a:bodyPr/>
          <a:lstStyle/>
          <a:p>
            <a:r>
              <a:rPr lang="en-US"/>
              <a:t>Hexadecimal Notation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463" y="873795"/>
            <a:ext cx="7143773" cy="4953000"/>
          </a:xfrm>
        </p:spPr>
        <p:txBody>
          <a:bodyPr/>
          <a:lstStyle/>
          <a:p>
            <a:r>
              <a:rPr lang="en-US" dirty="0"/>
              <a:t>It is often convenient to write binary (base-2) numbers</a:t>
            </a:r>
            <a:br>
              <a:rPr lang="en-US" dirty="0"/>
            </a:br>
            <a:r>
              <a:rPr lang="en-US" dirty="0"/>
              <a:t>as hexadecimal (base-16) numbers instead.</a:t>
            </a:r>
          </a:p>
          <a:p>
            <a:pPr lvl="1"/>
            <a:r>
              <a:rPr lang="en-US" dirty="0"/>
              <a:t>fewer digits -- four bits per hex digit</a:t>
            </a:r>
          </a:p>
          <a:p>
            <a:pPr lvl="1"/>
            <a:r>
              <a:rPr lang="en-US" dirty="0"/>
              <a:t>less error prone -- easy for humans to corrupt long string of 1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and 0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</a:t>
            </a:r>
          </a:p>
          <a:p>
            <a:pPr marL="341313" lvl="1" indent="0">
              <a:buNone/>
            </a:pPr>
            <a:endParaRPr lang="en-US" dirty="0"/>
          </a:p>
        </p:txBody>
      </p:sp>
      <p:graphicFrame>
        <p:nvGraphicFramePr>
          <p:cNvPr id="1300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807669"/>
              </p:ext>
            </p:extLst>
          </p:nvPr>
        </p:nvGraphicFramePr>
        <p:xfrm>
          <a:off x="7646974" y="244955"/>
          <a:ext cx="4011626" cy="3054096"/>
        </p:xfrm>
        <a:graphic>
          <a:graphicData uri="http://schemas.openxmlformats.org/drawingml/2006/table">
            <a:tbl>
              <a:tblPr/>
              <a:tblGrid>
                <a:gridCol w="1406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Binary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Decimal</a:t>
                      </a:r>
                      <a:endParaRPr kumimoji="0" lang="en-US" sz="24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0000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0001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0010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0011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0100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0101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0110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0111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010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28484"/>
              </p:ext>
            </p:extLst>
          </p:nvPr>
        </p:nvGraphicFramePr>
        <p:xfrm>
          <a:off x="7691424" y="3299051"/>
          <a:ext cx="4011626" cy="2596896"/>
        </p:xfrm>
        <a:graphic>
          <a:graphicData uri="http://schemas.openxmlformats.org/drawingml/2006/table">
            <a:tbl>
              <a:tblPr/>
              <a:tblGrid>
                <a:gridCol w="137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805B5A2-F830-42CE-B910-7B046D1A1555}"/>
              </a:ext>
            </a:extLst>
          </p:cNvPr>
          <p:cNvSpPr txBox="1"/>
          <p:nvPr/>
        </p:nvSpPr>
        <p:spPr>
          <a:xfrm>
            <a:off x="651742" y="3887803"/>
            <a:ext cx="19223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0b1101 = 0x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endParaRPr lang="en-US" b="1" dirty="0">
              <a:solidFill>
                <a:schemeClr val="accent2"/>
              </a:solidFill>
            </a:endParaRP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chemeClr val="accent2"/>
                </a:solidFill>
              </a:rPr>
              <a:t>0b0101 = 0x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1" y="2286000"/>
            <a:ext cx="5273675" cy="2133600"/>
          </a:xfrm>
        </p:spPr>
        <p:txBody>
          <a:bodyPr/>
          <a:lstStyle/>
          <a:p>
            <a:r>
              <a:rPr lang="en-US" sz="4800" dirty="0"/>
              <a:t>Chapter 2</a:t>
            </a:r>
            <a:br>
              <a:rPr lang="en-US" sz="4800" dirty="0"/>
            </a:br>
            <a:r>
              <a:rPr lang="en-US" sz="4800" b="0" dirty="0"/>
              <a:t>Bits, Data Types,</a:t>
            </a:r>
            <a:br>
              <a:rPr lang="en-US" sz="4800" b="0" dirty="0"/>
            </a:br>
            <a:r>
              <a:rPr lang="en-US" sz="4800" b="0" dirty="0"/>
              <a:t>and Operations</a:t>
            </a:r>
            <a:endParaRPr lang="en-US" sz="4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from Binary to Hexadecimal</a:t>
            </a:r>
          </a:p>
        </p:txBody>
      </p:sp>
      <p:sp>
        <p:nvSpPr>
          <p:cNvPr id="132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47650" y="997178"/>
            <a:ext cx="8686800" cy="1035050"/>
          </a:xfrm>
        </p:spPr>
        <p:txBody>
          <a:bodyPr/>
          <a:lstStyle/>
          <a:p>
            <a:r>
              <a:rPr lang="en-US" dirty="0"/>
              <a:t>Every four bits is a hex digit.</a:t>
            </a:r>
          </a:p>
          <a:p>
            <a:pPr lvl="1"/>
            <a:r>
              <a:rPr lang="en-US" dirty="0"/>
              <a:t>start grouping from right-hand side</a:t>
            </a:r>
          </a:p>
        </p:txBody>
      </p:sp>
      <p:sp>
        <p:nvSpPr>
          <p:cNvPr id="132100" name="Text Box 1028"/>
          <p:cNvSpPr txBox="1">
            <a:spLocks noChangeArrowheads="1"/>
          </p:cNvSpPr>
          <p:nvPr/>
        </p:nvSpPr>
        <p:spPr bwMode="auto">
          <a:xfrm>
            <a:off x="76200" y="2009774"/>
            <a:ext cx="6248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011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1010</a:t>
            </a:r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1000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1111</a:t>
            </a:r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0100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1101</a:t>
            </a:r>
            <a:r>
              <a:rPr lang="en-US" sz="28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0111</a:t>
            </a:r>
          </a:p>
        </p:txBody>
      </p:sp>
      <p:sp>
        <p:nvSpPr>
          <p:cNvPr id="132101" name="Line 1029"/>
          <p:cNvSpPr>
            <a:spLocks noChangeShapeType="1"/>
          </p:cNvSpPr>
          <p:nvPr/>
        </p:nvSpPr>
        <p:spPr bwMode="auto">
          <a:xfrm>
            <a:off x="5267325" y="245268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02" name="Line 1030"/>
          <p:cNvSpPr>
            <a:spLocks noChangeShapeType="1"/>
          </p:cNvSpPr>
          <p:nvPr/>
        </p:nvSpPr>
        <p:spPr bwMode="auto">
          <a:xfrm>
            <a:off x="4414838" y="245268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03" name="Line 1031"/>
          <p:cNvSpPr>
            <a:spLocks noChangeShapeType="1"/>
          </p:cNvSpPr>
          <p:nvPr/>
        </p:nvSpPr>
        <p:spPr bwMode="auto">
          <a:xfrm>
            <a:off x="3567113" y="245268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04" name="Line 1032"/>
          <p:cNvSpPr>
            <a:spLocks noChangeShapeType="1"/>
          </p:cNvSpPr>
          <p:nvPr/>
        </p:nvSpPr>
        <p:spPr bwMode="auto">
          <a:xfrm>
            <a:off x="2700338" y="245268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05" name="Line 1033"/>
          <p:cNvSpPr>
            <a:spLocks noChangeShapeType="1"/>
          </p:cNvSpPr>
          <p:nvPr/>
        </p:nvSpPr>
        <p:spPr bwMode="auto">
          <a:xfrm>
            <a:off x="1847850" y="245268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06" name="Line 1034"/>
          <p:cNvSpPr>
            <a:spLocks noChangeShapeType="1"/>
          </p:cNvSpPr>
          <p:nvPr/>
        </p:nvSpPr>
        <p:spPr bwMode="auto">
          <a:xfrm>
            <a:off x="990600" y="245268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07" name="Line 1035"/>
          <p:cNvSpPr>
            <a:spLocks noChangeShapeType="1"/>
          </p:cNvSpPr>
          <p:nvPr/>
        </p:nvSpPr>
        <p:spPr bwMode="auto">
          <a:xfrm>
            <a:off x="152400" y="245268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08" name="Text Box 1036"/>
          <p:cNvSpPr txBox="1">
            <a:spLocks noChangeArrowheads="1"/>
          </p:cNvSpPr>
          <p:nvPr/>
        </p:nvSpPr>
        <p:spPr bwMode="auto">
          <a:xfrm>
            <a:off x="5153025" y="2909887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7</a:t>
            </a:r>
          </a:p>
        </p:txBody>
      </p:sp>
      <p:sp>
        <p:nvSpPr>
          <p:cNvPr id="132109" name="AutoShape 1037"/>
          <p:cNvSpPr>
            <a:spLocks noChangeArrowheads="1"/>
          </p:cNvSpPr>
          <p:nvPr/>
        </p:nvSpPr>
        <p:spPr bwMode="auto">
          <a:xfrm>
            <a:off x="5595939" y="2528886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10" name="Text Box 1038"/>
          <p:cNvSpPr txBox="1">
            <a:spLocks noChangeArrowheads="1"/>
          </p:cNvSpPr>
          <p:nvPr/>
        </p:nvSpPr>
        <p:spPr bwMode="auto">
          <a:xfrm>
            <a:off x="4305300" y="2909887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D</a:t>
            </a:r>
          </a:p>
        </p:txBody>
      </p:sp>
      <p:sp>
        <p:nvSpPr>
          <p:cNvPr id="132111" name="AutoShape 1039"/>
          <p:cNvSpPr>
            <a:spLocks noChangeArrowheads="1"/>
          </p:cNvSpPr>
          <p:nvPr/>
        </p:nvSpPr>
        <p:spPr bwMode="auto">
          <a:xfrm>
            <a:off x="4748214" y="2528886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12" name="Text Box 1040"/>
          <p:cNvSpPr txBox="1">
            <a:spLocks noChangeArrowheads="1"/>
          </p:cNvSpPr>
          <p:nvPr/>
        </p:nvSpPr>
        <p:spPr bwMode="auto">
          <a:xfrm>
            <a:off x="3457575" y="2909887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4</a:t>
            </a:r>
          </a:p>
        </p:txBody>
      </p:sp>
      <p:sp>
        <p:nvSpPr>
          <p:cNvPr id="132113" name="AutoShape 1041"/>
          <p:cNvSpPr>
            <a:spLocks noChangeArrowheads="1"/>
          </p:cNvSpPr>
          <p:nvPr/>
        </p:nvSpPr>
        <p:spPr bwMode="auto">
          <a:xfrm>
            <a:off x="3900489" y="2528886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14" name="Text Box 1042"/>
          <p:cNvSpPr txBox="1">
            <a:spLocks noChangeArrowheads="1"/>
          </p:cNvSpPr>
          <p:nvPr/>
        </p:nvSpPr>
        <p:spPr bwMode="auto">
          <a:xfrm>
            <a:off x="2609850" y="2909887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F</a:t>
            </a:r>
          </a:p>
        </p:txBody>
      </p:sp>
      <p:sp>
        <p:nvSpPr>
          <p:cNvPr id="132115" name="AutoShape 1043"/>
          <p:cNvSpPr>
            <a:spLocks noChangeArrowheads="1"/>
          </p:cNvSpPr>
          <p:nvPr/>
        </p:nvSpPr>
        <p:spPr bwMode="auto">
          <a:xfrm>
            <a:off x="3052764" y="2528886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16" name="Text Box 1044"/>
          <p:cNvSpPr txBox="1">
            <a:spLocks noChangeArrowheads="1"/>
          </p:cNvSpPr>
          <p:nvPr/>
        </p:nvSpPr>
        <p:spPr bwMode="auto">
          <a:xfrm>
            <a:off x="1762125" y="2909887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8</a:t>
            </a:r>
          </a:p>
        </p:txBody>
      </p:sp>
      <p:sp>
        <p:nvSpPr>
          <p:cNvPr id="132117" name="AutoShape 1045"/>
          <p:cNvSpPr>
            <a:spLocks noChangeArrowheads="1"/>
          </p:cNvSpPr>
          <p:nvPr/>
        </p:nvSpPr>
        <p:spPr bwMode="auto">
          <a:xfrm>
            <a:off x="2205039" y="2528886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18" name="Text Box 1046"/>
          <p:cNvSpPr txBox="1">
            <a:spLocks noChangeArrowheads="1"/>
          </p:cNvSpPr>
          <p:nvPr/>
        </p:nvSpPr>
        <p:spPr bwMode="auto">
          <a:xfrm>
            <a:off x="914400" y="2909887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A</a:t>
            </a:r>
          </a:p>
        </p:txBody>
      </p:sp>
      <p:sp>
        <p:nvSpPr>
          <p:cNvPr id="132119" name="AutoShape 1047"/>
          <p:cNvSpPr>
            <a:spLocks noChangeArrowheads="1"/>
          </p:cNvSpPr>
          <p:nvPr/>
        </p:nvSpPr>
        <p:spPr bwMode="auto">
          <a:xfrm>
            <a:off x="1357314" y="2528886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20" name="Text Box 1048"/>
          <p:cNvSpPr txBox="1">
            <a:spLocks noChangeArrowheads="1"/>
          </p:cNvSpPr>
          <p:nvPr/>
        </p:nvSpPr>
        <p:spPr bwMode="auto">
          <a:xfrm>
            <a:off x="66675" y="2909887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800" b="1">
                <a:latin typeface="Courier" charset="0"/>
                <a:ea typeface="Courier" charset="0"/>
                <a:cs typeface="Courier" charset="0"/>
              </a:rPr>
              <a:t>3</a:t>
            </a:r>
          </a:p>
        </p:txBody>
      </p:sp>
      <p:sp>
        <p:nvSpPr>
          <p:cNvPr id="132121" name="AutoShape 1049"/>
          <p:cNvSpPr>
            <a:spLocks noChangeArrowheads="1"/>
          </p:cNvSpPr>
          <p:nvPr/>
        </p:nvSpPr>
        <p:spPr bwMode="auto">
          <a:xfrm>
            <a:off x="509589" y="2528886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2122" name="Text Box 1050"/>
          <p:cNvSpPr txBox="1">
            <a:spLocks noChangeArrowheads="1"/>
          </p:cNvSpPr>
          <p:nvPr/>
        </p:nvSpPr>
        <p:spPr bwMode="auto">
          <a:xfrm>
            <a:off x="152400" y="5763987"/>
            <a:ext cx="4495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i="1" dirty="0"/>
              <a:t>This is not a new machine representation,</a:t>
            </a:r>
            <a:br>
              <a:rPr lang="en-US" sz="1800" i="1" dirty="0"/>
            </a:br>
            <a:r>
              <a:rPr lang="en-US" sz="1800" i="1" dirty="0"/>
              <a:t>just a convenient way to write the number.</a:t>
            </a:r>
          </a:p>
        </p:txBody>
      </p:sp>
      <p:sp>
        <p:nvSpPr>
          <p:cNvPr id="49" name="Text Box 1028">
            <a:extLst>
              <a:ext uri="{FF2B5EF4-FFF2-40B4-BE49-F238E27FC236}">
                <a16:creationId xmlns:a16="http://schemas.microsoft.com/office/drawing/2014/main" id="{0799FE8D-2719-4325-B0B8-B6037280E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4036727"/>
            <a:ext cx="624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18275" algn="r"/>
                <a:tab pos="6742113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3200" b="1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1011010010001 = 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2004C-FB5D-4223-9D8B-93042F46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Bases besides base 2 and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E89CC-C48A-4DFE-A619-DD4F060D1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778355"/>
            <a:ext cx="11893550" cy="5317645"/>
          </a:xfrm>
        </p:spPr>
        <p:txBody>
          <a:bodyPr/>
          <a:lstStyle/>
          <a:p>
            <a:r>
              <a:rPr lang="en-US" dirty="0"/>
              <a:t>How do you covert a value in base 10 to base n? </a:t>
            </a:r>
            <a:r>
              <a:rPr lang="en-US" sz="1800" dirty="0">
                <a:solidFill>
                  <a:schemeClr val="accent2"/>
                </a:solidFill>
              </a:rPr>
              <a:t>(Similar to converting base 10 to base 2)</a:t>
            </a:r>
            <a:endParaRPr lang="en-US" dirty="0"/>
          </a:p>
          <a:p>
            <a:pPr marL="1033463" lvl="1" indent="-457200">
              <a:buFontTx/>
              <a:buAutoNum type="arabicPeriod"/>
            </a:pPr>
            <a:r>
              <a:rPr lang="en-US" dirty="0"/>
              <a:t>Divide by n – remainder is least significant digit in base n.</a:t>
            </a:r>
          </a:p>
          <a:p>
            <a:pPr marL="1033463" lvl="1" indent="-457200">
              <a:buFontTx/>
              <a:buAutoNum type="arabicPeriod"/>
            </a:pPr>
            <a:r>
              <a:rPr lang="en-US" dirty="0"/>
              <a:t>Keep dividing resulting quotient by n until quotient is zero, writing remainders from right to left.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Ex: convert 27 in base 10 to base 4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27 / 4 = 6 remainder 3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6 / 4 = 1 remainder 2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1 / 4 = 0 remainder 1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So result is 123 in base 4</a:t>
            </a:r>
          </a:p>
          <a:p>
            <a:pPr marL="1365250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709738" lvl="3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365250" lvl="2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690B87-0027-41C7-9C23-3EC9FA07B750}"/>
              </a:ext>
            </a:extLst>
          </p:cNvPr>
          <p:cNvSpPr txBox="1"/>
          <p:nvPr/>
        </p:nvSpPr>
        <p:spPr>
          <a:xfrm>
            <a:off x="6478725" y="2641831"/>
            <a:ext cx="463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Convert 34 in base 10 to base 7 </a:t>
            </a:r>
          </a:p>
        </p:txBody>
      </p:sp>
    </p:spTree>
    <p:extLst>
      <p:ext uri="{BB962C8B-B14F-4D97-AF65-F5344CB8AC3E}">
        <p14:creationId xmlns:p14="http://schemas.microsoft.com/office/powerpoint/2010/main" val="3963474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A92F-89A6-4202-B296-9E5FD31ED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Bases besides base 2 and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B3578-1614-41D1-8E78-13B227C50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" y="850900"/>
            <a:ext cx="11988800" cy="2209800"/>
          </a:xfrm>
        </p:spPr>
        <p:txBody>
          <a:bodyPr/>
          <a:lstStyle/>
          <a:p>
            <a:r>
              <a:rPr lang="en-US" dirty="0"/>
              <a:t>How do you convert a value in base n to base 10?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(Similar to converting base 2 to base 10)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Multiply the values in each position times their weight and then add them together </a:t>
            </a:r>
          </a:p>
          <a:p>
            <a:endParaRPr lang="en-US" dirty="0"/>
          </a:p>
          <a:p>
            <a:r>
              <a:rPr lang="en-US" dirty="0"/>
              <a:t>Ex. </a:t>
            </a:r>
            <a:r>
              <a:rPr lang="en-US" dirty="0">
                <a:solidFill>
                  <a:schemeClr val="accent2"/>
                </a:solidFill>
              </a:rPr>
              <a:t>Convert 123 in base 4 to base 10</a:t>
            </a:r>
          </a:p>
          <a:p>
            <a:pPr marL="136525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 1 2 3 </a:t>
            </a:r>
          </a:p>
          <a:p>
            <a:pPr lvl="1" indent="0">
              <a:buNone/>
            </a:pPr>
            <a:r>
              <a:rPr lang="en-US" sz="2400" dirty="0"/>
              <a:t>	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48C142-A511-4BFE-94DA-906648BFF459}"/>
              </a:ext>
            </a:extLst>
          </p:cNvPr>
          <p:cNvSpPr txBox="1"/>
          <p:nvPr/>
        </p:nvSpPr>
        <p:spPr>
          <a:xfrm>
            <a:off x="214013" y="3196745"/>
            <a:ext cx="34804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baseline="30000" dirty="0"/>
              <a:t>2</a:t>
            </a:r>
            <a:r>
              <a:rPr lang="en-US" dirty="0"/>
              <a:t>  4</a:t>
            </a:r>
            <a:r>
              <a:rPr lang="en-US" baseline="30000" dirty="0"/>
              <a:t>1</a:t>
            </a:r>
            <a:r>
              <a:rPr lang="en-US" dirty="0"/>
              <a:t>  4</a:t>
            </a:r>
            <a:r>
              <a:rPr lang="en-US" baseline="30000" dirty="0"/>
              <a:t>0</a:t>
            </a:r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  <a:r>
              <a:rPr lang="en-US" baseline="30000" dirty="0"/>
              <a:t>2</a:t>
            </a:r>
            <a:r>
              <a:rPr lang="en-US" dirty="0"/>
              <a:t>*1=16  4</a:t>
            </a:r>
            <a:r>
              <a:rPr lang="en-US" baseline="30000" dirty="0"/>
              <a:t>1</a:t>
            </a:r>
            <a:r>
              <a:rPr lang="en-US" dirty="0"/>
              <a:t>*2=8  4</a:t>
            </a:r>
            <a:r>
              <a:rPr lang="en-US" baseline="30000" dirty="0"/>
              <a:t>0</a:t>
            </a:r>
            <a:r>
              <a:rPr lang="en-US" dirty="0"/>
              <a:t>*3=3</a:t>
            </a:r>
          </a:p>
          <a:p>
            <a:endParaRPr lang="en-US" dirty="0"/>
          </a:p>
          <a:p>
            <a:r>
              <a:rPr lang="en-US" dirty="0"/>
              <a:t>     16 + 8 + 3 = </a:t>
            </a:r>
            <a:r>
              <a:rPr lang="en-US" b="1" dirty="0">
                <a:solidFill>
                  <a:schemeClr val="accent2"/>
                </a:solidFill>
              </a:rPr>
              <a:t>27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D0230F-8651-4C95-A10B-08603CF2DB07}"/>
              </a:ext>
            </a:extLst>
          </p:cNvPr>
          <p:cNvCxnSpPr/>
          <p:nvPr/>
        </p:nvCxnSpPr>
        <p:spPr bwMode="auto">
          <a:xfrm flipV="1">
            <a:off x="1066800" y="3587750"/>
            <a:ext cx="33655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C3E437A-0D79-4D6B-B06F-CFF3FA5DBAF3}"/>
              </a:ext>
            </a:extLst>
          </p:cNvPr>
          <p:cNvCxnSpPr>
            <a:cxnSpLocks/>
          </p:cNvCxnSpPr>
          <p:nvPr/>
        </p:nvCxnSpPr>
        <p:spPr bwMode="auto">
          <a:xfrm flipV="1">
            <a:off x="1927266" y="4350907"/>
            <a:ext cx="52367" cy="3925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FB6EB01-E814-4D17-821F-24B0347C73C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19300" y="3587750"/>
            <a:ext cx="0" cy="3746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2119D23-B447-4C41-BEC8-172DFE2368F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476500" y="3530600"/>
            <a:ext cx="342900" cy="431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2BBF58F-30A4-4DAD-A8C8-AD0379A901CF}"/>
              </a:ext>
            </a:extLst>
          </p:cNvPr>
          <p:cNvCxnSpPr>
            <a:cxnSpLocks/>
          </p:cNvCxnSpPr>
          <p:nvPr/>
        </p:nvCxnSpPr>
        <p:spPr bwMode="auto">
          <a:xfrm flipV="1">
            <a:off x="1574800" y="2959100"/>
            <a:ext cx="120650" cy="257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000D0D9-0BA8-4AD1-947D-B4F2CC8163D9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3616" y="2905051"/>
            <a:ext cx="0" cy="3112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6792758-4AD5-4A0B-A019-525D91E4A4A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22500" y="2905051"/>
            <a:ext cx="139700" cy="311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A0CB558-BE87-4CC8-963E-FC3BDCA19AC9}"/>
              </a:ext>
            </a:extLst>
          </p:cNvPr>
          <p:cNvCxnSpPr>
            <a:cxnSpLocks/>
          </p:cNvCxnSpPr>
          <p:nvPr/>
        </p:nvCxnSpPr>
        <p:spPr bwMode="auto">
          <a:xfrm flipV="1">
            <a:off x="2475716" y="4350907"/>
            <a:ext cx="546884" cy="3798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4813E38-07A0-43A3-9AF9-39FAA8E8B74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20800" y="4350907"/>
            <a:ext cx="115949" cy="4179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2597BA6-AD08-4349-A7DB-F40E16259BF3}"/>
              </a:ext>
            </a:extLst>
          </p:cNvPr>
          <p:cNvSpPr txBox="1"/>
          <p:nvPr/>
        </p:nvSpPr>
        <p:spPr>
          <a:xfrm>
            <a:off x="2783798" y="3216346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weights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F392B5-D559-4176-8A5B-FC6B091C3861}"/>
              </a:ext>
            </a:extLst>
          </p:cNvPr>
          <p:cNvSpPr txBox="1"/>
          <p:nvPr/>
        </p:nvSpPr>
        <p:spPr>
          <a:xfrm>
            <a:off x="3706573" y="3960597"/>
            <a:ext cx="25506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values times weights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7CFAF6-107F-4EDA-AD33-FCFE024E3E92}"/>
              </a:ext>
            </a:extLst>
          </p:cNvPr>
          <p:cNvSpPr txBox="1"/>
          <p:nvPr/>
        </p:nvSpPr>
        <p:spPr>
          <a:xfrm>
            <a:off x="3363212" y="4552718"/>
            <a:ext cx="2377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sum of values times weights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5637EB-2F10-462D-A6D3-A2E9D36375DF}"/>
              </a:ext>
            </a:extLst>
          </p:cNvPr>
          <p:cNvSpPr txBox="1"/>
          <p:nvPr/>
        </p:nvSpPr>
        <p:spPr>
          <a:xfrm>
            <a:off x="6807661" y="2173583"/>
            <a:ext cx="4806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Convert 234 in base 5 to base 10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A3ED598-39BD-4261-8469-237B937FDE67}"/>
              </a:ext>
            </a:extLst>
          </p:cNvPr>
          <p:cNvSpPr txBox="1"/>
          <p:nvPr/>
        </p:nvSpPr>
        <p:spPr>
          <a:xfrm>
            <a:off x="6721900" y="5505069"/>
            <a:ext cx="4977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Convert 235 in base 5 to base 10? </a:t>
            </a:r>
          </a:p>
        </p:txBody>
      </p:sp>
    </p:spTree>
    <p:extLst>
      <p:ext uri="{BB962C8B-B14F-4D97-AF65-F5344CB8AC3E}">
        <p14:creationId xmlns:p14="http://schemas.microsoft.com/office/powerpoint/2010/main" val="3451377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Fractions: Fixed-Point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8050"/>
            <a:ext cx="7543800" cy="4953000"/>
          </a:xfrm>
        </p:spPr>
        <p:txBody>
          <a:bodyPr/>
          <a:lstStyle/>
          <a:p>
            <a:r>
              <a:rPr lang="en-US" dirty="0"/>
              <a:t>How can we represent fractions?</a:t>
            </a:r>
          </a:p>
          <a:p>
            <a:pPr lvl="1"/>
            <a:r>
              <a:rPr lang="en-US" dirty="0"/>
              <a:t>Use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binary point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to separate positive</a:t>
            </a:r>
            <a:br>
              <a:rPr lang="en-US" dirty="0"/>
            </a:br>
            <a:r>
              <a:rPr lang="en-US" dirty="0"/>
              <a:t>from negative powers of two -- just like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decimal point.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r>
              <a:rPr lang="en-US" dirty="0"/>
              <a:t>2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comp addition and subtraction still work.</a:t>
            </a:r>
          </a:p>
          <a:p>
            <a:pPr lvl="2"/>
            <a:r>
              <a:rPr lang="en-US" dirty="0"/>
              <a:t>if binary points are aligned</a:t>
            </a:r>
          </a:p>
        </p:txBody>
      </p:sp>
      <p:grpSp>
        <p:nvGrpSpPr>
          <p:cNvPr id="133124" name="Group 4"/>
          <p:cNvGrpSpPr>
            <a:grpSpLocks/>
          </p:cNvGrpSpPr>
          <p:nvPr/>
        </p:nvGrpSpPr>
        <p:grpSpPr bwMode="auto">
          <a:xfrm>
            <a:off x="581025" y="2914650"/>
            <a:ext cx="7162800" cy="2516188"/>
            <a:chOff x="720" y="1824"/>
            <a:chExt cx="4512" cy="1585"/>
          </a:xfrm>
        </p:grpSpPr>
        <p:sp>
          <p:nvSpPr>
            <p:cNvPr id="133125" name="Text Box 5"/>
            <p:cNvSpPr txBox="1">
              <a:spLocks noChangeArrowheads="1"/>
            </p:cNvSpPr>
            <p:nvPr/>
          </p:nvSpPr>
          <p:spPr bwMode="auto">
            <a:xfrm>
              <a:off x="720" y="2544"/>
              <a:ext cx="4512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565150" algn="r"/>
                  <a:tab pos="3319463" algn="r"/>
                  <a:tab pos="34226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algn="l">
                <a:tabLst>
                  <a:tab pos="565150" algn="r"/>
                  <a:tab pos="3319463" algn="r"/>
                  <a:tab pos="34226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algn="l">
                <a:tabLst>
                  <a:tab pos="565150" algn="r"/>
                  <a:tab pos="3319463" algn="r"/>
                  <a:tab pos="34226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algn="l">
                <a:tabLst>
                  <a:tab pos="565150" algn="r"/>
                  <a:tab pos="3319463" algn="r"/>
                  <a:tab pos="34226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algn="l">
                <a:tabLst>
                  <a:tab pos="565150" algn="r"/>
                  <a:tab pos="3319463" algn="r"/>
                  <a:tab pos="34226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65150" algn="r"/>
                  <a:tab pos="3319463" algn="r"/>
                  <a:tab pos="34226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65150" algn="r"/>
                  <a:tab pos="3319463" algn="r"/>
                  <a:tab pos="34226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65150" algn="r"/>
                  <a:tab pos="3319463" algn="r"/>
                  <a:tab pos="34226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65150" algn="r"/>
                  <a:tab pos="3319463" algn="r"/>
                  <a:tab pos="342265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ourier" charset="0"/>
                  <a:ea typeface="Courier" charset="0"/>
                  <a:cs typeface="Courier" charset="0"/>
                </a:rPr>
                <a:t>		</a:t>
              </a:r>
              <a:r>
                <a:rPr lang="en-US" sz="2800" b="1" dirty="0">
                  <a:latin typeface="Courier" charset="0"/>
                  <a:ea typeface="Courier" charset="0"/>
                  <a:cs typeface="Courier" charset="0"/>
                </a:rPr>
                <a:t>00101000.101	</a:t>
              </a:r>
              <a:r>
                <a:rPr lang="en-US" dirty="0">
                  <a:latin typeface="Courier" charset="0"/>
                  <a:ea typeface="Courier" charset="0"/>
                  <a:cs typeface="Courier" charset="0"/>
                </a:rPr>
                <a:t>(40.625)</a:t>
              </a:r>
            </a:p>
            <a:p>
              <a:r>
                <a:rPr lang="en-US" sz="2800" b="1" dirty="0">
                  <a:latin typeface="Courier" charset="0"/>
                  <a:ea typeface="Courier" charset="0"/>
                  <a:cs typeface="Courier" charset="0"/>
                </a:rPr>
                <a:t>	+</a:t>
              </a:r>
              <a:r>
                <a:rPr lang="en-US" sz="2800" b="1" u="sng" dirty="0">
                  <a:latin typeface="Courier" charset="0"/>
                  <a:ea typeface="Courier" charset="0"/>
                  <a:cs typeface="Courier" charset="0"/>
                </a:rPr>
                <a:t>	11111110.110</a:t>
              </a:r>
              <a:r>
                <a:rPr lang="en-US" sz="2800" b="1" dirty="0">
                  <a:latin typeface="Courier" charset="0"/>
                  <a:ea typeface="Courier" charset="0"/>
                  <a:cs typeface="Courier" charset="0"/>
                </a:rPr>
                <a:t>	</a:t>
              </a:r>
              <a:r>
                <a:rPr lang="en-US" dirty="0">
                  <a:latin typeface="Courier" charset="0"/>
                  <a:ea typeface="Courier" charset="0"/>
                  <a:cs typeface="Courier" charset="0"/>
                </a:rPr>
                <a:t>(-1.25)</a:t>
              </a:r>
            </a:p>
            <a:p>
              <a:r>
                <a:rPr lang="en-US" sz="2800" b="1" dirty="0">
                  <a:latin typeface="Courier" charset="0"/>
                  <a:ea typeface="Courier" charset="0"/>
                  <a:cs typeface="Courier" charset="0"/>
                </a:rPr>
                <a:t>		00100111.011	</a:t>
              </a:r>
              <a:r>
                <a:rPr lang="en-US" dirty="0">
                  <a:latin typeface="Courier" charset="0"/>
                  <a:ea typeface="Courier" charset="0"/>
                  <a:cs typeface="Courier" charset="0"/>
                </a:rPr>
                <a:t>(39.375)</a:t>
              </a:r>
            </a:p>
          </p:txBody>
        </p:sp>
        <p:sp>
          <p:nvSpPr>
            <p:cNvPr id="133126" name="Text Box 6"/>
            <p:cNvSpPr txBox="1">
              <a:spLocks noChangeArrowheads="1"/>
            </p:cNvSpPr>
            <p:nvPr/>
          </p:nvSpPr>
          <p:spPr bwMode="auto">
            <a:xfrm>
              <a:off x="3120" y="1824"/>
              <a:ext cx="9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US" sz="2000" dirty="0">
                  <a:latin typeface="Courier" charset="0"/>
                  <a:ea typeface="Courier" charset="0"/>
                  <a:cs typeface="Courier" charset="0"/>
                </a:rPr>
                <a:t>2</a:t>
              </a:r>
              <a:r>
                <a:rPr lang="en-US" sz="2000" baseline="30000" dirty="0">
                  <a:latin typeface="Courier" charset="0"/>
                  <a:ea typeface="Courier" charset="0"/>
                  <a:cs typeface="Courier" charset="0"/>
                </a:rPr>
                <a:t>-1</a:t>
              </a:r>
              <a:r>
                <a:rPr lang="en-US" sz="2000" dirty="0">
                  <a:latin typeface="Courier" charset="0"/>
                  <a:ea typeface="Courier" charset="0"/>
                  <a:cs typeface="Courier" charset="0"/>
                </a:rPr>
                <a:t> = 0.5</a:t>
              </a:r>
              <a:endParaRPr lang="en-US" sz="1800" dirty="0"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133127" name="Text Box 7"/>
            <p:cNvSpPr txBox="1">
              <a:spLocks noChangeArrowheads="1"/>
            </p:cNvSpPr>
            <p:nvPr/>
          </p:nvSpPr>
          <p:spPr bwMode="auto">
            <a:xfrm>
              <a:off x="3120" y="2064"/>
              <a:ext cx="102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US" sz="2000">
                  <a:latin typeface="Courier" charset="0"/>
                  <a:ea typeface="Courier" charset="0"/>
                  <a:cs typeface="Courier" charset="0"/>
                </a:rPr>
                <a:t>2</a:t>
              </a:r>
              <a:r>
                <a:rPr lang="en-US" sz="2000" baseline="30000">
                  <a:latin typeface="Courier" charset="0"/>
                  <a:ea typeface="Courier" charset="0"/>
                  <a:cs typeface="Courier" charset="0"/>
                </a:rPr>
                <a:t>-2</a:t>
              </a:r>
              <a:r>
                <a:rPr lang="en-US" sz="2000">
                  <a:latin typeface="Courier" charset="0"/>
                  <a:ea typeface="Courier" charset="0"/>
                  <a:cs typeface="Courier" charset="0"/>
                </a:rPr>
                <a:t> = 0.25</a:t>
              </a:r>
              <a:endParaRPr lang="en-US" sz="1800"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133128" name="Text Box 8"/>
            <p:cNvSpPr txBox="1">
              <a:spLocks noChangeArrowheads="1"/>
            </p:cNvSpPr>
            <p:nvPr/>
          </p:nvSpPr>
          <p:spPr bwMode="auto">
            <a:xfrm>
              <a:off x="3120" y="2304"/>
              <a:ext cx="111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US" sz="2000">
                  <a:latin typeface="Courier" charset="0"/>
                  <a:ea typeface="Courier" charset="0"/>
                  <a:cs typeface="Courier" charset="0"/>
                </a:rPr>
                <a:t>2</a:t>
              </a:r>
              <a:r>
                <a:rPr lang="en-US" sz="2000" baseline="30000">
                  <a:latin typeface="Courier" charset="0"/>
                  <a:ea typeface="Courier" charset="0"/>
                  <a:cs typeface="Courier" charset="0"/>
                </a:rPr>
                <a:t>-3</a:t>
              </a:r>
              <a:r>
                <a:rPr lang="en-US" sz="2000">
                  <a:latin typeface="Courier" charset="0"/>
                  <a:ea typeface="Courier" charset="0"/>
                  <a:cs typeface="Courier" charset="0"/>
                </a:rPr>
                <a:t> = 0.125</a:t>
              </a:r>
              <a:endParaRPr lang="en-US" sz="1800"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133129" name="Line 9"/>
            <p:cNvSpPr>
              <a:spLocks noChangeShapeType="1"/>
            </p:cNvSpPr>
            <p:nvPr/>
          </p:nvSpPr>
          <p:spPr bwMode="auto">
            <a:xfrm flipH="1">
              <a:off x="2532" y="1968"/>
              <a:ext cx="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133130" name="Line 10"/>
            <p:cNvSpPr>
              <a:spLocks noChangeShapeType="1"/>
            </p:cNvSpPr>
            <p:nvPr/>
          </p:nvSpPr>
          <p:spPr bwMode="auto">
            <a:xfrm>
              <a:off x="2535" y="1971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133131" name="Line 11"/>
            <p:cNvSpPr>
              <a:spLocks noChangeShapeType="1"/>
            </p:cNvSpPr>
            <p:nvPr/>
          </p:nvSpPr>
          <p:spPr bwMode="auto">
            <a:xfrm flipH="1" flipV="1">
              <a:off x="2667" y="2160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133132" name="Line 12"/>
            <p:cNvSpPr>
              <a:spLocks noChangeShapeType="1"/>
            </p:cNvSpPr>
            <p:nvPr/>
          </p:nvSpPr>
          <p:spPr bwMode="auto">
            <a:xfrm>
              <a:off x="2670" y="216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133133" name="Line 13"/>
            <p:cNvSpPr>
              <a:spLocks noChangeShapeType="1"/>
            </p:cNvSpPr>
            <p:nvPr/>
          </p:nvSpPr>
          <p:spPr bwMode="auto">
            <a:xfrm flipH="1">
              <a:off x="2796" y="2400"/>
              <a:ext cx="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133134" name="Line 14"/>
            <p:cNvSpPr>
              <a:spLocks noChangeShapeType="1"/>
            </p:cNvSpPr>
            <p:nvPr/>
          </p:nvSpPr>
          <p:spPr bwMode="auto">
            <a:xfrm>
              <a:off x="2799" y="240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ourier" charset="0"/>
                <a:ea typeface="Courier" charset="0"/>
                <a:cs typeface="Courier" charset="0"/>
              </a:endParaRPr>
            </a:p>
          </p:txBody>
        </p:sp>
      </p:grp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581025" y="5990745"/>
            <a:ext cx="5867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i="1"/>
              <a:t>No new operations -- same as integer arithmetic.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9DF5B-2729-4EED-A440-61F962A1F2F8}"/>
              </a:ext>
            </a:extLst>
          </p:cNvPr>
          <p:cNvSpPr txBox="1"/>
          <p:nvPr/>
        </p:nvSpPr>
        <p:spPr>
          <a:xfrm>
            <a:off x="8369300" y="1409700"/>
            <a:ext cx="338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_ _ _ _ . _ _ _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724CF4-19CC-4F77-8869-D7CE62D0B14C}"/>
              </a:ext>
            </a:extLst>
          </p:cNvPr>
          <p:cNvSpPr txBox="1"/>
          <p:nvPr/>
        </p:nvSpPr>
        <p:spPr>
          <a:xfrm>
            <a:off x="9364493" y="818340"/>
            <a:ext cx="1394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Weight ?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51480D0-F9EA-4134-8F57-C4A9709942AB}"/>
              </a:ext>
            </a:extLst>
          </p:cNvPr>
          <p:cNvCxnSpPr/>
          <p:nvPr/>
        </p:nvCxnSpPr>
        <p:spPr bwMode="auto">
          <a:xfrm flipH="1">
            <a:off x="8712200" y="1280005"/>
            <a:ext cx="939800" cy="6715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6E28535-2634-4F8F-A302-B1ED813DB560}"/>
              </a:ext>
            </a:extLst>
          </p:cNvPr>
          <p:cNvCxnSpPr>
            <a:cxnSpLocks/>
          </p:cNvCxnSpPr>
          <p:nvPr/>
        </p:nvCxnSpPr>
        <p:spPr bwMode="auto">
          <a:xfrm>
            <a:off x="10524089" y="1280005"/>
            <a:ext cx="524911" cy="6715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274C272-5574-4F6E-9EF8-94C351D73FB9}"/>
              </a:ext>
            </a:extLst>
          </p:cNvPr>
          <p:cNvCxnSpPr>
            <a:cxnSpLocks/>
          </p:cNvCxnSpPr>
          <p:nvPr/>
        </p:nvCxnSpPr>
        <p:spPr bwMode="auto">
          <a:xfrm flipH="1">
            <a:off x="9912350" y="1280005"/>
            <a:ext cx="171966" cy="6715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C256880-590E-4D0E-B926-D93DD8EFBDB5}"/>
              </a:ext>
            </a:extLst>
          </p:cNvPr>
          <p:cNvSpPr txBox="1"/>
          <p:nvPr/>
        </p:nvSpPr>
        <p:spPr>
          <a:xfrm>
            <a:off x="8877964" y="4238765"/>
            <a:ext cx="2068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011.101 = 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Very Large and Very Small: Floating-Point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 values: 6.023 x 10</a:t>
            </a:r>
            <a:r>
              <a:rPr lang="en-US" baseline="30000" dirty="0"/>
              <a:t>23</a:t>
            </a:r>
            <a:r>
              <a:rPr lang="en-US" dirty="0"/>
              <a:t> -- requires 79 bits</a:t>
            </a:r>
          </a:p>
          <a:p>
            <a:r>
              <a:rPr lang="en-US" dirty="0"/>
              <a:t>Small values: 6.626 x 10</a:t>
            </a:r>
            <a:r>
              <a:rPr lang="en-US" baseline="30000" dirty="0"/>
              <a:t>-34</a:t>
            </a:r>
            <a:r>
              <a:rPr lang="en-US" dirty="0"/>
              <a:t> -- requires &gt;110 bits</a:t>
            </a:r>
          </a:p>
          <a:p>
            <a:endParaRPr lang="en-US" dirty="0"/>
          </a:p>
          <a:p>
            <a:r>
              <a:rPr lang="en-US" dirty="0"/>
              <a:t>Use equivalent of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scientific notation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: F x 2</a:t>
            </a:r>
            <a:r>
              <a:rPr lang="en-US" baseline="30000" dirty="0"/>
              <a:t>E</a:t>
            </a:r>
          </a:p>
          <a:p>
            <a:r>
              <a:rPr lang="en-US" dirty="0"/>
              <a:t>Need to represent F (</a:t>
            </a:r>
            <a:r>
              <a:rPr lang="en-US" i="1" dirty="0"/>
              <a:t>fraction</a:t>
            </a:r>
            <a:r>
              <a:rPr lang="en-US" dirty="0"/>
              <a:t>), E (</a:t>
            </a:r>
            <a:r>
              <a:rPr lang="en-US" i="1" dirty="0"/>
              <a:t>exponent</a:t>
            </a:r>
            <a:r>
              <a:rPr lang="en-US" dirty="0"/>
              <a:t>), and sign.</a:t>
            </a:r>
          </a:p>
          <a:p>
            <a:r>
              <a:rPr lang="en-US" dirty="0"/>
              <a:t>IEEE 754 Floating-Point Standard (32-bits):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3886200" y="4368800"/>
            <a:ext cx="304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S</a:t>
            </a:r>
            <a:endParaRPr lang="en-US" sz="2000">
              <a:latin typeface="Franklin Gothic Book" charset="0"/>
            </a:endParaRP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191000" y="4368800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Exponent</a:t>
            </a:r>
            <a:endParaRPr lang="en-US" sz="2000">
              <a:latin typeface="Franklin Gothic Book" charset="0"/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5334000" y="4368800"/>
            <a:ext cx="3200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Fraction</a:t>
            </a:r>
            <a:endParaRPr lang="en-US" sz="2000">
              <a:latin typeface="Franklin Gothic Book" charset="0"/>
            </a:endParaRPr>
          </a:p>
        </p:txBody>
      </p:sp>
      <p:sp>
        <p:nvSpPr>
          <p:cNvPr id="135175" name="Line 7"/>
          <p:cNvSpPr>
            <a:spLocks noChangeShapeType="1"/>
          </p:cNvSpPr>
          <p:nvPr/>
        </p:nvSpPr>
        <p:spPr bwMode="auto">
          <a:xfrm>
            <a:off x="3886200" y="429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>
            <a:off x="4191000" y="4292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7" name="Line 9"/>
          <p:cNvSpPr>
            <a:spLocks noChangeShapeType="1"/>
          </p:cNvSpPr>
          <p:nvPr/>
        </p:nvSpPr>
        <p:spPr bwMode="auto">
          <a:xfrm>
            <a:off x="5334000" y="42926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3733800" y="3987801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i="1"/>
              <a:t>1b</a:t>
            </a:r>
            <a:endParaRPr lang="en-US" sz="1400" i="1">
              <a:latin typeface="Franklin Gothic Book" charset="0"/>
            </a:endParaRP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4343400" y="39878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i="1"/>
              <a:t>8b</a:t>
            </a:r>
            <a:endParaRPr lang="en-US" sz="1400" i="1">
              <a:latin typeface="Franklin Gothic Book" charset="0"/>
            </a:endParaRP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6629400" y="3987801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i="1"/>
              <a:t>23b</a:t>
            </a:r>
            <a:endParaRPr lang="en-US" sz="1400" i="1">
              <a:latin typeface="Franklin Gothic Book" charset="0"/>
            </a:endParaRPr>
          </a:p>
        </p:txBody>
      </p:sp>
      <p:graphicFrame>
        <p:nvGraphicFramePr>
          <p:cNvPr id="135181" name="Object 13"/>
          <p:cNvGraphicFramePr>
            <a:graphicFrameLocks noChangeAspect="1"/>
          </p:cNvGraphicFramePr>
          <p:nvPr/>
        </p:nvGraphicFramePr>
        <p:xfrm>
          <a:off x="2527300" y="5194300"/>
          <a:ext cx="7442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20" name="Equation" r:id="rId4" imgW="7441920" imgH="990360" progId="Equation.3">
                  <p:embed/>
                </p:oleObj>
              </mc:Choice>
              <mc:Fallback>
                <p:oleObj name="Equation" r:id="rId4" imgW="7441920" imgH="9903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5194300"/>
                        <a:ext cx="7442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C0BE-9419-48E9-8D97-4DA7571C2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Values and Definitions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5E1FCE-CB35-47E7-86C9-820476EAB2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2256" y="778354"/>
                <a:ext cx="11582400" cy="6079645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Zero: </a:t>
                </a:r>
                <a:r>
                  <a:rPr lang="en-US" dirty="0"/>
                  <a:t>exponent = 0, fraction/mantissa = 0, sign bit +0 or -0</a:t>
                </a:r>
              </a:p>
              <a:p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Infinity: </a:t>
                </a:r>
                <a:r>
                  <a:rPr lang="en-US" dirty="0"/>
                  <a:t>exponent = all 1’s, fraction/mantissa = 0, sign bit +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 or -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 err="1">
                    <a:solidFill>
                      <a:srgbClr val="FF0000"/>
                    </a:solidFill>
                  </a:rPr>
                  <a:t>NaN</a:t>
                </a:r>
                <a:r>
                  <a:rPr lang="en-US" dirty="0">
                    <a:solidFill>
                      <a:srgbClr val="FF0000"/>
                    </a:solidFill>
                  </a:rPr>
                  <a:t>: </a:t>
                </a:r>
                <a:r>
                  <a:rPr lang="en-US" dirty="0"/>
                  <a:t>exponent = all 1’s, fraction/mantissa = non-zero, sign bit 0 or 1</a:t>
                </a:r>
              </a:p>
              <a:p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Question: </a:t>
                </a:r>
                <a:r>
                  <a:rPr lang="en-US" dirty="0"/>
                  <a:t>how many </a:t>
                </a:r>
                <a:r>
                  <a:rPr lang="en-US" dirty="0" err="1"/>
                  <a:t>NaN</a:t>
                </a:r>
                <a:r>
                  <a:rPr lang="en-US" dirty="0"/>
                  <a:t> representations?</a:t>
                </a:r>
              </a:p>
              <a:p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Normalized scientific notation</a:t>
                </a:r>
                <a:r>
                  <a:rPr lang="en-US" dirty="0"/>
                  <a:t>: one non zero character to the left of the radix point.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1 to 9 in base 10, in general 1 to base-1, can only be 1 in base 2</a:t>
                </a:r>
              </a:p>
              <a:p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Radix point</a:t>
                </a:r>
                <a:r>
                  <a:rPr lang="en-US" dirty="0"/>
                  <a:t>: similar to decimal point but for any base/radix. 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Binary point</a:t>
                </a:r>
                <a:r>
                  <a:rPr lang="en-US" dirty="0"/>
                  <a:t>: similar to decimal point but in base 2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5E1FCE-CB35-47E7-86C9-820476EAB2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2256" y="778354"/>
                <a:ext cx="11582400" cy="6079645"/>
              </a:xfrm>
              <a:blipFill>
                <a:blip r:embed="rId2"/>
                <a:stretch>
                  <a:fillRect l="-789" t="-702" b="-2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2787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5587"/>
            <a:ext cx="11582400" cy="533400"/>
          </a:xfrm>
        </p:spPr>
        <p:txBody>
          <a:bodyPr/>
          <a:lstStyle/>
          <a:p>
            <a:r>
              <a:rPr lang="en-US" dirty="0"/>
              <a:t>Floating Point Example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11582400" cy="4381500"/>
          </a:xfrm>
        </p:spPr>
        <p:txBody>
          <a:bodyPr/>
          <a:lstStyle/>
          <a:p>
            <a:r>
              <a:rPr lang="en-US" dirty="0"/>
              <a:t>Single-precision IEEE floating point number:</a:t>
            </a:r>
          </a:p>
          <a:p>
            <a:r>
              <a:rPr lang="en-US" dirty="0"/>
              <a:t>		     			          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01111110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10000000000000000000000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Sign is 1 – number is negative.</a:t>
            </a:r>
          </a:p>
          <a:p>
            <a:pPr lvl="1"/>
            <a:r>
              <a:rPr lang="en-US" dirty="0"/>
              <a:t>Exponent field is </a:t>
            </a:r>
            <a:r>
              <a:rPr lang="en-US" dirty="0">
                <a:solidFill>
                  <a:schemeClr val="accent2"/>
                </a:solidFill>
              </a:rPr>
              <a:t>01111110</a:t>
            </a:r>
            <a:r>
              <a:rPr lang="en-US" dirty="0"/>
              <a:t> = 126 (decimal).</a:t>
            </a:r>
          </a:p>
          <a:p>
            <a:pPr lvl="1"/>
            <a:r>
              <a:rPr lang="en-US" dirty="0"/>
              <a:t>Fraction is 0.100000000000… = 0.5 (decimal).</a:t>
            </a:r>
          </a:p>
          <a:p>
            <a:endParaRPr lang="en-US" dirty="0"/>
          </a:p>
          <a:p>
            <a:r>
              <a:rPr lang="en-US" dirty="0"/>
              <a:t>Value = -1.5 x 2</a:t>
            </a:r>
            <a:r>
              <a:rPr lang="en-US" baseline="30000" dirty="0"/>
              <a:t>(126-127)</a:t>
            </a:r>
            <a:r>
              <a:rPr lang="en-US" dirty="0"/>
              <a:t> = -1.5 x 2</a:t>
            </a:r>
            <a:r>
              <a:rPr lang="en-US" baseline="30000" dirty="0"/>
              <a:t>-1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-0.75</a:t>
            </a:r>
            <a:r>
              <a:rPr lang="en-US" dirty="0"/>
              <a:t>.</a:t>
            </a:r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endParaRPr lang="en-US" baseline="30000" dirty="0"/>
          </a:p>
          <a:p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https://www.h-schmidt.net/FloatConverter/IEEE754.html</a:t>
            </a:r>
            <a:endParaRPr lang="en-US" baseline="30000" dirty="0">
              <a:solidFill>
                <a:schemeClr val="accent2"/>
              </a:solidFill>
            </a:endParaRPr>
          </a:p>
        </p:txBody>
      </p:sp>
      <p:sp>
        <p:nvSpPr>
          <p:cNvPr id="147460" name="Line 4"/>
          <p:cNvSpPr>
            <a:spLocks noChangeShapeType="1"/>
          </p:cNvSpPr>
          <p:nvPr/>
        </p:nvSpPr>
        <p:spPr bwMode="auto">
          <a:xfrm>
            <a:off x="5894388" y="2011363"/>
            <a:ext cx="15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1" name="Line 5"/>
          <p:cNvSpPr>
            <a:spLocks noChangeShapeType="1"/>
          </p:cNvSpPr>
          <p:nvPr/>
        </p:nvSpPr>
        <p:spPr bwMode="auto">
          <a:xfrm>
            <a:off x="6103938" y="2011363"/>
            <a:ext cx="13912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7560315" y="2011363"/>
            <a:ext cx="41762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5545139" y="2260601"/>
            <a:ext cx="650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9933"/>
                </a:solidFill>
              </a:rPr>
              <a:t>sign</a:t>
            </a:r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 flipV="1">
            <a:off x="5986463" y="2030414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 flipV="1">
            <a:off x="6778625" y="2030414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 flipV="1">
            <a:off x="9150350" y="2030414"/>
            <a:ext cx="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6248401" y="2260601"/>
            <a:ext cx="1228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9933"/>
                </a:solidFill>
              </a:rPr>
              <a:t>exponent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8636000" y="2260601"/>
            <a:ext cx="101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FF9933"/>
                </a:solidFill>
              </a:rPr>
              <a:t>fraction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AC05B-8407-464A-80AB-0370B5E56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 bit floating point to decimal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9584E-9150-4E31-BFFD-1AF356EAB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13" y="637082"/>
            <a:ext cx="7737423" cy="5406452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Check bit MSB (31) for sign, 1 negative, 0 positive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Extract bits 30 – 23, and find their value in binary then subtract 127 to get the exponent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Extract bits 22 – 0 and add implicit bit with value 1 to location 23 to get the fractional part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Change value of exponent to 0 by shifting radix point of fractional part right to reduce exponent and left to increase exponent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Convert resulting binary number to decimal and add correct 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1E6679-7967-4A15-9AD1-75DB2465773B}"/>
              </a:ext>
            </a:extLst>
          </p:cNvPr>
          <p:cNvSpPr txBox="1"/>
          <p:nvPr/>
        </p:nvSpPr>
        <p:spPr>
          <a:xfrm>
            <a:off x="8287063" y="324278"/>
            <a:ext cx="3904937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Convert the following floating point value to decimal: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1 10000010 1011000…</a:t>
            </a:r>
          </a:p>
          <a:p>
            <a:endParaRPr lang="en-US" sz="2800" dirty="0">
              <a:solidFill>
                <a:schemeClr val="accent2"/>
              </a:solidFill>
            </a:endParaRPr>
          </a:p>
          <a:p>
            <a:endParaRPr lang="en-US" sz="2800" dirty="0">
              <a:solidFill>
                <a:schemeClr val="accent2"/>
              </a:solidFill>
            </a:endParaRPr>
          </a:p>
          <a:p>
            <a:endParaRPr lang="en-US" sz="2800" dirty="0">
              <a:solidFill>
                <a:schemeClr val="accent2"/>
              </a:solidFill>
            </a:endParaRPr>
          </a:p>
          <a:p>
            <a:endParaRPr lang="en-US" sz="2800" dirty="0">
              <a:solidFill>
                <a:schemeClr val="accent2"/>
              </a:solidFill>
            </a:endParaRPr>
          </a:p>
          <a:p>
            <a:endParaRPr lang="en-US" sz="2800" dirty="0">
              <a:solidFill>
                <a:schemeClr val="accent2"/>
              </a:solidFill>
            </a:endParaRPr>
          </a:p>
          <a:p>
            <a:pPr marL="854075" indent="-509588" algn="l">
              <a:buFont typeface="+mj-lt"/>
              <a:buAutoNum type="alphaUcPeriod"/>
            </a:pPr>
            <a:r>
              <a:rPr lang="en-US" sz="3200" dirty="0"/>
              <a:t>-27</a:t>
            </a:r>
          </a:p>
          <a:p>
            <a:pPr marL="854075" indent="-509588" algn="l">
              <a:buFont typeface="+mj-lt"/>
              <a:buAutoNum type="alphaUcPeriod"/>
            </a:pPr>
            <a:r>
              <a:rPr lang="en-US" sz="3200" dirty="0"/>
              <a:t>6.75</a:t>
            </a:r>
          </a:p>
          <a:p>
            <a:pPr marL="854075" indent="-509588" algn="l">
              <a:buFont typeface="+mj-lt"/>
              <a:buAutoNum type="alphaUcPeriod"/>
            </a:pPr>
            <a:r>
              <a:rPr lang="en-US" sz="3200" dirty="0"/>
              <a:t>-13.5</a:t>
            </a:r>
          </a:p>
          <a:p>
            <a:pPr marL="854075" indent="-509588" algn="l">
              <a:buFont typeface="+mj-lt"/>
              <a:buAutoNum type="alphaUcPeriod"/>
            </a:pPr>
            <a:r>
              <a:rPr lang="en-US" sz="3200" dirty="0"/>
              <a:t>6.25</a:t>
            </a:r>
          </a:p>
          <a:p>
            <a:pPr marL="854075" indent="-509588" algn="l">
              <a:buFont typeface="+mj-lt"/>
              <a:buAutoNum type="alphaUcPeriod"/>
            </a:pPr>
            <a:r>
              <a:rPr lang="en-US" sz="3200" dirty="0"/>
              <a:t>-3.375</a:t>
            </a:r>
          </a:p>
          <a:p>
            <a:pPr marL="514350" indent="-514350">
              <a:buFont typeface="+mj-lt"/>
              <a:buAutoNum type="alphaUcPeriod"/>
            </a:pPr>
            <a:endParaRPr lang="en-US" sz="2800" dirty="0">
              <a:solidFill>
                <a:schemeClr val="accent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F1C2CC-9359-42E8-8FB5-314E196D09DA}"/>
              </a:ext>
            </a:extLst>
          </p:cNvPr>
          <p:cNvCxnSpPr/>
          <p:nvPr/>
        </p:nvCxnSpPr>
        <p:spPr bwMode="auto">
          <a:xfrm>
            <a:off x="7926049" y="164892"/>
            <a:ext cx="0" cy="65581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870797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7AAF-AB91-4AE3-931E-34AEC0AF7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Decimal to 32 bit floating point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056FE-B53A-4D31-9D79-114D724A9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18" y="778355"/>
            <a:ext cx="7317698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Change absolute value of the decimal number to binary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Move radix point so there is only a single 1 bit to the left of the radix point.</a:t>
            </a:r>
          </a:p>
          <a:p>
            <a:pPr marL="1033463" lvl="1" indent="-457200"/>
            <a:r>
              <a:rPr lang="en-US" dirty="0"/>
              <a:t>Every position moved to the left increases the exponent size by one.</a:t>
            </a:r>
          </a:p>
          <a:p>
            <a:pPr marL="1033463" lvl="1" indent="-457200"/>
            <a:r>
              <a:rPr lang="en-US" dirty="0"/>
              <a:t>Every position moved to the right decreases the exponent size by one.</a:t>
            </a:r>
          </a:p>
          <a:p>
            <a:pPr marL="1033463" lvl="1" indent="-457200"/>
            <a:r>
              <a:rPr lang="en-US" dirty="0"/>
              <a:t>The initial exponent is 0.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Remove leading 1 from resulting binary number and store this number in bits 0-22.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 127 to exponent and store binary representation of exponent in bits 23-30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Store sign in bit 31, 1 for negative, 0 for positive.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341E58-1B13-4F56-89E7-1083D0CB6D20}"/>
              </a:ext>
            </a:extLst>
          </p:cNvPr>
          <p:cNvSpPr txBox="1"/>
          <p:nvPr/>
        </p:nvSpPr>
        <p:spPr>
          <a:xfrm>
            <a:off x="7794897" y="324278"/>
            <a:ext cx="4397104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Convert the following decimal value to floating point:  </a:t>
            </a:r>
            <a:r>
              <a:rPr lang="en-US" sz="2800" dirty="0">
                <a:solidFill>
                  <a:schemeClr val="accent2"/>
                </a:solidFill>
              </a:rPr>
              <a:t>35.25</a:t>
            </a:r>
          </a:p>
          <a:p>
            <a:endParaRPr lang="en-US" sz="2800" dirty="0">
              <a:solidFill>
                <a:schemeClr val="accent2"/>
              </a:solidFill>
            </a:endParaRPr>
          </a:p>
          <a:p>
            <a:endParaRPr lang="en-US" sz="2800" dirty="0">
              <a:solidFill>
                <a:schemeClr val="accent2"/>
              </a:solidFill>
            </a:endParaRPr>
          </a:p>
          <a:p>
            <a:endParaRPr lang="en-US" sz="2800" dirty="0">
              <a:solidFill>
                <a:schemeClr val="accent2"/>
              </a:solidFill>
            </a:endParaRPr>
          </a:p>
          <a:p>
            <a:endParaRPr lang="en-US" sz="2800" dirty="0">
              <a:solidFill>
                <a:schemeClr val="accent2"/>
              </a:solidFill>
            </a:endParaRPr>
          </a:p>
          <a:p>
            <a:endParaRPr lang="en-US" sz="2800" dirty="0">
              <a:solidFill>
                <a:schemeClr val="accent2"/>
              </a:solidFill>
            </a:endParaRPr>
          </a:p>
          <a:p>
            <a:endParaRPr lang="en-US" sz="2800" dirty="0">
              <a:solidFill>
                <a:schemeClr val="accent2"/>
              </a:solidFill>
            </a:endParaRPr>
          </a:p>
          <a:p>
            <a:pPr marL="7937" algn="l">
              <a:spcAft>
                <a:spcPts val="600"/>
              </a:spcAft>
            </a:pPr>
            <a:endParaRPr lang="en-US" sz="2600" dirty="0"/>
          </a:p>
          <a:p>
            <a:pPr marL="517525" indent="-509588" algn="l">
              <a:spcAft>
                <a:spcPts val="600"/>
              </a:spcAft>
              <a:buFont typeface="+mj-lt"/>
              <a:buAutoNum type="alphaUcPeriod"/>
            </a:pPr>
            <a:r>
              <a:rPr lang="en-US" sz="2600" dirty="0"/>
              <a:t>1 10000010 10110010…</a:t>
            </a:r>
          </a:p>
          <a:p>
            <a:pPr marL="517525" lvl="0" indent="-509588" algn="l">
              <a:spcAft>
                <a:spcPts val="600"/>
              </a:spcAft>
              <a:buFont typeface="+mj-lt"/>
              <a:buAutoNum type="alphaUcPeriod"/>
            </a:pPr>
            <a:r>
              <a:rPr lang="en-US" sz="2600" dirty="0"/>
              <a:t>0 10000100 00011010…</a:t>
            </a:r>
          </a:p>
          <a:p>
            <a:pPr marL="517525" lvl="0" indent="-509588" algn="l">
              <a:spcAft>
                <a:spcPts val="600"/>
              </a:spcAft>
              <a:buFont typeface="+mj-lt"/>
              <a:buAutoNum type="alphaUcPeriod"/>
            </a:pPr>
            <a:r>
              <a:rPr lang="en-US" sz="2600" dirty="0"/>
              <a:t>0 10001000 00011010…</a:t>
            </a:r>
          </a:p>
          <a:p>
            <a:pPr marL="517525" lvl="0" indent="-509588" algn="l">
              <a:spcAft>
                <a:spcPts val="600"/>
              </a:spcAft>
              <a:buFont typeface="+mj-lt"/>
              <a:buAutoNum type="alphaUcPeriod"/>
            </a:pPr>
            <a:r>
              <a:rPr lang="en-US" sz="2600" dirty="0"/>
              <a:t>1 10000110 10001101…</a:t>
            </a:r>
          </a:p>
          <a:p>
            <a:pPr marL="517525" indent="-509588" algn="l">
              <a:spcAft>
                <a:spcPts val="600"/>
              </a:spcAft>
              <a:buFont typeface="+mj-lt"/>
              <a:buAutoNum type="alphaUcPeriod"/>
            </a:pPr>
            <a:r>
              <a:rPr lang="en-US" sz="2600" dirty="0"/>
              <a:t>None of the above</a:t>
            </a:r>
          </a:p>
          <a:p>
            <a:pPr marL="514350" indent="-514350">
              <a:buFont typeface="+mj-lt"/>
              <a:buAutoNum type="alphaUcPeriod"/>
            </a:pPr>
            <a:endParaRPr lang="en-US" sz="2800" dirty="0">
              <a:solidFill>
                <a:schemeClr val="accent2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C2D8F56-E99B-4938-86F1-C7BB5994AD19}"/>
              </a:ext>
            </a:extLst>
          </p:cNvPr>
          <p:cNvCxnSpPr/>
          <p:nvPr/>
        </p:nvCxnSpPr>
        <p:spPr bwMode="auto">
          <a:xfrm>
            <a:off x="7566285" y="152445"/>
            <a:ext cx="0" cy="65581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817251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Floating-Point Operations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1212850"/>
            <a:ext cx="11706225" cy="5105400"/>
          </a:xfrm>
        </p:spPr>
        <p:txBody>
          <a:bodyPr/>
          <a:lstStyle/>
          <a:p>
            <a:r>
              <a:rPr lang="en-US" sz="2800" dirty="0"/>
              <a:t>Convert 11.25 to 32 bit floating point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Convert 0 10000010 10100000… to decimal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Will regular 2</a:t>
            </a:r>
            <a:r>
              <a:rPr lang="ja-JP" altLang="en-US" sz="2000" dirty="0"/>
              <a:t>’</a:t>
            </a:r>
            <a:r>
              <a:rPr lang="en-US" sz="2000" dirty="0"/>
              <a:t>s complement arithmetic work for Floating Point numbers?</a:t>
            </a:r>
          </a:p>
          <a:p>
            <a:r>
              <a:rPr lang="en-US" sz="2000" dirty="0"/>
              <a:t>(</a:t>
            </a:r>
            <a:r>
              <a:rPr lang="en-US" sz="2000" i="1" dirty="0">
                <a:solidFill>
                  <a:srgbClr val="FF0000"/>
                </a:solidFill>
              </a:rPr>
              <a:t>Hint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/>
              <a:t>In decimal, how do we compute 3.07 x 10</a:t>
            </a:r>
            <a:r>
              <a:rPr lang="en-US" sz="2000" baseline="30000" dirty="0"/>
              <a:t>12</a:t>
            </a:r>
            <a:r>
              <a:rPr lang="en-US" sz="2000" dirty="0"/>
              <a:t> + 9.11 x 10</a:t>
            </a:r>
            <a:r>
              <a:rPr lang="en-US" sz="2000" baseline="30000" dirty="0"/>
              <a:t>8</a:t>
            </a:r>
            <a:r>
              <a:rPr lang="en-US" sz="2000" dirty="0"/>
              <a:t>? (Need to work with exponents) )</a:t>
            </a:r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6D023C1-81CF-4A99-841A-040AE836E588}"/>
              </a:ext>
            </a:extLst>
          </p:cNvPr>
          <p:cNvCxnSpPr>
            <a:cxnSpLocks/>
          </p:cNvCxnSpPr>
          <p:nvPr/>
        </p:nvCxnSpPr>
        <p:spPr bwMode="auto">
          <a:xfrm flipH="1">
            <a:off x="304799" y="5456420"/>
            <a:ext cx="1145498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represent data in a computer?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972" y="778355"/>
            <a:ext cx="8426506" cy="5715000"/>
          </a:xfrm>
        </p:spPr>
        <p:txBody>
          <a:bodyPr/>
          <a:lstStyle/>
          <a:p>
            <a:r>
              <a:rPr lang="en-US" dirty="0"/>
              <a:t>At the lowest level, a computer is an electronic machine.</a:t>
            </a:r>
          </a:p>
          <a:p>
            <a:pPr lvl="1"/>
            <a:r>
              <a:rPr lang="en-US" dirty="0"/>
              <a:t>works by controlling the flow of electrons</a:t>
            </a:r>
          </a:p>
          <a:p>
            <a:endParaRPr lang="en-US" dirty="0"/>
          </a:p>
          <a:p>
            <a:r>
              <a:rPr lang="en-US" dirty="0"/>
              <a:t>Easy to recognize two conditions:</a:t>
            </a:r>
          </a:p>
          <a:p>
            <a:pPr lvl="1"/>
            <a:r>
              <a:rPr lang="en-US" dirty="0"/>
              <a:t>presence of a voltage – we’ll call this state </a:t>
            </a:r>
            <a:r>
              <a:rPr lang="ja-JP" altLang="en-US" dirty="0"/>
              <a:t>“</a:t>
            </a:r>
            <a:r>
              <a:rPr lang="en-US" dirty="0"/>
              <a:t>1</a:t>
            </a:r>
            <a:r>
              <a:rPr lang="ja-JP" altLang="en-US" dirty="0"/>
              <a:t>”</a:t>
            </a:r>
            <a:endParaRPr lang="en-US" dirty="0"/>
          </a:p>
          <a:p>
            <a:pPr lvl="1"/>
            <a:r>
              <a:rPr lang="en-US" dirty="0"/>
              <a:t>absence of a voltage – we’ll call this state </a:t>
            </a:r>
            <a:r>
              <a:rPr lang="ja-JP" altLang="en-US" dirty="0"/>
              <a:t>“</a:t>
            </a:r>
            <a:r>
              <a:rPr lang="en-US" dirty="0"/>
              <a:t>0</a:t>
            </a:r>
            <a:r>
              <a:rPr lang="ja-JP" altLang="en-US" dirty="0"/>
              <a:t>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Could base state on value of voltage, </a:t>
            </a:r>
            <a:br>
              <a:rPr lang="en-US" dirty="0"/>
            </a:br>
            <a:r>
              <a:rPr lang="en-US" dirty="0"/>
              <a:t>but control and detection circuits more complex.</a:t>
            </a:r>
          </a:p>
          <a:p>
            <a:pPr lvl="1"/>
            <a:r>
              <a:rPr lang="en-US" dirty="0"/>
              <a:t>compare turning on a light switch to</a:t>
            </a:r>
            <a:br>
              <a:rPr lang="en-US" dirty="0"/>
            </a:br>
            <a:r>
              <a:rPr lang="en-US" dirty="0"/>
              <a:t>measuring or regulating voltage</a:t>
            </a:r>
          </a:p>
          <a:p>
            <a:pPr lvl="1"/>
            <a:r>
              <a:rPr lang="en-US" dirty="0"/>
              <a:t>intermediate version, i.e., 4 or 8 states represented by different voltages used to increase capacity/throughput in special cases</a:t>
            </a:r>
          </a:p>
          <a:p>
            <a:pPr lvl="2"/>
            <a:r>
              <a:rPr lang="en-US" dirty="0"/>
              <a:t>TLC, QLC, PAM4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4292"/>
            <a:ext cx="11582400" cy="533400"/>
          </a:xfrm>
        </p:spPr>
        <p:txBody>
          <a:bodyPr/>
          <a:lstStyle/>
          <a:p>
            <a:r>
              <a:rPr lang="en-US"/>
              <a:t>Text: ASCII Characters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78355"/>
            <a:ext cx="11582400" cy="4953000"/>
          </a:xfrm>
        </p:spPr>
        <p:txBody>
          <a:bodyPr/>
          <a:lstStyle/>
          <a:p>
            <a:r>
              <a:rPr lang="en-US" dirty="0"/>
              <a:t>ASCII: Maps 128 characters to 7-bit code.</a:t>
            </a:r>
          </a:p>
          <a:p>
            <a:pPr lvl="1"/>
            <a:r>
              <a:rPr lang="en-US" dirty="0"/>
              <a:t>both printable and non-printable (ESC, DEL, …) characters</a:t>
            </a:r>
          </a:p>
        </p:txBody>
      </p:sp>
      <p:graphicFrame>
        <p:nvGraphicFramePr>
          <p:cNvPr id="1392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8490"/>
              </p:ext>
            </p:extLst>
          </p:nvPr>
        </p:nvGraphicFramePr>
        <p:xfrm>
          <a:off x="1634761" y="1695450"/>
          <a:ext cx="9474928" cy="4953008"/>
        </p:xfrm>
        <a:graphic>
          <a:graphicData uri="http://schemas.openxmlformats.org/drawingml/2006/table">
            <a:tbl>
              <a:tblPr/>
              <a:tblGrid>
                <a:gridCol w="592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00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nul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dle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sp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@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`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70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p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01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soh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dc1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!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A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Q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a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71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q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02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stx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dc2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"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B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b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72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03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etx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dc3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#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C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c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73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04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eot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dc4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$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T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74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t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05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enq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nak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%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E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U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e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75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u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06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ack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syn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&amp;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F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V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f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76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v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07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bel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etb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'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G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W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g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77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w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08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bs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can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(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H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h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78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09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ht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em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I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i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79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0a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nl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sub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*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: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J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Z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j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7a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z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0b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vt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esc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+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;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K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[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k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7b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{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0c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np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fs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,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&lt;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L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\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l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7c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|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0d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cr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gs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-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=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M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]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m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7d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}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0e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so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rs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.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&gt;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N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^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n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7e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~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0f</a:t>
                      </a:r>
                    </a:p>
                  </a:txBody>
                  <a:tcPr marL="0" marR="0" marT="0" marB="0" anchor="b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si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us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2f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/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3f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?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4f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O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5f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_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6f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o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7f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del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Callout: Line 1">
            <a:extLst>
              <a:ext uri="{FF2B5EF4-FFF2-40B4-BE49-F238E27FC236}">
                <a16:creationId xmlns:a16="http://schemas.microsoft.com/office/drawing/2014/main" id="{72DFA11A-2154-4E59-BDBB-7696CAD4A1BA}"/>
              </a:ext>
            </a:extLst>
          </p:cNvPr>
          <p:cNvSpPr/>
          <p:nvPr/>
        </p:nvSpPr>
        <p:spPr bwMode="auto">
          <a:xfrm>
            <a:off x="260168" y="2028825"/>
            <a:ext cx="857250" cy="476250"/>
          </a:xfrm>
          <a:prstGeom prst="borderCallout1">
            <a:avLst>
              <a:gd name="adj1" fmla="val 84750"/>
              <a:gd name="adj2" fmla="val 170556"/>
              <a:gd name="adj3" fmla="val 68500"/>
              <a:gd name="adj4" fmla="val 10722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Hex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Interesting Properties of ASCII Code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71550"/>
            <a:ext cx="8534400" cy="5486400"/>
          </a:xfrm>
        </p:spPr>
        <p:txBody>
          <a:bodyPr/>
          <a:lstStyle/>
          <a:p>
            <a:r>
              <a:rPr lang="en-US" dirty="0"/>
              <a:t>What is relationship between a decimal digit ('0', '1', …)</a:t>
            </a:r>
            <a:br>
              <a:rPr lang="en-US" dirty="0"/>
            </a:br>
            <a:r>
              <a:rPr lang="en-US" dirty="0"/>
              <a:t>and its ASCII code?</a:t>
            </a:r>
          </a:p>
          <a:p>
            <a:endParaRPr lang="en-US" dirty="0"/>
          </a:p>
          <a:p>
            <a:r>
              <a:rPr lang="en-US" dirty="0"/>
              <a:t>What is the difference between an upper-case letter </a:t>
            </a:r>
            <a:br>
              <a:rPr lang="en-US" dirty="0"/>
            </a:br>
            <a:r>
              <a:rPr lang="en-US" dirty="0"/>
              <a:t>('A', 'B', …) and its lower-case equivalent ('a', 'b', …)?</a:t>
            </a:r>
          </a:p>
          <a:p>
            <a:endParaRPr lang="en-US" dirty="0"/>
          </a:p>
          <a:p>
            <a:r>
              <a:rPr lang="en-US" dirty="0"/>
              <a:t>Given two ASCII characters, how do we tell which comes first in alphabetical order?</a:t>
            </a:r>
          </a:p>
          <a:p>
            <a:endParaRPr lang="en-US" dirty="0"/>
          </a:p>
          <a:p>
            <a:r>
              <a:rPr lang="en-US" dirty="0"/>
              <a:t>Unicode: 128 characters are not enough. 1990s Unicode was standardized, Java used Unicode. </a:t>
            </a:r>
            <a:br>
              <a:rPr lang="en-US" dirty="0"/>
            </a:br>
            <a:endParaRPr lang="en-US" sz="2000" dirty="0"/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406400" y="6064250"/>
            <a:ext cx="5791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i="1">
                <a:latin typeface="Franklin Gothic Book" charset="0"/>
              </a:rPr>
              <a:t>No new operations -- integer arithmetic and logic.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Data Types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46150"/>
            <a:ext cx="8610600" cy="5486400"/>
          </a:xfrm>
        </p:spPr>
        <p:txBody>
          <a:bodyPr/>
          <a:lstStyle/>
          <a:p>
            <a:r>
              <a:rPr lang="en-US" dirty="0"/>
              <a:t>Text strings</a:t>
            </a:r>
          </a:p>
          <a:p>
            <a:pPr lvl="1"/>
            <a:r>
              <a:rPr lang="en-US" dirty="0"/>
              <a:t>sequence of characters, terminated with NULL (0)</a:t>
            </a:r>
          </a:p>
          <a:p>
            <a:pPr lvl="1"/>
            <a:r>
              <a:rPr lang="en-US" dirty="0"/>
              <a:t>typically, no hardware support</a:t>
            </a:r>
          </a:p>
          <a:p>
            <a:r>
              <a:rPr lang="en-US" dirty="0"/>
              <a:t>Image</a:t>
            </a:r>
          </a:p>
          <a:p>
            <a:pPr lvl="1"/>
            <a:r>
              <a:rPr lang="en-US" dirty="0"/>
              <a:t>array of pixels</a:t>
            </a:r>
          </a:p>
          <a:p>
            <a:pPr lvl="2"/>
            <a:r>
              <a:rPr lang="en-US" dirty="0"/>
              <a:t>monochrome: one bit (1/0 = black/white)</a:t>
            </a:r>
          </a:p>
          <a:p>
            <a:pPr lvl="2"/>
            <a:r>
              <a:rPr lang="en-US" dirty="0"/>
              <a:t>color: red, green, blue (RGB) components (e.g., 8 bits each)</a:t>
            </a:r>
          </a:p>
          <a:p>
            <a:pPr lvl="2"/>
            <a:r>
              <a:rPr lang="en-US" dirty="0"/>
              <a:t>other properties: transparency</a:t>
            </a:r>
          </a:p>
          <a:p>
            <a:pPr lvl="1"/>
            <a:r>
              <a:rPr lang="en-US" dirty="0"/>
              <a:t>hardware support:</a:t>
            </a:r>
          </a:p>
          <a:p>
            <a:pPr lvl="2"/>
            <a:r>
              <a:rPr lang="en-US" dirty="0"/>
              <a:t>typically none, in general-purpose processors</a:t>
            </a:r>
          </a:p>
          <a:p>
            <a:pPr lvl="2"/>
            <a:r>
              <a:rPr lang="en-US" dirty="0"/>
              <a:t>MMX -- multiple 8-bit operations on 32-bit word</a:t>
            </a:r>
          </a:p>
          <a:p>
            <a:r>
              <a:rPr lang="en-US" dirty="0"/>
              <a:t>Sound</a:t>
            </a:r>
          </a:p>
          <a:p>
            <a:pPr lvl="1"/>
            <a:r>
              <a:rPr lang="en-US" dirty="0"/>
              <a:t>sequence of fixed-point numbers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 is a binary digital system.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641245"/>
            <a:ext cx="8288337" cy="2971800"/>
          </a:xfrm>
        </p:spPr>
        <p:txBody>
          <a:bodyPr/>
          <a:lstStyle/>
          <a:p>
            <a:r>
              <a:rPr lang="en-US" dirty="0"/>
              <a:t>Basic unit of information is the </a:t>
            </a:r>
            <a:r>
              <a:rPr lang="en-US" i="1" dirty="0"/>
              <a:t>binary digit</a:t>
            </a:r>
            <a:r>
              <a:rPr lang="en-US" dirty="0"/>
              <a:t>, or </a:t>
            </a:r>
            <a:r>
              <a:rPr lang="en-US" i="1" dirty="0">
                <a:solidFill>
                  <a:schemeClr val="accent2"/>
                </a:solidFill>
              </a:rPr>
              <a:t>bit</a:t>
            </a:r>
            <a:r>
              <a:rPr lang="en-US" dirty="0"/>
              <a:t>.</a:t>
            </a:r>
          </a:p>
          <a:p>
            <a:r>
              <a:rPr lang="en-US" dirty="0"/>
              <a:t>Values with more than two states require multiple bits.</a:t>
            </a:r>
          </a:p>
          <a:p>
            <a:pPr lvl="1"/>
            <a:r>
              <a:rPr lang="en-US" dirty="0"/>
              <a:t>A collection of </a:t>
            </a:r>
            <a:r>
              <a:rPr lang="en-US" dirty="0">
                <a:solidFill>
                  <a:srgbClr val="CE0000"/>
                </a:solidFill>
              </a:rPr>
              <a:t>two</a:t>
            </a:r>
            <a:r>
              <a:rPr lang="en-US" dirty="0"/>
              <a:t> bits has </a:t>
            </a:r>
            <a:r>
              <a:rPr lang="en-US" dirty="0">
                <a:solidFill>
                  <a:srgbClr val="CE0000"/>
                </a:solidFill>
              </a:rPr>
              <a:t>four</a:t>
            </a:r>
            <a:r>
              <a:rPr lang="en-US" dirty="0"/>
              <a:t> possible states:</a:t>
            </a:r>
            <a:br>
              <a:rPr lang="en-US" dirty="0"/>
            </a:br>
            <a:r>
              <a:rPr lang="en-US" dirty="0">
                <a:solidFill>
                  <a:srgbClr val="CE0000"/>
                </a:solidFill>
              </a:rPr>
              <a:t>00, 01, 10, 11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 collection of </a:t>
            </a:r>
            <a:r>
              <a:rPr lang="en-US" dirty="0">
                <a:solidFill>
                  <a:srgbClr val="CE0000"/>
                </a:solidFill>
              </a:rPr>
              <a:t>three</a:t>
            </a:r>
            <a:r>
              <a:rPr lang="en-US" dirty="0"/>
              <a:t> bits has </a:t>
            </a:r>
            <a:r>
              <a:rPr lang="en-US" dirty="0">
                <a:solidFill>
                  <a:srgbClr val="CE0000"/>
                </a:solidFill>
              </a:rPr>
              <a:t>eight</a:t>
            </a:r>
            <a:r>
              <a:rPr lang="en-US" dirty="0"/>
              <a:t> possible states:</a:t>
            </a:r>
            <a:br>
              <a:rPr lang="en-US" dirty="0"/>
            </a:br>
            <a:r>
              <a:rPr lang="en-US" dirty="0">
                <a:solidFill>
                  <a:srgbClr val="CE0000"/>
                </a:solidFill>
              </a:rPr>
              <a:t>000, 001, 010, 011, 100, 101, 110, 111</a:t>
            </a:r>
          </a:p>
          <a:p>
            <a:pPr lvl="1">
              <a:lnSpc>
                <a:spcPct val="110000"/>
              </a:lnSpc>
            </a:pPr>
            <a:r>
              <a:rPr lang="en-US" i="1" u="sng" dirty="0"/>
              <a:t>A collection of </a:t>
            </a:r>
            <a:r>
              <a:rPr lang="en-US" i="1" u="sng" dirty="0">
                <a:solidFill>
                  <a:srgbClr val="CE0000"/>
                </a:solidFill>
              </a:rPr>
              <a:t>n</a:t>
            </a:r>
            <a:r>
              <a:rPr lang="en-US" i="1" u="sng" dirty="0"/>
              <a:t> bits has </a:t>
            </a:r>
            <a:r>
              <a:rPr lang="en-US" i="1" u="sng" dirty="0">
                <a:solidFill>
                  <a:srgbClr val="CE0000"/>
                </a:solidFill>
              </a:rPr>
              <a:t>2</a:t>
            </a:r>
            <a:r>
              <a:rPr lang="en-US" i="1" u="sng" baseline="30000" dirty="0">
                <a:solidFill>
                  <a:srgbClr val="CE0000"/>
                </a:solidFill>
              </a:rPr>
              <a:t>n</a:t>
            </a:r>
            <a:r>
              <a:rPr lang="en-US" i="1" u="sng" dirty="0"/>
              <a:t> possible states.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163282" y="1089727"/>
            <a:ext cx="37257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61963" indent="-238125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Binary</a:t>
            </a:r>
            <a:r>
              <a:rPr lang="en-US" dirty="0">
                <a:latin typeface="Arial" charset="0"/>
              </a:rPr>
              <a:t> (base two) system: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" charset="0"/>
              </a:rPr>
              <a:t>has two states: 0 and 1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76955" y="1089728"/>
            <a:ext cx="342786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61963" indent="-238125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Digital</a:t>
            </a:r>
            <a:r>
              <a:rPr lang="en-US" dirty="0">
                <a:latin typeface="Arial" charset="0"/>
              </a:rPr>
              <a:t> system: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" charset="0"/>
              </a:rPr>
              <a:t>finite number of symbols</a:t>
            </a:r>
          </a:p>
          <a:p>
            <a:endParaRPr lang="en-US" dirty="0">
              <a:latin typeface="Arial" charset="0"/>
            </a:endParaRPr>
          </a:p>
        </p:txBody>
      </p:sp>
      <p:pic>
        <p:nvPicPr>
          <p:cNvPr id="36873" name="Picture 9" descr="C:\Documents and Settings\Greg Byrd\My Documents\ece206\mh-slides\ch02\ch02-digit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3" y="2298160"/>
            <a:ext cx="7609885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kinds of data do we need to represent?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E0000"/>
                </a:solidFill>
              </a:rPr>
              <a:t>Numbers</a:t>
            </a:r>
            <a:r>
              <a:rPr lang="en-US" dirty="0"/>
              <a:t> – signed, unsigned, integers, floating point,</a:t>
            </a:r>
            <a:br>
              <a:rPr lang="en-US" dirty="0"/>
            </a:br>
            <a:r>
              <a:rPr lang="en-US" dirty="0"/>
              <a:t>complex, rational, irrational, …</a:t>
            </a:r>
          </a:p>
          <a:p>
            <a:r>
              <a:rPr lang="en-US" dirty="0">
                <a:solidFill>
                  <a:srgbClr val="CE0000"/>
                </a:solidFill>
              </a:rPr>
              <a:t>Logical</a:t>
            </a:r>
            <a:r>
              <a:rPr lang="en-US" dirty="0"/>
              <a:t> – true, false</a:t>
            </a:r>
          </a:p>
          <a:p>
            <a:r>
              <a:rPr lang="en-US" dirty="0">
                <a:solidFill>
                  <a:srgbClr val="CE0000"/>
                </a:solidFill>
              </a:rPr>
              <a:t>Text</a:t>
            </a:r>
            <a:r>
              <a:rPr lang="en-US" dirty="0"/>
              <a:t> – characters, strings, …</a:t>
            </a:r>
          </a:p>
          <a:p>
            <a:r>
              <a:rPr lang="en-US" dirty="0">
                <a:solidFill>
                  <a:srgbClr val="CE0000"/>
                </a:solidFill>
              </a:rPr>
              <a:t>Instructions (binary) </a:t>
            </a:r>
            <a:r>
              <a:rPr lang="en-US" dirty="0"/>
              <a:t>– LC-3, x-86 ..</a:t>
            </a:r>
          </a:p>
          <a:p>
            <a:r>
              <a:rPr lang="en-US" dirty="0">
                <a:solidFill>
                  <a:srgbClr val="CE0000"/>
                </a:solidFill>
              </a:rPr>
              <a:t>Images</a:t>
            </a:r>
            <a:r>
              <a:rPr lang="en-US" dirty="0"/>
              <a:t> – jpeg, gif, bmp, </a:t>
            </a:r>
            <a:r>
              <a:rPr lang="en-US" dirty="0" err="1"/>
              <a:t>png</a:t>
            </a:r>
            <a:r>
              <a:rPr lang="en-US" dirty="0"/>
              <a:t> ...</a:t>
            </a:r>
          </a:p>
          <a:p>
            <a:r>
              <a:rPr lang="en-US" dirty="0">
                <a:solidFill>
                  <a:srgbClr val="CE0000"/>
                </a:solidFill>
              </a:rPr>
              <a:t>Sound </a:t>
            </a:r>
            <a:r>
              <a:rPr lang="en-US" dirty="0"/>
              <a:t>– mp3, wav..</a:t>
            </a:r>
          </a:p>
          <a:p>
            <a:r>
              <a:rPr lang="en-US" dirty="0">
                <a:solidFill>
                  <a:srgbClr val="CE0000"/>
                </a:solidFill>
              </a:rPr>
              <a:t>…</a:t>
            </a:r>
          </a:p>
          <a:p>
            <a:endParaRPr lang="en-US" dirty="0"/>
          </a:p>
          <a:p>
            <a:r>
              <a:rPr lang="en-US" dirty="0"/>
              <a:t>Data type: 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representation</a:t>
            </a:r>
            <a:r>
              <a:rPr lang="en-US" dirty="0"/>
              <a:t> and </a:t>
            </a:r>
            <a:r>
              <a:rPr lang="en-US" i="1" dirty="0">
                <a:solidFill>
                  <a:schemeClr val="accent2"/>
                </a:solidFill>
              </a:rPr>
              <a:t>operations</a:t>
            </a:r>
            <a:r>
              <a:rPr lang="en-US" dirty="0"/>
              <a:t> within the computer</a:t>
            </a:r>
          </a:p>
          <a:p>
            <a:r>
              <a:rPr lang="en-US" dirty="0"/>
              <a:t>We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ll start with numbers…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Unsigned Integers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47399"/>
            <a:ext cx="8153400" cy="3429000"/>
          </a:xfrm>
        </p:spPr>
        <p:txBody>
          <a:bodyPr/>
          <a:lstStyle/>
          <a:p>
            <a:r>
              <a:rPr lang="en-US" dirty="0"/>
              <a:t>Non-positional notation</a:t>
            </a:r>
          </a:p>
          <a:p>
            <a:pPr lvl="1"/>
            <a:r>
              <a:rPr lang="en-US" dirty="0"/>
              <a:t>could represent a number (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5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 with a string of ones (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11111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problems?</a:t>
            </a:r>
          </a:p>
          <a:p>
            <a:endParaRPr lang="en-US" dirty="0"/>
          </a:p>
          <a:p>
            <a:r>
              <a:rPr lang="en-US" dirty="0"/>
              <a:t>Weighted positional notation</a:t>
            </a:r>
          </a:p>
          <a:p>
            <a:pPr lvl="1"/>
            <a:r>
              <a:rPr lang="en-US" dirty="0"/>
              <a:t>like decimal numbers: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329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3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is worth 300, because of its position, while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9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is only worth 9</a:t>
            </a:r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1562149" y="4831242"/>
            <a:ext cx="1955800" cy="1106488"/>
            <a:chOff x="953" y="2832"/>
            <a:chExt cx="1232" cy="697"/>
          </a:xfrm>
        </p:grpSpPr>
        <p:sp>
          <p:nvSpPr>
            <p:cNvPr id="99333" name="Text Box 5"/>
            <p:cNvSpPr txBox="1">
              <a:spLocks noChangeArrowheads="1"/>
            </p:cNvSpPr>
            <p:nvPr/>
          </p:nvSpPr>
          <p:spPr bwMode="auto">
            <a:xfrm>
              <a:off x="1298" y="2832"/>
              <a:ext cx="5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dirty="0"/>
                <a:t>329</a:t>
              </a:r>
            </a:p>
          </p:txBody>
        </p:sp>
        <p:sp>
          <p:nvSpPr>
            <p:cNvPr id="99334" name="Text Box 6"/>
            <p:cNvSpPr txBox="1">
              <a:spLocks noChangeArrowheads="1"/>
            </p:cNvSpPr>
            <p:nvPr/>
          </p:nvSpPr>
          <p:spPr bwMode="auto">
            <a:xfrm>
              <a:off x="953" y="3241"/>
              <a:ext cx="4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  <a:r>
                <a:rPr lang="en-US" baseline="30000"/>
                <a:t>2</a:t>
              </a:r>
            </a:p>
          </p:txBody>
        </p:sp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1369" y="3241"/>
              <a:ext cx="4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  <a:r>
                <a:rPr lang="en-US" baseline="30000"/>
                <a:t>1</a:t>
              </a:r>
            </a:p>
          </p:txBody>
        </p:sp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1784" y="3241"/>
              <a:ext cx="4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  <a:r>
                <a:rPr lang="en-US" baseline="30000"/>
                <a:t>0</a:t>
              </a: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 flipV="1">
              <a:off x="1569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8" name="Line 10"/>
            <p:cNvSpPr>
              <a:spLocks noChangeShapeType="1"/>
            </p:cNvSpPr>
            <p:nvPr/>
          </p:nvSpPr>
          <p:spPr bwMode="auto">
            <a:xfrm flipV="1">
              <a:off x="1248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9" name="Line 11"/>
            <p:cNvSpPr>
              <a:spLocks noChangeShapeType="1"/>
            </p:cNvSpPr>
            <p:nvPr/>
          </p:nvSpPr>
          <p:spPr bwMode="auto">
            <a:xfrm flipH="1" flipV="1">
              <a:off x="1776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340" name="Group 12"/>
          <p:cNvGrpSpPr>
            <a:grpSpLocks/>
          </p:cNvGrpSpPr>
          <p:nvPr/>
        </p:nvGrpSpPr>
        <p:grpSpPr bwMode="auto">
          <a:xfrm>
            <a:off x="5722102" y="4831242"/>
            <a:ext cx="1785937" cy="1106488"/>
            <a:chOff x="1006" y="2832"/>
            <a:chExt cx="1125" cy="697"/>
          </a:xfrm>
        </p:grpSpPr>
        <p:sp>
          <p:nvSpPr>
            <p:cNvPr id="99341" name="Text Box 13"/>
            <p:cNvSpPr txBox="1">
              <a:spLocks noChangeArrowheads="1"/>
            </p:cNvSpPr>
            <p:nvPr/>
          </p:nvSpPr>
          <p:spPr bwMode="auto">
            <a:xfrm>
              <a:off x="1298" y="2832"/>
              <a:ext cx="5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/>
                <a:t>101</a:t>
              </a:r>
            </a:p>
          </p:txBody>
        </p:sp>
        <p:sp>
          <p:nvSpPr>
            <p:cNvPr id="99342" name="Text Box 14"/>
            <p:cNvSpPr txBox="1">
              <a:spLocks noChangeArrowheads="1"/>
            </p:cNvSpPr>
            <p:nvPr/>
          </p:nvSpPr>
          <p:spPr bwMode="auto">
            <a:xfrm>
              <a:off x="1006" y="3241"/>
              <a:ext cx="2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2</a:t>
              </a: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auto">
            <a:xfrm>
              <a:off x="1422" y="3241"/>
              <a:ext cx="2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1</a:t>
              </a:r>
            </a:p>
          </p:txBody>
        </p:sp>
        <p:sp>
          <p:nvSpPr>
            <p:cNvPr id="99344" name="Text Box 16"/>
            <p:cNvSpPr txBox="1">
              <a:spLocks noChangeArrowheads="1"/>
            </p:cNvSpPr>
            <p:nvPr/>
          </p:nvSpPr>
          <p:spPr bwMode="auto">
            <a:xfrm>
              <a:off x="1837" y="3241"/>
              <a:ext cx="2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0</a:t>
              </a:r>
            </a:p>
          </p:txBody>
        </p:sp>
        <p:sp>
          <p:nvSpPr>
            <p:cNvPr id="99345" name="Line 17"/>
            <p:cNvSpPr>
              <a:spLocks noChangeShapeType="1"/>
            </p:cNvSpPr>
            <p:nvPr/>
          </p:nvSpPr>
          <p:spPr bwMode="auto">
            <a:xfrm flipV="1">
              <a:off x="1569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6" name="Line 18"/>
            <p:cNvSpPr>
              <a:spLocks noChangeShapeType="1"/>
            </p:cNvSpPr>
            <p:nvPr/>
          </p:nvSpPr>
          <p:spPr bwMode="auto">
            <a:xfrm flipV="1">
              <a:off x="1248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7" name="Line 19"/>
            <p:cNvSpPr>
              <a:spLocks noChangeShapeType="1"/>
            </p:cNvSpPr>
            <p:nvPr/>
          </p:nvSpPr>
          <p:spPr bwMode="auto">
            <a:xfrm flipH="1" flipV="1">
              <a:off x="1776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1041450" y="6050442"/>
            <a:ext cx="313213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3x100 + 2x10 + 9x1 = 329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5455401" y="6050442"/>
            <a:ext cx="24257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1x4 + 0x2 + 1x1 = 5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4855326" y="4678843"/>
            <a:ext cx="1085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/>
              <a:t>most</a:t>
            </a:r>
          </a:p>
          <a:p>
            <a:r>
              <a:rPr lang="en-US" sz="1600" i="1"/>
              <a:t>significant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7217526" y="4678843"/>
            <a:ext cx="1085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/>
              <a:t>least</a:t>
            </a:r>
          </a:p>
          <a:p>
            <a:r>
              <a:rPr lang="en-US" sz="1600" i="1"/>
              <a:t>significant</a:t>
            </a:r>
          </a:p>
        </p:txBody>
      </p:sp>
      <p:sp>
        <p:nvSpPr>
          <p:cNvPr id="99352" name="Freeform 24"/>
          <p:cNvSpPr>
            <a:spLocks/>
          </p:cNvSpPr>
          <p:nvPr/>
        </p:nvSpPr>
        <p:spPr bwMode="auto">
          <a:xfrm>
            <a:off x="5701463" y="4828067"/>
            <a:ext cx="685800" cy="122238"/>
          </a:xfrm>
          <a:custGeom>
            <a:avLst/>
            <a:gdLst>
              <a:gd name="T0" fmla="*/ 0 w 432"/>
              <a:gd name="T1" fmla="*/ 2 h 77"/>
              <a:gd name="T2" fmla="*/ 285 w 432"/>
              <a:gd name="T3" fmla="*/ 2 h 77"/>
              <a:gd name="T4" fmla="*/ 405 w 432"/>
              <a:gd name="T5" fmla="*/ 14 h 77"/>
              <a:gd name="T6" fmla="*/ 432 w 432"/>
              <a:gd name="T7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77">
                <a:moveTo>
                  <a:pt x="0" y="2"/>
                </a:moveTo>
                <a:cubicBezTo>
                  <a:pt x="47" y="2"/>
                  <a:pt x="218" y="0"/>
                  <a:pt x="285" y="2"/>
                </a:cubicBezTo>
                <a:cubicBezTo>
                  <a:pt x="352" y="4"/>
                  <a:pt x="381" y="2"/>
                  <a:pt x="405" y="14"/>
                </a:cubicBezTo>
                <a:cubicBezTo>
                  <a:pt x="429" y="26"/>
                  <a:pt x="427" y="64"/>
                  <a:pt x="432" y="77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none" w="med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53" name="Freeform 25"/>
          <p:cNvSpPr>
            <a:spLocks/>
          </p:cNvSpPr>
          <p:nvPr/>
        </p:nvSpPr>
        <p:spPr bwMode="auto">
          <a:xfrm flipH="1">
            <a:off x="6844463" y="4831242"/>
            <a:ext cx="685800" cy="122238"/>
          </a:xfrm>
          <a:custGeom>
            <a:avLst/>
            <a:gdLst>
              <a:gd name="T0" fmla="*/ 0 w 432"/>
              <a:gd name="T1" fmla="*/ 2 h 77"/>
              <a:gd name="T2" fmla="*/ 285 w 432"/>
              <a:gd name="T3" fmla="*/ 2 h 77"/>
              <a:gd name="T4" fmla="*/ 405 w 432"/>
              <a:gd name="T5" fmla="*/ 14 h 77"/>
              <a:gd name="T6" fmla="*/ 432 w 432"/>
              <a:gd name="T7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2" h="77">
                <a:moveTo>
                  <a:pt x="0" y="2"/>
                </a:moveTo>
                <a:cubicBezTo>
                  <a:pt x="47" y="2"/>
                  <a:pt x="218" y="0"/>
                  <a:pt x="285" y="2"/>
                </a:cubicBezTo>
                <a:cubicBezTo>
                  <a:pt x="352" y="4"/>
                  <a:pt x="381" y="2"/>
                  <a:pt x="405" y="14"/>
                </a:cubicBezTo>
                <a:cubicBezTo>
                  <a:pt x="429" y="26"/>
                  <a:pt x="427" y="64"/>
                  <a:pt x="432" y="77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none" w="med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Unsigned Integers (cont.)</a:t>
            </a:r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952500"/>
            <a:ext cx="6532970" cy="4953000"/>
          </a:xfrm>
        </p:spPr>
        <p:txBody>
          <a:bodyPr/>
          <a:lstStyle/>
          <a:p>
            <a:r>
              <a:rPr lang="en-US" i="1" dirty="0"/>
              <a:t>n </a:t>
            </a:r>
            <a:r>
              <a:rPr lang="en-US" dirty="0"/>
              <a:t>bits when interpreted as an unsigned integer can represent </a:t>
            </a:r>
            <a:r>
              <a:rPr lang="en-US" i="1" dirty="0"/>
              <a:t>2</a:t>
            </a:r>
            <a:r>
              <a:rPr lang="en-US" i="1" baseline="30000" dirty="0"/>
              <a:t>n</a:t>
            </a:r>
            <a:r>
              <a:rPr lang="en-US" dirty="0"/>
              <a:t> different values:</a:t>
            </a:r>
            <a:br>
              <a:rPr lang="en-US" dirty="0"/>
            </a:br>
            <a:r>
              <a:rPr lang="en-US" dirty="0"/>
              <a:t>from 0 to 2</a:t>
            </a:r>
            <a:r>
              <a:rPr lang="en-US" i="1" baseline="30000" dirty="0"/>
              <a:t>n</a:t>
            </a:r>
            <a:r>
              <a:rPr lang="en-US" dirty="0"/>
              <a:t>-1.</a:t>
            </a:r>
          </a:p>
        </p:txBody>
      </p:sp>
      <p:graphicFrame>
        <p:nvGraphicFramePr>
          <p:cNvPr id="101380" name="Group 10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475695"/>
              </p:ext>
            </p:extLst>
          </p:nvPr>
        </p:nvGraphicFramePr>
        <p:xfrm>
          <a:off x="2229612" y="2413197"/>
          <a:ext cx="2874400" cy="4199848"/>
        </p:xfrm>
        <a:graphic>
          <a:graphicData uri="http://schemas.openxmlformats.org/drawingml/2006/table">
            <a:tbl>
              <a:tblPr/>
              <a:tblGrid>
                <a:gridCol w="609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3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8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charset="0"/>
                          <a:ea typeface="Courier" charset="0"/>
                          <a:cs typeface="Courier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D3BECE8-F3CC-465E-8CDD-3402ABDDB6D8}"/>
              </a:ext>
            </a:extLst>
          </p:cNvPr>
          <p:cNvSpPr txBox="1"/>
          <p:nvPr/>
        </p:nvSpPr>
        <p:spPr>
          <a:xfrm>
            <a:off x="6624551" y="1348347"/>
            <a:ext cx="3337837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accent2"/>
                </a:solidFill>
              </a:rPr>
              <a:t>Range of 5 bits?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pPr algn="r"/>
            <a:r>
              <a:rPr lang="en-US" dirty="0">
                <a:solidFill>
                  <a:schemeClr val="accent2"/>
                </a:solidFill>
              </a:rPr>
              <a:t>8 bits?</a:t>
            </a:r>
          </a:p>
          <a:p>
            <a:pPr algn="r"/>
            <a:endParaRPr lang="en-US" dirty="0">
              <a:solidFill>
                <a:schemeClr val="accent2"/>
              </a:solidFill>
            </a:endParaRPr>
          </a:p>
          <a:p>
            <a:pPr algn="r"/>
            <a:endParaRPr lang="en-US" dirty="0">
              <a:solidFill>
                <a:schemeClr val="accent2"/>
              </a:solidFill>
            </a:endParaRPr>
          </a:p>
          <a:p>
            <a:pPr algn="r"/>
            <a:endParaRPr lang="en-US" dirty="0">
              <a:solidFill>
                <a:schemeClr val="accent2"/>
              </a:solidFill>
            </a:endParaRPr>
          </a:p>
          <a:p>
            <a:pPr algn="r"/>
            <a:r>
              <a:rPr lang="en-US" sz="4000" dirty="0">
                <a:solidFill>
                  <a:schemeClr val="accent2"/>
                </a:solidFill>
              </a:rPr>
              <a:t>1  0  1  1  0 =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Binary Arithmetic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561" y="951884"/>
            <a:ext cx="8686800" cy="1182688"/>
          </a:xfrm>
        </p:spPr>
        <p:txBody>
          <a:bodyPr/>
          <a:lstStyle/>
          <a:p>
            <a:r>
              <a:rPr lang="en-US" dirty="0"/>
              <a:t>Base-2 addition – just like base-10!</a:t>
            </a:r>
          </a:p>
          <a:p>
            <a:pPr lvl="1"/>
            <a:r>
              <a:rPr lang="en-US" dirty="0"/>
              <a:t>add from right to left, propagating carry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66561" y="2253030"/>
            <a:ext cx="7162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5150" algn="r"/>
                <a:tab pos="1771650" algn="r"/>
                <a:tab pos="2976563" algn="r"/>
                <a:tab pos="4108450" algn="r"/>
                <a:tab pos="5089525" algn="r"/>
                <a:tab pos="62357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dirty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sz="3600" b="1" dirty="0">
                <a:latin typeface="Courier" charset="0"/>
                <a:ea typeface="Courier" charset="0"/>
                <a:cs typeface="Courier" charset="0"/>
              </a:rPr>
              <a:t>10010		10010		 1111</a:t>
            </a:r>
          </a:p>
          <a:p>
            <a:r>
              <a:rPr lang="en-US" sz="3600" b="1" dirty="0">
                <a:latin typeface="Courier" charset="0"/>
                <a:ea typeface="Courier" charset="0"/>
                <a:cs typeface="Courier" charset="0"/>
              </a:rPr>
              <a:t>	+</a:t>
            </a:r>
            <a:r>
              <a:rPr lang="en-US" sz="3600" b="1" u="sng" dirty="0">
                <a:latin typeface="Courier" charset="0"/>
                <a:ea typeface="Courier" charset="0"/>
                <a:cs typeface="Courier" charset="0"/>
              </a:rPr>
              <a:t>	 1001</a:t>
            </a:r>
            <a:r>
              <a:rPr lang="en-US" sz="3600" b="1" dirty="0">
                <a:latin typeface="Courier" charset="0"/>
                <a:ea typeface="Courier" charset="0"/>
                <a:cs typeface="Courier" charset="0"/>
              </a:rPr>
              <a:t> 	+</a:t>
            </a:r>
            <a:r>
              <a:rPr lang="en-US" sz="3600" b="1" u="sng" dirty="0">
                <a:latin typeface="Courier" charset="0"/>
                <a:ea typeface="Courier" charset="0"/>
                <a:cs typeface="Courier" charset="0"/>
              </a:rPr>
              <a:t>	 1011</a:t>
            </a:r>
            <a:r>
              <a:rPr lang="en-US" sz="3600" b="1" dirty="0">
                <a:latin typeface="Courier" charset="0"/>
                <a:ea typeface="Courier" charset="0"/>
                <a:cs typeface="Courier" charset="0"/>
              </a:rPr>
              <a:t>	+</a:t>
            </a:r>
            <a:r>
              <a:rPr lang="en-US" sz="3600" b="1" u="sng" dirty="0">
                <a:latin typeface="Courier" charset="0"/>
                <a:ea typeface="Courier" charset="0"/>
                <a:cs typeface="Courier" charset="0"/>
              </a:rPr>
              <a:t> 	   1</a:t>
            </a:r>
            <a:endParaRPr lang="en-US" sz="36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3600" b="1" dirty="0">
                <a:latin typeface="Courier" charset="0"/>
                <a:ea typeface="Courier" charset="0"/>
                <a:cs typeface="Courier" charset="0"/>
              </a:rPr>
              <a:t>		11011		</a:t>
            </a:r>
            <a:endParaRPr lang="en-US" sz="28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3600" b="1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sz="3600" u="sng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2405" name="Freeform 5"/>
          <p:cNvSpPr>
            <a:spLocks/>
          </p:cNvSpPr>
          <p:nvPr/>
        </p:nvSpPr>
        <p:spPr bwMode="auto">
          <a:xfrm>
            <a:off x="3947460" y="2136348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3965450" y="1860336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/>
              <a:t>carry</a:t>
            </a:r>
          </a:p>
        </p:txBody>
      </p:sp>
      <p:sp>
        <p:nvSpPr>
          <p:cNvPr id="102407" name="Freeform 7"/>
          <p:cNvSpPr>
            <a:spLocks/>
          </p:cNvSpPr>
          <p:nvPr/>
        </p:nvSpPr>
        <p:spPr bwMode="auto">
          <a:xfrm>
            <a:off x="6281348" y="2108277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8" name="Freeform 8"/>
          <p:cNvSpPr>
            <a:spLocks/>
          </p:cNvSpPr>
          <p:nvPr/>
        </p:nvSpPr>
        <p:spPr bwMode="auto">
          <a:xfrm>
            <a:off x="6057511" y="2108277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9" name="Freeform 9"/>
          <p:cNvSpPr>
            <a:spLocks/>
          </p:cNvSpPr>
          <p:nvPr/>
        </p:nvSpPr>
        <p:spPr bwMode="auto">
          <a:xfrm>
            <a:off x="5833673" y="2108277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0" name="Freeform 10"/>
          <p:cNvSpPr>
            <a:spLocks/>
          </p:cNvSpPr>
          <p:nvPr/>
        </p:nvSpPr>
        <p:spPr bwMode="auto">
          <a:xfrm>
            <a:off x="5609836" y="2108277"/>
            <a:ext cx="238125" cy="233363"/>
          </a:xfrm>
          <a:custGeom>
            <a:avLst/>
            <a:gdLst>
              <a:gd name="T0" fmla="*/ 150 w 150"/>
              <a:gd name="T1" fmla="*/ 144 h 147"/>
              <a:gd name="T2" fmla="*/ 132 w 150"/>
              <a:gd name="T3" fmla="*/ 54 h 147"/>
              <a:gd name="T4" fmla="*/ 72 w 150"/>
              <a:gd name="T5" fmla="*/ 0 h 147"/>
              <a:gd name="T6" fmla="*/ 12 w 150"/>
              <a:gd name="T7" fmla="*/ 51 h 147"/>
              <a:gd name="T8" fmla="*/ 0 w 150"/>
              <a:gd name="T9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47">
                <a:moveTo>
                  <a:pt x="150" y="144"/>
                </a:moveTo>
                <a:cubicBezTo>
                  <a:pt x="147" y="129"/>
                  <a:pt x="145" y="78"/>
                  <a:pt x="132" y="54"/>
                </a:cubicBezTo>
                <a:cubicBezTo>
                  <a:pt x="119" y="30"/>
                  <a:pt x="92" y="0"/>
                  <a:pt x="72" y="0"/>
                </a:cubicBezTo>
                <a:cubicBezTo>
                  <a:pt x="52" y="0"/>
                  <a:pt x="24" y="26"/>
                  <a:pt x="12" y="51"/>
                </a:cubicBezTo>
                <a:cubicBezTo>
                  <a:pt x="0" y="76"/>
                  <a:pt x="2" y="127"/>
                  <a:pt x="0" y="14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6508389" y="6223348"/>
            <a:ext cx="523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/>
              <a:t>Subtraction, multiplication, division,…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E15958E5-D33C-41FA-9CA8-11FEE5839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528" y="1769723"/>
            <a:ext cx="8002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/>
              <a:t>carries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07BBB0-20E5-4E67-9CC0-92ECC05A11C2}"/>
              </a:ext>
            </a:extLst>
          </p:cNvPr>
          <p:cNvSpPr txBox="1"/>
          <p:nvPr/>
        </p:nvSpPr>
        <p:spPr>
          <a:xfrm>
            <a:off x="9218195" y="2709949"/>
            <a:ext cx="2378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9CA30D-E378-467F-886C-A4537D33C57D}"/>
              </a:ext>
            </a:extLst>
          </p:cNvPr>
          <p:cNvSpPr txBox="1"/>
          <p:nvPr/>
        </p:nvSpPr>
        <p:spPr>
          <a:xfrm>
            <a:off x="5697131" y="2352246"/>
            <a:ext cx="46185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				10111</a:t>
            </a:r>
          </a:p>
          <a:p>
            <a:pPr lvl="0"/>
            <a:r>
              <a:rPr lang="en-US" sz="3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			+</a:t>
            </a:r>
            <a:r>
              <a:rPr lang="en-US" sz="3600" b="1" u="sng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	  111</a:t>
            </a:r>
            <a:endParaRPr lang="en-US" sz="3600" u="sng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7E329-FDE3-45D0-9D60-78C00940DBC2}"/>
              </a:ext>
            </a:extLst>
          </p:cNvPr>
          <p:cNvSpPr txBox="1"/>
          <p:nvPr/>
        </p:nvSpPr>
        <p:spPr>
          <a:xfrm>
            <a:off x="3093737" y="3414075"/>
            <a:ext cx="3695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600" b="1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11101		 10000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PattPatel">
  <a:themeElements>
    <a:clrScheme name="PattPa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ttPat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attPa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Pat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Settings\Greg Byrd\Application Data\Microsoft\Templates\PattPatel.pot</Template>
  <TotalTime>3872</TotalTime>
  <Words>2904</Words>
  <Application>Microsoft Office PowerPoint</Application>
  <PresentationFormat>Widescreen</PresentationFormat>
  <Paragraphs>1143</Paragraphs>
  <Slides>42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5" baseType="lpstr">
      <vt:lpstr>Arial</vt:lpstr>
      <vt:lpstr>Cambria Math</vt:lpstr>
      <vt:lpstr>Courier</vt:lpstr>
      <vt:lpstr>CourierPS</vt:lpstr>
      <vt:lpstr>Franklin Gothic Book</vt:lpstr>
      <vt:lpstr>Franklin Gothic Demi</vt:lpstr>
      <vt:lpstr>Garamond</vt:lpstr>
      <vt:lpstr>Tahoma</vt:lpstr>
      <vt:lpstr>Times New Roman</vt:lpstr>
      <vt:lpstr>Wingdings</vt:lpstr>
      <vt:lpstr>PattPatel</vt:lpstr>
      <vt:lpstr>Office Theme</vt:lpstr>
      <vt:lpstr>Equation</vt:lpstr>
      <vt:lpstr>PowerPoint Presentation</vt:lpstr>
      <vt:lpstr>P1</vt:lpstr>
      <vt:lpstr>Chapter 2 Bits, Data Types, and Operations</vt:lpstr>
      <vt:lpstr>How do we represent data in a computer?</vt:lpstr>
      <vt:lpstr>Computer is a binary digital system.</vt:lpstr>
      <vt:lpstr>What kinds of data do we need to represent?</vt:lpstr>
      <vt:lpstr>Unsigned Integers</vt:lpstr>
      <vt:lpstr>Unsigned Integers (cont.)</vt:lpstr>
      <vt:lpstr>Unsigned Binary Arithmetic</vt:lpstr>
      <vt:lpstr>Try it out</vt:lpstr>
      <vt:lpstr>Signed Integers</vt:lpstr>
      <vt:lpstr>Two’s Complement</vt:lpstr>
      <vt:lpstr>Two’s Complement</vt:lpstr>
      <vt:lpstr>Two’s Complement Shortcut</vt:lpstr>
      <vt:lpstr>Two’s Complement Signed Integers</vt:lpstr>
      <vt:lpstr>Converting Binary (2’s C) to Decimal</vt:lpstr>
      <vt:lpstr>More Examples</vt:lpstr>
      <vt:lpstr>Converting Decimal to Binary (2’s Comp)</vt:lpstr>
      <vt:lpstr>Converting Decimal to Binary (2’s Com[)</vt:lpstr>
      <vt:lpstr>Operations: Arithmetic and Logical</vt:lpstr>
      <vt:lpstr>Addition</vt:lpstr>
      <vt:lpstr>Subtraction</vt:lpstr>
      <vt:lpstr>PowerPoint Presentation</vt:lpstr>
      <vt:lpstr>Sign Extension</vt:lpstr>
      <vt:lpstr>Overflow</vt:lpstr>
      <vt:lpstr>Logical (Bitwise) Operations</vt:lpstr>
      <vt:lpstr>Examples of Logical (Bitwise) Operations</vt:lpstr>
      <vt:lpstr>XOR</vt:lpstr>
      <vt:lpstr>Hexadecimal Notation</vt:lpstr>
      <vt:lpstr>Converting from Binary to Hexadecimal</vt:lpstr>
      <vt:lpstr>Bases besides base 2 and 10</vt:lpstr>
      <vt:lpstr>Bases besides base 2 and 10</vt:lpstr>
      <vt:lpstr>Fractions: Fixed-Point</vt:lpstr>
      <vt:lpstr>Very Large and Very Small: Floating-Point</vt:lpstr>
      <vt:lpstr>Special Values and Definitions</vt:lpstr>
      <vt:lpstr>Floating Point Example</vt:lpstr>
      <vt:lpstr>32 bit floating point to decimal </vt:lpstr>
      <vt:lpstr>Decimal to 32 bit floating point </vt:lpstr>
      <vt:lpstr>Floating-Point Operations</vt:lpstr>
      <vt:lpstr>Text: ASCII Characters</vt:lpstr>
      <vt:lpstr>Interesting Properties of ASCII Code</vt:lpstr>
      <vt:lpstr>Other Data Types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Bits, Data Types, and Operations</dc:title>
  <dc:creator>Greg Byrd</dc:creator>
  <cp:lastModifiedBy>Phil Sharp</cp:lastModifiedBy>
  <cp:revision>86</cp:revision>
  <cp:lastPrinted>2019-06-19T15:52:53Z</cp:lastPrinted>
  <dcterms:created xsi:type="dcterms:W3CDTF">2000-05-22T18:32:46Z</dcterms:created>
  <dcterms:modified xsi:type="dcterms:W3CDTF">2020-01-30T18:02:14Z</dcterms:modified>
</cp:coreProperties>
</file>