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0" r:id="rId1"/>
    <p:sldMasterId id="2147483662" r:id="rId2"/>
  </p:sldMasterIdLst>
  <p:notesMasterIdLst>
    <p:notesMasterId r:id="rId31"/>
  </p:notesMasterIdLst>
  <p:handoutMasterIdLst>
    <p:handoutMasterId r:id="rId32"/>
  </p:handoutMasterIdLst>
  <p:sldIdLst>
    <p:sldId id="284" r:id="rId3"/>
    <p:sldId id="285" r:id="rId4"/>
    <p:sldId id="289" r:id="rId5"/>
    <p:sldId id="290" r:id="rId6"/>
    <p:sldId id="286" r:id="rId7"/>
    <p:sldId id="287" r:id="rId8"/>
    <p:sldId id="292" r:id="rId9"/>
    <p:sldId id="295" r:id="rId10"/>
    <p:sldId id="296" r:id="rId11"/>
    <p:sldId id="297" r:id="rId12"/>
    <p:sldId id="298" r:id="rId13"/>
    <p:sldId id="300" r:id="rId14"/>
    <p:sldId id="301" r:id="rId15"/>
    <p:sldId id="302" r:id="rId16"/>
    <p:sldId id="308" r:id="rId17"/>
    <p:sldId id="309" r:id="rId18"/>
    <p:sldId id="305" r:id="rId19"/>
    <p:sldId id="306" r:id="rId20"/>
    <p:sldId id="307" r:id="rId21"/>
    <p:sldId id="310" r:id="rId22"/>
    <p:sldId id="311" r:id="rId23"/>
    <p:sldId id="321" r:id="rId24"/>
    <p:sldId id="322" r:id="rId25"/>
    <p:sldId id="323" r:id="rId26"/>
    <p:sldId id="341" r:id="rId27"/>
    <p:sldId id="342" r:id="rId28"/>
    <p:sldId id="314" r:id="rId29"/>
    <p:sldId id="344" r:id="rId30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62C062"/>
    <a:srgbClr val="CE0000"/>
    <a:srgbClr val="FF7C80"/>
    <a:srgbClr val="336699"/>
    <a:srgbClr val="6699FF"/>
    <a:srgbClr val="DDDDDD"/>
    <a:srgbClr val="EAEAEA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64" y="1048"/>
      </p:cViewPr>
      <p:guideLst>
        <p:guide orient="horz" pos="16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14" d="100"/>
        <a:sy n="214" d="100"/>
      </p:scale>
      <p:origin x="0" y="25744"/>
    </p:cViewPr>
  </p:sorterViewPr>
  <p:notesViewPr>
    <p:cSldViewPr>
      <p:cViewPr>
        <p:scale>
          <a:sx n="100" d="100"/>
          <a:sy n="100" d="100"/>
        </p:scale>
        <p:origin x="-54" y="-72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/>
            </a:lvl1pPr>
          </a:lstStyle>
          <a:p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/>
            </a:lvl1pPr>
          </a:lstStyle>
          <a:p>
            <a:fld id="{595BABDE-BF51-BE4A-A11A-C892320534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925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l" defTabSz="965200">
              <a:defRPr sz="1200">
                <a:latin typeface="Garamond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6500" tIns="48250" rIns="96500" bIns="48250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>
                <a:latin typeface="Garamond" charset="0"/>
              </a:defRPr>
            </a:lvl1pPr>
          </a:lstStyle>
          <a:p>
            <a:fld id="{29B8CFE5-37FC-2042-895A-D59122908D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27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7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312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3074"/>
          <p:cNvSpPr>
            <a:spLocks noGrp="1" noChangeArrowheads="1"/>
          </p:cNvSpPr>
          <p:nvPr>
            <p:ph type="ctrTitle"/>
          </p:nvPr>
        </p:nvSpPr>
        <p:spPr>
          <a:xfrm>
            <a:off x="4673600" y="2286000"/>
            <a:ext cx="6908800" cy="2133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3235" name="Text Box 3075"/>
          <p:cNvSpPr txBox="1">
            <a:spLocks noChangeArrowheads="1"/>
          </p:cNvSpPr>
          <p:nvPr/>
        </p:nvSpPr>
        <p:spPr bwMode="auto">
          <a:xfrm>
            <a:off x="1625600" y="533400"/>
            <a:ext cx="9448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200">
              <a:latin typeface="Arial" charset="0"/>
            </a:endParaRPr>
          </a:p>
        </p:txBody>
      </p:sp>
      <p:pic>
        <p:nvPicPr>
          <p:cNvPr id="223236" name="Picture 3076" descr="C:\Documents and Settings\Greg Byrd\My Documents\ece206\mh-slides\tit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567767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556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"/>
            <a:ext cx="11582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11582400" cy="4953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EBB80772-255F-E745-8703-1B87C783E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56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22DEA22B-81B0-9B41-8166-E3BEBDEE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85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56B5A2A5-BB5E-6E40-919A-A331FD62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777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4B44C3B-DB66-4044-849A-9C95E9CB9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296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EB98C97-E24F-1740-AE7F-BC7C4C19B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962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7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19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EBB80772-255F-E745-8703-1B87C783EC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596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BFC30448-5EDB-A74C-92DA-E400BFDD8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873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3513267-C7B5-234C-8E8D-6DF96A15ED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9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609600"/>
            <a:ext cx="28956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09600"/>
            <a:ext cx="8483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119ECB58-158D-9648-8908-1ACBB3A368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9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22DEA22B-81B0-9B41-8166-E3BEBDEE2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689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56B5A2A5-BB5E-6E40-919A-A331FD629D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7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4B44C3B-DB66-4044-849A-9C95E9CB98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6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7EB98C97-E24F-1740-AE7F-BC7C4C19B1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624EBBF1-227F-CA41-87E0-00F532870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8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98A8266D-FA70-944A-A9A8-6C7056716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488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12-</a:t>
            </a:r>
            <a:fld id="{BFC30448-5EDB-A74C-92DA-E400BFDD8A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6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/>
              <a:t>12-</a:t>
            </a:r>
            <a:fld id="{6B1FEC3F-498E-4A41-8AB5-830BFB689A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4098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09600"/>
            <a:ext cx="1158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2211" name="Rectangle 40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2212" name="Rectangle 410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324600"/>
            <a:ext cx="3149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r>
              <a:rPr lang="en-US"/>
              <a:t>12-</a:t>
            </a:r>
            <a:fld id="{6B1FEC3F-498E-4A41-8AB5-830BFB689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3495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</a:defRPr>
      </a:lvl2pPr>
      <a:lvl3pPr marL="1022350" indent="-2222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000" b="1">
          <a:solidFill>
            <a:schemeClr val="tx1"/>
          </a:solidFill>
          <a:latin typeface="+mn-lt"/>
          <a:ea typeface="+mn-ea"/>
        </a:defRPr>
      </a:lvl3pPr>
      <a:lvl4pPr marL="1366838" indent="-176213" algn="l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  <a:ea typeface="+mn-ea"/>
        </a:defRPr>
      </a:lvl4pPr>
      <a:lvl5pPr marL="17160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5pPr>
      <a:lvl6pPr marL="21732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6pPr>
      <a:lvl7pPr marL="26304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7pPr>
      <a:lvl8pPr marL="30876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8pPr>
      <a:lvl9pPr marL="3544888" indent="-176213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29200" y="2286000"/>
            <a:ext cx="5638800" cy="2133600"/>
          </a:xfrm>
        </p:spPr>
        <p:txBody>
          <a:bodyPr/>
          <a:lstStyle/>
          <a:p>
            <a:r>
              <a:rPr lang="en-US" sz="4800"/>
              <a:t>Chapter 16</a:t>
            </a:r>
            <a:br>
              <a:rPr lang="en-US" sz="4800"/>
            </a:br>
            <a:r>
              <a:rPr lang="en-US" sz="4800" b="0"/>
              <a:t>Pointers and Arrays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62675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Syntax for Pointer Operators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6211" y="838200"/>
            <a:ext cx="10636589" cy="49530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Declaring a pointer</a:t>
            </a:r>
          </a:p>
          <a:p>
            <a:r>
              <a:rPr lang="en-US" dirty="0">
                <a:solidFill>
                  <a:srgbClr val="009900"/>
                </a:solidFill>
              </a:rPr>
              <a:t>	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type *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var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type*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var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;</a:t>
            </a:r>
          </a:p>
          <a:p>
            <a:r>
              <a:rPr lang="en-US" sz="2000" dirty="0"/>
              <a:t>Either of these work -- whitespace doesn't matter.</a:t>
            </a:r>
            <a:br>
              <a:rPr lang="en-US" sz="2000" dirty="0"/>
            </a:br>
            <a:r>
              <a:rPr lang="en-US" sz="2000" dirty="0"/>
              <a:t>Type of variable is </a:t>
            </a:r>
            <a:r>
              <a:rPr lang="en-US" sz="2000" dirty="0" err="1">
                <a:latin typeface="Courier New" charset="0"/>
              </a:rPr>
              <a:t>int</a:t>
            </a:r>
            <a:r>
              <a:rPr lang="en-US" sz="2000" dirty="0">
                <a:latin typeface="Courier New" charset="0"/>
              </a:rPr>
              <a:t>* </a:t>
            </a:r>
            <a:r>
              <a:rPr lang="en-US" sz="2000" dirty="0"/>
              <a:t>(integer pointer),</a:t>
            </a:r>
            <a:r>
              <a:rPr lang="en-US" sz="2000" dirty="0">
                <a:latin typeface="Courier New" charset="0"/>
              </a:rPr>
              <a:t> char* </a:t>
            </a:r>
            <a:r>
              <a:rPr lang="en-US" sz="2000" dirty="0"/>
              <a:t>(char pointer), etc.</a:t>
            </a:r>
          </a:p>
          <a:p>
            <a:r>
              <a:rPr lang="en-US" dirty="0">
                <a:solidFill>
                  <a:srgbClr val="CE0000"/>
                </a:solidFill>
              </a:rPr>
              <a:t>Creating a pointer</a:t>
            </a:r>
          </a:p>
          <a:p>
            <a:r>
              <a:rPr lang="en-US" dirty="0"/>
              <a:t>	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&amp;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var</a:t>
            </a:r>
            <a:endParaRPr lang="en-US" dirty="0">
              <a:latin typeface="Courier New" charset="0"/>
            </a:endParaRPr>
          </a:p>
          <a:p>
            <a:r>
              <a:rPr lang="en-US" sz="2000" dirty="0"/>
              <a:t>Must be applied to a memory object, such as a variable. In other words, </a:t>
            </a:r>
            <a:r>
              <a:rPr lang="en-US" sz="2000" dirty="0">
                <a:latin typeface="Courier New" charset="0"/>
              </a:rPr>
              <a:t>&amp;3</a:t>
            </a:r>
            <a:r>
              <a:rPr lang="en-US" sz="2000" dirty="0"/>
              <a:t> is not allowed.</a:t>
            </a:r>
          </a:p>
          <a:p>
            <a:pPr>
              <a:spcBef>
                <a:spcPct val="35000"/>
              </a:spcBef>
            </a:pPr>
            <a:r>
              <a:rPr lang="en-US" dirty="0">
                <a:solidFill>
                  <a:srgbClr val="CE0000"/>
                </a:solidFill>
              </a:rPr>
              <a:t>Dereferencing</a:t>
            </a:r>
            <a:br>
              <a:rPr lang="en-US" dirty="0"/>
            </a:br>
            <a:r>
              <a:rPr lang="en-US" sz="2000" dirty="0"/>
              <a:t>Can be applied to any expression.  All of these are legal: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*var</a:t>
            </a:r>
            <a:r>
              <a:rPr lang="en-US" dirty="0">
                <a:latin typeface="Courier New" charset="0"/>
              </a:rPr>
              <a:t>	 </a:t>
            </a:r>
            <a:r>
              <a:rPr lang="en-US" sz="2000" dirty="0">
                <a:solidFill>
                  <a:schemeClr val="accent2"/>
                </a:solidFill>
              </a:rPr>
              <a:t>contents of mem loc pointed to by var</a:t>
            </a:r>
            <a:endParaRPr lang="en-US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dirty="0">
                <a:solidFill>
                  <a:srgbClr val="009900"/>
                </a:solidFill>
                <a:latin typeface="Courier New" charset="0"/>
              </a:rPr>
              <a:t> **var </a:t>
            </a:r>
            <a:r>
              <a:rPr lang="en-US" sz="2000" dirty="0">
                <a:solidFill>
                  <a:schemeClr val="accent2"/>
                </a:solidFill>
              </a:rPr>
              <a:t>contents of mem loc pointed to by memory location pointed to by var</a:t>
            </a:r>
            <a:endParaRPr lang="en-US" dirty="0">
              <a:latin typeface="Courier New" charset="0"/>
            </a:endParaRPr>
          </a:p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n-US" dirty="0">
                <a:latin typeface="Courier New" charset="0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9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using Pointers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11125200" cy="5257800"/>
          </a:xfrm>
        </p:spPr>
        <p:txBody>
          <a:bodyPr/>
          <a:lstStyle/>
          <a:p>
            <a:r>
              <a:rPr lang="en-US" dirty="0" err="1"/>
              <a:t>int_divide</a:t>
            </a:r>
            <a:r>
              <a:rPr lang="en-US" dirty="0"/>
              <a:t> performs both integer division and remainder, returning results via pointers.  </a:t>
            </a:r>
            <a:endParaRPr lang="en-US" sz="2000" dirty="0"/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void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int_divide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(int x, int y, int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quoPtr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, int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remPtr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){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   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quoPtr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= x / y;  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   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remPtr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= x % y;  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endParaRPr lang="en-US" sz="2000" dirty="0">
              <a:solidFill>
                <a:srgbClr val="009900"/>
              </a:solidFill>
              <a:latin typeface="Courier New" charset="0"/>
            </a:endParaRP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main(){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 int dividend, divisor;  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 int quotient, remainder; 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int_divide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(dividend, divisor, &amp;quotient, &amp;remainder);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9556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Arrays</a:t>
            </a:r>
          </a:p>
        </p:txBody>
      </p:sp>
      <p:sp>
        <p:nvSpPr>
          <p:cNvPr id="25190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11582400" cy="55626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How do we allocate a group of memory locations?</a:t>
            </a:r>
          </a:p>
          <a:p>
            <a:pPr lvl="1"/>
            <a:r>
              <a:rPr lang="en-US" dirty="0"/>
              <a:t>character string</a:t>
            </a:r>
          </a:p>
          <a:p>
            <a:pPr lvl="1"/>
            <a:r>
              <a:rPr lang="en-US" dirty="0"/>
              <a:t>table of numbers</a:t>
            </a:r>
          </a:p>
          <a:p>
            <a:r>
              <a:rPr lang="en-US" dirty="0"/>
              <a:t>How about this?</a:t>
            </a:r>
          </a:p>
          <a:p>
            <a:r>
              <a:rPr lang="en-US" dirty="0"/>
              <a:t>Not too bad, but…</a:t>
            </a:r>
          </a:p>
          <a:p>
            <a:pPr lvl="1"/>
            <a:r>
              <a:rPr lang="en-US" dirty="0"/>
              <a:t>what if there are 100 numbers?</a:t>
            </a:r>
          </a:p>
          <a:p>
            <a:pPr lvl="1"/>
            <a:r>
              <a:rPr lang="en-US" dirty="0"/>
              <a:t>how do we write a loop to process each number?</a:t>
            </a:r>
          </a:p>
          <a:p>
            <a:pPr lvl="1"/>
            <a:endParaRPr lang="en-US" dirty="0"/>
          </a:p>
          <a:p>
            <a:r>
              <a:rPr lang="en-US" dirty="0"/>
              <a:t>Fortunately, C gives us a better way -- the </a:t>
            </a:r>
            <a:r>
              <a:rPr lang="en-US" i="1" dirty="0">
                <a:solidFill>
                  <a:srgbClr val="CE0000"/>
                </a:solidFill>
              </a:rPr>
              <a:t>array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rgbClr val="009900"/>
                </a:solidFill>
              </a:rPr>
              <a:t>	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int num[4];</a:t>
            </a:r>
            <a:endParaRPr lang="en-US" b="0" dirty="0">
              <a:solidFill>
                <a:schemeClr val="accent2"/>
              </a:solidFill>
              <a:latin typeface="CourierPS" charset="0"/>
            </a:endParaRPr>
          </a:p>
          <a:p>
            <a:r>
              <a:rPr lang="en-US" sz="2000" dirty="0"/>
              <a:t>Declares a sequence of four integers, referenced by:</a:t>
            </a:r>
            <a:br>
              <a:rPr lang="en-US" sz="2000" dirty="0"/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num[0]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num[1]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num[2]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009900"/>
                </a:solidFill>
              </a:rPr>
              <a:t> 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num[3]</a:t>
            </a:r>
            <a:r>
              <a:rPr lang="en-US" sz="2000" dirty="0"/>
              <a:t>.</a:t>
            </a:r>
            <a:endParaRPr lang="en-US" sz="2000" dirty="0">
              <a:latin typeface="CourierPS" charset="0"/>
            </a:endParaRPr>
          </a:p>
        </p:txBody>
      </p:sp>
      <p:sp>
        <p:nvSpPr>
          <p:cNvPr id="251908" name="Text Box 1028"/>
          <p:cNvSpPr txBox="1">
            <a:spLocks noChangeArrowheads="1"/>
          </p:cNvSpPr>
          <p:nvPr/>
        </p:nvSpPr>
        <p:spPr bwMode="auto">
          <a:xfrm>
            <a:off x="6477001" y="1685925"/>
            <a:ext cx="1565275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int num0;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int num1;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int num2;</a:t>
            </a:r>
            <a:b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</a:b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int num3;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PS" charset="0"/>
              <a:ea typeface="ＭＳ Ｐゴシック" charset="0"/>
              <a:cs typeface="+mn-cs"/>
            </a:endParaRPr>
          </a:p>
        </p:txBody>
      </p:sp>
      <p:sp>
        <p:nvSpPr>
          <p:cNvPr id="251909" name="Line 1029"/>
          <p:cNvSpPr>
            <a:spLocks noChangeShapeType="1"/>
          </p:cNvSpPr>
          <p:nvPr/>
        </p:nvSpPr>
        <p:spPr bwMode="auto">
          <a:xfrm flipV="1">
            <a:off x="4419600" y="2286000"/>
            <a:ext cx="1981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706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Syntax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Declaration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type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 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variable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[</a:t>
            </a:r>
            <a:r>
              <a:rPr lang="en-US" i="1" dirty="0" err="1">
                <a:solidFill>
                  <a:srgbClr val="009900"/>
                </a:solidFill>
                <a:latin typeface="Courier New" charset="0"/>
              </a:rPr>
              <a:t>num_elements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];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Array Reference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variable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[</a:t>
            </a:r>
            <a:r>
              <a:rPr lang="en-US" i="1" dirty="0">
                <a:solidFill>
                  <a:srgbClr val="009900"/>
                </a:solidFill>
                <a:latin typeface="Courier New" charset="0"/>
              </a:rPr>
              <a:t>index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];</a:t>
            </a:r>
            <a:endParaRPr lang="en-US" dirty="0"/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304800" y="2286000"/>
            <a:ext cx="2831224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all array elements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are of the same type</a:t>
            </a:r>
            <a:endParaRPr kumimoji="0" lang="en-US" sz="2000" b="0" i="1" u="none" strike="noStrike" kern="1200" cap="none" spc="0" normalizeH="0" baseline="0" noProof="0">
              <a:ln>
                <a:noFill/>
              </a:ln>
              <a:solidFill>
                <a:srgbClr val="CE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 flipV="1">
            <a:off x="1529118" y="1824037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4347062" y="2286000"/>
            <a:ext cx="3879588" cy="7078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number of elements must be</a:t>
            </a:r>
            <a:b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known at compile-time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srgbClr val="CE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2935" name="Line 7"/>
          <p:cNvSpPr>
            <a:spLocks noChangeShapeType="1"/>
          </p:cNvSpPr>
          <p:nvPr/>
        </p:nvSpPr>
        <p:spPr bwMode="auto">
          <a:xfrm flipH="1" flipV="1">
            <a:off x="4650143" y="1824037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2170629" y="5105401"/>
            <a:ext cx="5516241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i-th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 element of array (starting with zero);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no limit checking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 at compile-time or run-time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srgbClr val="CE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 flipH="1" flipV="1">
            <a:off x="3202343" y="4389437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797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 as a Local Variable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1" y="914400"/>
            <a:ext cx="6477000" cy="4953000"/>
          </a:xfrm>
        </p:spPr>
        <p:txBody>
          <a:bodyPr/>
          <a:lstStyle/>
          <a:p>
            <a:r>
              <a:rPr lang="en-US" dirty="0"/>
              <a:t>Array elements are allocated as part of the activation record.</a:t>
            </a:r>
          </a:p>
          <a:p>
            <a:endParaRPr lang="en-US" dirty="0"/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		int grid[10];</a:t>
            </a:r>
          </a:p>
          <a:p>
            <a:endParaRPr lang="en-US" dirty="0">
              <a:solidFill>
                <a:srgbClr val="009900"/>
              </a:solidFill>
              <a:latin typeface="Courier New" charset="0"/>
            </a:endParaRPr>
          </a:p>
          <a:p>
            <a:r>
              <a:rPr lang="en-US" dirty="0"/>
              <a:t>First element (</a:t>
            </a:r>
            <a:r>
              <a:rPr lang="en-US" dirty="0">
                <a:latin typeface="Courier New" charset="0"/>
              </a:rPr>
              <a:t>grid[0]</a:t>
            </a:r>
            <a:r>
              <a:rPr lang="en-US" dirty="0"/>
              <a:t>) is at lowest address of allocated space.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253956" name="Line 4"/>
          <p:cNvSpPr>
            <a:spLocks noChangeShapeType="1"/>
          </p:cNvSpPr>
          <p:nvPr/>
        </p:nvSpPr>
        <p:spPr bwMode="auto">
          <a:xfrm>
            <a:off x="9067800" y="914400"/>
            <a:ext cx="0" cy="489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57" name="Line 5"/>
          <p:cNvSpPr>
            <a:spLocks noChangeShapeType="1"/>
          </p:cNvSpPr>
          <p:nvPr/>
        </p:nvSpPr>
        <p:spPr bwMode="auto">
          <a:xfrm>
            <a:off x="10439400" y="914400"/>
            <a:ext cx="0" cy="489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58" name="Line 6"/>
          <p:cNvSpPr>
            <a:spLocks noChangeShapeType="1"/>
          </p:cNvSpPr>
          <p:nvPr/>
        </p:nvSpPr>
        <p:spPr bwMode="auto">
          <a:xfrm>
            <a:off x="9067800" y="27431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59" name="Line 7"/>
          <p:cNvSpPr>
            <a:spLocks noChangeShapeType="1"/>
          </p:cNvSpPr>
          <p:nvPr/>
        </p:nvSpPr>
        <p:spPr bwMode="auto">
          <a:xfrm>
            <a:off x="9067800" y="30479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0" name="Line 8"/>
          <p:cNvSpPr>
            <a:spLocks noChangeShapeType="1"/>
          </p:cNvSpPr>
          <p:nvPr/>
        </p:nvSpPr>
        <p:spPr bwMode="auto">
          <a:xfrm>
            <a:off x="9067800" y="33527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1" name="Line 9"/>
          <p:cNvSpPr>
            <a:spLocks noChangeShapeType="1"/>
          </p:cNvSpPr>
          <p:nvPr/>
        </p:nvSpPr>
        <p:spPr bwMode="auto">
          <a:xfrm>
            <a:off x="9067800" y="36575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2" name="Line 10"/>
          <p:cNvSpPr>
            <a:spLocks noChangeShapeType="1"/>
          </p:cNvSpPr>
          <p:nvPr/>
        </p:nvSpPr>
        <p:spPr bwMode="auto">
          <a:xfrm>
            <a:off x="9067800" y="39623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3" name="Line 11"/>
          <p:cNvSpPr>
            <a:spLocks noChangeShapeType="1"/>
          </p:cNvSpPr>
          <p:nvPr/>
        </p:nvSpPr>
        <p:spPr bwMode="auto">
          <a:xfrm>
            <a:off x="9067800" y="45719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4" name="Text Box 12"/>
          <p:cNvSpPr txBox="1">
            <a:spLocks noChangeArrowheads="1"/>
          </p:cNvSpPr>
          <p:nvPr/>
        </p:nvSpPr>
        <p:spPr bwMode="auto">
          <a:xfrm>
            <a:off x="7816849" y="1152143"/>
            <a:ext cx="125095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grid[0]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grid[1]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grid[2]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grid[3]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grid[4]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grid[5]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grid[6]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grid[7]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grid[8]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grid[9]</a:t>
            </a:r>
          </a:p>
        </p:txBody>
      </p:sp>
      <p:sp>
        <p:nvSpPr>
          <p:cNvPr id="253965" name="Line 13"/>
          <p:cNvSpPr>
            <a:spLocks noChangeShapeType="1"/>
          </p:cNvSpPr>
          <p:nvPr/>
        </p:nvSpPr>
        <p:spPr bwMode="auto">
          <a:xfrm>
            <a:off x="9067800" y="24383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6" name="Line 14"/>
          <p:cNvSpPr>
            <a:spLocks noChangeShapeType="1"/>
          </p:cNvSpPr>
          <p:nvPr/>
        </p:nvSpPr>
        <p:spPr bwMode="auto">
          <a:xfrm>
            <a:off x="9067800" y="21335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7" name="Line 15"/>
          <p:cNvSpPr>
            <a:spLocks noChangeShapeType="1"/>
          </p:cNvSpPr>
          <p:nvPr/>
        </p:nvSpPr>
        <p:spPr bwMode="auto">
          <a:xfrm>
            <a:off x="9067800" y="18287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8" name="Line 16"/>
          <p:cNvSpPr>
            <a:spLocks noChangeShapeType="1"/>
          </p:cNvSpPr>
          <p:nvPr/>
        </p:nvSpPr>
        <p:spPr bwMode="auto">
          <a:xfrm>
            <a:off x="9067800" y="15239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69" name="Line 17"/>
          <p:cNvSpPr>
            <a:spLocks noChangeShapeType="1"/>
          </p:cNvSpPr>
          <p:nvPr/>
        </p:nvSpPr>
        <p:spPr bwMode="auto">
          <a:xfrm>
            <a:off x="9067800" y="12191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70" name="Text Box 18"/>
          <p:cNvSpPr txBox="1">
            <a:spLocks noChangeArrowheads="1"/>
          </p:cNvSpPr>
          <p:nvPr/>
        </p:nvSpPr>
        <p:spPr bwMode="auto">
          <a:xfrm>
            <a:off x="9067800" y="1219200"/>
            <a:ext cx="13716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 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Franklin Gothic Book" charset="0"/>
              <a:ea typeface="ＭＳ Ｐゴシック" charset="0"/>
              <a:cs typeface="+mn-cs"/>
            </a:endParaRPr>
          </a:p>
        </p:txBody>
      </p:sp>
      <p:sp>
        <p:nvSpPr>
          <p:cNvPr id="253974" name="Line 22"/>
          <p:cNvSpPr>
            <a:spLocks noChangeShapeType="1"/>
          </p:cNvSpPr>
          <p:nvPr/>
        </p:nvSpPr>
        <p:spPr bwMode="auto">
          <a:xfrm>
            <a:off x="9067800" y="4267199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75" name="Line 23"/>
          <p:cNvSpPr>
            <a:spLocks noChangeShapeType="1"/>
          </p:cNvSpPr>
          <p:nvPr/>
        </p:nvSpPr>
        <p:spPr bwMode="auto">
          <a:xfrm>
            <a:off x="9067800" y="489267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76" name="Line 24"/>
          <p:cNvSpPr>
            <a:spLocks noChangeShapeType="1"/>
          </p:cNvSpPr>
          <p:nvPr/>
        </p:nvSpPr>
        <p:spPr bwMode="auto">
          <a:xfrm>
            <a:off x="9067800" y="519747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77" name="Line 25"/>
          <p:cNvSpPr>
            <a:spLocks noChangeShapeType="1"/>
          </p:cNvSpPr>
          <p:nvPr/>
        </p:nvSpPr>
        <p:spPr bwMode="auto">
          <a:xfrm>
            <a:off x="9067800" y="5502274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79" name="Line 27"/>
          <p:cNvSpPr>
            <a:spLocks noChangeShapeType="1"/>
          </p:cNvSpPr>
          <p:nvPr/>
        </p:nvSpPr>
        <p:spPr bwMode="auto">
          <a:xfrm flipH="1">
            <a:off x="7620000" y="2470149"/>
            <a:ext cx="152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80" name="Line 28"/>
          <p:cNvSpPr>
            <a:spLocks noChangeShapeType="1"/>
          </p:cNvSpPr>
          <p:nvPr/>
        </p:nvSpPr>
        <p:spPr bwMode="auto">
          <a:xfrm>
            <a:off x="7620000" y="2478088"/>
            <a:ext cx="0" cy="30480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81" name="Line 29"/>
          <p:cNvSpPr>
            <a:spLocks noChangeShapeType="1"/>
          </p:cNvSpPr>
          <p:nvPr/>
        </p:nvSpPr>
        <p:spPr bwMode="auto">
          <a:xfrm>
            <a:off x="7620000" y="5518149"/>
            <a:ext cx="152400" cy="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53982" name="Line 30"/>
          <p:cNvSpPr>
            <a:spLocks noChangeShapeType="1"/>
          </p:cNvSpPr>
          <p:nvPr/>
        </p:nvSpPr>
        <p:spPr bwMode="auto">
          <a:xfrm>
            <a:off x="5562600" y="2743199"/>
            <a:ext cx="1904999" cy="609601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8" name="Text Box 12">
            <a:extLst>
              <a:ext uri="{FF2B5EF4-FFF2-40B4-BE49-F238E27FC236}">
                <a16:creationId xmlns:a16="http://schemas.microsoft.com/office/drawing/2014/main" id="{FA6E0AA9-8FE0-4F0E-9CB9-4117205FE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87819" y="1181099"/>
            <a:ext cx="954107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charset="0"/>
              <a:ea typeface="ＭＳ Ｐゴシック" charset="0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x3000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x3001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x3009</a:t>
            </a:r>
          </a:p>
        </p:txBody>
      </p:sp>
    </p:spTree>
    <p:extLst>
      <p:ext uri="{BB962C8B-B14F-4D97-AF65-F5344CB8AC3E}">
        <p14:creationId xmlns:p14="http://schemas.microsoft.com/office/powerpoint/2010/main" val="1189690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Relationship between Arrays and Pointers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array name is essentially a pointer to the first element in the array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char word[10];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char *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cptr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cptr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= word;  /* points to word[0] */</a:t>
            </a:r>
          </a:p>
          <a:p>
            <a:endParaRPr lang="en-US" dirty="0"/>
          </a:p>
          <a:p>
            <a:r>
              <a:rPr lang="en-US" i="1" dirty="0">
                <a:solidFill>
                  <a:srgbClr val="CE0000"/>
                </a:solidFill>
              </a:rPr>
              <a:t>Difference:</a:t>
            </a:r>
            <a:br>
              <a:rPr lang="en-US" b="0" i="1" dirty="0"/>
            </a:br>
            <a:r>
              <a:rPr lang="en-US" dirty="0"/>
              <a:t>Can change the contents of </a:t>
            </a:r>
            <a:r>
              <a:rPr lang="en-US" dirty="0" err="1"/>
              <a:t>cptr</a:t>
            </a:r>
            <a:r>
              <a:rPr lang="en-US" dirty="0"/>
              <a:t>, as in</a:t>
            </a:r>
          </a:p>
          <a:p>
            <a:r>
              <a:rPr lang="en-US" dirty="0"/>
              <a:t>	</a:t>
            </a:r>
            <a:r>
              <a:rPr lang="en-US" dirty="0" err="1">
                <a:latin typeface="Courier New" charset="0"/>
              </a:rPr>
              <a:t>cptr</a:t>
            </a:r>
            <a:r>
              <a:rPr lang="en-US" dirty="0">
                <a:latin typeface="Courier New" charset="0"/>
              </a:rPr>
              <a:t> = </a:t>
            </a:r>
            <a:r>
              <a:rPr lang="en-US" dirty="0" err="1">
                <a:latin typeface="Courier New" charset="0"/>
              </a:rPr>
              <a:t>cptr</a:t>
            </a:r>
            <a:r>
              <a:rPr lang="en-US" dirty="0">
                <a:latin typeface="Courier New" charset="0"/>
              </a:rPr>
              <a:t> + 1;</a:t>
            </a:r>
            <a:endParaRPr lang="en-US" dirty="0"/>
          </a:p>
          <a:p>
            <a:r>
              <a:rPr lang="en-US" dirty="0"/>
              <a:t>(The identifier "word" is not a variable.)</a:t>
            </a:r>
          </a:p>
          <a:p>
            <a:r>
              <a:rPr lang="en-US" dirty="0">
                <a:latin typeface="Courier New" charset="0"/>
              </a:rPr>
              <a:t>	word = word + 1; // Error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9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Correspondence between Ptr and Array Notation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11582400" cy="5562600"/>
          </a:xfrm>
        </p:spPr>
        <p:txBody>
          <a:bodyPr/>
          <a:lstStyle/>
          <a:p>
            <a:pPr>
              <a:tabLst>
                <a:tab pos="2740025" algn="l"/>
                <a:tab pos="5480050" algn="l"/>
              </a:tabLst>
            </a:pPr>
            <a:r>
              <a:rPr lang="en-US" dirty="0"/>
              <a:t>Given the code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</a:p>
          <a:p>
            <a:pPr>
              <a:tabLst>
                <a:tab pos="2740025" algn="l"/>
                <a:tab pos="5480050" algn="l"/>
              </a:tabLst>
            </a:pPr>
            <a:r>
              <a:rPr lang="en-US" dirty="0">
                <a:solidFill>
                  <a:srgbClr val="009900"/>
                </a:solidFill>
                <a:latin typeface="Courier New" charset="0"/>
              </a:rPr>
              <a:t>	char word[10];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char *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cptr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;</a:t>
            </a:r>
            <a:br>
              <a:rPr lang="en-US" dirty="0">
                <a:solidFill>
                  <a:srgbClr val="009900"/>
                </a:solidFill>
                <a:latin typeface="Courier New" charset="0"/>
              </a:rPr>
            </a:br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cptr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 = word;  /* points to word[0] */</a:t>
            </a:r>
          </a:p>
          <a:p>
            <a:pPr>
              <a:tabLst>
                <a:tab pos="2740025" algn="l"/>
                <a:tab pos="5480050" algn="l"/>
              </a:tabLst>
            </a:pPr>
            <a:endParaRPr lang="en-US" dirty="0">
              <a:solidFill>
                <a:srgbClr val="009900"/>
              </a:solidFill>
              <a:latin typeface="Courier New" charset="0"/>
            </a:endParaRPr>
          </a:p>
          <a:p>
            <a:pPr>
              <a:lnSpc>
                <a:spcPct val="150000"/>
              </a:lnSpc>
              <a:tabLst>
                <a:tab pos="2740025" algn="l"/>
                <a:tab pos="5480050" algn="l"/>
              </a:tabLst>
            </a:pPr>
            <a:r>
              <a:rPr lang="en-US" dirty="0"/>
              <a:t>The following are equivalent</a:t>
            </a:r>
            <a:br>
              <a:rPr lang="en-US" dirty="0"/>
            </a:br>
            <a:r>
              <a:rPr lang="en-US" sz="2800" dirty="0" err="1">
                <a:solidFill>
                  <a:schemeClr val="accent2"/>
                </a:solidFill>
                <a:latin typeface="Courier New" charset="0"/>
              </a:rPr>
              <a:t>cptr</a:t>
            </a:r>
            <a:r>
              <a:rPr lang="en-US" sz="2800" dirty="0">
                <a:solidFill>
                  <a:schemeClr val="accent2"/>
                </a:solidFill>
                <a:latin typeface="Courier New" charset="0"/>
              </a:rPr>
              <a:t>	word	&amp;word[0]</a:t>
            </a:r>
          </a:p>
          <a:p>
            <a:pPr>
              <a:lnSpc>
                <a:spcPct val="150000"/>
              </a:lnSpc>
              <a:tabLst>
                <a:tab pos="2740025" algn="l"/>
                <a:tab pos="5480050" algn="l"/>
              </a:tabLst>
            </a:pPr>
            <a:r>
              <a:rPr lang="en-US" sz="2800" dirty="0" err="1">
                <a:latin typeface="Courier New" charset="0"/>
              </a:rPr>
              <a:t>cptr</a:t>
            </a:r>
            <a:r>
              <a:rPr lang="en-US" sz="2800" dirty="0">
                <a:latin typeface="Courier New" charset="0"/>
              </a:rPr>
              <a:t> + n	word + n	&amp;word[n]</a:t>
            </a:r>
          </a:p>
          <a:p>
            <a:pPr>
              <a:lnSpc>
                <a:spcPct val="150000"/>
              </a:lnSpc>
              <a:tabLst>
                <a:tab pos="2740025" algn="l"/>
                <a:tab pos="5480050" algn="l"/>
              </a:tabLst>
            </a:pPr>
            <a:r>
              <a:rPr lang="en-US" sz="2800" dirty="0">
                <a:solidFill>
                  <a:schemeClr val="accent2"/>
                </a:solidFill>
                <a:latin typeface="Courier New" charset="0"/>
              </a:rPr>
              <a:t>*</a:t>
            </a:r>
            <a:r>
              <a:rPr lang="en-US" sz="2800" dirty="0" err="1">
                <a:solidFill>
                  <a:schemeClr val="accent2"/>
                </a:solidFill>
                <a:latin typeface="Courier New" charset="0"/>
              </a:rPr>
              <a:t>cptr</a:t>
            </a:r>
            <a:r>
              <a:rPr lang="en-US" sz="2800" dirty="0">
                <a:solidFill>
                  <a:schemeClr val="accent2"/>
                </a:solidFill>
                <a:latin typeface="Courier New" charset="0"/>
              </a:rPr>
              <a:t>	*word	word[0]</a:t>
            </a:r>
          </a:p>
          <a:p>
            <a:pPr>
              <a:lnSpc>
                <a:spcPct val="150000"/>
              </a:lnSpc>
              <a:tabLst>
                <a:tab pos="2740025" algn="l"/>
                <a:tab pos="5480050" algn="l"/>
              </a:tabLst>
            </a:pPr>
            <a:r>
              <a:rPr lang="en-US" sz="2800" dirty="0">
                <a:latin typeface="Courier New" charset="0"/>
              </a:rPr>
              <a:t>*(</a:t>
            </a:r>
            <a:r>
              <a:rPr lang="en-US" sz="2800" dirty="0" err="1">
                <a:latin typeface="Courier New" charset="0"/>
              </a:rPr>
              <a:t>cptr</a:t>
            </a:r>
            <a:r>
              <a:rPr lang="en-US" sz="2800" dirty="0">
                <a:latin typeface="Courier New" charset="0"/>
              </a:rPr>
              <a:t> + n)  *(word + n) 	word[n]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6967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Passing Arrays as Arguments</a:t>
            </a:r>
          </a:p>
        </p:txBody>
      </p:sp>
      <p:sp>
        <p:nvSpPr>
          <p:cNvPr id="2560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10287000" cy="54864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dirty="0"/>
              <a:t>In C if a function takes an array as a parameter, the array is passed to the function as a pointer to the first element in the array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dirty="0"/>
              <a:t>Can be treated as a pointer or array inside the function</a:t>
            </a:r>
          </a:p>
          <a:p>
            <a:pPr marL="919163" lvl="1" indent="-34290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339725" algn="l"/>
              </a:tabLst>
            </a:pPr>
            <a:r>
              <a:rPr lang="en-US" dirty="0"/>
              <a:t>Remember arrays don’t know their length in C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endParaRPr lang="en-US" sz="2000" dirty="0">
              <a:solidFill>
                <a:srgbClr val="CE0000"/>
              </a:solidFill>
              <a:latin typeface="Courier New" charset="0"/>
            </a:endParaRP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main() {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	int numbers[MAX_NUMS];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	…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	mean = Average(numbers);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	…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}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int Average(int </a:t>
            </a:r>
            <a:r>
              <a:rPr lang="en-US" sz="2000" dirty="0" err="1">
                <a:latin typeface="Courier New" charset="0"/>
              </a:rPr>
              <a:t>inputValues</a:t>
            </a:r>
            <a:r>
              <a:rPr lang="en-US" sz="2000" dirty="0">
                <a:latin typeface="Courier New" charset="0"/>
              </a:rPr>
              <a:t>[]) {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	…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	for (index = 0; index &lt; MAX_NUMS; index++) 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		sum = sum + </a:t>
            </a:r>
            <a:r>
              <a:rPr lang="en-US" sz="2000" dirty="0" err="1">
                <a:latin typeface="Courier New" charset="0"/>
              </a:rPr>
              <a:t>indexValues</a:t>
            </a:r>
            <a:r>
              <a:rPr lang="en-US" sz="2000" dirty="0">
                <a:latin typeface="Courier New" charset="0"/>
              </a:rPr>
              <a:t>[index];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	return (sum / MAX_NUMS);</a:t>
            </a:r>
          </a:p>
          <a:p>
            <a:pPr>
              <a:lnSpc>
                <a:spcPct val="90000"/>
              </a:lnSpc>
              <a:tabLst>
                <a:tab pos="339725" algn="l"/>
              </a:tabLst>
            </a:pPr>
            <a:r>
              <a:rPr lang="en-US" sz="2000" dirty="0">
                <a:latin typeface="Courier New" charset="0"/>
              </a:rPr>
              <a:t>}</a:t>
            </a:r>
            <a:endParaRPr lang="en-US" sz="2000" dirty="0">
              <a:latin typeface="CourierP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72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String is an Array of Characters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93999"/>
            <a:ext cx="11582400" cy="4953000"/>
          </a:xfrm>
        </p:spPr>
        <p:txBody>
          <a:bodyPr/>
          <a:lstStyle/>
          <a:p>
            <a:r>
              <a:rPr lang="en-US" sz="2000" dirty="0"/>
              <a:t>Allocate space for a string just like any other array: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char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[16];</a:t>
            </a:r>
            <a:endParaRPr lang="en-US" sz="2000" dirty="0"/>
          </a:p>
          <a:p>
            <a:r>
              <a:rPr lang="en-US" sz="2000" dirty="0"/>
              <a:t>Space for string must contain room for terminating zero.</a:t>
            </a:r>
          </a:p>
          <a:p>
            <a:r>
              <a:rPr lang="en-US" sz="2000" dirty="0"/>
              <a:t>Special syntax for initializing a string: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char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[16] = "Result = ";</a:t>
            </a:r>
          </a:p>
          <a:p>
            <a:r>
              <a:rPr lang="en-US" sz="2000" dirty="0"/>
              <a:t>…which is the same as: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[0] = 'R';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[1] = 'e';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[2] = 's';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...</a:t>
            </a:r>
          </a:p>
          <a:p>
            <a:endParaRPr lang="en-US" sz="2000" dirty="0">
              <a:solidFill>
                <a:srgbClr val="009900"/>
              </a:solidFill>
              <a:latin typeface="Courier New" charset="0"/>
            </a:endParaRPr>
          </a:p>
          <a:p>
            <a:r>
              <a:rPr lang="en-US" sz="2000" dirty="0"/>
              <a:t>Other ways to initialize a string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char *string1 = "hello 1";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char string2[] = "hello 2";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char string3[8] = "hello 3";</a:t>
            </a:r>
          </a:p>
          <a:p>
            <a:endParaRPr lang="en-US" sz="2000" dirty="0">
              <a:solidFill>
                <a:srgbClr val="0099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1425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I/O with Strings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601200" cy="4953000"/>
          </a:xfrm>
        </p:spPr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 and </a:t>
            </a:r>
            <a:r>
              <a:rPr lang="en-US" dirty="0" err="1"/>
              <a:t>scanf</a:t>
            </a:r>
            <a:r>
              <a:rPr lang="en-US" dirty="0"/>
              <a:t> use "%s" format character for string</a:t>
            </a:r>
          </a:p>
          <a:p>
            <a:endParaRPr lang="en-US" dirty="0"/>
          </a:p>
          <a:p>
            <a:r>
              <a:rPr lang="en-US" dirty="0" err="1">
                <a:solidFill>
                  <a:srgbClr val="CE0000"/>
                </a:solidFill>
              </a:rPr>
              <a:t>Printf</a:t>
            </a:r>
            <a:r>
              <a:rPr lang="en-US" dirty="0"/>
              <a:t> -- print characters up to ‘\0’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printf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("%s",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outputString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);</a:t>
            </a:r>
            <a:endParaRPr lang="en-US" dirty="0">
              <a:latin typeface="CourierPS" charset="0"/>
            </a:endParaRPr>
          </a:p>
          <a:p>
            <a:endParaRPr lang="en-US" dirty="0"/>
          </a:p>
          <a:p>
            <a:r>
              <a:rPr lang="en-US" dirty="0" err="1">
                <a:solidFill>
                  <a:srgbClr val="CE0000"/>
                </a:solidFill>
              </a:rPr>
              <a:t>Scanf</a:t>
            </a:r>
            <a:r>
              <a:rPr lang="en-US" dirty="0"/>
              <a:t> -- read characters until whitespace, store result in string, and terminate with ‘\0’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scanf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("%s",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inputString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);</a:t>
            </a:r>
            <a:endParaRPr lang="en-US" dirty="0">
              <a:latin typeface="CourierP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75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and Arrays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Pointer</a:t>
            </a:r>
            <a:endParaRPr lang="en-US" dirty="0"/>
          </a:p>
          <a:p>
            <a:pPr lvl="1"/>
            <a:r>
              <a:rPr lang="en-US" dirty="0"/>
              <a:t>Address of a variable in memory</a:t>
            </a:r>
          </a:p>
          <a:p>
            <a:pPr lvl="1"/>
            <a:r>
              <a:rPr lang="en-US" dirty="0"/>
              <a:t>Allows us to </a:t>
            </a:r>
            <a:r>
              <a:rPr lang="en-US" u="sng" dirty="0"/>
              <a:t>indirectly</a:t>
            </a:r>
            <a:r>
              <a:rPr lang="en-US" dirty="0"/>
              <a:t> access variables</a:t>
            </a:r>
          </a:p>
          <a:p>
            <a:pPr lvl="2"/>
            <a:r>
              <a:rPr lang="en-US" dirty="0"/>
              <a:t>in other words, we can talk about its </a:t>
            </a:r>
            <a:r>
              <a:rPr lang="en-US" i="1" dirty="0"/>
              <a:t>address</a:t>
            </a:r>
            <a:br>
              <a:rPr lang="en-US" dirty="0"/>
            </a:br>
            <a:r>
              <a:rPr lang="en-US" dirty="0"/>
              <a:t>rather than its </a:t>
            </a:r>
            <a:r>
              <a:rPr lang="en-US" i="1" dirty="0"/>
              <a:t>value</a:t>
            </a:r>
          </a:p>
          <a:p>
            <a:r>
              <a:rPr lang="en-US" dirty="0">
                <a:solidFill>
                  <a:srgbClr val="CE0000"/>
                </a:solidFill>
              </a:rPr>
              <a:t>Array</a:t>
            </a:r>
            <a:endParaRPr lang="en-US" dirty="0"/>
          </a:p>
          <a:p>
            <a:pPr lvl="1"/>
            <a:r>
              <a:rPr lang="en-US" dirty="0"/>
              <a:t>A list of values arranged sequentially in memory</a:t>
            </a:r>
          </a:p>
          <a:p>
            <a:pPr lvl="1"/>
            <a:r>
              <a:rPr lang="en-US" dirty="0"/>
              <a:t>Example: a list of telephone numbers</a:t>
            </a:r>
          </a:p>
          <a:p>
            <a:pPr lvl="1"/>
            <a:r>
              <a:rPr lang="en-US" dirty="0"/>
              <a:t>Expression </a:t>
            </a:r>
            <a:r>
              <a:rPr lang="en-US" sz="2400" dirty="0">
                <a:solidFill>
                  <a:srgbClr val="009900"/>
                </a:solidFill>
                <a:latin typeface="Courier New" charset="0"/>
              </a:rPr>
              <a:t>a[4]</a:t>
            </a:r>
            <a:r>
              <a:rPr lang="en-US" dirty="0"/>
              <a:t> refers to the 5th element of the array </a:t>
            </a:r>
            <a:r>
              <a:rPr lang="en-US" sz="2400" dirty="0">
                <a:solidFill>
                  <a:srgbClr val="009900"/>
                </a:solidFill>
                <a:latin typeface="Courier New" charset="0"/>
              </a:rPr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408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Pitfalls with Arrays in C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Overrun array limits</a:t>
            </a:r>
            <a:endParaRPr lang="en-US" dirty="0"/>
          </a:p>
          <a:p>
            <a:pPr lvl="1"/>
            <a:r>
              <a:rPr lang="en-US" dirty="0"/>
              <a:t>There is no checking at run-time or compile-time</a:t>
            </a:r>
            <a:br>
              <a:rPr lang="en-US" dirty="0"/>
            </a:br>
            <a:r>
              <a:rPr lang="en-US" dirty="0"/>
              <a:t>to see whether reference is within array bounds.</a:t>
            </a:r>
          </a:p>
          <a:p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int array[10];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int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for (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 = 0;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 &lt;= 10;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++) array[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i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] = 0;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endParaRPr lang="en-US" sz="2000" dirty="0">
              <a:latin typeface="CourierPS" charset="0"/>
            </a:endParaRPr>
          </a:p>
          <a:p>
            <a:r>
              <a:rPr lang="en-US" dirty="0">
                <a:solidFill>
                  <a:srgbClr val="CE0000"/>
                </a:solidFill>
              </a:rPr>
              <a:t>Declaration with variable size</a:t>
            </a:r>
            <a:endParaRPr lang="en-US" dirty="0"/>
          </a:p>
          <a:p>
            <a:pPr lvl="1"/>
            <a:r>
              <a:rPr lang="en-US" dirty="0"/>
              <a:t>Size of array must be known at compile time.</a:t>
            </a:r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	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void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SomeFunction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(int 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num_elements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) {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  int temp[</a:t>
            </a:r>
            <a:r>
              <a:rPr lang="en-US" sz="2000" dirty="0" err="1">
                <a:solidFill>
                  <a:srgbClr val="009900"/>
                </a:solidFill>
                <a:latin typeface="Courier New" charset="0"/>
              </a:rPr>
              <a:t>num_elements</a:t>
            </a: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];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  …</a:t>
            </a:r>
            <a:br>
              <a:rPr lang="en-US" sz="2000" dirty="0">
                <a:solidFill>
                  <a:srgbClr val="009900"/>
                </a:solidFill>
                <a:latin typeface="Courier New" charset="0"/>
              </a:rPr>
            </a:br>
            <a:r>
              <a:rPr lang="en-US" sz="2000" dirty="0">
                <a:solidFill>
                  <a:srgbClr val="009900"/>
                </a:solidFill>
                <a:latin typeface="Courier New" charset="0"/>
              </a:rPr>
              <a:t>	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1071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 Arithmetic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CE0000"/>
                </a:solidFill>
              </a:rPr>
              <a:t>Address calculations depend on size of elements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C does size calculations under the covers,</a:t>
            </a:r>
            <a:br>
              <a:rPr lang="en-US" dirty="0"/>
            </a:br>
            <a:r>
              <a:rPr lang="en-US" dirty="0"/>
              <a:t>depending on size of item being pointed to:</a:t>
            </a:r>
          </a:p>
          <a:p>
            <a:r>
              <a:rPr lang="en-US" dirty="0">
                <a:latin typeface="Courier New" charset="0"/>
              </a:rPr>
              <a:t>	double x[10]; </a:t>
            </a:r>
            <a:endParaRPr lang="en-US" sz="2000" dirty="0">
              <a:latin typeface="Courier New" charset="0"/>
            </a:endParaRPr>
          </a:p>
          <a:p>
            <a:r>
              <a:rPr lang="en-US" dirty="0">
                <a:latin typeface="Courier New" charset="0"/>
              </a:rPr>
              <a:t>	double *y = x;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	*(y + 3) = 13;</a:t>
            </a:r>
            <a:endParaRPr lang="en-US" dirty="0">
              <a:latin typeface="CourierPS" charset="0"/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4772679" y="2857739"/>
            <a:ext cx="4038600" cy="37623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Franklin Gothic Book" charset="0"/>
                <a:ea typeface="ＭＳ Ｐゴシック" charset="0"/>
                <a:cs typeface="+mn-cs"/>
              </a:rPr>
              <a:t>allocates 20 words (2 per element)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914400" y="4137422"/>
            <a:ext cx="6858000" cy="36933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same as x[3] -- base address plus 6 (3*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sizeof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(double)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Franklin Gothic Book" charset="0"/>
              <a:ea typeface="ＭＳ Ｐゴシック" charset="0"/>
              <a:cs typeface="+mn-cs"/>
            </a:endParaRP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 flipH="1" flipV="1">
            <a:off x="2209800" y="3832622"/>
            <a:ext cx="2286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 flipH="1" flipV="1">
            <a:off x="3629679" y="2852977"/>
            <a:ext cx="1143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8250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Allocation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9525000" cy="4953000"/>
          </a:xfrm>
        </p:spPr>
        <p:txBody>
          <a:bodyPr/>
          <a:lstStyle/>
          <a:p>
            <a:r>
              <a:rPr lang="en-US" dirty="0"/>
              <a:t>Suppose we want our program to handle a </a:t>
            </a:r>
            <a:r>
              <a:rPr lang="en-US" dirty="0">
                <a:solidFill>
                  <a:srgbClr val="009900"/>
                </a:solidFill>
              </a:rPr>
              <a:t>variable number </a:t>
            </a:r>
            <a:r>
              <a:rPr lang="en-US" dirty="0" err="1">
                <a:solidFill>
                  <a:srgbClr val="009900"/>
                </a:solidFill>
              </a:rPr>
              <a:t>ints</a:t>
            </a:r>
            <a:r>
              <a:rPr lang="en-US" dirty="0">
                <a:solidFill>
                  <a:srgbClr val="009900"/>
                </a:solidFill>
              </a:rPr>
              <a:t> </a:t>
            </a:r>
            <a:r>
              <a:rPr lang="en-US" dirty="0"/>
              <a:t>– as many as the user wants to enter.</a:t>
            </a:r>
          </a:p>
          <a:p>
            <a:pPr lvl="1"/>
            <a:r>
              <a:rPr lang="en-US" dirty="0"/>
              <a:t>We can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allocate an array, because we don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t know the maximum number of planes that might be required.</a:t>
            </a:r>
          </a:p>
          <a:p>
            <a:pPr lvl="1"/>
            <a:r>
              <a:rPr lang="en-US" dirty="0"/>
              <a:t>Even if we do know the maximum number, it might be wasteful to allocate that much memory because most of the time only a few </a:t>
            </a:r>
            <a:r>
              <a:rPr lang="en-US" dirty="0" err="1"/>
              <a:t>ints</a:t>
            </a:r>
            <a:r>
              <a:rPr lang="en-US" dirty="0"/>
              <a:t> worth of data is needed.</a:t>
            </a:r>
          </a:p>
          <a:p>
            <a:endParaRPr lang="en-US" dirty="0"/>
          </a:p>
          <a:p>
            <a:r>
              <a:rPr lang="en-US" dirty="0">
                <a:solidFill>
                  <a:srgbClr val="CE0000"/>
                </a:solidFill>
              </a:rPr>
              <a:t>Solution:</a:t>
            </a:r>
            <a:br>
              <a:rPr lang="en-US" dirty="0">
                <a:solidFill>
                  <a:srgbClr val="CE0000"/>
                </a:solidFill>
              </a:rPr>
            </a:br>
            <a:r>
              <a:rPr lang="en-US" dirty="0"/>
              <a:t>Allocate storage for data dynamically, as needed.</a:t>
            </a:r>
          </a:p>
        </p:txBody>
      </p:sp>
    </p:spTree>
    <p:extLst>
      <p:ext uri="{BB962C8B-B14F-4D97-AF65-F5344CB8AC3E}">
        <p14:creationId xmlns:p14="http://schemas.microsoft.com/office/powerpoint/2010/main" val="820020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malloc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Standard C Library provides a function for allocating memory at run-time: </a:t>
            </a:r>
            <a:r>
              <a:rPr lang="en-US" dirty="0">
                <a:solidFill>
                  <a:srgbClr val="CE0000"/>
                </a:solidFill>
              </a:rPr>
              <a:t>malloc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void *malloc(int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numBytes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);</a:t>
            </a:r>
          </a:p>
          <a:p>
            <a:endParaRPr lang="en-US" sz="2000" dirty="0"/>
          </a:p>
          <a:p>
            <a:r>
              <a:rPr lang="en-US" dirty="0"/>
              <a:t>It returns a </a:t>
            </a:r>
            <a:r>
              <a:rPr lang="en-US" dirty="0">
                <a:solidFill>
                  <a:schemeClr val="accent2"/>
                </a:solidFill>
              </a:rPr>
              <a:t>generic pointer</a:t>
            </a:r>
            <a:r>
              <a:rPr lang="en-US" dirty="0"/>
              <a:t> (</a:t>
            </a:r>
            <a:r>
              <a:rPr lang="en-US" dirty="0">
                <a:latin typeface="Courier New" charset="0"/>
              </a:rPr>
              <a:t>void*</a:t>
            </a:r>
            <a:r>
              <a:rPr lang="en-US" dirty="0"/>
              <a:t>) to a contiguous region of memory of the requested size (in bytes).</a:t>
            </a:r>
          </a:p>
          <a:p>
            <a:endParaRPr lang="en-US" dirty="0"/>
          </a:p>
          <a:p>
            <a:r>
              <a:rPr lang="en-US" dirty="0"/>
              <a:t>The bytes are allocated from a region in memory called the </a:t>
            </a:r>
            <a:r>
              <a:rPr lang="en-US" dirty="0">
                <a:solidFill>
                  <a:srgbClr val="CE0000"/>
                </a:solidFill>
              </a:rPr>
              <a:t>heap</a:t>
            </a:r>
            <a:r>
              <a:rPr lang="en-US" dirty="0"/>
              <a:t>.  </a:t>
            </a:r>
          </a:p>
          <a:p>
            <a:pPr lvl="1"/>
            <a:r>
              <a:rPr lang="en-US" dirty="0"/>
              <a:t>The run-time system keeps track of chunks of memory from the heap that have been allocated.</a:t>
            </a:r>
          </a:p>
        </p:txBody>
      </p:sp>
    </p:spTree>
    <p:extLst>
      <p:ext uri="{BB962C8B-B14F-4D97-AF65-F5344CB8AC3E}">
        <p14:creationId xmlns:p14="http://schemas.microsoft.com/office/powerpoint/2010/main" val="5254806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malloc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use malloc, we need to know how many bytes to allocate.  The </a:t>
            </a:r>
            <a:r>
              <a:rPr lang="en-US" dirty="0" err="1">
                <a:solidFill>
                  <a:srgbClr val="CE0000"/>
                </a:solidFill>
                <a:latin typeface="Courier New" charset="0"/>
              </a:rPr>
              <a:t>sizeof</a:t>
            </a:r>
            <a:r>
              <a:rPr lang="en-US" dirty="0"/>
              <a:t> operator asks the compiler to calculate the size of a particular type.</a:t>
            </a:r>
          </a:p>
          <a:p>
            <a:endParaRPr lang="en-US" dirty="0"/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   int *p = malloc(n *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sizeof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(int));</a:t>
            </a:r>
          </a:p>
          <a:p>
            <a:endParaRPr lang="en-US" dirty="0"/>
          </a:p>
          <a:p>
            <a:r>
              <a:rPr lang="en-US" dirty="0"/>
              <a:t>We also need to change the type of the return value to the proper kind of pointer – this is called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>
                <a:solidFill>
                  <a:srgbClr val="CE0000"/>
                </a:solidFill>
              </a:rPr>
              <a:t>casting</a:t>
            </a:r>
            <a:r>
              <a:rPr lang="en-US" dirty="0"/>
              <a:t>.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int *p = (int *) malloc(n* </a:t>
            </a:r>
            <a:r>
              <a:rPr lang="en-US" dirty="0" err="1">
                <a:solidFill>
                  <a:srgbClr val="009900"/>
                </a:solidFill>
                <a:latin typeface="Courier New" charset="0"/>
              </a:rPr>
              <a:t>sizeof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(int));</a:t>
            </a:r>
          </a:p>
        </p:txBody>
      </p:sp>
    </p:spTree>
    <p:extLst>
      <p:ext uri="{BB962C8B-B14F-4D97-AF65-F5344CB8AC3E}">
        <p14:creationId xmlns:p14="http://schemas.microsoft.com/office/powerpoint/2010/main" val="29246935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589D6-20C1-4D43-AD84-C3326CF9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calloc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527B9-EFFB-46B3-B5D3-4F2D42341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malloc but initializes the allocated memory to 0;</a:t>
            </a:r>
          </a:p>
          <a:p>
            <a:endParaRPr lang="en-US" dirty="0"/>
          </a:p>
          <a:p>
            <a:r>
              <a:rPr lang="en-US" dirty="0" err="1"/>
              <a:t>Calloc</a:t>
            </a:r>
            <a:r>
              <a:rPr lang="en-US" dirty="0"/>
              <a:t> has a slightly different signature than malloc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Instead of one parameter with the total byte requested there are two parameters; number of elements and size of each element</a:t>
            </a:r>
          </a:p>
          <a:p>
            <a:pPr marL="919163" lvl="1" indent="-342900">
              <a:buFont typeface="Arial" panose="020B0604020202020204" pitchFamily="34" charset="0"/>
              <a:buChar char="•"/>
            </a:pPr>
            <a:r>
              <a:rPr lang="en-US" dirty="0"/>
              <a:t>c for comma, m for multiply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num, </a:t>
            </a:r>
            <a:r>
              <a:rPr lang="en-US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</p:txBody>
      </p:sp>
    </p:spTree>
    <p:extLst>
      <p:ext uri="{BB962C8B-B14F-4D97-AF65-F5344CB8AC3E}">
        <p14:creationId xmlns:p14="http://schemas.microsoft.com/office/powerpoint/2010/main" val="24008333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50A3-C7C7-4414-9CD8-84C86C8F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3566F-034C-497E-989C-5C6CD871E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allocated data is no longer needed, it should be released back into the heap for later use.</a:t>
            </a:r>
          </a:p>
          <a:p>
            <a:endParaRPr lang="en-US" dirty="0"/>
          </a:p>
          <a:p>
            <a:r>
              <a:rPr lang="en-US" dirty="0"/>
              <a:t>This is done using the </a:t>
            </a:r>
            <a:r>
              <a:rPr lang="en-US" dirty="0">
                <a:solidFill>
                  <a:srgbClr val="CE0000"/>
                </a:solidFill>
              </a:rPr>
              <a:t>free</a:t>
            </a:r>
            <a:r>
              <a:rPr lang="en-US" dirty="0"/>
              <a:t> function, passing it the same address that was returned by malloc.</a:t>
            </a:r>
          </a:p>
          <a:p>
            <a:r>
              <a:rPr lang="en-US" dirty="0">
                <a:latin typeface="Courier New" charset="0"/>
              </a:rPr>
              <a:t>   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void free(void*);</a:t>
            </a:r>
            <a:endParaRPr lang="en-US" dirty="0">
              <a:latin typeface="Courier New" charset="0"/>
            </a:endParaRPr>
          </a:p>
          <a:p>
            <a:r>
              <a:rPr lang="en-US" dirty="0"/>
              <a:t>If allocated data is not freed, the program might run out of heap memory and be unable to continue.</a:t>
            </a:r>
          </a:p>
          <a:p>
            <a:endParaRPr lang="en-US" dirty="0"/>
          </a:p>
          <a:p>
            <a:r>
              <a:rPr lang="en-US" dirty="0"/>
              <a:t>Know as a memory leak </a:t>
            </a:r>
          </a:p>
          <a:p>
            <a:endParaRPr lang="en-US" dirty="0"/>
          </a:p>
          <a:p>
            <a:r>
              <a:rPr lang="en-US" dirty="0">
                <a:solidFill>
                  <a:srgbClr val="009900"/>
                </a:solidFill>
                <a:latin typeface="Courier New" charset="0"/>
              </a:rPr>
              <a:t>free(NULL); </a:t>
            </a:r>
            <a:r>
              <a:rPr lang="en-US" dirty="0"/>
              <a:t>is safe and no action occurs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1427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Segmentation fault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70" y="723900"/>
            <a:ext cx="7646530" cy="4953000"/>
          </a:xfrm>
        </p:spPr>
        <p:txBody>
          <a:bodyPr/>
          <a:lstStyle/>
          <a:p>
            <a:r>
              <a:rPr lang="en-US" dirty="0"/>
              <a:t>Segmentation fault occurs when a memory access violation occurs. </a:t>
            </a:r>
          </a:p>
          <a:p>
            <a:r>
              <a:rPr lang="en-US" dirty="0"/>
              <a:t>Possible causes: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Dereferencing null pointer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Attempting to access a nonexistent memory address (outside process's address space)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Attempting to access memory the program does not have rights to (such as kernel structures)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222222"/>
                </a:solidFill>
                <a:latin typeface="Arial" panose="020B0604020202020204" pitchFamily="34" charset="0"/>
              </a:rPr>
              <a:t>Attempting to write read-only memory (such as code segment)</a:t>
            </a:r>
          </a:p>
          <a:p>
            <a:r>
              <a:rPr lang="en-US" dirty="0"/>
              <a:t>Buffer overflow: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When writing data to an array/buffer, data is written outside of the memory owned by the array/buffer, this then changes the values of other variables in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Can cause a segmentation fault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Common cause of security vulnerabilities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528222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E9DE5-C716-4998-9820-F39678558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  <a:cs typeface="Courier New" panose="02070309020205020404" pitchFamily="49" charset="0"/>
              </a:rPr>
              <a:t>Example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8904D-06E1-4568-B847-007D862F4D1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28600" y="914400"/>
            <a:ext cx="7077579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endPara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main(){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a [4] = {1, 2, 3, 4};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x = 5;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a [4] = 11; // buffer overflow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("x: %d\n", x); </a:t>
            </a: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("a[10000]: %d\n", a[100000]); //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segfault</a:t>
            </a:r>
            <a:endPara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/>
            <a:endParaRPr lang="en-US" sz="18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/>
            <a:r>
              <a:rPr lang="en-US" sz="1800" b="1" dirty="0">
                <a:latin typeface="+mn-lt"/>
                <a:cs typeface="Courier New" panose="02070309020205020404" pitchFamily="49" charset="0"/>
              </a:rPr>
              <a:t>Compile with: </a:t>
            </a:r>
            <a:r>
              <a:rPr lang="en-US" sz="18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gcc</a:t>
            </a:r>
            <a:r>
              <a:rPr lang="en-US" sz="18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–m32 </a:t>
            </a:r>
          </a:p>
        </p:txBody>
      </p:sp>
    </p:spTree>
    <p:extLst>
      <p:ext uri="{BB962C8B-B14F-4D97-AF65-F5344CB8AC3E}">
        <p14:creationId xmlns:p14="http://schemas.microsoft.com/office/powerpoint/2010/main" val="484514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in C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 lets us talk about and manipulate pointers</a:t>
            </a:r>
            <a:br>
              <a:rPr lang="en-US"/>
            </a:br>
            <a:r>
              <a:rPr lang="en-US"/>
              <a:t>as variables and in expressions.</a:t>
            </a:r>
          </a:p>
          <a:p>
            <a:endParaRPr lang="en-US"/>
          </a:p>
          <a:p>
            <a:r>
              <a:rPr lang="en-US">
                <a:solidFill>
                  <a:srgbClr val="CE0000"/>
                </a:solidFill>
              </a:rPr>
              <a:t>Declaration</a:t>
            </a:r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 New" charset="0"/>
              </a:rPr>
              <a:t>int *p;</a:t>
            </a:r>
            <a:r>
              <a:rPr lang="en-US">
                <a:latin typeface="Courier New" charset="0"/>
              </a:rPr>
              <a:t>  </a:t>
            </a:r>
            <a:r>
              <a:rPr lang="en-US" sz="2000">
                <a:latin typeface="Courier New" charset="0"/>
              </a:rPr>
              <a:t>/* p is a pointer to an int */</a:t>
            </a:r>
            <a:br>
              <a:rPr lang="en-US" sz="2000">
                <a:latin typeface="CourierPS" charset="0"/>
              </a:rPr>
            </a:br>
            <a:endParaRPr lang="en-US" sz="2000">
              <a:latin typeface="CourierPS" charset="0"/>
            </a:endParaRPr>
          </a:p>
          <a:p>
            <a:r>
              <a:rPr lang="en-US" sz="2000"/>
              <a:t>A pointer in C is always a pointer to a particular data type:</a:t>
            </a:r>
            <a:br>
              <a:rPr lang="en-US" sz="2000"/>
            </a:br>
            <a:r>
              <a:rPr lang="en-US" sz="2000">
                <a:latin typeface="Courier New" charset="0"/>
              </a:rPr>
              <a:t>int*</a:t>
            </a:r>
            <a:r>
              <a:rPr lang="en-US" sz="2000"/>
              <a:t>, </a:t>
            </a:r>
            <a:r>
              <a:rPr lang="en-US" sz="2000">
                <a:latin typeface="Courier New" charset="0"/>
              </a:rPr>
              <a:t>double*</a:t>
            </a:r>
            <a:r>
              <a:rPr lang="en-US" sz="2000"/>
              <a:t>, </a:t>
            </a:r>
            <a:r>
              <a:rPr lang="en-US" sz="2000">
                <a:latin typeface="Courier New" charset="0"/>
              </a:rPr>
              <a:t>char*</a:t>
            </a:r>
            <a:r>
              <a:rPr lang="en-US" sz="2000"/>
              <a:t>, etc.</a:t>
            </a:r>
          </a:p>
          <a:p>
            <a:endParaRPr lang="en-US" sz="2000"/>
          </a:p>
          <a:p>
            <a:r>
              <a:rPr lang="en-US">
                <a:solidFill>
                  <a:srgbClr val="CE0000"/>
                </a:solidFill>
              </a:rPr>
              <a:t>Operators</a:t>
            </a:r>
            <a:endParaRPr lang="en-US"/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PS" charset="0"/>
              </a:rPr>
              <a:t>*p</a:t>
            </a:r>
            <a:r>
              <a:rPr lang="en-US">
                <a:latin typeface="CourierPS" charset="0"/>
              </a:rPr>
              <a:t>  </a:t>
            </a:r>
            <a:r>
              <a:rPr lang="en-US"/>
              <a:t>-- returns the value pointed to by p</a:t>
            </a:r>
          </a:p>
          <a:p>
            <a:r>
              <a:rPr lang="en-US"/>
              <a:t>	</a:t>
            </a:r>
            <a:r>
              <a:rPr lang="en-US">
                <a:solidFill>
                  <a:srgbClr val="009900"/>
                </a:solidFill>
                <a:latin typeface="CourierPS" charset="0"/>
              </a:rPr>
              <a:t>&amp;z</a:t>
            </a:r>
            <a:r>
              <a:rPr lang="en-US">
                <a:latin typeface="CourierPS" charset="0"/>
              </a:rPr>
              <a:t>  </a:t>
            </a:r>
            <a:r>
              <a:rPr lang="en-US"/>
              <a:t>-- returns the address of variable z</a:t>
            </a:r>
          </a:p>
        </p:txBody>
      </p:sp>
    </p:spTree>
    <p:extLst>
      <p:ext uri="{BB962C8B-B14F-4D97-AF65-F5344CB8AC3E}">
        <p14:creationId xmlns:p14="http://schemas.microsoft.com/office/powerpoint/2010/main" val="4129224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52500"/>
            <a:ext cx="11582400" cy="4953000"/>
          </a:xfrm>
        </p:spPr>
        <p:txBody>
          <a:bodyPr/>
          <a:lstStyle/>
          <a:p>
            <a:r>
              <a:rPr lang="en-US" dirty="0">
                <a:latin typeface="Courier New" charset="0"/>
              </a:rPr>
              <a:t>int 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;</a:t>
            </a:r>
          </a:p>
          <a:p>
            <a:r>
              <a:rPr lang="en-US" dirty="0">
                <a:latin typeface="Courier New" charset="0"/>
              </a:rPr>
              <a:t>int *</a:t>
            </a:r>
            <a:r>
              <a:rPr lang="en-US" dirty="0" err="1">
                <a:latin typeface="Courier New" charset="0"/>
              </a:rPr>
              <a:t>ptr</a:t>
            </a:r>
            <a:r>
              <a:rPr lang="en-US" dirty="0">
                <a:latin typeface="Courier New" charset="0"/>
              </a:rPr>
              <a:t>;</a:t>
            </a:r>
          </a:p>
          <a:p>
            <a:endParaRPr lang="en-US" dirty="0">
              <a:latin typeface="Courier New" charset="0"/>
            </a:endParaRPr>
          </a:p>
          <a:p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 = 4;</a:t>
            </a:r>
          </a:p>
          <a:p>
            <a:r>
              <a:rPr lang="en-US" dirty="0" err="1">
                <a:latin typeface="Courier New" charset="0"/>
              </a:rPr>
              <a:t>ptr</a:t>
            </a:r>
            <a:r>
              <a:rPr lang="en-US" dirty="0">
                <a:latin typeface="Courier New" charset="0"/>
              </a:rPr>
              <a:t> = &amp;</a:t>
            </a:r>
            <a:r>
              <a:rPr lang="en-US" dirty="0" err="1">
                <a:latin typeface="Courier New" charset="0"/>
              </a:rPr>
              <a:t>i</a:t>
            </a:r>
            <a:r>
              <a:rPr lang="en-US" dirty="0">
                <a:latin typeface="Courier New" charset="0"/>
              </a:rPr>
              <a:t>;</a:t>
            </a:r>
          </a:p>
          <a:p>
            <a:r>
              <a:rPr lang="en-US" dirty="0">
                <a:latin typeface="Courier New" charset="0"/>
              </a:rPr>
              <a:t>*</a:t>
            </a:r>
            <a:r>
              <a:rPr lang="en-US" dirty="0" err="1">
                <a:latin typeface="Courier New" charset="0"/>
              </a:rPr>
              <a:t>ptr</a:t>
            </a:r>
            <a:r>
              <a:rPr lang="en-US" dirty="0">
                <a:latin typeface="Courier New" charset="0"/>
              </a:rPr>
              <a:t> = *</a:t>
            </a:r>
            <a:r>
              <a:rPr lang="en-US" dirty="0" err="1">
                <a:latin typeface="Courier New" charset="0"/>
              </a:rPr>
              <a:t>ptr</a:t>
            </a:r>
            <a:r>
              <a:rPr lang="en-US" dirty="0">
                <a:latin typeface="Courier New" charset="0"/>
              </a:rPr>
              <a:t> + 1;</a:t>
            </a:r>
            <a:endParaRPr lang="en-US" dirty="0">
              <a:latin typeface="CourierPS" charset="0"/>
            </a:endParaRPr>
          </a:p>
        </p:txBody>
      </p:sp>
      <p:sp>
        <p:nvSpPr>
          <p:cNvPr id="243716" name="Text Box 4"/>
          <p:cNvSpPr txBox="1">
            <a:spLocks noChangeArrowheads="1"/>
          </p:cNvSpPr>
          <p:nvPr/>
        </p:nvSpPr>
        <p:spPr bwMode="auto">
          <a:xfrm>
            <a:off x="2760585" y="1600200"/>
            <a:ext cx="4520020" cy="646331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store the value 4 into the memory location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associated with i</a:t>
            </a:r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3159982" y="2514600"/>
            <a:ext cx="3873626" cy="646331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store the address of i into the 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memory location associated with ptr</a:t>
            </a:r>
          </a:p>
        </p:txBody>
      </p:sp>
      <p:sp>
        <p:nvSpPr>
          <p:cNvPr id="243718" name="Text Box 6"/>
          <p:cNvSpPr txBox="1">
            <a:spLocks noChangeArrowheads="1"/>
          </p:cNvSpPr>
          <p:nvPr/>
        </p:nvSpPr>
        <p:spPr bwMode="auto">
          <a:xfrm>
            <a:off x="2549109" y="4191000"/>
            <a:ext cx="3152273" cy="646331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read the contents of memory</a:t>
            </a:r>
            <a:b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at the address stored in ptr</a:t>
            </a:r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 flipH="1">
            <a:off x="1736057" y="1900237"/>
            <a:ext cx="1066800" cy="533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 flipH="1">
            <a:off x="2421857" y="2890837"/>
            <a:ext cx="762000" cy="152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 flipH="1" flipV="1">
            <a:off x="2498057" y="3729037"/>
            <a:ext cx="381000" cy="4572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582843" y="5029200"/>
            <a:ext cx="3090654" cy="646331"/>
          </a:xfrm>
          <a:prstGeom prst="rect">
            <a:avLst/>
          </a:prstGeom>
          <a:noFill/>
          <a:ln w="9525">
            <a:solidFill>
              <a:srgbClr val="CE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store the result into memory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CE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at the address stored in ptr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 flipV="1">
            <a:off x="897857" y="3729037"/>
            <a:ext cx="152400" cy="1295400"/>
          </a:xfrm>
          <a:prstGeom prst="line">
            <a:avLst/>
          </a:prstGeom>
          <a:noFill/>
          <a:ln w="25400">
            <a:solidFill>
              <a:srgbClr val="CE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257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Address vs. Value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599" y="822495"/>
            <a:ext cx="8766964" cy="5486400"/>
          </a:xfrm>
        </p:spPr>
        <p:txBody>
          <a:bodyPr/>
          <a:lstStyle/>
          <a:p>
            <a:r>
              <a:rPr lang="en-US" dirty="0"/>
              <a:t>Sometimes we want to deal with the </a:t>
            </a:r>
            <a:r>
              <a:rPr lang="en-US" u="sng" dirty="0">
                <a:solidFill>
                  <a:srgbClr val="CE0000"/>
                </a:solidFill>
              </a:rPr>
              <a:t>address </a:t>
            </a:r>
            <a:r>
              <a:rPr lang="en-US" dirty="0"/>
              <a:t>of a memory location, rather than the </a:t>
            </a:r>
            <a:r>
              <a:rPr lang="en-US" u="sng" dirty="0">
                <a:solidFill>
                  <a:srgbClr val="CE0000"/>
                </a:solidFill>
              </a:rPr>
              <a:t>value</a:t>
            </a:r>
            <a:r>
              <a:rPr lang="en-US" dirty="0"/>
              <a:t> it contains.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void foo(int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foo_x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, int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foo_py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){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foo_x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+= 1;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*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foo_py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+= 1;</a:t>
            </a:r>
            <a:br>
              <a:rPr lang="en-US" sz="2000" dirty="0">
                <a:solidFill>
                  <a:schemeClr val="accent2"/>
                </a:solidFill>
                <a:latin typeface="Courier New" charset="0"/>
              </a:rPr>
            </a:b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int main(){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int x = 2;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int y = 5;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foo(x, &amp;y);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printf</a:t>
            </a:r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(“x: %d, y: %d\n”, x, y);</a:t>
            </a:r>
          </a:p>
          <a:p>
            <a:r>
              <a:rPr lang="en-US" sz="2000" dirty="0">
                <a:solidFill>
                  <a:schemeClr val="accent2"/>
                </a:solidFill>
                <a:latin typeface="Courier New" charset="0"/>
              </a:rPr>
              <a:t>}</a:t>
            </a:r>
          </a:p>
          <a:p>
            <a:r>
              <a:rPr lang="en-US" dirty="0"/>
              <a:t>When calling a function a copy of the arguments are passed to the function</a:t>
            </a:r>
          </a:p>
          <a:p>
            <a:r>
              <a:rPr lang="en-US" dirty="0"/>
              <a:t>If we want the argument to be changed we must pass its address</a:t>
            </a:r>
          </a:p>
          <a:p>
            <a:endParaRPr lang="en-US" dirty="0"/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10134600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11049000" y="25146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10453611" y="2601913"/>
            <a:ext cx="311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2</a:t>
            </a:r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101346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10134600" y="2971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10134600" y="3276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10134600" y="3581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10134600" y="407618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6" name="Line 12"/>
          <p:cNvSpPr>
            <a:spLocks noChangeShapeType="1"/>
          </p:cNvSpPr>
          <p:nvPr/>
        </p:nvSpPr>
        <p:spPr bwMode="auto">
          <a:xfrm>
            <a:off x="10134600" y="438098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7" name="Line 13"/>
          <p:cNvSpPr>
            <a:spLocks noChangeShapeType="1"/>
          </p:cNvSpPr>
          <p:nvPr/>
        </p:nvSpPr>
        <p:spPr bwMode="auto">
          <a:xfrm>
            <a:off x="10134600" y="468578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8" name="Line 14"/>
          <p:cNvSpPr>
            <a:spLocks noChangeShapeType="1"/>
          </p:cNvSpPr>
          <p:nvPr/>
        </p:nvSpPr>
        <p:spPr bwMode="auto">
          <a:xfrm>
            <a:off x="10134600" y="4990584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79" name="Line 15"/>
          <p:cNvSpPr>
            <a:spLocks noChangeShapeType="1"/>
          </p:cNvSpPr>
          <p:nvPr/>
        </p:nvSpPr>
        <p:spPr bwMode="auto">
          <a:xfrm>
            <a:off x="101346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680" name="Text Box 16"/>
          <p:cNvSpPr txBox="1">
            <a:spLocks noChangeArrowheads="1"/>
          </p:cNvSpPr>
          <p:nvPr/>
        </p:nvSpPr>
        <p:spPr bwMode="auto">
          <a:xfrm>
            <a:off x="10450436" y="2906713"/>
            <a:ext cx="311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5</a:t>
            </a:r>
          </a:p>
        </p:txBody>
      </p:sp>
      <p:sp>
        <p:nvSpPr>
          <p:cNvPr id="241683" name="Text Box 19"/>
          <p:cNvSpPr txBox="1">
            <a:spLocks noChangeArrowheads="1"/>
          </p:cNvSpPr>
          <p:nvPr/>
        </p:nvSpPr>
        <p:spPr bwMode="auto">
          <a:xfrm>
            <a:off x="10450436" y="4011097"/>
            <a:ext cx="311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2</a:t>
            </a:r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10205162" y="4315897"/>
            <a:ext cx="8050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x3103</a:t>
            </a:r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10999788" y="26717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x3100</a:t>
            </a:r>
          </a:p>
        </p:txBody>
      </p:sp>
      <p:sp>
        <p:nvSpPr>
          <p:cNvPr id="241688" name="Text Box 24"/>
          <p:cNvSpPr txBox="1">
            <a:spLocks noChangeArrowheads="1"/>
          </p:cNvSpPr>
          <p:nvPr/>
        </p:nvSpPr>
        <p:spPr bwMode="auto">
          <a:xfrm>
            <a:off x="10999788" y="29765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x3101</a:t>
            </a:r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10999788" y="3281363"/>
            <a:ext cx="666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x3102</a:t>
            </a:r>
          </a:p>
        </p:txBody>
      </p:sp>
      <p:sp>
        <p:nvSpPr>
          <p:cNvPr id="241691" name="Text Box 27"/>
          <p:cNvSpPr txBox="1">
            <a:spLocks noChangeArrowheads="1"/>
          </p:cNvSpPr>
          <p:nvPr/>
        </p:nvSpPr>
        <p:spPr bwMode="auto">
          <a:xfrm>
            <a:off x="10993439" y="4052411"/>
            <a:ext cx="6735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x310A</a:t>
            </a:r>
          </a:p>
        </p:txBody>
      </p:sp>
      <p:sp>
        <p:nvSpPr>
          <p:cNvPr id="241692" name="Text Box 28"/>
          <p:cNvSpPr txBox="1">
            <a:spLocks noChangeArrowheads="1"/>
          </p:cNvSpPr>
          <p:nvPr/>
        </p:nvSpPr>
        <p:spPr bwMode="auto">
          <a:xfrm>
            <a:off x="10994240" y="4357211"/>
            <a:ext cx="6719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x310B</a:t>
            </a:r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10993439" y="4662011"/>
            <a:ext cx="67358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x310C</a:t>
            </a:r>
          </a:p>
        </p:txBody>
      </p:sp>
      <p:sp>
        <p:nvSpPr>
          <p:cNvPr id="241695" name="Rectangle 31"/>
          <p:cNvSpPr>
            <a:spLocks noChangeArrowheads="1"/>
          </p:cNvSpPr>
          <p:nvPr/>
        </p:nvSpPr>
        <p:spPr bwMode="auto">
          <a:xfrm>
            <a:off x="8981354" y="2598361"/>
            <a:ext cx="32599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x</a:t>
            </a:r>
          </a:p>
        </p:txBody>
      </p:sp>
      <p:sp>
        <p:nvSpPr>
          <p:cNvPr id="241699" name="Line 35"/>
          <p:cNvSpPr>
            <a:spLocks noChangeShapeType="1"/>
          </p:cNvSpPr>
          <p:nvPr/>
        </p:nvSpPr>
        <p:spPr bwMode="auto">
          <a:xfrm flipV="1">
            <a:off x="9300364" y="2819400"/>
            <a:ext cx="834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701" name="Text Box 37"/>
          <p:cNvSpPr txBox="1">
            <a:spLocks noChangeArrowheads="1"/>
          </p:cNvSpPr>
          <p:nvPr/>
        </p:nvSpPr>
        <p:spPr bwMode="auto">
          <a:xfrm>
            <a:off x="10363200" y="1371601"/>
            <a:ext cx="1087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address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702" name="Line 38"/>
          <p:cNvSpPr>
            <a:spLocks noChangeShapeType="1"/>
          </p:cNvSpPr>
          <p:nvPr/>
        </p:nvSpPr>
        <p:spPr bwMode="auto">
          <a:xfrm>
            <a:off x="11353800" y="1752600"/>
            <a:ext cx="0" cy="914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703" name="Text Box 39"/>
          <p:cNvSpPr txBox="1">
            <a:spLocks noChangeArrowheads="1"/>
          </p:cNvSpPr>
          <p:nvPr/>
        </p:nvSpPr>
        <p:spPr bwMode="auto">
          <a:xfrm>
            <a:off x="10201276" y="1905001"/>
            <a:ext cx="792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value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1704" name="Line 40"/>
          <p:cNvSpPr>
            <a:spLocks noChangeShapeType="1"/>
          </p:cNvSpPr>
          <p:nvPr/>
        </p:nvSpPr>
        <p:spPr bwMode="auto">
          <a:xfrm>
            <a:off x="10668000" y="2286000"/>
            <a:ext cx="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1" name="Rectangle 31">
            <a:extLst>
              <a:ext uri="{FF2B5EF4-FFF2-40B4-BE49-F238E27FC236}">
                <a16:creationId xmlns:a16="http://schemas.microsoft.com/office/drawing/2014/main" id="{FBD9ACF8-C635-48B8-A41F-06EB8C113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4372" y="3047999"/>
            <a:ext cx="325991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y</a:t>
            </a:r>
          </a:p>
        </p:txBody>
      </p:sp>
      <p:sp>
        <p:nvSpPr>
          <p:cNvPr id="42" name="Line 35">
            <a:extLst>
              <a:ext uri="{FF2B5EF4-FFF2-40B4-BE49-F238E27FC236}">
                <a16:creationId xmlns:a16="http://schemas.microsoft.com/office/drawing/2014/main" id="{84104FA8-1704-4461-B5E1-10BA1AB1E3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300363" y="3200399"/>
            <a:ext cx="834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3" name="Rectangle 31">
            <a:extLst>
              <a:ext uri="{FF2B5EF4-FFF2-40B4-BE49-F238E27FC236}">
                <a16:creationId xmlns:a16="http://schemas.microsoft.com/office/drawing/2014/main" id="{13319381-1B74-460E-8B83-B19599DC9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43890" y="4065449"/>
            <a:ext cx="617538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foo_x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4" name="Line 35">
            <a:extLst>
              <a:ext uri="{FF2B5EF4-FFF2-40B4-BE49-F238E27FC236}">
                <a16:creationId xmlns:a16="http://schemas.microsoft.com/office/drawing/2014/main" id="{527463DC-BD6D-4C15-ACC5-2ABD1B262F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61427" y="4217849"/>
            <a:ext cx="834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5" name="Rectangle 31">
            <a:extLst>
              <a:ext uri="{FF2B5EF4-FFF2-40B4-BE49-F238E27FC236}">
                <a16:creationId xmlns:a16="http://schemas.microsoft.com/office/drawing/2014/main" id="{9AD73D74-0BB9-41AA-8150-F2D970078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4457184"/>
            <a:ext cx="67929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foo_py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6" name="Line 35">
            <a:extLst>
              <a:ext uri="{FF2B5EF4-FFF2-40B4-BE49-F238E27FC236}">
                <a16:creationId xmlns:a16="http://schemas.microsoft.com/office/drawing/2014/main" id="{66626AE4-7543-4DF1-9F6C-CD1E4FD261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289897" y="4609584"/>
            <a:ext cx="83423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66CD9A-3DCE-4B03-B797-BCCF3A9F37B6}"/>
              </a:ext>
            </a:extLst>
          </p:cNvPr>
          <p:cNvSpPr txBox="1"/>
          <p:nvPr/>
        </p:nvSpPr>
        <p:spPr>
          <a:xfrm>
            <a:off x="11138664" y="3573281"/>
            <a:ext cx="553998" cy="461665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72645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Another Need for Addresses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 the following function that's supposed to swap the values of its arguments.</a:t>
            </a:r>
          </a:p>
          <a:p>
            <a:endParaRPr lang="en-US" dirty="0"/>
          </a:p>
          <a:p>
            <a:r>
              <a:rPr lang="en-US" sz="2000" dirty="0">
                <a:latin typeface="Courier New" charset="0"/>
              </a:rPr>
              <a:t>void swap(int 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, int 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)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{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int </a:t>
            </a:r>
            <a:r>
              <a:rPr lang="en-US" sz="2000" dirty="0" err="1">
                <a:latin typeface="Courier New" charset="0"/>
              </a:rPr>
              <a:t>tempVal</a:t>
            </a:r>
            <a:r>
              <a:rPr lang="en-US" sz="2000" dirty="0">
                <a:latin typeface="Courier New" charset="0"/>
              </a:rPr>
              <a:t> = 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 = 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 = </a:t>
            </a:r>
            <a:r>
              <a:rPr lang="en-US" sz="2000" dirty="0" err="1">
                <a:latin typeface="Courier New" charset="0"/>
              </a:rPr>
              <a:t>tempVal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>
              <a:latin typeface="Courier New" charset="0"/>
            </a:endParaRPr>
          </a:p>
          <a:p>
            <a:r>
              <a:rPr lang="en-US" sz="2000" dirty="0">
                <a:latin typeface="Courier New" charset="0"/>
              </a:rPr>
              <a:t>int main(){</a:t>
            </a:r>
          </a:p>
          <a:p>
            <a:r>
              <a:rPr lang="en-US" sz="2000" dirty="0">
                <a:latin typeface="Courier New" charset="0"/>
              </a:rPr>
              <a:t>  int x = 2;</a:t>
            </a:r>
          </a:p>
          <a:p>
            <a:r>
              <a:rPr lang="en-US" sz="2000" dirty="0">
                <a:latin typeface="Courier New" charset="0"/>
              </a:rPr>
              <a:t>  int y = 6;</a:t>
            </a:r>
          </a:p>
          <a:p>
            <a:r>
              <a:rPr lang="en-US" sz="2000" dirty="0">
                <a:latin typeface="Courier New" charset="0"/>
              </a:rPr>
              <a:t>  swap(x, y);</a:t>
            </a:r>
          </a:p>
          <a:p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(“%d %d\n”, x, y);</a:t>
            </a:r>
          </a:p>
          <a:p>
            <a:r>
              <a:rPr lang="en-US" sz="2000" dirty="0">
                <a:latin typeface="Courier New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993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Pointers as Arguments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Passing a pointer into a function allows the function </a:t>
            </a:r>
            <a:br>
              <a:rPr lang="en-US" dirty="0"/>
            </a:br>
            <a:r>
              <a:rPr lang="en-US" dirty="0"/>
              <a:t>to read/change memory outside its activation record.</a:t>
            </a:r>
          </a:p>
          <a:p>
            <a:endParaRPr lang="en-US" dirty="0">
              <a:latin typeface="Courier New" charset="0"/>
            </a:endParaRPr>
          </a:p>
          <a:p>
            <a:r>
              <a:rPr lang="en-US" sz="2000" dirty="0">
                <a:latin typeface="Courier New" charset="0"/>
              </a:rPr>
              <a:t>void </a:t>
            </a:r>
            <a:r>
              <a:rPr lang="en-US" sz="2000" dirty="0" err="1">
                <a:latin typeface="Courier New" charset="0"/>
              </a:rPr>
              <a:t>new_swap</a:t>
            </a:r>
            <a:r>
              <a:rPr lang="en-US" sz="2000" dirty="0">
                <a:latin typeface="Courier New" charset="0"/>
              </a:rPr>
              <a:t>(int *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, int *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)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{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int </a:t>
            </a:r>
            <a:r>
              <a:rPr lang="en-US" sz="2000" dirty="0" err="1">
                <a:latin typeface="Courier New" charset="0"/>
              </a:rPr>
              <a:t>tempVal</a:t>
            </a:r>
            <a:r>
              <a:rPr lang="en-US" sz="2000" dirty="0">
                <a:latin typeface="Courier New" charset="0"/>
              </a:rPr>
              <a:t> = *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*</a:t>
            </a:r>
            <a:r>
              <a:rPr lang="en-US" sz="2000" dirty="0" err="1">
                <a:latin typeface="Courier New" charset="0"/>
              </a:rPr>
              <a:t>firstVal</a:t>
            </a:r>
            <a:r>
              <a:rPr lang="en-US" sz="2000" dirty="0">
                <a:latin typeface="Courier New" charset="0"/>
              </a:rPr>
              <a:t> = *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  *</a:t>
            </a:r>
            <a:r>
              <a:rPr lang="en-US" sz="2000" dirty="0" err="1">
                <a:latin typeface="Courier New" charset="0"/>
              </a:rPr>
              <a:t>secondVal</a:t>
            </a:r>
            <a:r>
              <a:rPr lang="en-US" sz="2000" dirty="0">
                <a:latin typeface="Courier New" charset="0"/>
              </a:rPr>
              <a:t> = </a:t>
            </a:r>
            <a:r>
              <a:rPr lang="en-US" sz="2000" dirty="0" err="1">
                <a:latin typeface="Courier New" charset="0"/>
              </a:rPr>
              <a:t>tempVal</a:t>
            </a:r>
            <a:r>
              <a:rPr lang="en-US" sz="2000" dirty="0">
                <a:latin typeface="Courier New" charset="0"/>
              </a:rPr>
              <a:t>;</a:t>
            </a:r>
            <a:br>
              <a:rPr lang="en-US" sz="2000" dirty="0">
                <a:latin typeface="Courier New" charset="0"/>
              </a:rPr>
            </a:br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>
              <a:latin typeface="Courier New" charset="0"/>
            </a:endParaRPr>
          </a:p>
          <a:p>
            <a:r>
              <a:rPr lang="en-US" sz="2000" dirty="0">
                <a:latin typeface="Courier New" charset="0"/>
              </a:rPr>
              <a:t>int main(){</a:t>
            </a:r>
          </a:p>
          <a:p>
            <a:r>
              <a:rPr lang="en-US" sz="2000" dirty="0">
                <a:latin typeface="Courier New" charset="0"/>
              </a:rPr>
              <a:t>  int x = 2;</a:t>
            </a:r>
          </a:p>
          <a:p>
            <a:r>
              <a:rPr lang="en-US" sz="2000" dirty="0">
                <a:latin typeface="Courier New" charset="0"/>
              </a:rPr>
              <a:t>  int y = 6;</a:t>
            </a:r>
          </a:p>
          <a:p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new_swap</a:t>
            </a:r>
            <a:r>
              <a:rPr lang="en-US" sz="2000" dirty="0">
                <a:latin typeface="Courier New" charset="0"/>
              </a:rPr>
              <a:t>(&amp;x, &amp;y);</a:t>
            </a:r>
          </a:p>
          <a:p>
            <a:r>
              <a:rPr lang="en-US" sz="2000" dirty="0">
                <a:latin typeface="Courier New" charset="0"/>
              </a:rPr>
              <a:t>  </a:t>
            </a:r>
            <a:r>
              <a:rPr lang="en-US" sz="2000" dirty="0" err="1">
                <a:latin typeface="Courier New" charset="0"/>
              </a:rPr>
              <a:t>printf</a:t>
            </a:r>
            <a:r>
              <a:rPr lang="en-US" sz="2000" dirty="0">
                <a:latin typeface="Courier New" charset="0"/>
              </a:rPr>
              <a:t>(“%d %d\n”, x, y);</a:t>
            </a:r>
          </a:p>
          <a:p>
            <a:r>
              <a:rPr lang="en-US" sz="2000" dirty="0">
                <a:latin typeface="Courier New" charset="0"/>
              </a:rPr>
              <a:t>}</a:t>
            </a:r>
          </a:p>
          <a:p>
            <a:endParaRPr lang="en-US" sz="2000" dirty="0">
              <a:latin typeface="CourierPS" charset="0"/>
            </a:endParaRP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6479463" y="4114800"/>
            <a:ext cx="4054315" cy="1938992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Arguments are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integer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pointers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Caller passes </a:t>
            </a:r>
            <a:r>
              <a:rPr kumimoji="0" lang="en-US" sz="2400" b="1" i="0" u="sng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addresses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of variables that it wants</a:t>
            </a:r>
            <a:b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function to change.</a:t>
            </a:r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 flipV="1">
            <a:off x="7162800" y="2895600"/>
            <a:ext cx="533400" cy="121920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84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Null Pointer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Sometimes we want a pointer that points to nothing.</a:t>
            </a:r>
          </a:p>
          <a:p>
            <a:r>
              <a:rPr lang="en-US" dirty="0"/>
              <a:t>In other words, we declare a pointer, but we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re not ready</a:t>
            </a:r>
            <a:br>
              <a:rPr lang="en-US" dirty="0"/>
            </a:br>
            <a:r>
              <a:rPr lang="en-US" dirty="0"/>
              <a:t>to actually point to something yet.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int *p;</a:t>
            </a:r>
            <a:r>
              <a:rPr lang="en-US" dirty="0">
                <a:latin typeface="Courier New" charset="0"/>
              </a:rPr>
              <a:t>  </a:t>
            </a:r>
            <a:br>
              <a:rPr lang="en-US" dirty="0">
                <a:latin typeface="Courier New" charset="0"/>
              </a:rPr>
            </a:br>
            <a:r>
              <a:rPr lang="en-US" dirty="0">
                <a:latin typeface="Courier New" charset="0"/>
              </a:rPr>
              <a:t>	</a:t>
            </a:r>
            <a:r>
              <a:rPr lang="en-US" dirty="0">
                <a:solidFill>
                  <a:srgbClr val="009900"/>
                </a:solidFill>
                <a:latin typeface="Courier New" charset="0"/>
              </a:rPr>
              <a:t>p = NULL;  </a:t>
            </a:r>
            <a:r>
              <a:rPr lang="en-US" dirty="0">
                <a:latin typeface="Courier New" charset="0"/>
              </a:rPr>
              <a:t>/* p is a null pointer */</a:t>
            </a:r>
          </a:p>
          <a:p>
            <a:endParaRPr lang="en-US" dirty="0">
              <a:latin typeface="Courier New" charset="0"/>
            </a:endParaRPr>
          </a:p>
          <a:p>
            <a:r>
              <a:rPr lang="en-US" dirty="0">
                <a:latin typeface="Courier New" charset="0"/>
              </a:rPr>
              <a:t>NULL </a:t>
            </a:r>
            <a:r>
              <a:rPr lang="en-US" dirty="0"/>
              <a:t>is a predefined macro that contains a value that</a:t>
            </a:r>
            <a:br>
              <a:rPr lang="en-US" dirty="0"/>
            </a:br>
            <a:r>
              <a:rPr lang="en-US" dirty="0"/>
              <a:t>a non-null pointer should never hold.</a:t>
            </a:r>
          </a:p>
          <a:p>
            <a:pPr lvl="1"/>
            <a:r>
              <a:rPr lang="en-US" dirty="0"/>
              <a:t>Often, NULL = 0, because Address 0 is not a legal address</a:t>
            </a:r>
            <a:br>
              <a:rPr lang="en-US" dirty="0"/>
            </a:br>
            <a:r>
              <a:rPr lang="en-US" dirty="0"/>
              <a:t>for most programs on most platforms.</a:t>
            </a:r>
          </a:p>
          <a:p>
            <a:pPr lvl="1"/>
            <a:r>
              <a:rPr lang="en-US" dirty="0"/>
              <a:t>NULL defined in </a:t>
            </a:r>
            <a:r>
              <a:rPr lang="en-US" dirty="0" err="1"/>
              <a:t>stdio.h</a:t>
            </a:r>
            <a:r>
              <a:rPr lang="en-US" dirty="0"/>
              <a:t> along with other standard header files</a:t>
            </a:r>
          </a:p>
        </p:txBody>
      </p:sp>
    </p:spTree>
    <p:extLst>
      <p:ext uri="{BB962C8B-B14F-4D97-AF65-F5344CB8AC3E}">
        <p14:creationId xmlns:p14="http://schemas.microsoft.com/office/powerpoint/2010/main" val="1595208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Arguments for Results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71550"/>
            <a:ext cx="8153400" cy="5105400"/>
          </a:xfrm>
        </p:spPr>
        <p:txBody>
          <a:bodyPr/>
          <a:lstStyle/>
          <a:p>
            <a:r>
              <a:rPr lang="en-US" dirty="0"/>
              <a:t>Pass address of variable where you want result stored</a:t>
            </a:r>
          </a:p>
          <a:p>
            <a:pPr lvl="1"/>
            <a:r>
              <a:rPr lang="en-US" dirty="0"/>
              <a:t>Useful for multiple results</a:t>
            </a:r>
          </a:p>
          <a:p>
            <a:pPr lvl="2"/>
            <a:r>
              <a:rPr lang="en-US" dirty="0"/>
              <a:t>return value via pointer</a:t>
            </a:r>
          </a:p>
          <a:p>
            <a:pPr lvl="2"/>
            <a:r>
              <a:rPr lang="en-US" dirty="0"/>
              <a:t>return status code as function result</a:t>
            </a:r>
          </a:p>
          <a:p>
            <a:endParaRPr lang="en-US" dirty="0"/>
          </a:p>
          <a:p>
            <a:r>
              <a:rPr lang="en-US" dirty="0"/>
              <a:t>This solves the mystery of why </a:t>
            </a:r>
            <a:r>
              <a:rPr lang="ja-JP" altLang="en-US" dirty="0">
                <a:latin typeface="Arial"/>
              </a:rPr>
              <a:t>‘</a:t>
            </a:r>
            <a:r>
              <a:rPr lang="en-US" dirty="0"/>
              <a:t>&amp;</a:t>
            </a:r>
            <a:r>
              <a:rPr lang="ja-JP" altLang="en-US" dirty="0">
                <a:latin typeface="Arial"/>
              </a:rPr>
              <a:t>’</a:t>
            </a:r>
            <a:r>
              <a:rPr lang="en-US" dirty="0"/>
              <a:t> with argument to </a:t>
            </a:r>
            <a:r>
              <a:rPr lang="en-US" dirty="0" err="1"/>
              <a:t>scanf</a:t>
            </a:r>
            <a:r>
              <a:rPr lang="en-US" dirty="0"/>
              <a:t>:</a:t>
            </a:r>
          </a:p>
          <a:p>
            <a:r>
              <a:rPr lang="en-US" dirty="0"/>
              <a:t>	</a:t>
            </a:r>
            <a:r>
              <a:rPr lang="en-US" dirty="0" err="1">
                <a:solidFill>
                  <a:srgbClr val="009900"/>
                </a:solidFill>
                <a:latin typeface="CourierPS" charset="0"/>
              </a:rPr>
              <a:t>scanf</a:t>
            </a:r>
            <a:r>
              <a:rPr lang="en-US" dirty="0">
                <a:solidFill>
                  <a:srgbClr val="009900"/>
                </a:solidFill>
                <a:latin typeface="CourierPS" charset="0"/>
              </a:rPr>
              <a:t>("%d ", &amp;</a:t>
            </a:r>
            <a:r>
              <a:rPr lang="en-US" dirty="0" err="1">
                <a:solidFill>
                  <a:srgbClr val="009900"/>
                </a:solidFill>
                <a:latin typeface="CourierPS" charset="0"/>
              </a:rPr>
              <a:t>dataIn</a:t>
            </a:r>
            <a:r>
              <a:rPr lang="en-US" dirty="0">
                <a:solidFill>
                  <a:srgbClr val="009900"/>
                </a:solidFill>
                <a:latin typeface="CourierPS" charset="0"/>
              </a:rPr>
              <a:t>);</a:t>
            </a:r>
            <a:endParaRPr lang="en-US" dirty="0">
              <a:latin typeface="CourierPS" charset="0"/>
            </a:endParaRP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971800" y="5493603"/>
            <a:ext cx="3645550" cy="83099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read a decimal integer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</a:b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Tahoma" charset="0"/>
                <a:ea typeface="ＭＳ Ｐゴシック" charset="0"/>
                <a:cs typeface="+mn-cs"/>
              </a:rPr>
              <a:t>and store in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Courier New" charset="0"/>
                <a:ea typeface="ＭＳ Ｐゴシック" charset="0"/>
                <a:cs typeface="+mn-cs"/>
              </a:rPr>
              <a:t>dataIn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 flipH="1" flipV="1">
            <a:off x="4304801" y="4419600"/>
            <a:ext cx="457200" cy="914400"/>
          </a:xfrm>
          <a:prstGeom prst="line">
            <a:avLst/>
          </a:prstGeom>
          <a:noFill/>
          <a:ln w="9525">
            <a:solidFill>
              <a:srgbClr val="00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charset="0"/>
              <a:ea typeface="ＭＳ Ｐゴシック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003171"/>
      </p:ext>
    </p:extLst>
  </p:cSld>
  <p:clrMapOvr>
    <a:masterClrMapping/>
  </p:clrMapOvr>
</p:sld>
</file>

<file path=ppt/theme/theme1.xml><?xml version="1.0" encoding="utf-8"?>
<a:theme xmlns:a="http://schemas.openxmlformats.org/drawingml/2006/main" name="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attPatel">
  <a:themeElements>
    <a:clrScheme name="PattPat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ttPat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  <a:ea typeface="ＭＳ Ｐゴシック" charset="0"/>
          </a:defRPr>
        </a:defPPr>
      </a:lstStyle>
    </a:lnDef>
  </a:objectDefaults>
  <a:extraClrSchemeLst>
    <a:extraClrScheme>
      <a:clrScheme name="PattPat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ttPate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ttPate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C:\My Documents\ece206\mh-slides\PattPatel.pot</Template>
  <TotalTime>2759</TotalTime>
  <Words>1141</Words>
  <Application>Microsoft Office PowerPoint</Application>
  <PresentationFormat>Widescreen</PresentationFormat>
  <Paragraphs>319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Courier New</vt:lpstr>
      <vt:lpstr>CourierPS</vt:lpstr>
      <vt:lpstr>Franklin Gothic Book</vt:lpstr>
      <vt:lpstr>Garamond</vt:lpstr>
      <vt:lpstr>Tahoma</vt:lpstr>
      <vt:lpstr>Times New Roman</vt:lpstr>
      <vt:lpstr>Wingdings</vt:lpstr>
      <vt:lpstr>PattPatel</vt:lpstr>
      <vt:lpstr>1_PattPatel</vt:lpstr>
      <vt:lpstr>Chapter 16 Pointers and Arrays</vt:lpstr>
      <vt:lpstr>Pointers and Arrays</vt:lpstr>
      <vt:lpstr>Pointers in C</vt:lpstr>
      <vt:lpstr>Example</vt:lpstr>
      <vt:lpstr>Address vs. Value</vt:lpstr>
      <vt:lpstr>Another Need for Addresses</vt:lpstr>
      <vt:lpstr>Pointers as Arguments</vt:lpstr>
      <vt:lpstr>Null Pointer</vt:lpstr>
      <vt:lpstr>Using Arguments for Results</vt:lpstr>
      <vt:lpstr>Syntax for Pointer Operators</vt:lpstr>
      <vt:lpstr>Example using Pointers</vt:lpstr>
      <vt:lpstr>Arrays</vt:lpstr>
      <vt:lpstr>Array Syntax</vt:lpstr>
      <vt:lpstr>Array as a Local Variable</vt:lpstr>
      <vt:lpstr>Relationship between Arrays and Pointers</vt:lpstr>
      <vt:lpstr>Correspondence between Ptr and Array Notation</vt:lpstr>
      <vt:lpstr>Passing Arrays as Arguments</vt:lpstr>
      <vt:lpstr>A String is an Array of Characters</vt:lpstr>
      <vt:lpstr>I/O with Strings</vt:lpstr>
      <vt:lpstr>Common Pitfalls with Arrays in C</vt:lpstr>
      <vt:lpstr>Pointer Arithmetic</vt:lpstr>
      <vt:lpstr>Dynamic Allocation</vt:lpstr>
      <vt:lpstr>malloc</vt:lpstr>
      <vt:lpstr>Using malloc</vt:lpstr>
      <vt:lpstr>calloc</vt:lpstr>
      <vt:lpstr>Free</vt:lpstr>
      <vt:lpstr>Segmentation fault</vt:lpstr>
      <vt:lpstr>Example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Assembly Language</dc:title>
  <dc:creator>Greg Byrd</dc:creator>
  <cp:lastModifiedBy>Phil Sharp</cp:lastModifiedBy>
  <cp:revision>74</cp:revision>
  <cp:lastPrinted>1999-01-05T13:39:18Z</cp:lastPrinted>
  <dcterms:created xsi:type="dcterms:W3CDTF">2000-06-30T15:30:51Z</dcterms:created>
  <dcterms:modified xsi:type="dcterms:W3CDTF">2020-02-06T16:15:27Z</dcterms:modified>
</cp:coreProperties>
</file>