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0" r:id="rId1"/>
  </p:sldMasterIdLst>
  <p:notesMasterIdLst>
    <p:notesMasterId r:id="rId69"/>
  </p:notesMasterIdLst>
  <p:handoutMasterIdLst>
    <p:handoutMasterId r:id="rId70"/>
  </p:handoutMasterIdLst>
  <p:sldIdLst>
    <p:sldId id="285" r:id="rId2"/>
    <p:sldId id="289" r:id="rId3"/>
    <p:sldId id="261" r:id="rId4"/>
    <p:sldId id="264" r:id="rId5"/>
    <p:sldId id="256" r:id="rId6"/>
    <p:sldId id="260" r:id="rId7"/>
    <p:sldId id="290" r:id="rId8"/>
    <p:sldId id="291" r:id="rId9"/>
    <p:sldId id="257" r:id="rId10"/>
    <p:sldId id="259" r:id="rId11"/>
    <p:sldId id="288" r:id="rId12"/>
    <p:sldId id="292" r:id="rId13"/>
    <p:sldId id="293" r:id="rId14"/>
    <p:sldId id="294" r:id="rId15"/>
    <p:sldId id="296" r:id="rId16"/>
    <p:sldId id="303" r:id="rId17"/>
    <p:sldId id="304" r:id="rId18"/>
    <p:sldId id="306" r:id="rId19"/>
    <p:sldId id="307" r:id="rId20"/>
    <p:sldId id="317" r:id="rId21"/>
    <p:sldId id="318" r:id="rId22"/>
    <p:sldId id="283" r:id="rId23"/>
    <p:sldId id="327" r:id="rId24"/>
    <p:sldId id="328" r:id="rId25"/>
    <p:sldId id="329" r:id="rId26"/>
    <p:sldId id="330" r:id="rId27"/>
    <p:sldId id="284" r:id="rId28"/>
    <p:sldId id="331" r:id="rId29"/>
    <p:sldId id="286" r:id="rId30"/>
    <p:sldId id="332" r:id="rId31"/>
    <p:sldId id="333" r:id="rId32"/>
    <p:sldId id="334" r:id="rId33"/>
    <p:sldId id="335" r:id="rId34"/>
    <p:sldId id="336" r:id="rId35"/>
    <p:sldId id="337" r:id="rId36"/>
    <p:sldId id="338" r:id="rId37"/>
    <p:sldId id="339" r:id="rId38"/>
    <p:sldId id="287" r:id="rId39"/>
    <p:sldId id="340" r:id="rId40"/>
    <p:sldId id="341" r:id="rId41"/>
    <p:sldId id="342" r:id="rId42"/>
    <p:sldId id="301" r:id="rId43"/>
    <p:sldId id="302" r:id="rId44"/>
    <p:sldId id="311" r:id="rId45"/>
    <p:sldId id="343" r:id="rId46"/>
    <p:sldId id="344" r:id="rId47"/>
    <p:sldId id="345" r:id="rId48"/>
    <p:sldId id="346" r:id="rId49"/>
    <p:sldId id="347" r:id="rId50"/>
    <p:sldId id="348" r:id="rId51"/>
    <p:sldId id="349" r:id="rId52"/>
    <p:sldId id="350" r:id="rId53"/>
    <p:sldId id="295" r:id="rId54"/>
    <p:sldId id="351" r:id="rId55"/>
    <p:sldId id="297" r:id="rId56"/>
    <p:sldId id="298" r:id="rId57"/>
    <p:sldId id="300" r:id="rId58"/>
    <p:sldId id="352" r:id="rId59"/>
    <p:sldId id="353" r:id="rId60"/>
    <p:sldId id="354" r:id="rId61"/>
    <p:sldId id="355" r:id="rId62"/>
    <p:sldId id="356" r:id="rId63"/>
    <p:sldId id="357" r:id="rId64"/>
    <p:sldId id="358" r:id="rId65"/>
    <p:sldId id="359" r:id="rId66"/>
    <p:sldId id="360" r:id="rId67"/>
    <p:sldId id="361" r:id="rId68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8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CE0000"/>
    <a:srgbClr val="FF7C80"/>
    <a:srgbClr val="336699"/>
    <a:srgbClr val="6699FF"/>
    <a:srgbClr val="DDDDDD"/>
    <a:srgbClr val="EAEAEA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822"/>
    <p:restoredTop sz="91014"/>
  </p:normalViewPr>
  <p:slideViewPr>
    <p:cSldViewPr>
      <p:cViewPr>
        <p:scale>
          <a:sx n="85" d="100"/>
          <a:sy n="85" d="100"/>
        </p:scale>
        <p:origin x="3872" y="1528"/>
      </p:cViewPr>
      <p:guideLst>
        <p:guide orient="horz" pos="168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54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980" cy="48006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648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220" y="1"/>
            <a:ext cx="3170980" cy="48006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648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1141"/>
            <a:ext cx="3170980" cy="48006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648">
              <a:defRPr sz="1200"/>
            </a:lvl1pPr>
          </a:lstStyle>
          <a:p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220" y="9121141"/>
            <a:ext cx="3170980" cy="48006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648">
              <a:defRPr sz="1200"/>
            </a:lvl1pPr>
          </a:lstStyle>
          <a:p>
            <a:fld id="{595BABDE-BF51-BE4A-A11A-C892320534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9254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980" cy="48006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648">
              <a:defRPr sz="1200">
                <a:latin typeface="Garamond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220" y="1"/>
            <a:ext cx="3170980" cy="48006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648">
              <a:defRPr sz="1200">
                <a:latin typeface="Garamond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831" y="4560571"/>
            <a:ext cx="5365540" cy="432054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1141"/>
            <a:ext cx="3170980" cy="48006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648">
              <a:defRPr sz="1200">
                <a:latin typeface="Garamond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220" y="9121141"/>
            <a:ext cx="3170980" cy="48006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648">
              <a:defRPr sz="1200">
                <a:latin typeface="Garamond" charset="0"/>
              </a:defRPr>
            </a:lvl1pPr>
          </a:lstStyle>
          <a:p>
            <a:fld id="{29B8CFE5-37FC-2042-895A-D59122908D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27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64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4064" indent="-286179" defTabSz="96664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4715" indent="-228943" defTabSz="96664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2600" indent="-228943" defTabSz="96664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60486" indent="-228943" defTabSz="96664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8372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6258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34144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92029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70842C7-5A69-4B77-B626-3AA3F8604B0A}" type="slidenum">
              <a:rPr lang="en-US" altLang="en-US" smtClean="0">
                <a:latin typeface="Garamond" panose="02020404030301010803" pitchFamily="18" charset="0"/>
              </a:rPr>
              <a:pPr/>
              <a:t>2</a:t>
            </a:fld>
            <a:endParaRPr lang="en-US" altLang="en-US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6204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40C2D0-47F1-974C-978A-5E22BF6247D9}" type="slidenum">
              <a:rPr lang="en-US"/>
              <a:pPr/>
              <a:t>14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0775" y="700088"/>
            <a:ext cx="4651375" cy="34893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8573" y="4421949"/>
            <a:ext cx="5056637" cy="418799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87697" tIns="43849" rIns="87697" bIns="4384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5811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FF7600-A04A-554D-AC36-2B0A6EBFE087}" type="slidenum">
              <a:rPr lang="en-US"/>
              <a:pPr/>
              <a:t>15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0775" y="700088"/>
            <a:ext cx="4651375" cy="34893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8573" y="4421949"/>
            <a:ext cx="5056637" cy="418799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87697" tIns="43849" rIns="87697" bIns="4384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147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B8E698-7CE2-854D-99AD-C3DF1130C0A7}" type="slidenum">
              <a:rPr lang="en-US"/>
              <a:pPr/>
              <a:t>16</a:t>
            </a:fld>
            <a:endParaRPr lang="en-US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0775" y="700088"/>
            <a:ext cx="4651375" cy="34893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8573" y="4421949"/>
            <a:ext cx="5056637" cy="418799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87697" tIns="43849" rIns="87697" bIns="4384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0377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6AD76C-C272-3941-B509-8B16C1B5C256}" type="slidenum">
              <a:rPr lang="en-US"/>
              <a:pPr/>
              <a:t>17</a:t>
            </a:fld>
            <a:endParaRPr lang="en-US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0775" y="700088"/>
            <a:ext cx="4651375" cy="34893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8573" y="4421949"/>
            <a:ext cx="5056637" cy="418799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87697" tIns="43849" rIns="87697" bIns="4384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432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66D179-D847-C84B-8601-DD2C77A064DE}" type="slidenum">
              <a:rPr lang="en-US"/>
              <a:pPr/>
              <a:t>19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0775" y="700088"/>
            <a:ext cx="4651375" cy="34893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8573" y="4421949"/>
            <a:ext cx="5056637" cy="418799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87697" tIns="43849" rIns="87697" bIns="4384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9958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9889B8-D6EE-1C43-8D59-52084FAB4381}" type="slidenum">
              <a:rPr lang="en-US"/>
              <a:pPr/>
              <a:t>21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9769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2339C0-B1A3-40E0-8E57-55D91D97C3D5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44501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8414C7-8EF3-406F-8AFE-AEC8A40A4E95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7461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BF0833-7C45-AA4C-8797-AEA8AFFB4E46}" type="slidenum">
              <a:rPr lang="en-US"/>
              <a:pPr/>
              <a:t>3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681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DDAF6C-735A-D54F-9CEC-87DCA2652EA4}" type="slidenum">
              <a:rPr lang="en-US"/>
              <a:pPr/>
              <a:t>4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835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67EAB7-AE21-2D45-8AF2-0DF18BB6A42B}" type="slidenum">
              <a:rPr lang="en-US"/>
              <a:pPr/>
              <a:t>5</a:t>
            </a:fld>
            <a:endParaRPr lang="en-US"/>
          </a:p>
        </p:txBody>
      </p:sp>
      <p:sp>
        <p:nvSpPr>
          <p:cNvPr id="8909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90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004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FC8552-DC23-EF4D-A211-D3887DE8C594}" type="slidenum">
              <a:rPr lang="en-US"/>
              <a:pPr/>
              <a:t>8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7661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D73D2D-6BEC-DA44-82F7-A3CBF4A28560}" type="slidenum">
              <a:rPr lang="en-US"/>
              <a:pPr/>
              <a:t>9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532699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62CC9C-4CC8-2B40-9F9A-BC15D9585064}" type="slidenum">
              <a:rPr lang="en-US"/>
              <a:pPr/>
              <a:t>10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077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F6537B-94D9-DF42-B3E8-D896A8CB4BAE}" type="slidenum">
              <a:rPr lang="en-US"/>
              <a:pPr/>
              <a:t>11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0775" y="700088"/>
            <a:ext cx="4651375" cy="34893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8573" y="4421949"/>
            <a:ext cx="5056637" cy="418799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87697" tIns="43849" rIns="87697" bIns="4384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6505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410698-547E-684B-9FDC-015D1602E82E}" type="slidenum">
              <a:rPr lang="en-US"/>
              <a:pPr/>
              <a:t>12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0775" y="700088"/>
            <a:ext cx="4651375" cy="34893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8573" y="4421949"/>
            <a:ext cx="5056637" cy="418799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87697" tIns="43849" rIns="87697" bIns="4384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56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3074"/>
          <p:cNvSpPr>
            <a:spLocks noGrp="1" noChangeArrowheads="1"/>
          </p:cNvSpPr>
          <p:nvPr>
            <p:ph type="ctrTitle"/>
          </p:nvPr>
        </p:nvSpPr>
        <p:spPr>
          <a:xfrm>
            <a:off x="3505200" y="2286000"/>
            <a:ext cx="5181600" cy="2133600"/>
          </a:xfrm>
        </p:spPr>
        <p:txBody>
          <a:bodyPr anchor="ctr"/>
          <a:lstStyle>
            <a:lvl1pPr>
              <a:defRPr sz="6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23235" name="Text Box 3075"/>
          <p:cNvSpPr txBox="1">
            <a:spLocks noChangeArrowheads="1"/>
          </p:cNvSpPr>
          <p:nvPr/>
        </p:nvSpPr>
        <p:spPr bwMode="auto">
          <a:xfrm>
            <a:off x="1219200" y="533400"/>
            <a:ext cx="7086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>
              <a:latin typeface="Arial" charset="0"/>
            </a:endParaRPr>
          </a:p>
        </p:txBody>
      </p:sp>
      <p:pic>
        <p:nvPicPr>
          <p:cNvPr id="223236" name="Picture 3076" descr="C:\Documents and Settings\Greg Byrd\My Documents\ece206\mh-slides\tit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258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12-</a:t>
            </a:r>
            <a:fld id="{93513267-C7B5-234C-8E8D-6DF96A15ED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773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1717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609600"/>
            <a:ext cx="63627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12-</a:t>
            </a:r>
            <a:fld id="{119ECB58-158D-9648-8908-1ACBB3A368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312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69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4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4869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z="1600" baseline="0"/>
            </a:lvl1pPr>
          </a:lstStyle>
          <a:p>
            <a:pPr>
              <a:defRPr/>
            </a:pPr>
            <a:r>
              <a:rPr lang="en-US" altLang="en-US" dirty="0"/>
              <a:t>CS270 - Fall Semester 2017</a:t>
            </a:r>
          </a:p>
        </p:txBody>
      </p:sp>
      <p:sp>
        <p:nvSpPr>
          <p:cNvPr id="6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21E0C-D28F-4280-8D84-4695113655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15737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4EF94-B858-42CD-AC8E-635D5FBA42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xfrm>
            <a:off x="2819400" y="6243638"/>
            <a:ext cx="3505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CS270 - Fall Semester 2016</a:t>
            </a:r>
          </a:p>
        </p:txBody>
      </p:sp>
    </p:spTree>
    <p:extLst>
      <p:ext uri="{BB962C8B-B14F-4D97-AF65-F5344CB8AC3E}">
        <p14:creationId xmlns:p14="http://schemas.microsoft.com/office/powerpoint/2010/main" val="3584134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78003"/>
            <a:ext cx="8686800" cy="6858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63803"/>
            <a:ext cx="8686800" cy="4953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MR1-</a:t>
            </a:r>
            <a:fld id="{EBB80772-255F-E745-8703-1B87C783EC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759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MR1-</a:t>
            </a:r>
            <a:fld id="{22DEA22B-81B0-9B41-8166-E3BEBDEE27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808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143000"/>
            <a:ext cx="4267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267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MR1-</a:t>
            </a:r>
            <a:fld id="{56B5A2A5-BB5E-6E40-919A-A331FD629D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376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MR1-</a:t>
            </a:r>
            <a:fld id="{74B44C3B-DB66-4044-849A-9C95E9CB98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161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MR1-</a:t>
            </a:r>
            <a:fld id="{7EB98C97-E24F-1740-AE7F-BC7C4C19B1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940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12-</a:t>
            </a:r>
            <a:fld id="{624EBBF1-227F-CA41-87E0-00F5328701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984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12-</a:t>
            </a:r>
            <a:fld id="{98A8266D-FA70-944A-A9A8-6C70567162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488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MR1-</a:t>
            </a:r>
            <a:fld id="{BFC30448-5EDB-A74C-92DA-E400BFDD8A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266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4098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609600"/>
            <a:ext cx="86868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22211" name="Rectangle 409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143000"/>
            <a:ext cx="8686800" cy="49530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2212" name="Rectangle 410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2362200" cy="3810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+mn-lt"/>
              </a:defRPr>
            </a:lvl1pPr>
          </a:lstStyle>
          <a:p>
            <a:r>
              <a:rPr lang="en-US" dirty="0"/>
              <a:t>MR-</a:t>
            </a:r>
            <a:fld id="{6B1FEC3F-498E-4A41-8AB5-830BFB689A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76263" indent="-23495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</a:defRPr>
      </a:lvl2pPr>
      <a:lvl3pPr marL="1022350" indent="-222250" algn="l" rtl="0" eaLnBrk="0" fontAlgn="base" hangingPunct="0">
        <a:spcBef>
          <a:spcPct val="20000"/>
        </a:spcBef>
        <a:spcAft>
          <a:spcPct val="0"/>
        </a:spcAft>
        <a:buFont typeface="Wingdings" charset="0"/>
        <a:buChar char="Ø"/>
        <a:defRPr sz="2000" b="1">
          <a:solidFill>
            <a:schemeClr val="tx1"/>
          </a:solidFill>
          <a:latin typeface="+mn-lt"/>
          <a:ea typeface="+mn-ea"/>
        </a:defRPr>
      </a:lvl3pPr>
      <a:lvl4pPr marL="1366838" indent="-176213" algn="l" rtl="0" eaLnBrk="0" fontAlgn="base" hangingPunct="0">
        <a:spcBef>
          <a:spcPct val="2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+mn-ea"/>
        </a:defRPr>
      </a:lvl4pPr>
      <a:lvl5pPr marL="1716088" indent="-176213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+mn-ea"/>
        </a:defRPr>
      </a:lvl5pPr>
      <a:lvl6pPr marL="2173288" indent="-176213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+mn-ea"/>
        </a:defRPr>
      </a:lvl6pPr>
      <a:lvl7pPr marL="2630488" indent="-176213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+mn-ea"/>
        </a:defRPr>
      </a:lvl7pPr>
      <a:lvl8pPr marL="3087688" indent="-176213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+mn-ea"/>
        </a:defRPr>
      </a:lvl8pPr>
      <a:lvl9pPr marL="3544888" indent="-176213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Midterm 1</a:t>
            </a:r>
            <a:br>
              <a:rPr lang="en-US" altLang="en-US" dirty="0"/>
            </a:br>
            <a:r>
              <a:rPr lang="en-US" altLang="en-US" dirty="0"/>
              <a:t>Review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3505200" y="6057900"/>
            <a:ext cx="5486400" cy="4572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altLang="en-US" dirty="0"/>
              <a:t>CS270 - Spring Semester 2019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781800" y="6324600"/>
            <a:ext cx="2362200" cy="381000"/>
          </a:xfrm>
        </p:spPr>
        <p:txBody>
          <a:bodyPr/>
          <a:lstStyle/>
          <a:p>
            <a:fld id="{9D221E0C-D28F-4280-8D84-469511365542}" type="slidenum">
              <a:rPr lang="en-US" altLang="en-US" smtClean="0"/>
              <a:pPr/>
              <a:t>1</a:t>
            </a:fld>
            <a:endParaRPr lang="en-US" altLang="en-US"/>
          </a:p>
        </p:txBody>
      </p:sp>
      <p:pic>
        <p:nvPicPr>
          <p:cNvPr id="5123" name="Picture 4" descr="Book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25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0731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2-</a:t>
            </a:r>
            <a:fld id="{A6D57363-9E7A-7644-98BE-F1ECC124718B}" type="slidenum">
              <a:rPr lang="en-US"/>
              <a:pPr/>
              <a:t>10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10746"/>
            <a:ext cx="8686800" cy="533400"/>
          </a:xfrm>
        </p:spPr>
        <p:txBody>
          <a:bodyPr/>
          <a:lstStyle/>
          <a:p>
            <a:r>
              <a:rPr lang="en-US"/>
              <a:t>What kinds of data do we need to represent?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lvl="1"/>
            <a:r>
              <a:rPr lang="en-US" dirty="0">
                <a:solidFill>
                  <a:srgbClr val="CE0000"/>
                </a:solidFill>
              </a:rPr>
              <a:t>Numbers</a:t>
            </a:r>
            <a:r>
              <a:rPr lang="en-US" dirty="0"/>
              <a:t> – signed, unsigned, integers, floating point,</a:t>
            </a:r>
            <a:br>
              <a:rPr lang="en-US" dirty="0"/>
            </a:br>
            <a:r>
              <a:rPr lang="en-US" dirty="0"/>
              <a:t>complex, rational, irrational, …</a:t>
            </a:r>
          </a:p>
          <a:p>
            <a:pPr lvl="1"/>
            <a:r>
              <a:rPr lang="en-US" dirty="0">
                <a:solidFill>
                  <a:srgbClr val="CE0000"/>
                </a:solidFill>
              </a:rPr>
              <a:t>Logical</a:t>
            </a:r>
            <a:r>
              <a:rPr lang="en-US" dirty="0"/>
              <a:t> – true, false</a:t>
            </a:r>
          </a:p>
          <a:p>
            <a:pPr lvl="1"/>
            <a:r>
              <a:rPr lang="en-US" dirty="0">
                <a:solidFill>
                  <a:srgbClr val="CE0000"/>
                </a:solidFill>
              </a:rPr>
              <a:t>Text</a:t>
            </a:r>
            <a:r>
              <a:rPr lang="en-US" dirty="0"/>
              <a:t> – characters, strings, …</a:t>
            </a:r>
          </a:p>
          <a:p>
            <a:pPr lvl="1"/>
            <a:r>
              <a:rPr lang="en-US" dirty="0">
                <a:solidFill>
                  <a:srgbClr val="CE0000"/>
                </a:solidFill>
              </a:rPr>
              <a:t>Instructions (binary) </a:t>
            </a:r>
            <a:r>
              <a:rPr lang="en-US" dirty="0"/>
              <a:t>– LC-3, x-86 ..</a:t>
            </a:r>
          </a:p>
          <a:p>
            <a:pPr lvl="1"/>
            <a:r>
              <a:rPr lang="en-US" dirty="0">
                <a:solidFill>
                  <a:srgbClr val="CE0000"/>
                </a:solidFill>
              </a:rPr>
              <a:t>Images</a:t>
            </a:r>
            <a:r>
              <a:rPr lang="en-US" dirty="0"/>
              <a:t> – jpeg, gif, bmp, </a:t>
            </a:r>
            <a:r>
              <a:rPr lang="en-US" dirty="0" err="1"/>
              <a:t>png</a:t>
            </a:r>
            <a:r>
              <a:rPr lang="en-US" dirty="0"/>
              <a:t> ...</a:t>
            </a:r>
          </a:p>
          <a:p>
            <a:pPr lvl="1"/>
            <a:r>
              <a:rPr lang="en-US" dirty="0">
                <a:solidFill>
                  <a:srgbClr val="CE0000"/>
                </a:solidFill>
              </a:rPr>
              <a:t>Sound </a:t>
            </a:r>
            <a:r>
              <a:rPr lang="en-US" dirty="0"/>
              <a:t>– mp3, wav..</a:t>
            </a:r>
          </a:p>
          <a:p>
            <a:pPr lvl="1"/>
            <a:r>
              <a:rPr lang="en-US" dirty="0">
                <a:solidFill>
                  <a:srgbClr val="CE0000"/>
                </a:solidFill>
              </a:rPr>
              <a:t>…</a:t>
            </a:r>
          </a:p>
          <a:p>
            <a:pPr lvl="1"/>
            <a:endParaRPr lang="en-US" dirty="0"/>
          </a:p>
          <a:p>
            <a:r>
              <a:rPr lang="en-US" dirty="0"/>
              <a:t>Data type: </a:t>
            </a:r>
          </a:p>
          <a:p>
            <a:pPr lvl="1"/>
            <a:r>
              <a:rPr lang="en-US" i="1" dirty="0">
                <a:solidFill>
                  <a:schemeClr val="accent2"/>
                </a:solidFill>
              </a:rPr>
              <a:t>representation</a:t>
            </a:r>
            <a:r>
              <a:rPr lang="en-US" dirty="0"/>
              <a:t> and </a:t>
            </a:r>
            <a:r>
              <a:rPr lang="en-US" i="1" dirty="0">
                <a:solidFill>
                  <a:schemeClr val="accent2"/>
                </a:solidFill>
              </a:rPr>
              <a:t>operations</a:t>
            </a:r>
            <a:r>
              <a:rPr lang="en-US" dirty="0"/>
              <a:t> within the computer</a:t>
            </a:r>
          </a:p>
          <a:p>
            <a:r>
              <a:rPr lang="en-US" dirty="0"/>
              <a:t>We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ll start with numbers…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2-</a:t>
            </a:r>
            <a:fld id="{BEF9600F-05B3-1144-9154-D4E3EF5778BF}" type="slidenum">
              <a:rPr lang="en-US"/>
              <a:pPr/>
              <a:t>11</a:t>
            </a:fld>
            <a:endParaRPr lang="en-US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Unsigned Integers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153400" cy="3429000"/>
          </a:xfrm>
        </p:spPr>
        <p:txBody>
          <a:bodyPr/>
          <a:lstStyle/>
          <a:p>
            <a:r>
              <a:rPr lang="en-US" sz="2000"/>
              <a:t>Non-positional notation</a:t>
            </a:r>
          </a:p>
          <a:p>
            <a:pPr lvl="1"/>
            <a:r>
              <a:rPr lang="en-US" sz="1800"/>
              <a:t>could represent a number (</a:t>
            </a:r>
            <a:r>
              <a:rPr lang="ja-JP" altLang="en-US" sz="1800">
                <a:latin typeface="Arial"/>
              </a:rPr>
              <a:t>“</a:t>
            </a:r>
            <a:r>
              <a:rPr lang="en-US" sz="1800"/>
              <a:t>5</a:t>
            </a:r>
            <a:r>
              <a:rPr lang="ja-JP" altLang="en-US" sz="1800">
                <a:latin typeface="Arial"/>
              </a:rPr>
              <a:t>”</a:t>
            </a:r>
            <a:r>
              <a:rPr lang="en-US" sz="1800"/>
              <a:t>) with a string of ones (</a:t>
            </a:r>
            <a:r>
              <a:rPr lang="ja-JP" altLang="en-US" sz="1800">
                <a:latin typeface="Arial"/>
              </a:rPr>
              <a:t>“</a:t>
            </a:r>
            <a:r>
              <a:rPr lang="en-US" sz="1800"/>
              <a:t>11111</a:t>
            </a:r>
            <a:r>
              <a:rPr lang="ja-JP" altLang="en-US" sz="1800">
                <a:latin typeface="Arial"/>
              </a:rPr>
              <a:t>”</a:t>
            </a:r>
            <a:r>
              <a:rPr lang="en-US" sz="1800"/>
              <a:t>)</a:t>
            </a:r>
          </a:p>
          <a:p>
            <a:pPr lvl="1"/>
            <a:r>
              <a:rPr lang="en-US" sz="1800"/>
              <a:t>problems?</a:t>
            </a:r>
          </a:p>
          <a:p>
            <a:endParaRPr lang="en-US" sz="2000"/>
          </a:p>
          <a:p>
            <a:endParaRPr lang="en-US" sz="2000"/>
          </a:p>
          <a:p>
            <a:r>
              <a:rPr lang="en-US" sz="2000"/>
              <a:t>Weighted positional notation</a:t>
            </a:r>
          </a:p>
          <a:p>
            <a:pPr lvl="1"/>
            <a:r>
              <a:rPr lang="en-US" sz="1800"/>
              <a:t>like decimal numbers: </a:t>
            </a:r>
            <a:r>
              <a:rPr lang="ja-JP" altLang="en-US" sz="1800">
                <a:latin typeface="Arial"/>
              </a:rPr>
              <a:t>“</a:t>
            </a:r>
            <a:r>
              <a:rPr lang="en-US" sz="1800"/>
              <a:t>329</a:t>
            </a:r>
            <a:r>
              <a:rPr lang="ja-JP" altLang="en-US" sz="1800">
                <a:latin typeface="Arial"/>
              </a:rPr>
              <a:t>”</a:t>
            </a:r>
            <a:endParaRPr lang="en-US" sz="1800"/>
          </a:p>
          <a:p>
            <a:pPr lvl="1"/>
            <a:r>
              <a:rPr lang="ja-JP" altLang="en-US" sz="1800">
                <a:latin typeface="Arial"/>
              </a:rPr>
              <a:t>“</a:t>
            </a:r>
            <a:r>
              <a:rPr lang="en-US" sz="1800"/>
              <a:t>3</a:t>
            </a:r>
            <a:r>
              <a:rPr lang="ja-JP" altLang="en-US" sz="1800">
                <a:latin typeface="Arial"/>
              </a:rPr>
              <a:t>”</a:t>
            </a:r>
            <a:r>
              <a:rPr lang="en-US" sz="1800"/>
              <a:t> is worth 300, because of its position, while </a:t>
            </a:r>
            <a:r>
              <a:rPr lang="ja-JP" altLang="en-US" sz="1800">
                <a:latin typeface="Arial"/>
              </a:rPr>
              <a:t>“</a:t>
            </a:r>
            <a:r>
              <a:rPr lang="en-US" sz="1800"/>
              <a:t>9</a:t>
            </a:r>
            <a:r>
              <a:rPr lang="ja-JP" altLang="en-US" sz="1800">
                <a:latin typeface="Arial"/>
              </a:rPr>
              <a:t>”</a:t>
            </a:r>
            <a:r>
              <a:rPr lang="en-US" sz="1800"/>
              <a:t> is only worth 9</a:t>
            </a:r>
          </a:p>
        </p:txBody>
      </p:sp>
      <p:grpSp>
        <p:nvGrpSpPr>
          <p:cNvPr id="99332" name="Group 4"/>
          <p:cNvGrpSpPr>
            <a:grpSpLocks/>
          </p:cNvGrpSpPr>
          <p:nvPr/>
        </p:nvGrpSpPr>
        <p:grpSpPr bwMode="auto">
          <a:xfrm>
            <a:off x="1512888" y="4419600"/>
            <a:ext cx="1955800" cy="1106488"/>
            <a:chOff x="953" y="2832"/>
            <a:chExt cx="1232" cy="697"/>
          </a:xfrm>
        </p:grpSpPr>
        <p:sp>
          <p:nvSpPr>
            <p:cNvPr id="99333" name="Text Box 5"/>
            <p:cNvSpPr txBox="1">
              <a:spLocks noChangeArrowheads="1"/>
            </p:cNvSpPr>
            <p:nvPr/>
          </p:nvSpPr>
          <p:spPr bwMode="auto">
            <a:xfrm>
              <a:off x="1298" y="2832"/>
              <a:ext cx="54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/>
                <a:t>329</a:t>
              </a:r>
            </a:p>
          </p:txBody>
        </p:sp>
        <p:sp>
          <p:nvSpPr>
            <p:cNvPr id="99334" name="Text Box 6"/>
            <p:cNvSpPr txBox="1">
              <a:spLocks noChangeArrowheads="1"/>
            </p:cNvSpPr>
            <p:nvPr/>
          </p:nvSpPr>
          <p:spPr bwMode="auto">
            <a:xfrm>
              <a:off x="953" y="3241"/>
              <a:ext cx="4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10</a:t>
              </a:r>
              <a:r>
                <a:rPr lang="en-US" baseline="30000"/>
                <a:t>2</a:t>
              </a:r>
            </a:p>
          </p:txBody>
        </p:sp>
        <p:sp>
          <p:nvSpPr>
            <p:cNvPr id="99335" name="Text Box 7"/>
            <p:cNvSpPr txBox="1">
              <a:spLocks noChangeArrowheads="1"/>
            </p:cNvSpPr>
            <p:nvPr/>
          </p:nvSpPr>
          <p:spPr bwMode="auto">
            <a:xfrm>
              <a:off x="1369" y="3241"/>
              <a:ext cx="4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10</a:t>
              </a:r>
              <a:r>
                <a:rPr lang="en-US" baseline="30000"/>
                <a:t>1</a:t>
              </a:r>
            </a:p>
          </p:txBody>
        </p:sp>
        <p:sp>
          <p:nvSpPr>
            <p:cNvPr id="99336" name="Text Box 8"/>
            <p:cNvSpPr txBox="1">
              <a:spLocks noChangeArrowheads="1"/>
            </p:cNvSpPr>
            <p:nvPr/>
          </p:nvSpPr>
          <p:spPr bwMode="auto">
            <a:xfrm>
              <a:off x="1784" y="3241"/>
              <a:ext cx="4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10</a:t>
              </a:r>
              <a:r>
                <a:rPr lang="en-US" baseline="30000"/>
                <a:t>0</a:t>
              </a:r>
            </a:p>
          </p:txBody>
        </p:sp>
        <p:sp>
          <p:nvSpPr>
            <p:cNvPr id="99337" name="Line 9"/>
            <p:cNvSpPr>
              <a:spLocks noChangeShapeType="1"/>
            </p:cNvSpPr>
            <p:nvPr/>
          </p:nvSpPr>
          <p:spPr bwMode="auto">
            <a:xfrm flipV="1">
              <a:off x="1569" y="316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38" name="Line 10"/>
            <p:cNvSpPr>
              <a:spLocks noChangeShapeType="1"/>
            </p:cNvSpPr>
            <p:nvPr/>
          </p:nvSpPr>
          <p:spPr bwMode="auto">
            <a:xfrm flipV="1">
              <a:off x="1248" y="316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39" name="Line 11"/>
            <p:cNvSpPr>
              <a:spLocks noChangeShapeType="1"/>
            </p:cNvSpPr>
            <p:nvPr/>
          </p:nvSpPr>
          <p:spPr bwMode="auto">
            <a:xfrm flipH="1" flipV="1">
              <a:off x="1776" y="316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9340" name="Group 12"/>
          <p:cNvGrpSpPr>
            <a:grpSpLocks/>
          </p:cNvGrpSpPr>
          <p:nvPr/>
        </p:nvGrpSpPr>
        <p:grpSpPr bwMode="auto">
          <a:xfrm>
            <a:off x="5126038" y="4419600"/>
            <a:ext cx="1785937" cy="1106488"/>
            <a:chOff x="1006" y="2832"/>
            <a:chExt cx="1125" cy="697"/>
          </a:xfrm>
        </p:grpSpPr>
        <p:sp>
          <p:nvSpPr>
            <p:cNvPr id="99341" name="Text Box 13"/>
            <p:cNvSpPr txBox="1">
              <a:spLocks noChangeArrowheads="1"/>
            </p:cNvSpPr>
            <p:nvPr/>
          </p:nvSpPr>
          <p:spPr bwMode="auto">
            <a:xfrm>
              <a:off x="1298" y="2832"/>
              <a:ext cx="54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/>
                <a:t>101</a:t>
              </a:r>
            </a:p>
          </p:txBody>
        </p:sp>
        <p:sp>
          <p:nvSpPr>
            <p:cNvPr id="99342" name="Text Box 14"/>
            <p:cNvSpPr txBox="1">
              <a:spLocks noChangeArrowheads="1"/>
            </p:cNvSpPr>
            <p:nvPr/>
          </p:nvSpPr>
          <p:spPr bwMode="auto">
            <a:xfrm>
              <a:off x="1006" y="3241"/>
              <a:ext cx="29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  <a:r>
                <a:rPr lang="en-US" baseline="30000"/>
                <a:t>2</a:t>
              </a:r>
            </a:p>
          </p:txBody>
        </p:sp>
        <p:sp>
          <p:nvSpPr>
            <p:cNvPr id="99343" name="Text Box 15"/>
            <p:cNvSpPr txBox="1">
              <a:spLocks noChangeArrowheads="1"/>
            </p:cNvSpPr>
            <p:nvPr/>
          </p:nvSpPr>
          <p:spPr bwMode="auto">
            <a:xfrm>
              <a:off x="1422" y="3241"/>
              <a:ext cx="29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  <a:r>
                <a:rPr lang="en-US" baseline="30000"/>
                <a:t>1</a:t>
              </a:r>
            </a:p>
          </p:txBody>
        </p:sp>
        <p:sp>
          <p:nvSpPr>
            <p:cNvPr id="99344" name="Text Box 16"/>
            <p:cNvSpPr txBox="1">
              <a:spLocks noChangeArrowheads="1"/>
            </p:cNvSpPr>
            <p:nvPr/>
          </p:nvSpPr>
          <p:spPr bwMode="auto">
            <a:xfrm>
              <a:off x="1837" y="3241"/>
              <a:ext cx="29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  <a:r>
                <a:rPr lang="en-US" baseline="30000"/>
                <a:t>0</a:t>
              </a:r>
            </a:p>
          </p:txBody>
        </p:sp>
        <p:sp>
          <p:nvSpPr>
            <p:cNvPr id="99345" name="Line 17"/>
            <p:cNvSpPr>
              <a:spLocks noChangeShapeType="1"/>
            </p:cNvSpPr>
            <p:nvPr/>
          </p:nvSpPr>
          <p:spPr bwMode="auto">
            <a:xfrm flipV="1">
              <a:off x="1569" y="316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46" name="Line 18"/>
            <p:cNvSpPr>
              <a:spLocks noChangeShapeType="1"/>
            </p:cNvSpPr>
            <p:nvPr/>
          </p:nvSpPr>
          <p:spPr bwMode="auto">
            <a:xfrm flipV="1">
              <a:off x="1248" y="316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47" name="Line 19"/>
            <p:cNvSpPr>
              <a:spLocks noChangeShapeType="1"/>
            </p:cNvSpPr>
            <p:nvPr/>
          </p:nvSpPr>
          <p:spPr bwMode="auto">
            <a:xfrm flipH="1" flipV="1">
              <a:off x="1776" y="316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9348" name="Text Box 20"/>
          <p:cNvSpPr txBox="1">
            <a:spLocks noChangeArrowheads="1"/>
          </p:cNvSpPr>
          <p:nvPr/>
        </p:nvSpPr>
        <p:spPr bwMode="auto">
          <a:xfrm>
            <a:off x="992188" y="5638800"/>
            <a:ext cx="3132137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3x100 + 2x10 + 9x1 = 329</a:t>
            </a:r>
          </a:p>
        </p:txBody>
      </p:sp>
      <p:sp>
        <p:nvSpPr>
          <p:cNvPr id="99349" name="Text Box 21"/>
          <p:cNvSpPr txBox="1">
            <a:spLocks noChangeArrowheads="1"/>
          </p:cNvSpPr>
          <p:nvPr/>
        </p:nvSpPr>
        <p:spPr bwMode="auto">
          <a:xfrm>
            <a:off x="4859338" y="5638800"/>
            <a:ext cx="24257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1x4 + 0x2 + 1x1 = 5</a:t>
            </a:r>
          </a:p>
        </p:txBody>
      </p:sp>
      <p:sp>
        <p:nvSpPr>
          <p:cNvPr id="99350" name="Text Box 22"/>
          <p:cNvSpPr txBox="1">
            <a:spLocks noChangeArrowheads="1"/>
          </p:cNvSpPr>
          <p:nvPr/>
        </p:nvSpPr>
        <p:spPr bwMode="auto">
          <a:xfrm>
            <a:off x="4259263" y="4267200"/>
            <a:ext cx="10858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i="1"/>
              <a:t>most</a:t>
            </a:r>
          </a:p>
          <a:p>
            <a:r>
              <a:rPr lang="en-US" sz="1600" i="1"/>
              <a:t>significant</a:t>
            </a:r>
          </a:p>
        </p:txBody>
      </p:sp>
      <p:sp>
        <p:nvSpPr>
          <p:cNvPr id="99351" name="Text Box 23"/>
          <p:cNvSpPr txBox="1">
            <a:spLocks noChangeArrowheads="1"/>
          </p:cNvSpPr>
          <p:nvPr/>
        </p:nvSpPr>
        <p:spPr bwMode="auto">
          <a:xfrm>
            <a:off x="6621463" y="4267200"/>
            <a:ext cx="10858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i="1"/>
              <a:t>least</a:t>
            </a:r>
          </a:p>
          <a:p>
            <a:r>
              <a:rPr lang="en-US" sz="1600" i="1"/>
              <a:t>significant</a:t>
            </a:r>
          </a:p>
        </p:txBody>
      </p:sp>
      <p:sp>
        <p:nvSpPr>
          <p:cNvPr id="99352" name="Freeform 24"/>
          <p:cNvSpPr>
            <a:spLocks/>
          </p:cNvSpPr>
          <p:nvPr/>
        </p:nvSpPr>
        <p:spPr bwMode="auto">
          <a:xfrm>
            <a:off x="5105400" y="4416425"/>
            <a:ext cx="685800" cy="122238"/>
          </a:xfrm>
          <a:custGeom>
            <a:avLst/>
            <a:gdLst>
              <a:gd name="T0" fmla="*/ 0 w 432"/>
              <a:gd name="T1" fmla="*/ 2 h 77"/>
              <a:gd name="T2" fmla="*/ 285 w 432"/>
              <a:gd name="T3" fmla="*/ 2 h 77"/>
              <a:gd name="T4" fmla="*/ 405 w 432"/>
              <a:gd name="T5" fmla="*/ 14 h 77"/>
              <a:gd name="T6" fmla="*/ 432 w 432"/>
              <a:gd name="T7" fmla="*/ 77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2" h="77">
                <a:moveTo>
                  <a:pt x="0" y="2"/>
                </a:moveTo>
                <a:cubicBezTo>
                  <a:pt x="47" y="2"/>
                  <a:pt x="218" y="0"/>
                  <a:pt x="285" y="2"/>
                </a:cubicBezTo>
                <a:cubicBezTo>
                  <a:pt x="352" y="4"/>
                  <a:pt x="381" y="2"/>
                  <a:pt x="405" y="14"/>
                </a:cubicBezTo>
                <a:cubicBezTo>
                  <a:pt x="429" y="26"/>
                  <a:pt x="427" y="64"/>
                  <a:pt x="432" y="77"/>
                </a:cubicBezTo>
              </a:path>
            </a:pathLst>
          </a:custGeom>
          <a:noFill/>
          <a:ln w="9525" cap="rnd">
            <a:solidFill>
              <a:schemeClr val="tx1"/>
            </a:solidFill>
            <a:prstDash val="sysDot"/>
            <a:round/>
            <a:headEnd type="none" w="med" len="med"/>
            <a:tailEnd type="triangle" w="sm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53" name="Freeform 25"/>
          <p:cNvSpPr>
            <a:spLocks/>
          </p:cNvSpPr>
          <p:nvPr/>
        </p:nvSpPr>
        <p:spPr bwMode="auto">
          <a:xfrm flipH="1">
            <a:off x="6248400" y="4419600"/>
            <a:ext cx="685800" cy="122238"/>
          </a:xfrm>
          <a:custGeom>
            <a:avLst/>
            <a:gdLst>
              <a:gd name="T0" fmla="*/ 0 w 432"/>
              <a:gd name="T1" fmla="*/ 2 h 77"/>
              <a:gd name="T2" fmla="*/ 285 w 432"/>
              <a:gd name="T3" fmla="*/ 2 h 77"/>
              <a:gd name="T4" fmla="*/ 405 w 432"/>
              <a:gd name="T5" fmla="*/ 14 h 77"/>
              <a:gd name="T6" fmla="*/ 432 w 432"/>
              <a:gd name="T7" fmla="*/ 77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2" h="77">
                <a:moveTo>
                  <a:pt x="0" y="2"/>
                </a:moveTo>
                <a:cubicBezTo>
                  <a:pt x="47" y="2"/>
                  <a:pt x="218" y="0"/>
                  <a:pt x="285" y="2"/>
                </a:cubicBezTo>
                <a:cubicBezTo>
                  <a:pt x="352" y="4"/>
                  <a:pt x="381" y="2"/>
                  <a:pt x="405" y="14"/>
                </a:cubicBezTo>
                <a:cubicBezTo>
                  <a:pt x="429" y="26"/>
                  <a:pt x="427" y="64"/>
                  <a:pt x="432" y="77"/>
                </a:cubicBezTo>
              </a:path>
            </a:pathLst>
          </a:custGeom>
          <a:noFill/>
          <a:ln w="9525" cap="rnd">
            <a:solidFill>
              <a:schemeClr val="tx1"/>
            </a:solidFill>
            <a:prstDash val="sysDot"/>
            <a:round/>
            <a:headEnd type="none" w="med" len="med"/>
            <a:tailEnd type="triangle" w="sm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2-</a:t>
            </a:r>
            <a:fld id="{8DB2F4FB-60F0-3A41-A929-7ED62F09231B}" type="slidenum">
              <a:rPr lang="en-US"/>
              <a:pPr/>
              <a:t>12</a:t>
            </a:fld>
            <a:endParaRPr 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10746"/>
            <a:ext cx="8686800" cy="533400"/>
          </a:xfrm>
        </p:spPr>
        <p:txBody>
          <a:bodyPr/>
          <a:lstStyle/>
          <a:p>
            <a:r>
              <a:rPr lang="en-US"/>
              <a:t>Unsigned Binary Arithmetic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1182688"/>
          </a:xfrm>
        </p:spPr>
        <p:txBody>
          <a:bodyPr/>
          <a:lstStyle/>
          <a:p>
            <a:r>
              <a:rPr lang="en-US"/>
              <a:t>Base-2 addition – just like base-10!</a:t>
            </a:r>
          </a:p>
          <a:p>
            <a:pPr lvl="1"/>
            <a:r>
              <a:rPr lang="en-US"/>
              <a:t>add from right to left, propagating carry</a:t>
            </a: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1066800" y="2514600"/>
            <a:ext cx="71628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65150" algn="r"/>
                <a:tab pos="1771650" algn="r"/>
                <a:tab pos="2976563" algn="r"/>
                <a:tab pos="4108450" algn="r"/>
                <a:tab pos="5089525" algn="r"/>
                <a:tab pos="6235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algn="l">
              <a:tabLst>
                <a:tab pos="565150" algn="r"/>
                <a:tab pos="1771650" algn="r"/>
                <a:tab pos="2976563" algn="r"/>
                <a:tab pos="4108450" algn="r"/>
                <a:tab pos="5089525" algn="r"/>
                <a:tab pos="6235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tabLst>
                <a:tab pos="565150" algn="r"/>
                <a:tab pos="1771650" algn="r"/>
                <a:tab pos="2976563" algn="r"/>
                <a:tab pos="4108450" algn="r"/>
                <a:tab pos="5089525" algn="r"/>
                <a:tab pos="6235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tabLst>
                <a:tab pos="565150" algn="r"/>
                <a:tab pos="1771650" algn="r"/>
                <a:tab pos="2976563" algn="r"/>
                <a:tab pos="4108450" algn="r"/>
                <a:tab pos="5089525" algn="r"/>
                <a:tab pos="6235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tabLst>
                <a:tab pos="565150" algn="r"/>
                <a:tab pos="1771650" algn="r"/>
                <a:tab pos="2976563" algn="r"/>
                <a:tab pos="4108450" algn="r"/>
                <a:tab pos="5089525" algn="r"/>
                <a:tab pos="6235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1771650" algn="r"/>
                <a:tab pos="2976563" algn="r"/>
                <a:tab pos="4108450" algn="r"/>
                <a:tab pos="5089525" algn="r"/>
                <a:tab pos="6235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1771650" algn="r"/>
                <a:tab pos="2976563" algn="r"/>
                <a:tab pos="4108450" algn="r"/>
                <a:tab pos="5089525" algn="r"/>
                <a:tab pos="6235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1771650" algn="r"/>
                <a:tab pos="2976563" algn="r"/>
                <a:tab pos="4108450" algn="r"/>
                <a:tab pos="5089525" algn="r"/>
                <a:tab pos="6235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1771650" algn="r"/>
                <a:tab pos="2976563" algn="r"/>
                <a:tab pos="4108450" algn="r"/>
                <a:tab pos="5089525" algn="r"/>
                <a:tab pos="6235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		</a:t>
            </a:r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10010		10010		1111</a:t>
            </a:r>
          </a:p>
          <a:p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	+</a:t>
            </a:r>
            <a:r>
              <a:rPr lang="en-US" sz="2800" b="1" u="sng" dirty="0">
                <a:latin typeface="Courier" charset="0"/>
                <a:ea typeface="Courier" charset="0"/>
                <a:cs typeface="Courier" charset="0"/>
              </a:rPr>
              <a:t>	1001</a:t>
            </a:r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 	+</a:t>
            </a:r>
            <a:r>
              <a:rPr lang="en-US" sz="2800" b="1" u="sng" dirty="0">
                <a:latin typeface="Courier" charset="0"/>
                <a:ea typeface="Courier" charset="0"/>
                <a:cs typeface="Courier" charset="0"/>
              </a:rPr>
              <a:t>	1011</a:t>
            </a:r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	+</a:t>
            </a:r>
            <a:r>
              <a:rPr lang="en-US" sz="2800" b="1" u="sng" dirty="0">
                <a:latin typeface="Courier" charset="0"/>
                <a:ea typeface="Courier" charset="0"/>
                <a:cs typeface="Courier" charset="0"/>
              </a:rPr>
              <a:t>	1</a:t>
            </a:r>
            <a:endParaRPr lang="en-US" sz="28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		11011		11101		10000</a:t>
            </a:r>
          </a:p>
          <a:p>
            <a:endParaRPr lang="en-US" sz="28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				10111</a:t>
            </a:r>
          </a:p>
          <a:p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			+</a:t>
            </a:r>
            <a:r>
              <a:rPr lang="en-US" sz="2800" b="1" u="sng" dirty="0">
                <a:latin typeface="Courier" charset="0"/>
                <a:ea typeface="Courier" charset="0"/>
                <a:cs typeface="Courier" charset="0"/>
              </a:rPr>
              <a:t>	111</a:t>
            </a:r>
            <a:endParaRPr lang="en-US" sz="2800" u="sng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02405" name="Freeform 5"/>
          <p:cNvSpPr>
            <a:spLocks/>
          </p:cNvSpPr>
          <p:nvPr/>
        </p:nvSpPr>
        <p:spPr bwMode="auto">
          <a:xfrm>
            <a:off x="4714875" y="2362200"/>
            <a:ext cx="238125" cy="233363"/>
          </a:xfrm>
          <a:custGeom>
            <a:avLst/>
            <a:gdLst>
              <a:gd name="T0" fmla="*/ 150 w 150"/>
              <a:gd name="T1" fmla="*/ 144 h 147"/>
              <a:gd name="T2" fmla="*/ 132 w 150"/>
              <a:gd name="T3" fmla="*/ 54 h 147"/>
              <a:gd name="T4" fmla="*/ 72 w 150"/>
              <a:gd name="T5" fmla="*/ 0 h 147"/>
              <a:gd name="T6" fmla="*/ 12 w 150"/>
              <a:gd name="T7" fmla="*/ 51 h 147"/>
              <a:gd name="T8" fmla="*/ 0 w 150"/>
              <a:gd name="T9" fmla="*/ 147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0" h="147">
                <a:moveTo>
                  <a:pt x="150" y="144"/>
                </a:moveTo>
                <a:cubicBezTo>
                  <a:pt x="147" y="129"/>
                  <a:pt x="145" y="78"/>
                  <a:pt x="132" y="54"/>
                </a:cubicBezTo>
                <a:cubicBezTo>
                  <a:pt x="119" y="30"/>
                  <a:pt x="92" y="0"/>
                  <a:pt x="72" y="0"/>
                </a:cubicBezTo>
                <a:cubicBezTo>
                  <a:pt x="52" y="0"/>
                  <a:pt x="24" y="26"/>
                  <a:pt x="12" y="51"/>
                </a:cubicBezTo>
                <a:cubicBezTo>
                  <a:pt x="0" y="76"/>
                  <a:pt x="2" y="127"/>
                  <a:pt x="0" y="14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06" name="Text Box 6"/>
          <p:cNvSpPr txBox="1">
            <a:spLocks noChangeArrowheads="1"/>
          </p:cNvSpPr>
          <p:nvPr/>
        </p:nvSpPr>
        <p:spPr bwMode="auto">
          <a:xfrm>
            <a:off x="4865688" y="2133600"/>
            <a:ext cx="636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i="1"/>
              <a:t>carry</a:t>
            </a:r>
          </a:p>
        </p:txBody>
      </p:sp>
      <p:sp>
        <p:nvSpPr>
          <p:cNvPr id="102407" name="Freeform 7"/>
          <p:cNvSpPr>
            <a:spLocks/>
          </p:cNvSpPr>
          <p:nvPr/>
        </p:nvSpPr>
        <p:spPr bwMode="auto">
          <a:xfrm>
            <a:off x="7058025" y="2362200"/>
            <a:ext cx="238125" cy="233363"/>
          </a:xfrm>
          <a:custGeom>
            <a:avLst/>
            <a:gdLst>
              <a:gd name="T0" fmla="*/ 150 w 150"/>
              <a:gd name="T1" fmla="*/ 144 h 147"/>
              <a:gd name="T2" fmla="*/ 132 w 150"/>
              <a:gd name="T3" fmla="*/ 54 h 147"/>
              <a:gd name="T4" fmla="*/ 72 w 150"/>
              <a:gd name="T5" fmla="*/ 0 h 147"/>
              <a:gd name="T6" fmla="*/ 12 w 150"/>
              <a:gd name="T7" fmla="*/ 51 h 147"/>
              <a:gd name="T8" fmla="*/ 0 w 150"/>
              <a:gd name="T9" fmla="*/ 147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0" h="147">
                <a:moveTo>
                  <a:pt x="150" y="144"/>
                </a:moveTo>
                <a:cubicBezTo>
                  <a:pt x="147" y="129"/>
                  <a:pt x="145" y="78"/>
                  <a:pt x="132" y="54"/>
                </a:cubicBezTo>
                <a:cubicBezTo>
                  <a:pt x="119" y="30"/>
                  <a:pt x="92" y="0"/>
                  <a:pt x="72" y="0"/>
                </a:cubicBezTo>
                <a:cubicBezTo>
                  <a:pt x="52" y="0"/>
                  <a:pt x="24" y="26"/>
                  <a:pt x="12" y="51"/>
                </a:cubicBezTo>
                <a:cubicBezTo>
                  <a:pt x="0" y="76"/>
                  <a:pt x="2" y="127"/>
                  <a:pt x="0" y="14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08" name="Freeform 8"/>
          <p:cNvSpPr>
            <a:spLocks/>
          </p:cNvSpPr>
          <p:nvPr/>
        </p:nvSpPr>
        <p:spPr bwMode="auto">
          <a:xfrm>
            <a:off x="6834188" y="2362200"/>
            <a:ext cx="238125" cy="233363"/>
          </a:xfrm>
          <a:custGeom>
            <a:avLst/>
            <a:gdLst>
              <a:gd name="T0" fmla="*/ 150 w 150"/>
              <a:gd name="T1" fmla="*/ 144 h 147"/>
              <a:gd name="T2" fmla="*/ 132 w 150"/>
              <a:gd name="T3" fmla="*/ 54 h 147"/>
              <a:gd name="T4" fmla="*/ 72 w 150"/>
              <a:gd name="T5" fmla="*/ 0 h 147"/>
              <a:gd name="T6" fmla="*/ 12 w 150"/>
              <a:gd name="T7" fmla="*/ 51 h 147"/>
              <a:gd name="T8" fmla="*/ 0 w 150"/>
              <a:gd name="T9" fmla="*/ 147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0" h="147">
                <a:moveTo>
                  <a:pt x="150" y="144"/>
                </a:moveTo>
                <a:cubicBezTo>
                  <a:pt x="147" y="129"/>
                  <a:pt x="145" y="78"/>
                  <a:pt x="132" y="54"/>
                </a:cubicBezTo>
                <a:cubicBezTo>
                  <a:pt x="119" y="30"/>
                  <a:pt x="92" y="0"/>
                  <a:pt x="72" y="0"/>
                </a:cubicBezTo>
                <a:cubicBezTo>
                  <a:pt x="52" y="0"/>
                  <a:pt x="24" y="26"/>
                  <a:pt x="12" y="51"/>
                </a:cubicBezTo>
                <a:cubicBezTo>
                  <a:pt x="0" y="76"/>
                  <a:pt x="2" y="127"/>
                  <a:pt x="0" y="14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09" name="Freeform 9"/>
          <p:cNvSpPr>
            <a:spLocks/>
          </p:cNvSpPr>
          <p:nvPr/>
        </p:nvSpPr>
        <p:spPr bwMode="auto">
          <a:xfrm>
            <a:off x="6610350" y="2362200"/>
            <a:ext cx="238125" cy="233363"/>
          </a:xfrm>
          <a:custGeom>
            <a:avLst/>
            <a:gdLst>
              <a:gd name="T0" fmla="*/ 150 w 150"/>
              <a:gd name="T1" fmla="*/ 144 h 147"/>
              <a:gd name="T2" fmla="*/ 132 w 150"/>
              <a:gd name="T3" fmla="*/ 54 h 147"/>
              <a:gd name="T4" fmla="*/ 72 w 150"/>
              <a:gd name="T5" fmla="*/ 0 h 147"/>
              <a:gd name="T6" fmla="*/ 12 w 150"/>
              <a:gd name="T7" fmla="*/ 51 h 147"/>
              <a:gd name="T8" fmla="*/ 0 w 150"/>
              <a:gd name="T9" fmla="*/ 147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0" h="147">
                <a:moveTo>
                  <a:pt x="150" y="144"/>
                </a:moveTo>
                <a:cubicBezTo>
                  <a:pt x="147" y="129"/>
                  <a:pt x="145" y="78"/>
                  <a:pt x="132" y="54"/>
                </a:cubicBezTo>
                <a:cubicBezTo>
                  <a:pt x="119" y="30"/>
                  <a:pt x="92" y="0"/>
                  <a:pt x="72" y="0"/>
                </a:cubicBezTo>
                <a:cubicBezTo>
                  <a:pt x="52" y="0"/>
                  <a:pt x="24" y="26"/>
                  <a:pt x="12" y="51"/>
                </a:cubicBezTo>
                <a:cubicBezTo>
                  <a:pt x="0" y="76"/>
                  <a:pt x="2" y="127"/>
                  <a:pt x="0" y="14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10" name="Freeform 10"/>
          <p:cNvSpPr>
            <a:spLocks/>
          </p:cNvSpPr>
          <p:nvPr/>
        </p:nvSpPr>
        <p:spPr bwMode="auto">
          <a:xfrm>
            <a:off x="6386513" y="2362200"/>
            <a:ext cx="238125" cy="233363"/>
          </a:xfrm>
          <a:custGeom>
            <a:avLst/>
            <a:gdLst>
              <a:gd name="T0" fmla="*/ 150 w 150"/>
              <a:gd name="T1" fmla="*/ 144 h 147"/>
              <a:gd name="T2" fmla="*/ 132 w 150"/>
              <a:gd name="T3" fmla="*/ 54 h 147"/>
              <a:gd name="T4" fmla="*/ 72 w 150"/>
              <a:gd name="T5" fmla="*/ 0 h 147"/>
              <a:gd name="T6" fmla="*/ 12 w 150"/>
              <a:gd name="T7" fmla="*/ 51 h 147"/>
              <a:gd name="T8" fmla="*/ 0 w 150"/>
              <a:gd name="T9" fmla="*/ 147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0" h="147">
                <a:moveTo>
                  <a:pt x="150" y="144"/>
                </a:moveTo>
                <a:cubicBezTo>
                  <a:pt x="147" y="129"/>
                  <a:pt x="145" y="78"/>
                  <a:pt x="132" y="54"/>
                </a:cubicBezTo>
                <a:cubicBezTo>
                  <a:pt x="119" y="30"/>
                  <a:pt x="92" y="0"/>
                  <a:pt x="72" y="0"/>
                </a:cubicBezTo>
                <a:cubicBezTo>
                  <a:pt x="52" y="0"/>
                  <a:pt x="24" y="26"/>
                  <a:pt x="12" y="51"/>
                </a:cubicBezTo>
                <a:cubicBezTo>
                  <a:pt x="0" y="76"/>
                  <a:pt x="2" y="127"/>
                  <a:pt x="0" y="14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11" name="Text Box 11"/>
          <p:cNvSpPr txBox="1">
            <a:spLocks noChangeArrowheads="1"/>
          </p:cNvSpPr>
          <p:nvPr/>
        </p:nvSpPr>
        <p:spPr bwMode="auto">
          <a:xfrm>
            <a:off x="533400" y="5867400"/>
            <a:ext cx="5237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Subtraction, multiplication, division,…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2-</a:t>
            </a:r>
            <a:fld id="{1C6C92A1-DAD2-744D-B0EB-6AFA0CC1A1AD}" type="slidenum">
              <a:rPr lang="en-US"/>
              <a:pPr/>
              <a:t>13</a:t>
            </a:fld>
            <a:endParaRPr lang="en-US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Signed Integers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534400" cy="5562600"/>
          </a:xfrm>
        </p:spPr>
        <p:txBody>
          <a:bodyPr/>
          <a:lstStyle/>
          <a:p>
            <a:r>
              <a:rPr lang="en-US" dirty="0"/>
              <a:t>With n bits, we have 2</a:t>
            </a:r>
            <a:r>
              <a:rPr lang="en-US" baseline="30000" dirty="0"/>
              <a:t>n</a:t>
            </a:r>
            <a:r>
              <a:rPr lang="en-US" dirty="0"/>
              <a:t> distinct values.</a:t>
            </a:r>
          </a:p>
          <a:p>
            <a:pPr lvl="1"/>
            <a:r>
              <a:rPr lang="en-US" dirty="0"/>
              <a:t>assign about half to positive integers (1 through 2</a:t>
            </a:r>
            <a:r>
              <a:rPr lang="en-US" baseline="30000" dirty="0"/>
              <a:t>n-1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and about half to negative (- 2</a:t>
            </a:r>
            <a:r>
              <a:rPr lang="en-US" baseline="30000" dirty="0"/>
              <a:t>n-1</a:t>
            </a:r>
            <a:r>
              <a:rPr lang="en-US" dirty="0"/>
              <a:t> through -1)</a:t>
            </a:r>
          </a:p>
          <a:p>
            <a:pPr lvl="1"/>
            <a:r>
              <a:rPr lang="en-US" dirty="0"/>
              <a:t>that leaves two values: one for 0, and one extra</a:t>
            </a:r>
          </a:p>
          <a:p>
            <a:r>
              <a:rPr lang="en-US" dirty="0"/>
              <a:t>Positive integers</a:t>
            </a:r>
          </a:p>
          <a:p>
            <a:pPr lvl="1"/>
            <a:r>
              <a:rPr lang="en-US" dirty="0"/>
              <a:t>just like unsigned – zero in </a:t>
            </a:r>
            <a:r>
              <a:rPr lang="en-US" i="1" dirty="0"/>
              <a:t>most significant</a:t>
            </a:r>
            <a:r>
              <a:rPr lang="en-US" dirty="0"/>
              <a:t> (MS) bit</a:t>
            </a:r>
            <a:br>
              <a:rPr lang="en-US" dirty="0"/>
            </a:br>
            <a:r>
              <a:rPr lang="en-US" b="0" dirty="0">
                <a:solidFill>
                  <a:srgbClr val="CE0000"/>
                </a:solidFill>
              </a:rPr>
              <a:t>00101 = 5</a:t>
            </a:r>
          </a:p>
          <a:p>
            <a:r>
              <a:rPr lang="en-US" dirty="0"/>
              <a:t>Negative integers: formats</a:t>
            </a:r>
          </a:p>
          <a:p>
            <a:pPr lvl="1"/>
            <a:r>
              <a:rPr lang="en-US" dirty="0"/>
              <a:t>sign-magnitude – set MS bit to show negative, </a:t>
            </a:r>
            <a:br>
              <a:rPr lang="en-US" dirty="0"/>
            </a:br>
            <a:r>
              <a:rPr lang="en-US" dirty="0"/>
              <a:t>other bits are the same as unsigned </a:t>
            </a:r>
            <a:br>
              <a:rPr lang="en-US" dirty="0"/>
            </a:br>
            <a:r>
              <a:rPr lang="en-US" b="0" dirty="0">
                <a:solidFill>
                  <a:srgbClr val="CE0000"/>
                </a:solidFill>
              </a:rPr>
              <a:t>10101 = -5  </a:t>
            </a:r>
          </a:p>
          <a:p>
            <a:pPr lvl="1"/>
            <a:r>
              <a:rPr lang="en-US" dirty="0"/>
              <a:t>one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complement – flip every bit to represent negative</a:t>
            </a:r>
            <a:br>
              <a:rPr lang="en-US" dirty="0"/>
            </a:br>
            <a:r>
              <a:rPr lang="en-US" b="0" dirty="0">
                <a:solidFill>
                  <a:srgbClr val="CE0000"/>
                </a:solidFill>
              </a:rPr>
              <a:t>11010 = -5</a:t>
            </a:r>
          </a:p>
          <a:p>
            <a:pPr lvl="1"/>
            <a:r>
              <a:rPr lang="en-US" dirty="0"/>
              <a:t>in either case, MS bit indicates sign: 0=positive, 1=negative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2-</a:t>
            </a:r>
            <a:fld id="{BE9ACFC2-6BAE-2140-9EC4-6010A0D7E5B4}" type="slidenum">
              <a:rPr lang="en-US"/>
              <a:pPr/>
              <a:t>14</a:t>
            </a:fld>
            <a:endParaRPr lang="en-US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Complement Representation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number is positive or zero,</a:t>
            </a:r>
          </a:p>
          <a:p>
            <a:pPr lvl="1"/>
            <a:r>
              <a:rPr lang="en-US"/>
              <a:t>normal binary representation, zeroes in upper bit(s)</a:t>
            </a:r>
          </a:p>
          <a:p>
            <a:r>
              <a:rPr lang="en-US"/>
              <a:t>If number is negative,</a:t>
            </a:r>
          </a:p>
          <a:p>
            <a:pPr lvl="1"/>
            <a:r>
              <a:rPr lang="en-US"/>
              <a:t>start with positive number</a:t>
            </a:r>
          </a:p>
          <a:p>
            <a:pPr lvl="1"/>
            <a:r>
              <a:rPr lang="en-US"/>
              <a:t>flip every bit (i.e., take the one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complement)</a:t>
            </a:r>
          </a:p>
          <a:p>
            <a:pPr lvl="1"/>
            <a:r>
              <a:rPr lang="en-US"/>
              <a:t>then add one</a:t>
            </a:r>
          </a:p>
        </p:txBody>
      </p:sp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990600" y="3810000"/>
            <a:ext cx="71628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65150" algn="r"/>
                <a:tab pos="1771650" algn="r"/>
                <a:tab pos="1993900" algn="l"/>
                <a:tab pos="3721100" algn="r"/>
                <a:tab pos="4851400" algn="r"/>
                <a:tab pos="51498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algn="l">
              <a:tabLst>
                <a:tab pos="565150" algn="r"/>
                <a:tab pos="1771650" algn="r"/>
                <a:tab pos="1993900" algn="l"/>
                <a:tab pos="3721100" algn="r"/>
                <a:tab pos="4851400" algn="r"/>
                <a:tab pos="51498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tabLst>
                <a:tab pos="565150" algn="r"/>
                <a:tab pos="1771650" algn="r"/>
                <a:tab pos="1993900" algn="l"/>
                <a:tab pos="3721100" algn="r"/>
                <a:tab pos="4851400" algn="r"/>
                <a:tab pos="51498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tabLst>
                <a:tab pos="565150" algn="r"/>
                <a:tab pos="1771650" algn="r"/>
                <a:tab pos="1993900" algn="l"/>
                <a:tab pos="3721100" algn="r"/>
                <a:tab pos="4851400" algn="r"/>
                <a:tab pos="51498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tabLst>
                <a:tab pos="565150" algn="r"/>
                <a:tab pos="1771650" algn="r"/>
                <a:tab pos="1993900" algn="l"/>
                <a:tab pos="3721100" algn="r"/>
                <a:tab pos="4851400" algn="r"/>
                <a:tab pos="51498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1771650" algn="r"/>
                <a:tab pos="1993900" algn="l"/>
                <a:tab pos="3721100" algn="r"/>
                <a:tab pos="4851400" algn="r"/>
                <a:tab pos="51498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1771650" algn="r"/>
                <a:tab pos="1993900" algn="l"/>
                <a:tab pos="3721100" algn="r"/>
                <a:tab pos="4851400" algn="r"/>
                <a:tab pos="51498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1771650" algn="r"/>
                <a:tab pos="1993900" algn="l"/>
                <a:tab pos="3721100" algn="r"/>
                <a:tab pos="4851400" algn="r"/>
                <a:tab pos="51498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1771650" algn="r"/>
                <a:tab pos="1993900" algn="l"/>
                <a:tab pos="3721100" algn="r"/>
                <a:tab pos="4851400" algn="r"/>
                <a:tab pos="51498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Courier" charset="0"/>
                <a:ea typeface="Courier" charset="0"/>
                <a:cs typeface="Courier" charset="0"/>
              </a:rPr>
              <a:t>		</a:t>
            </a:r>
            <a:r>
              <a:rPr lang="en-US" sz="2800" b="1">
                <a:latin typeface="Courier" charset="0"/>
                <a:ea typeface="Courier" charset="0"/>
                <a:cs typeface="Courier" charset="0"/>
              </a:rPr>
              <a:t>00101	</a:t>
            </a:r>
            <a:r>
              <a:rPr lang="en-US">
                <a:latin typeface="Courier" charset="0"/>
                <a:ea typeface="Courier" charset="0"/>
                <a:cs typeface="Courier" charset="0"/>
              </a:rPr>
              <a:t>(5)		</a:t>
            </a:r>
            <a:r>
              <a:rPr lang="en-US" sz="2800" b="1">
                <a:latin typeface="Courier" charset="0"/>
                <a:ea typeface="Courier" charset="0"/>
                <a:cs typeface="Courier" charset="0"/>
              </a:rPr>
              <a:t>01001	</a:t>
            </a:r>
            <a:r>
              <a:rPr lang="en-US">
                <a:latin typeface="Courier" charset="0"/>
                <a:ea typeface="Courier" charset="0"/>
                <a:cs typeface="Courier" charset="0"/>
              </a:rPr>
              <a:t>(9)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		</a:t>
            </a:r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11010	</a:t>
            </a:r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(1</a:t>
            </a:r>
            <a:r>
              <a:rPr lang="ja-JP" altLang="en-US" sz="1800" dirty="0">
                <a:latin typeface="Courier" charset="0"/>
                <a:ea typeface="Courier" charset="0"/>
                <a:cs typeface="Courier" charset="0"/>
              </a:rPr>
              <a:t>’</a:t>
            </a:r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s comp)	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		</a:t>
            </a:r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(1</a:t>
            </a:r>
            <a:r>
              <a:rPr lang="ja-JP" altLang="en-US" sz="1800" dirty="0">
                <a:latin typeface="Courier" charset="0"/>
                <a:ea typeface="Courier" charset="0"/>
                <a:cs typeface="Courier" charset="0"/>
              </a:rPr>
              <a:t>’</a:t>
            </a:r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s comp)</a:t>
            </a:r>
          </a:p>
          <a:p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	+</a:t>
            </a:r>
            <a:r>
              <a:rPr lang="en-US" sz="2800" b="1" u="sng" dirty="0">
                <a:latin typeface="Courier" charset="0"/>
                <a:ea typeface="Courier" charset="0"/>
                <a:cs typeface="Courier" charset="0"/>
              </a:rPr>
              <a:t>	1</a:t>
            </a:r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+</a:t>
            </a:r>
            <a:r>
              <a:rPr lang="en-US" sz="2800" b="1" u="sng" dirty="0">
                <a:latin typeface="Courier" charset="0"/>
                <a:ea typeface="Courier" charset="0"/>
                <a:cs typeface="Courier" charset="0"/>
              </a:rPr>
              <a:t>	1</a:t>
            </a:r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	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		11011	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(-5)	</a:t>
            </a:r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	(-9)</a:t>
            </a:r>
          </a:p>
        </p:txBody>
      </p:sp>
      <p:sp>
        <p:nvSpPr>
          <p:cNvPr id="107525" name="AutoShape 5"/>
          <p:cNvSpPr>
            <a:spLocks noChangeArrowheads="1"/>
          </p:cNvSpPr>
          <p:nvPr/>
        </p:nvSpPr>
        <p:spPr bwMode="auto">
          <a:xfrm>
            <a:off x="1219200" y="4038600"/>
            <a:ext cx="381000" cy="533400"/>
          </a:xfrm>
          <a:prstGeom prst="curvedRightArrow">
            <a:avLst>
              <a:gd name="adj1" fmla="val 28000"/>
              <a:gd name="adj2" fmla="val 56000"/>
              <a:gd name="adj3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26" name="AutoShape 6"/>
          <p:cNvSpPr>
            <a:spLocks noChangeArrowheads="1"/>
          </p:cNvSpPr>
          <p:nvPr/>
        </p:nvSpPr>
        <p:spPr bwMode="auto">
          <a:xfrm>
            <a:off x="4343400" y="4038600"/>
            <a:ext cx="381000" cy="533400"/>
          </a:xfrm>
          <a:prstGeom prst="curvedRightArrow">
            <a:avLst>
              <a:gd name="adj1" fmla="val 28000"/>
              <a:gd name="adj2" fmla="val 56000"/>
              <a:gd name="adj3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2-</a:t>
            </a:r>
            <a:fld id="{99289D3B-0B17-3E4F-AC81-72543C88C279}" type="slidenum">
              <a:rPr lang="en-US"/>
              <a:pPr/>
              <a:t>15</a:t>
            </a:fld>
            <a:endParaRPr lang="en-US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Converting Binary (2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C) to Decimal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6848475" cy="4953000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/>
              <a:t>If leading bit is one, take two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complement to get a positive number.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Add powers of 2 that have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1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in the</a:t>
            </a:r>
            <a:br>
              <a:rPr lang="en-US"/>
            </a:br>
            <a:r>
              <a:rPr lang="en-US"/>
              <a:t>corresponding bit positions.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If original number was negative,</a:t>
            </a:r>
            <a:br>
              <a:rPr lang="en-US"/>
            </a:br>
            <a:r>
              <a:rPr lang="en-US"/>
              <a:t>add a minus sign.</a:t>
            </a:r>
          </a:p>
        </p:txBody>
      </p:sp>
      <p:graphicFrame>
        <p:nvGraphicFramePr>
          <p:cNvPr id="113668" name="Group 4"/>
          <p:cNvGraphicFramePr>
            <a:graphicFrameLocks noGrp="1"/>
          </p:cNvGraphicFramePr>
          <p:nvPr>
            <p:extLst/>
          </p:nvPr>
        </p:nvGraphicFramePr>
        <p:xfrm>
          <a:off x="6929437" y="1775206"/>
          <a:ext cx="1066800" cy="3989832"/>
        </p:xfrm>
        <a:graphic>
          <a:graphicData uri="http://schemas.openxmlformats.org/drawingml/2006/table">
            <a:tbl>
              <a:tblPr/>
              <a:tblGrid>
                <a:gridCol w="419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n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2</a:t>
                      </a:r>
                      <a:r>
                        <a:rPr kumimoji="0" lang="en-US" sz="2000" b="1" i="1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256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9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512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1024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13723" name="Text Box 59"/>
          <p:cNvSpPr txBox="1">
            <a:spLocks noChangeArrowheads="1"/>
          </p:cNvSpPr>
          <p:nvPr/>
        </p:nvSpPr>
        <p:spPr bwMode="auto">
          <a:xfrm>
            <a:off x="1295400" y="3951288"/>
            <a:ext cx="4756430" cy="1384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tabLst>
                <a:tab pos="461963" algn="r"/>
                <a:tab pos="684213" algn="ctr"/>
                <a:tab pos="9080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algn="l">
              <a:tabLst>
                <a:tab pos="461963" algn="r"/>
                <a:tab pos="684213" algn="ctr"/>
                <a:tab pos="9080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tabLst>
                <a:tab pos="461963" algn="r"/>
                <a:tab pos="684213" algn="ctr"/>
                <a:tab pos="9080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tabLst>
                <a:tab pos="461963" algn="r"/>
                <a:tab pos="684213" algn="ctr"/>
                <a:tab pos="9080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tabLst>
                <a:tab pos="461963" algn="r"/>
                <a:tab pos="684213" algn="ctr"/>
                <a:tab pos="9080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r"/>
                <a:tab pos="684213" algn="ctr"/>
                <a:tab pos="9080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r"/>
                <a:tab pos="684213" algn="ctr"/>
                <a:tab pos="9080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r"/>
                <a:tab pos="684213" algn="ctr"/>
                <a:tab pos="9080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r"/>
                <a:tab pos="684213" algn="ctr"/>
                <a:tab pos="9080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800">
                <a:latin typeface="Courier" charset="0"/>
                <a:ea typeface="Courier" charset="0"/>
                <a:cs typeface="Courier" charset="0"/>
              </a:rPr>
              <a:t>	X 	= 	01101000</a:t>
            </a:r>
            <a:r>
              <a:rPr lang="en-US" sz="2800" baseline="-25000">
                <a:latin typeface="Courier" charset="0"/>
                <a:ea typeface="Courier" charset="0"/>
                <a:cs typeface="Courier" charset="0"/>
              </a:rPr>
              <a:t>two</a:t>
            </a:r>
          </a:p>
          <a:p>
            <a:r>
              <a:rPr lang="en-US" sz="2800">
                <a:latin typeface="Courier" charset="0"/>
                <a:ea typeface="Courier" charset="0"/>
                <a:cs typeface="Courier" charset="0"/>
              </a:rPr>
              <a:t>		=	2</a:t>
            </a:r>
            <a:r>
              <a:rPr lang="en-US" sz="2800" baseline="30000">
                <a:latin typeface="Courier" charset="0"/>
                <a:ea typeface="Courier" charset="0"/>
                <a:cs typeface="Courier" charset="0"/>
              </a:rPr>
              <a:t>6</a:t>
            </a:r>
            <a:r>
              <a:rPr lang="en-US" sz="2800">
                <a:latin typeface="Courier" charset="0"/>
                <a:ea typeface="Courier" charset="0"/>
                <a:cs typeface="Courier" charset="0"/>
              </a:rPr>
              <a:t>+2</a:t>
            </a:r>
            <a:r>
              <a:rPr lang="en-US" sz="2800" baseline="30000">
                <a:latin typeface="Courier" charset="0"/>
                <a:ea typeface="Courier" charset="0"/>
                <a:cs typeface="Courier" charset="0"/>
              </a:rPr>
              <a:t>5</a:t>
            </a:r>
            <a:r>
              <a:rPr lang="en-US" sz="2800">
                <a:latin typeface="Courier" charset="0"/>
                <a:ea typeface="Courier" charset="0"/>
                <a:cs typeface="Courier" charset="0"/>
              </a:rPr>
              <a:t>+2</a:t>
            </a:r>
            <a:r>
              <a:rPr lang="en-US" sz="2800" baseline="30000">
                <a:latin typeface="Courier" charset="0"/>
                <a:ea typeface="Courier" charset="0"/>
                <a:cs typeface="Courier" charset="0"/>
              </a:rPr>
              <a:t>3</a:t>
            </a:r>
            <a:r>
              <a:rPr lang="en-US" sz="2800">
                <a:latin typeface="Courier" charset="0"/>
                <a:ea typeface="Courier" charset="0"/>
                <a:cs typeface="Courier" charset="0"/>
              </a:rPr>
              <a:t> = 64+32+8</a:t>
            </a:r>
          </a:p>
          <a:p>
            <a:r>
              <a:rPr lang="en-US" sz="2800">
                <a:latin typeface="Courier" charset="0"/>
                <a:ea typeface="Courier" charset="0"/>
                <a:cs typeface="Courier" charset="0"/>
              </a:rPr>
              <a:t>		=	104</a:t>
            </a:r>
            <a:r>
              <a:rPr lang="en-US" sz="2800" baseline="-25000">
                <a:latin typeface="Courier" charset="0"/>
                <a:ea typeface="Courier" charset="0"/>
                <a:cs typeface="Courier" charset="0"/>
              </a:rPr>
              <a:t>ten</a:t>
            </a:r>
          </a:p>
        </p:txBody>
      </p:sp>
      <p:sp>
        <p:nvSpPr>
          <p:cNvPr id="113724" name="Text Box 60"/>
          <p:cNvSpPr txBox="1">
            <a:spLocks noChangeArrowheads="1"/>
          </p:cNvSpPr>
          <p:nvPr/>
        </p:nvSpPr>
        <p:spPr bwMode="auto">
          <a:xfrm>
            <a:off x="533400" y="5867400"/>
            <a:ext cx="4375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800" i="1"/>
              <a:t>Assuming 8-bit 2</a:t>
            </a:r>
            <a:r>
              <a:rPr lang="ja-JP" altLang="en-US" sz="1800" i="1">
                <a:latin typeface="Arial"/>
              </a:rPr>
              <a:t>’</a:t>
            </a:r>
            <a:r>
              <a:rPr lang="en-US" sz="1800" i="1"/>
              <a:t>s complement numbers.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2-</a:t>
            </a:r>
            <a:fld id="{B5B26F75-C5A3-BB43-B73A-2C34F6FD85FD}" type="slidenum">
              <a:rPr lang="en-US"/>
              <a:pPr/>
              <a:t>16</a:t>
            </a:fld>
            <a:endParaRPr lang="en-US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Sign Extension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 add two numbers, we must represent them</a:t>
            </a:r>
            <a:br>
              <a:rPr lang="en-US"/>
            </a:br>
            <a:r>
              <a:rPr lang="en-US"/>
              <a:t>with the same number of bits.</a:t>
            </a:r>
          </a:p>
          <a:p>
            <a:r>
              <a:rPr lang="en-US"/>
              <a:t>If we just pad with zeroes on the left: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Instead, replicate the MS bit -- the sign bit:</a:t>
            </a:r>
          </a:p>
          <a:p>
            <a:endParaRPr lang="en-US"/>
          </a:p>
        </p:txBody>
      </p:sp>
      <p:sp>
        <p:nvSpPr>
          <p:cNvPr id="122884" name="Text Box 4"/>
          <p:cNvSpPr txBox="1">
            <a:spLocks noChangeArrowheads="1"/>
          </p:cNvSpPr>
          <p:nvPr/>
        </p:nvSpPr>
        <p:spPr bwMode="auto">
          <a:xfrm>
            <a:off x="1295400" y="2362200"/>
            <a:ext cx="61118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863600" algn="l"/>
                <a:tab pos="2173288" algn="l"/>
                <a:tab pos="38242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algn="l">
              <a:tabLst>
                <a:tab pos="863600" algn="l"/>
                <a:tab pos="2173288" algn="l"/>
                <a:tab pos="38242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tabLst>
                <a:tab pos="863600" algn="l"/>
                <a:tab pos="2173288" algn="l"/>
                <a:tab pos="38242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tabLst>
                <a:tab pos="863600" algn="l"/>
                <a:tab pos="2173288" algn="l"/>
                <a:tab pos="38242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tabLst>
                <a:tab pos="863600" algn="l"/>
                <a:tab pos="2173288" algn="l"/>
                <a:tab pos="38242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  <a:tab pos="2173288" algn="l"/>
                <a:tab pos="38242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  <a:tab pos="2173288" algn="l"/>
                <a:tab pos="38242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  <a:tab pos="2173288" algn="l"/>
                <a:tab pos="38242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  <a:tab pos="2173288" algn="l"/>
                <a:tab pos="38242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u="sng" dirty="0">
                <a:latin typeface="Courier" charset="0"/>
                <a:ea typeface="Courier" charset="0"/>
                <a:cs typeface="Courier" charset="0"/>
              </a:rPr>
              <a:t>4-bit</a:t>
            </a:r>
            <a:r>
              <a:rPr lang="en-US" sz="1800" b="1" dirty="0">
                <a:latin typeface="Courier" charset="0"/>
                <a:ea typeface="Courier" charset="0"/>
                <a:cs typeface="Courier" charset="0"/>
              </a:rPr>
              <a:t>		</a:t>
            </a:r>
            <a:r>
              <a:rPr lang="en-US" b="1" u="sng" dirty="0">
                <a:latin typeface="Courier" charset="0"/>
                <a:ea typeface="Courier" charset="0"/>
                <a:cs typeface="Courier" charset="0"/>
              </a:rPr>
              <a:t>8-bit</a:t>
            </a: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0100	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(4)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00000100	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(still 4)</a:t>
            </a: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1100	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(-4)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00001100	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(12, not -4)</a:t>
            </a:r>
            <a:endParaRPr lang="en-US" sz="2000" b="1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22885" name="Text Box 5"/>
          <p:cNvSpPr txBox="1">
            <a:spLocks noChangeArrowheads="1"/>
          </p:cNvSpPr>
          <p:nvPr/>
        </p:nvSpPr>
        <p:spPr bwMode="auto">
          <a:xfrm>
            <a:off x="1295400" y="4572000"/>
            <a:ext cx="61118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863600" algn="l"/>
                <a:tab pos="2173288" algn="l"/>
                <a:tab pos="38242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algn="l">
              <a:tabLst>
                <a:tab pos="863600" algn="l"/>
                <a:tab pos="2173288" algn="l"/>
                <a:tab pos="38242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tabLst>
                <a:tab pos="863600" algn="l"/>
                <a:tab pos="2173288" algn="l"/>
                <a:tab pos="38242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tabLst>
                <a:tab pos="863600" algn="l"/>
                <a:tab pos="2173288" algn="l"/>
                <a:tab pos="38242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tabLst>
                <a:tab pos="863600" algn="l"/>
                <a:tab pos="2173288" algn="l"/>
                <a:tab pos="38242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  <a:tab pos="2173288" algn="l"/>
                <a:tab pos="38242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  <a:tab pos="2173288" algn="l"/>
                <a:tab pos="38242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  <a:tab pos="2173288" algn="l"/>
                <a:tab pos="38242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  <a:tab pos="2173288" algn="l"/>
                <a:tab pos="38242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u="sng">
                <a:latin typeface="Courier" charset="0"/>
                <a:ea typeface="Courier" charset="0"/>
                <a:cs typeface="Courier" charset="0"/>
              </a:rPr>
              <a:t>4-bit</a:t>
            </a:r>
            <a:r>
              <a:rPr lang="en-US" sz="1800" b="1">
                <a:latin typeface="Courier" charset="0"/>
                <a:ea typeface="Courier" charset="0"/>
                <a:cs typeface="Courier" charset="0"/>
              </a:rPr>
              <a:t>		</a:t>
            </a:r>
            <a:r>
              <a:rPr lang="en-US" b="1" u="sng">
                <a:latin typeface="Courier" charset="0"/>
                <a:ea typeface="Courier" charset="0"/>
                <a:cs typeface="Courier" charset="0"/>
              </a:rPr>
              <a:t>8-bit</a:t>
            </a:r>
          </a:p>
          <a:p>
            <a:r>
              <a:rPr lang="en-US" b="1">
                <a:latin typeface="Courier" charset="0"/>
                <a:ea typeface="Courier" charset="0"/>
                <a:cs typeface="Courier" charset="0"/>
              </a:rPr>
              <a:t>0100	</a:t>
            </a:r>
            <a:r>
              <a:rPr lang="en-US" sz="2000">
                <a:latin typeface="Courier" charset="0"/>
                <a:ea typeface="Courier" charset="0"/>
                <a:cs typeface="Courier" charset="0"/>
              </a:rPr>
              <a:t>(4)</a:t>
            </a:r>
            <a:r>
              <a:rPr lang="en-US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b="1">
                <a:latin typeface="Courier" charset="0"/>
                <a:ea typeface="Courier" charset="0"/>
                <a:cs typeface="Courier" charset="0"/>
              </a:rPr>
              <a:t>00000100	</a:t>
            </a:r>
            <a:r>
              <a:rPr lang="en-US" sz="2000">
                <a:latin typeface="Courier" charset="0"/>
                <a:ea typeface="Courier" charset="0"/>
                <a:cs typeface="Courier" charset="0"/>
              </a:rPr>
              <a:t>(still 4)</a:t>
            </a:r>
          </a:p>
          <a:p>
            <a:r>
              <a:rPr lang="en-US" b="1">
                <a:latin typeface="Courier" charset="0"/>
                <a:ea typeface="Courier" charset="0"/>
                <a:cs typeface="Courier" charset="0"/>
              </a:rPr>
              <a:t>1100	</a:t>
            </a:r>
            <a:r>
              <a:rPr lang="en-US" sz="2000">
                <a:latin typeface="Courier" charset="0"/>
                <a:ea typeface="Courier" charset="0"/>
                <a:cs typeface="Courier" charset="0"/>
              </a:rPr>
              <a:t>(-4)</a:t>
            </a:r>
            <a:r>
              <a:rPr lang="en-US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b="1">
                <a:latin typeface="Courier" charset="0"/>
                <a:ea typeface="Courier" charset="0"/>
                <a:cs typeface="Courier" charset="0"/>
              </a:rPr>
              <a:t>11111100	</a:t>
            </a:r>
            <a:r>
              <a:rPr lang="en-US" sz="2000">
                <a:latin typeface="Courier" charset="0"/>
                <a:ea typeface="Courier" charset="0"/>
                <a:cs typeface="Courier" charset="0"/>
              </a:rPr>
              <a:t>(still -4)</a:t>
            </a:r>
            <a:endParaRPr lang="en-US" sz="2000" b="1">
              <a:latin typeface="Courier" charset="0"/>
              <a:ea typeface="Courier" charset="0"/>
              <a:cs typeface="Courier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2-</a:t>
            </a:r>
            <a:fld id="{AEE0EE47-AC0F-004B-9B0A-A4DA39DFC640}" type="slidenum">
              <a:rPr lang="en-US"/>
              <a:pPr/>
              <a:t>17</a:t>
            </a:fld>
            <a:endParaRPr lang="en-US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Overflow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534400" cy="5105400"/>
          </a:xfrm>
        </p:spPr>
        <p:txBody>
          <a:bodyPr/>
          <a:lstStyle/>
          <a:p>
            <a:r>
              <a:rPr lang="en-US"/>
              <a:t>If operands are too big, then sum cannot be represented as an </a:t>
            </a:r>
            <a:r>
              <a:rPr lang="en-US" i="1"/>
              <a:t>n</a:t>
            </a:r>
            <a:r>
              <a:rPr lang="en-US"/>
              <a:t>-bit 2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comp number.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We have overflow if:</a:t>
            </a:r>
          </a:p>
          <a:p>
            <a:pPr lvl="1"/>
            <a:r>
              <a:rPr lang="en-US"/>
              <a:t>signs of both operands are the same, and</a:t>
            </a:r>
          </a:p>
          <a:p>
            <a:pPr lvl="1"/>
            <a:r>
              <a:rPr lang="en-US"/>
              <a:t>sign of sum is different.</a:t>
            </a:r>
          </a:p>
          <a:p>
            <a:r>
              <a:rPr lang="en-US"/>
              <a:t>Another test -- easy for hardware:</a:t>
            </a:r>
          </a:p>
          <a:p>
            <a:pPr lvl="1"/>
            <a:r>
              <a:rPr lang="en-US"/>
              <a:t>carry into MS bit does not equal carry out</a:t>
            </a:r>
          </a:p>
        </p:txBody>
      </p:sp>
      <p:sp>
        <p:nvSpPr>
          <p:cNvPr id="124932" name="Text Box 4"/>
          <p:cNvSpPr txBox="1">
            <a:spLocks noChangeArrowheads="1"/>
          </p:cNvSpPr>
          <p:nvPr/>
        </p:nvSpPr>
        <p:spPr bwMode="auto">
          <a:xfrm>
            <a:off x="1077913" y="2154238"/>
            <a:ext cx="71628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65150" algn="r"/>
                <a:tab pos="1771650" algn="r"/>
                <a:tab pos="1993900" algn="l"/>
                <a:tab pos="3721100" algn="r"/>
                <a:tab pos="4851400" algn="r"/>
                <a:tab pos="51498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algn="l">
              <a:tabLst>
                <a:tab pos="565150" algn="r"/>
                <a:tab pos="1771650" algn="r"/>
                <a:tab pos="1993900" algn="l"/>
                <a:tab pos="3721100" algn="r"/>
                <a:tab pos="4851400" algn="r"/>
                <a:tab pos="51498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tabLst>
                <a:tab pos="565150" algn="r"/>
                <a:tab pos="1771650" algn="r"/>
                <a:tab pos="1993900" algn="l"/>
                <a:tab pos="3721100" algn="r"/>
                <a:tab pos="4851400" algn="r"/>
                <a:tab pos="51498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tabLst>
                <a:tab pos="565150" algn="r"/>
                <a:tab pos="1771650" algn="r"/>
                <a:tab pos="1993900" algn="l"/>
                <a:tab pos="3721100" algn="r"/>
                <a:tab pos="4851400" algn="r"/>
                <a:tab pos="51498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tabLst>
                <a:tab pos="565150" algn="r"/>
                <a:tab pos="1771650" algn="r"/>
                <a:tab pos="1993900" algn="l"/>
                <a:tab pos="3721100" algn="r"/>
                <a:tab pos="4851400" algn="r"/>
                <a:tab pos="51498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1771650" algn="r"/>
                <a:tab pos="1993900" algn="l"/>
                <a:tab pos="3721100" algn="r"/>
                <a:tab pos="4851400" algn="r"/>
                <a:tab pos="51498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1771650" algn="r"/>
                <a:tab pos="1993900" algn="l"/>
                <a:tab pos="3721100" algn="r"/>
                <a:tab pos="4851400" algn="r"/>
                <a:tab pos="51498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1771650" algn="r"/>
                <a:tab pos="1993900" algn="l"/>
                <a:tab pos="3721100" algn="r"/>
                <a:tab pos="4851400" algn="r"/>
                <a:tab pos="51498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1771650" algn="r"/>
                <a:tab pos="1993900" algn="l"/>
                <a:tab pos="3721100" algn="r"/>
                <a:tab pos="4851400" algn="r"/>
                <a:tab pos="51498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Courier" charset="0"/>
                <a:ea typeface="Courier" charset="0"/>
                <a:cs typeface="Courier" charset="0"/>
              </a:rPr>
              <a:t>		</a:t>
            </a:r>
            <a:r>
              <a:rPr lang="en-US" sz="2800" b="1">
                <a:latin typeface="Courier" charset="0"/>
                <a:ea typeface="Courier" charset="0"/>
                <a:cs typeface="Courier" charset="0"/>
              </a:rPr>
              <a:t>01000	</a:t>
            </a:r>
            <a:r>
              <a:rPr lang="en-US">
                <a:latin typeface="Courier" charset="0"/>
                <a:ea typeface="Courier" charset="0"/>
                <a:cs typeface="Courier" charset="0"/>
              </a:rPr>
              <a:t>(8)		</a:t>
            </a:r>
            <a:r>
              <a:rPr lang="en-US" sz="2800" b="1">
                <a:latin typeface="Courier" charset="0"/>
                <a:ea typeface="Courier" charset="0"/>
                <a:cs typeface="Courier" charset="0"/>
              </a:rPr>
              <a:t>11000	</a:t>
            </a:r>
            <a:r>
              <a:rPr lang="en-US">
                <a:latin typeface="Courier" charset="0"/>
                <a:ea typeface="Courier" charset="0"/>
                <a:cs typeface="Courier" charset="0"/>
              </a:rPr>
              <a:t>(-8)</a:t>
            </a:r>
          </a:p>
          <a:p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	+</a:t>
            </a:r>
            <a:r>
              <a:rPr lang="en-US" sz="2800" b="1" u="sng" dirty="0">
                <a:latin typeface="Courier" charset="0"/>
                <a:ea typeface="Courier" charset="0"/>
                <a:cs typeface="Courier" charset="0"/>
              </a:rPr>
              <a:t>	01001</a:t>
            </a:r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(9)	</a:t>
            </a:r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+</a:t>
            </a:r>
            <a:r>
              <a:rPr lang="en-US" sz="2800" b="1" u="sng" dirty="0">
                <a:latin typeface="Courier" charset="0"/>
                <a:ea typeface="Courier" charset="0"/>
                <a:cs typeface="Courier" charset="0"/>
              </a:rPr>
              <a:t>	10111</a:t>
            </a:r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(-9)</a:t>
            </a:r>
          </a:p>
          <a:p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		10001	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(-15)	</a:t>
            </a:r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	01111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	(+15)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2-</a:t>
            </a:r>
            <a:fld id="{B9F9ABE0-78FE-6C47-BDFA-99C4874DB849}" type="slidenum">
              <a:rPr lang="en-US"/>
              <a:pPr/>
              <a:t>18</a:t>
            </a:fld>
            <a:endParaRPr lang="en-US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 of Logical Operations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AND</a:t>
            </a:r>
          </a:p>
          <a:p>
            <a:pPr lvl="1">
              <a:lnSpc>
                <a:spcPct val="90000"/>
              </a:lnSpc>
            </a:pPr>
            <a:r>
              <a:rPr lang="en-US"/>
              <a:t>useful for clearing bits</a:t>
            </a:r>
          </a:p>
          <a:p>
            <a:pPr lvl="2">
              <a:lnSpc>
                <a:spcPct val="90000"/>
              </a:lnSpc>
            </a:pPr>
            <a:r>
              <a:rPr lang="en-US"/>
              <a:t>AND with zero = 0</a:t>
            </a:r>
          </a:p>
          <a:p>
            <a:pPr lvl="2">
              <a:lnSpc>
                <a:spcPct val="90000"/>
              </a:lnSpc>
            </a:pPr>
            <a:r>
              <a:rPr lang="en-US"/>
              <a:t>AND with one = no change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OR</a:t>
            </a:r>
          </a:p>
          <a:p>
            <a:pPr lvl="1">
              <a:lnSpc>
                <a:spcPct val="90000"/>
              </a:lnSpc>
            </a:pPr>
            <a:r>
              <a:rPr lang="en-US"/>
              <a:t>useful for setting bits</a:t>
            </a:r>
          </a:p>
          <a:p>
            <a:pPr lvl="2">
              <a:lnSpc>
                <a:spcPct val="90000"/>
              </a:lnSpc>
            </a:pPr>
            <a:r>
              <a:rPr lang="en-US"/>
              <a:t>OR with zero = no change</a:t>
            </a:r>
          </a:p>
          <a:p>
            <a:pPr lvl="2">
              <a:lnSpc>
                <a:spcPct val="90000"/>
              </a:lnSpc>
            </a:pPr>
            <a:r>
              <a:rPr lang="en-US"/>
              <a:t>OR with one = 1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NOT</a:t>
            </a:r>
          </a:p>
          <a:p>
            <a:pPr lvl="1">
              <a:lnSpc>
                <a:spcPct val="90000"/>
              </a:lnSpc>
            </a:pPr>
            <a:r>
              <a:rPr lang="en-US"/>
              <a:t>unary operation -- one argument</a:t>
            </a:r>
          </a:p>
          <a:p>
            <a:pPr lvl="1">
              <a:lnSpc>
                <a:spcPct val="90000"/>
              </a:lnSpc>
            </a:pPr>
            <a:r>
              <a:rPr lang="en-US"/>
              <a:t>flips every bit</a:t>
            </a:r>
          </a:p>
        </p:txBody>
      </p:sp>
      <p:sp>
        <p:nvSpPr>
          <p:cNvPr id="129028" name="Text Box 4"/>
          <p:cNvSpPr txBox="1">
            <a:spLocks noChangeArrowheads="1"/>
          </p:cNvSpPr>
          <p:nvPr/>
        </p:nvSpPr>
        <p:spPr bwMode="auto">
          <a:xfrm>
            <a:off x="5181600" y="1143000"/>
            <a:ext cx="3429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algn="l"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		</a:t>
            </a:r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11000101	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AND</a:t>
            </a:r>
            <a:r>
              <a:rPr lang="en-US" sz="2800" b="1" u="sng" dirty="0">
                <a:latin typeface="Courier" charset="0"/>
                <a:ea typeface="Courier" charset="0"/>
                <a:cs typeface="Courier" charset="0"/>
              </a:rPr>
              <a:t>	00001111</a:t>
            </a:r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	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		00000101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	</a:t>
            </a:r>
          </a:p>
        </p:txBody>
      </p:sp>
      <p:sp>
        <p:nvSpPr>
          <p:cNvPr id="129029" name="Text Box 5"/>
          <p:cNvSpPr txBox="1">
            <a:spLocks noChangeArrowheads="1"/>
          </p:cNvSpPr>
          <p:nvPr/>
        </p:nvSpPr>
        <p:spPr bwMode="auto">
          <a:xfrm>
            <a:off x="5181600" y="3048000"/>
            <a:ext cx="3429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algn="l"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Courier" charset="0"/>
                <a:ea typeface="Courier" charset="0"/>
                <a:cs typeface="Courier" charset="0"/>
              </a:rPr>
              <a:t>		</a:t>
            </a:r>
            <a:r>
              <a:rPr lang="en-US" sz="2800" b="1">
                <a:latin typeface="Courier" charset="0"/>
                <a:ea typeface="Courier" charset="0"/>
                <a:cs typeface="Courier" charset="0"/>
              </a:rPr>
              <a:t>11000101	</a:t>
            </a:r>
            <a:endParaRPr lang="en-US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800" b="1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>
                <a:latin typeface="Courier" charset="0"/>
                <a:ea typeface="Courier" charset="0"/>
                <a:cs typeface="Courier" charset="0"/>
              </a:rPr>
              <a:t>OR</a:t>
            </a:r>
            <a:r>
              <a:rPr lang="en-US" sz="2800" b="1" u="sng">
                <a:latin typeface="Courier" charset="0"/>
                <a:ea typeface="Courier" charset="0"/>
                <a:cs typeface="Courier" charset="0"/>
              </a:rPr>
              <a:t>	00001111</a:t>
            </a:r>
            <a:r>
              <a:rPr lang="en-US" sz="2800" b="1">
                <a:latin typeface="Courier" charset="0"/>
                <a:ea typeface="Courier" charset="0"/>
                <a:cs typeface="Courier" charset="0"/>
              </a:rPr>
              <a:t>	</a:t>
            </a:r>
            <a:endParaRPr lang="en-US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800" b="1">
                <a:latin typeface="Courier" charset="0"/>
                <a:ea typeface="Courier" charset="0"/>
                <a:cs typeface="Courier" charset="0"/>
              </a:rPr>
              <a:t>		11001111</a:t>
            </a:r>
            <a:r>
              <a:rPr lang="en-US">
                <a:latin typeface="Courier" charset="0"/>
                <a:ea typeface="Courier" charset="0"/>
                <a:cs typeface="Courier" charset="0"/>
              </a:rPr>
              <a:t>	</a:t>
            </a:r>
          </a:p>
        </p:txBody>
      </p:sp>
      <p:sp>
        <p:nvSpPr>
          <p:cNvPr id="129030" name="Text Box 6"/>
          <p:cNvSpPr txBox="1">
            <a:spLocks noChangeArrowheads="1"/>
          </p:cNvSpPr>
          <p:nvPr/>
        </p:nvSpPr>
        <p:spPr bwMode="auto">
          <a:xfrm>
            <a:off x="5181600" y="4876800"/>
            <a:ext cx="2971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algn="l"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Courier" charset="0"/>
                <a:ea typeface="Courier" charset="0"/>
                <a:cs typeface="Courier" charset="0"/>
              </a:rPr>
              <a:t>	NOT</a:t>
            </a:r>
            <a:r>
              <a:rPr lang="en-US" u="sng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2800" b="1" u="sng">
                <a:latin typeface="Courier" charset="0"/>
                <a:ea typeface="Courier" charset="0"/>
                <a:cs typeface="Courier" charset="0"/>
              </a:rPr>
              <a:t>11000101</a:t>
            </a:r>
            <a:r>
              <a:rPr lang="en-US" sz="2800" b="1">
                <a:latin typeface="Courier" charset="0"/>
                <a:ea typeface="Courier" charset="0"/>
                <a:cs typeface="Courier" charset="0"/>
              </a:rPr>
              <a:t>	</a:t>
            </a:r>
            <a:endParaRPr lang="en-US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800" b="1">
                <a:latin typeface="Courier" charset="0"/>
                <a:ea typeface="Courier" charset="0"/>
                <a:cs typeface="Courier" charset="0"/>
              </a:rPr>
              <a:t>		00111010</a:t>
            </a:r>
            <a:r>
              <a:rPr lang="en-US">
                <a:latin typeface="Courier" charset="0"/>
                <a:ea typeface="Courier" charset="0"/>
                <a:cs typeface="Courier" charset="0"/>
              </a:rPr>
              <a:t>	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2-</a:t>
            </a:r>
            <a:fld id="{56CD67E4-D6E3-0244-A59E-04168B0D11E9}" type="slidenum">
              <a:rPr lang="en-US"/>
              <a:pPr/>
              <a:t>19</a:t>
            </a:fld>
            <a:endParaRPr lang="en-US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Hexadecimal Notation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It is often convenient to write binary (base-2) numbers</a:t>
            </a:r>
            <a:br>
              <a:rPr lang="en-US"/>
            </a:br>
            <a:r>
              <a:rPr lang="en-US"/>
              <a:t>as hexadecimal (base-16) numbers instead.</a:t>
            </a:r>
          </a:p>
          <a:p>
            <a:pPr lvl="1"/>
            <a:r>
              <a:rPr lang="en-US"/>
              <a:t>fewer digits -- four bits per hex digit</a:t>
            </a:r>
          </a:p>
          <a:p>
            <a:pPr lvl="1"/>
            <a:r>
              <a:rPr lang="en-US"/>
              <a:t>less error prone -- easy  to corrupt long string of 1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and 0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</a:t>
            </a:r>
          </a:p>
        </p:txBody>
      </p:sp>
      <p:graphicFrame>
        <p:nvGraphicFramePr>
          <p:cNvPr id="130052" name="Group 4"/>
          <p:cNvGraphicFramePr>
            <a:graphicFrameLocks noGrp="1"/>
          </p:cNvGraphicFramePr>
          <p:nvPr>
            <p:extLst/>
          </p:nvPr>
        </p:nvGraphicFramePr>
        <p:xfrm>
          <a:off x="990600" y="2971800"/>
          <a:ext cx="3371850" cy="2785872"/>
        </p:xfrm>
        <a:graphic>
          <a:graphicData uri="http://schemas.openxmlformats.org/drawingml/2006/table">
            <a:tbl>
              <a:tblPr/>
              <a:tblGrid>
                <a:gridCol w="1047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Binary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Hex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Decimal</a:t>
                      </a:r>
                      <a:endParaRPr kumimoji="0" lang="en-US" sz="2000" b="1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0000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0001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0010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0011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0100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0101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0110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0111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30105" name="Group 57"/>
          <p:cNvGraphicFramePr>
            <a:graphicFrameLocks noGrp="1"/>
          </p:cNvGraphicFramePr>
          <p:nvPr/>
        </p:nvGraphicFramePr>
        <p:xfrm>
          <a:off x="5105400" y="2971800"/>
          <a:ext cx="3371850" cy="2785872"/>
        </p:xfrm>
        <a:graphic>
          <a:graphicData uri="http://schemas.openxmlformats.org/drawingml/2006/table">
            <a:tbl>
              <a:tblPr/>
              <a:tblGrid>
                <a:gridCol w="1047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Binary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Hex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Decimal</a:t>
                      </a:r>
                      <a:endParaRPr kumimoji="0" lang="en-US" sz="2000" b="1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1011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1100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1101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1111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Bring student ID card</a:t>
            </a:r>
          </a:p>
          <a:p>
            <a:pPr lvl="1"/>
            <a:r>
              <a:rPr lang="en-US" altLang="en-US" dirty="0"/>
              <a:t>Must have it to check into lab</a:t>
            </a:r>
          </a:p>
          <a:p>
            <a:r>
              <a:rPr lang="en-US" altLang="en-US" dirty="0"/>
              <a:t>Seating</a:t>
            </a:r>
          </a:p>
          <a:p>
            <a:pPr lvl="1"/>
            <a:r>
              <a:rPr lang="en-US" altLang="en-US" dirty="0"/>
              <a:t>Randomized seating chart</a:t>
            </a:r>
          </a:p>
          <a:p>
            <a:pPr lvl="1"/>
            <a:r>
              <a:rPr lang="en-US" altLang="en-US" dirty="0"/>
              <a:t>Front rows</a:t>
            </a:r>
          </a:p>
          <a:p>
            <a:pPr lvl="1"/>
            <a:r>
              <a:rPr lang="en-US" altLang="en-US" dirty="0"/>
              <a:t>Check when you enter the room</a:t>
            </a:r>
          </a:p>
          <a:p>
            <a:r>
              <a:rPr lang="en-US" altLang="en-US" dirty="0"/>
              <a:t>Exam</a:t>
            </a:r>
          </a:p>
          <a:p>
            <a:pPr lvl="1"/>
            <a:r>
              <a:rPr lang="en-US" altLang="en-US" dirty="0"/>
              <a:t>No time limit, 100 points</a:t>
            </a:r>
          </a:p>
          <a:p>
            <a:pPr lvl="1"/>
            <a:r>
              <a:rPr lang="en-US" altLang="en-US" dirty="0"/>
              <a:t>NO notes, calculators, or other aides</a:t>
            </a:r>
          </a:p>
          <a:p>
            <a:pPr lvl="1"/>
            <a:r>
              <a:rPr lang="en-US" altLang="en-US" dirty="0"/>
              <a:t>Put your smartwatch / phone in your pocket!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MR1-</a:t>
            </a:r>
            <a:fld id="{EBB80772-255F-E745-8703-1B87C783ECF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1437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2-</a:t>
            </a:r>
            <a:fld id="{63AEE0FB-F1F5-144D-A4FF-286B175FDBAB}" type="slidenum">
              <a:rPr lang="en-US"/>
              <a:pPr/>
              <a:t>20</a:t>
            </a:fld>
            <a:endParaRPr lang="en-US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Floating Point Example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Single-precision IEEE floating point number:</a:t>
            </a:r>
          </a:p>
          <a:p>
            <a:r>
              <a:rPr lang="en-US" dirty="0"/>
              <a:t>	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1</a:t>
            </a:r>
            <a:r>
              <a:rPr lang="en-US" dirty="0">
                <a:solidFill>
                  <a:schemeClr val="accent2"/>
                </a:solidFill>
                <a:latin typeface="Courier" charset="0"/>
                <a:ea typeface="Courier" charset="0"/>
                <a:cs typeface="Courier" charset="0"/>
              </a:rPr>
              <a:t>01111110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10000000000000000000000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Sign is 1 – number is negative.</a:t>
            </a:r>
          </a:p>
          <a:p>
            <a:pPr lvl="1"/>
            <a:r>
              <a:rPr lang="en-US" dirty="0"/>
              <a:t>Exponent field is </a:t>
            </a:r>
            <a:r>
              <a:rPr lang="en-US" dirty="0">
                <a:solidFill>
                  <a:schemeClr val="accent2"/>
                </a:solidFill>
              </a:rPr>
              <a:t>01111110</a:t>
            </a:r>
            <a:r>
              <a:rPr lang="en-US" dirty="0"/>
              <a:t> = 126 (decimal).</a:t>
            </a:r>
          </a:p>
          <a:p>
            <a:pPr lvl="1"/>
            <a:r>
              <a:rPr lang="en-US" dirty="0"/>
              <a:t>Fraction is 0.100000000000… = 0.5 (decimal).</a:t>
            </a:r>
          </a:p>
          <a:p>
            <a:endParaRPr lang="en-US" dirty="0"/>
          </a:p>
          <a:p>
            <a:r>
              <a:rPr lang="en-US" dirty="0"/>
              <a:t>Value = -1.5 x 2</a:t>
            </a:r>
            <a:r>
              <a:rPr lang="en-US" baseline="30000" dirty="0"/>
              <a:t>(126-127)</a:t>
            </a:r>
            <a:r>
              <a:rPr lang="en-US" dirty="0"/>
              <a:t> = -1.5 x 2</a:t>
            </a:r>
            <a:r>
              <a:rPr lang="en-US" baseline="30000" dirty="0"/>
              <a:t>-1</a:t>
            </a:r>
            <a:r>
              <a:rPr lang="en-US" dirty="0"/>
              <a:t> = </a:t>
            </a:r>
            <a:r>
              <a:rPr lang="en-US" dirty="0">
                <a:solidFill>
                  <a:srgbClr val="FF0000"/>
                </a:solidFill>
              </a:rPr>
              <a:t>-0.75</a:t>
            </a:r>
            <a:r>
              <a:rPr lang="en-US" dirty="0"/>
              <a:t>.</a:t>
            </a:r>
            <a:endParaRPr lang="en-US" baseline="30000" dirty="0"/>
          </a:p>
        </p:txBody>
      </p:sp>
      <p:sp>
        <p:nvSpPr>
          <p:cNvPr id="147460" name="Line 4"/>
          <p:cNvSpPr>
            <a:spLocks noChangeShapeType="1"/>
          </p:cNvSpPr>
          <p:nvPr/>
        </p:nvSpPr>
        <p:spPr bwMode="auto">
          <a:xfrm>
            <a:off x="1227138" y="2011363"/>
            <a:ext cx="157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61" name="Line 5"/>
          <p:cNvSpPr>
            <a:spLocks noChangeShapeType="1"/>
          </p:cNvSpPr>
          <p:nvPr/>
        </p:nvSpPr>
        <p:spPr bwMode="auto">
          <a:xfrm>
            <a:off x="1436687" y="2011363"/>
            <a:ext cx="139129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62" name="Line 6"/>
          <p:cNvSpPr>
            <a:spLocks noChangeShapeType="1"/>
          </p:cNvSpPr>
          <p:nvPr/>
        </p:nvSpPr>
        <p:spPr bwMode="auto">
          <a:xfrm>
            <a:off x="2893065" y="2011363"/>
            <a:ext cx="417624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63" name="Text Box 7"/>
          <p:cNvSpPr txBox="1">
            <a:spLocks noChangeArrowheads="1"/>
          </p:cNvSpPr>
          <p:nvPr/>
        </p:nvSpPr>
        <p:spPr bwMode="auto">
          <a:xfrm>
            <a:off x="877888" y="2260600"/>
            <a:ext cx="650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rgbClr val="FF9933"/>
                </a:solidFill>
              </a:rPr>
              <a:t>sign</a:t>
            </a:r>
          </a:p>
        </p:txBody>
      </p:sp>
      <p:sp>
        <p:nvSpPr>
          <p:cNvPr id="147464" name="Line 8"/>
          <p:cNvSpPr>
            <a:spLocks noChangeShapeType="1"/>
          </p:cNvSpPr>
          <p:nvPr/>
        </p:nvSpPr>
        <p:spPr bwMode="auto">
          <a:xfrm flipV="1">
            <a:off x="1319213" y="2030413"/>
            <a:ext cx="0" cy="274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65" name="Line 9"/>
          <p:cNvSpPr>
            <a:spLocks noChangeShapeType="1"/>
          </p:cNvSpPr>
          <p:nvPr/>
        </p:nvSpPr>
        <p:spPr bwMode="auto">
          <a:xfrm flipV="1">
            <a:off x="2111375" y="2030413"/>
            <a:ext cx="0" cy="274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66" name="Line 10"/>
          <p:cNvSpPr>
            <a:spLocks noChangeShapeType="1"/>
          </p:cNvSpPr>
          <p:nvPr/>
        </p:nvSpPr>
        <p:spPr bwMode="auto">
          <a:xfrm flipV="1">
            <a:off x="4483100" y="2030413"/>
            <a:ext cx="0" cy="274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67" name="Text Box 11"/>
          <p:cNvSpPr txBox="1">
            <a:spLocks noChangeArrowheads="1"/>
          </p:cNvSpPr>
          <p:nvPr/>
        </p:nvSpPr>
        <p:spPr bwMode="auto">
          <a:xfrm>
            <a:off x="1581150" y="2260600"/>
            <a:ext cx="1228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rgbClr val="FF9933"/>
                </a:solidFill>
              </a:rPr>
              <a:t>exponent</a:t>
            </a:r>
          </a:p>
        </p:txBody>
      </p:sp>
      <p:sp>
        <p:nvSpPr>
          <p:cNvPr id="147468" name="Text Box 12"/>
          <p:cNvSpPr txBox="1">
            <a:spLocks noChangeArrowheads="1"/>
          </p:cNvSpPr>
          <p:nvPr/>
        </p:nvSpPr>
        <p:spPr bwMode="auto">
          <a:xfrm>
            <a:off x="3968750" y="2260600"/>
            <a:ext cx="101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rgbClr val="FF9933"/>
                </a:solidFill>
              </a:rPr>
              <a:t>fraction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05200" y="2286000"/>
            <a:ext cx="4240213" cy="2133600"/>
          </a:xfrm>
        </p:spPr>
        <p:txBody>
          <a:bodyPr/>
          <a:lstStyle/>
          <a:p>
            <a:br>
              <a:rPr lang="en-US" sz="4800" dirty="0"/>
            </a:br>
            <a:r>
              <a:rPr lang="en-US" sz="4800" b="0" dirty="0"/>
              <a:t>Variables and</a:t>
            </a:r>
            <a:br>
              <a:rPr lang="en-US" sz="4800" b="0" dirty="0"/>
            </a:br>
            <a:r>
              <a:rPr lang="en-US" sz="4800" b="0" dirty="0"/>
              <a:t>Operators</a:t>
            </a:r>
            <a:endParaRPr lang="en-US" sz="4800" dirty="0"/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381000" y="6640513"/>
            <a:ext cx="184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1400">
              <a:latin typeface="Franklin Gothic Book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12-</a:t>
            </a:r>
            <a:fld id="{88B9A285-B15E-0E4C-8084-3CE9DC55B72B}" type="slidenum">
              <a:rPr lang="en-US"/>
              <a:pPr/>
              <a:t>22</a:t>
            </a:fld>
            <a:endParaRPr lang="en-US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Types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 has three basic data types</a:t>
            </a:r>
          </a:p>
          <a:p>
            <a:endParaRPr lang="en-US" dirty="0"/>
          </a:p>
          <a:p>
            <a:r>
              <a:rPr lang="en-US" dirty="0" err="1">
                <a:solidFill>
                  <a:srgbClr val="009900"/>
                </a:solidFill>
                <a:latin typeface="Courier New" charset="0"/>
              </a:rPr>
              <a:t>int</a:t>
            </a:r>
            <a:r>
              <a:rPr lang="en-US" dirty="0"/>
              <a:t>		integer (at least 16 bits)</a:t>
            </a:r>
          </a:p>
          <a:p>
            <a:r>
              <a:rPr lang="en-US" dirty="0">
                <a:solidFill>
                  <a:srgbClr val="009900"/>
                </a:solidFill>
                <a:latin typeface="Courier New" charset="0"/>
              </a:rPr>
              <a:t>double</a:t>
            </a:r>
            <a:r>
              <a:rPr lang="en-US" dirty="0"/>
              <a:t>	floating point (at least 32 bits)</a:t>
            </a:r>
          </a:p>
          <a:p>
            <a:r>
              <a:rPr lang="en-US" dirty="0">
                <a:solidFill>
                  <a:srgbClr val="009900"/>
                </a:solidFill>
                <a:latin typeface="Courier New" charset="0"/>
              </a:rPr>
              <a:t>char</a:t>
            </a:r>
            <a:r>
              <a:rPr lang="en-US" dirty="0"/>
              <a:t>		character (at least 8 bits)</a:t>
            </a:r>
          </a:p>
          <a:p>
            <a:endParaRPr lang="en-US" dirty="0"/>
          </a:p>
          <a:p>
            <a:r>
              <a:rPr lang="en-US" dirty="0"/>
              <a:t>Exact size can vary, depending on processor</a:t>
            </a:r>
          </a:p>
          <a:p>
            <a:pPr lvl="1"/>
            <a:r>
              <a:rPr lang="en-US" dirty="0" err="1">
                <a:solidFill>
                  <a:srgbClr val="009900"/>
                </a:solidFill>
              </a:rPr>
              <a:t>int</a:t>
            </a:r>
            <a:r>
              <a:rPr lang="en-US" dirty="0"/>
              <a:t> was supposed to be "natural" integer size;</a:t>
            </a:r>
            <a:br>
              <a:rPr lang="en-US" dirty="0"/>
            </a:br>
            <a:r>
              <a:rPr lang="en-US" dirty="0"/>
              <a:t>for LC-3, that's 16 bits </a:t>
            </a:r>
          </a:p>
          <a:p>
            <a:pPr lvl="1"/>
            <a:r>
              <a:rPr lang="en-US" dirty="0">
                <a:solidFill>
                  <a:srgbClr val="009900"/>
                </a:solidFill>
              </a:rPr>
              <a:t>int</a:t>
            </a:r>
            <a:r>
              <a:rPr lang="en-US" dirty="0"/>
              <a:t> is 32 bits for most modern processors, </a:t>
            </a:r>
            <a:r>
              <a:rPr lang="en-US" dirty="0">
                <a:solidFill>
                  <a:srgbClr val="009900"/>
                </a:solidFill>
              </a:rPr>
              <a:t>double</a:t>
            </a:r>
            <a:r>
              <a:rPr lang="en-US" dirty="0"/>
              <a:t> usually 64 bits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2819400" y="6243638"/>
            <a:ext cx="3505200" cy="4572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CS270 - Fall Semester 2016</a:t>
            </a:r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Scope: Global and Local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339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/>
              <a:t>Where is the variable accessible?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>
                <a:solidFill>
                  <a:srgbClr val="CE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Global:</a:t>
            </a:r>
            <a:r>
              <a:rPr lang="en-US" altLang="en-US" dirty="0"/>
              <a:t> accessed anywhere in program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>
                <a:solidFill>
                  <a:srgbClr val="CE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Local:</a:t>
            </a:r>
            <a:r>
              <a:rPr lang="en-US" altLang="en-US" dirty="0"/>
              <a:t> only accessible in a particular region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/>
              <a:t>Compiler infers scope from where variable is declared in the program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dirty="0"/>
              <a:t>programmer </a:t>
            </a:r>
            <a:r>
              <a:rPr lang="en-US" altLang="en-US" dirty="0" err="1"/>
              <a:t>doesn</a:t>
            </a:r>
            <a:r>
              <a:rPr lang="ja-JP" altLang="en-US" dirty="0"/>
              <a:t>’</a:t>
            </a:r>
            <a:r>
              <a:rPr lang="en-US" altLang="ja-JP" dirty="0"/>
              <a:t>t have to explicitly state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>
                <a:solidFill>
                  <a:srgbClr val="CE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Variable is local to the block in which it is declared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dirty="0"/>
              <a:t>block defined by open and closed braces { }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dirty="0"/>
              <a:t>can access variable declared in any </a:t>
            </a:r>
            <a:r>
              <a:rPr lang="ja-JP" altLang="en-US" dirty="0"/>
              <a:t>“</a:t>
            </a:r>
            <a:r>
              <a:rPr lang="en-US" altLang="ja-JP" dirty="0"/>
              <a:t>containing</a:t>
            </a:r>
            <a:r>
              <a:rPr lang="ja-JP" altLang="en-US" dirty="0"/>
              <a:t>”</a:t>
            </a:r>
            <a:r>
              <a:rPr lang="en-US" altLang="ja-JP" dirty="0"/>
              <a:t> block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dirty="0"/>
              <a:t>global variables are declared outside all blocks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fld id="{1079F20D-E6B4-466C-9370-A66055F5EDB4}" type="slidenum">
              <a:rPr lang="en-US" altLang="en-US" sz="1200" smtClean="0"/>
              <a:pPr>
                <a:defRPr/>
              </a:pPr>
              <a:t>23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6168509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CS270 - Fall Semester 2016</a:t>
            </a:r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Arithmetic Operators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4648200"/>
            <a:ext cx="7772400" cy="1333500"/>
          </a:xfrm>
        </p:spPr>
        <p:txBody>
          <a:bodyPr/>
          <a:lstStyle/>
          <a:p>
            <a:pPr eaLnBrk="1" hangingPunct="1">
              <a:tabLst>
                <a:tab pos="514350" algn="ctr"/>
                <a:tab pos="2457450" algn="ctr"/>
                <a:tab pos="4572000" algn="ctr"/>
                <a:tab pos="6515100" algn="ctr"/>
                <a:tab pos="7886700" algn="ctr"/>
              </a:tabLst>
              <a:defRPr/>
            </a:pPr>
            <a:r>
              <a:rPr lang="en-US" altLang="en-US" sz="2400"/>
              <a:t>	All associate left to right.</a:t>
            </a:r>
          </a:p>
          <a:p>
            <a:pPr eaLnBrk="1" hangingPunct="1">
              <a:tabLst>
                <a:tab pos="514350" algn="ctr"/>
                <a:tab pos="2457450" algn="ctr"/>
                <a:tab pos="4572000" algn="ctr"/>
                <a:tab pos="6515100" algn="ctr"/>
                <a:tab pos="7886700" algn="ctr"/>
              </a:tabLst>
              <a:defRPr/>
            </a:pPr>
            <a:r>
              <a:rPr lang="en-US" alt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anose="02070309020205020404" pitchFamily="49" charset="0"/>
              </a:rPr>
              <a:t>* / %</a:t>
            </a:r>
            <a:r>
              <a:rPr lang="en-US" altLang="en-US" sz="24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2400"/>
              <a:t>have higher precedence than </a:t>
            </a:r>
            <a:r>
              <a:rPr lang="en-US" alt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anose="02070309020205020404" pitchFamily="49" charset="0"/>
              </a:rPr>
              <a:t>+ -</a:t>
            </a:r>
            <a:r>
              <a:rPr lang="en-US" altLang="en-US" sz="2400"/>
              <a:t>.</a:t>
            </a:r>
          </a:p>
          <a:p>
            <a:pPr eaLnBrk="1" hangingPunct="1">
              <a:tabLst>
                <a:tab pos="514350" algn="ctr"/>
                <a:tab pos="2457450" algn="ctr"/>
                <a:tab pos="4572000" algn="ctr"/>
                <a:tab pos="6515100" algn="ctr"/>
                <a:tab pos="7886700" algn="ctr"/>
              </a:tabLst>
              <a:defRPr/>
            </a:pPr>
            <a:r>
              <a:rPr lang="en-US" altLang="en-US" sz="2400"/>
              <a:t>Full precedence chart on page 602 of textbook</a:t>
            </a:r>
          </a:p>
        </p:txBody>
      </p:sp>
      <p:graphicFrame>
        <p:nvGraphicFramePr>
          <p:cNvPr id="229453" name="Group 77"/>
          <p:cNvGraphicFramePr>
            <a:graphicFrameLocks noGrp="1"/>
          </p:cNvGraphicFramePr>
          <p:nvPr>
            <p:ph sz="half" idx="2"/>
          </p:nvPr>
        </p:nvGraphicFramePr>
        <p:xfrm>
          <a:off x="228600" y="1371600"/>
          <a:ext cx="8686800" cy="3124202"/>
        </p:xfrm>
        <a:graphic>
          <a:graphicData uri="http://schemas.openxmlformats.org/drawingml/2006/table">
            <a:tbl>
              <a:tblPr/>
              <a:tblGrid>
                <a:gridCol w="1738313">
                  <a:extLst>
                    <a:ext uri="{9D8B030D-6E8A-4147-A177-3AD203B41FA5}">
                      <a16:colId xmlns:a16="http://schemas.microsoft.com/office/drawing/2014/main" val="829738690"/>
                    </a:ext>
                  </a:extLst>
                </a:gridCol>
                <a:gridCol w="1738312">
                  <a:extLst>
                    <a:ext uri="{9D8B030D-6E8A-4147-A177-3AD203B41FA5}">
                      <a16:colId xmlns:a16="http://schemas.microsoft.com/office/drawing/2014/main" val="1270155323"/>
                    </a:ext>
                  </a:extLst>
                </a:gridCol>
                <a:gridCol w="1733550">
                  <a:extLst>
                    <a:ext uri="{9D8B030D-6E8A-4147-A177-3AD203B41FA5}">
                      <a16:colId xmlns:a16="http://schemas.microsoft.com/office/drawing/2014/main" val="3416656094"/>
                    </a:ext>
                  </a:extLst>
                </a:gridCol>
                <a:gridCol w="1738313">
                  <a:extLst>
                    <a:ext uri="{9D8B030D-6E8A-4147-A177-3AD203B41FA5}">
                      <a16:colId xmlns:a16="http://schemas.microsoft.com/office/drawing/2014/main" val="1505870101"/>
                    </a:ext>
                  </a:extLst>
                </a:gridCol>
                <a:gridCol w="1738312">
                  <a:extLst>
                    <a:ext uri="{9D8B030D-6E8A-4147-A177-3AD203B41FA5}">
                      <a16:colId xmlns:a16="http://schemas.microsoft.com/office/drawing/2014/main" val="2859659949"/>
                    </a:ext>
                  </a:extLst>
                </a:gridCol>
              </a:tblGrid>
              <a:tr h="514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Symbol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Operation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Usage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Precedence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Assoc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5990997"/>
                  </a:ext>
                </a:extLst>
              </a:tr>
              <a:tr h="522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*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multiply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urier New" panose="02070309020205020404" pitchFamily="49" charset="0"/>
                          <a:ea typeface="MS PGothic" panose="020B0600070205080204" pitchFamily="34" charset="-128"/>
                        </a:rPr>
                        <a:t>x * y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l-to-r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3927186"/>
                  </a:ext>
                </a:extLst>
              </a:tr>
              <a:tr h="520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/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divide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urier New" panose="02070309020205020404" pitchFamily="49" charset="0"/>
                          <a:ea typeface="MS PGothic" panose="020B0600070205080204" pitchFamily="34" charset="-128"/>
                        </a:rPr>
                        <a:t>x / y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l-to-r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6132133"/>
                  </a:ext>
                </a:extLst>
              </a:tr>
              <a:tr h="522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%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modulo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urier New" panose="02070309020205020404" pitchFamily="49" charset="0"/>
                          <a:ea typeface="MS PGothic" panose="020B0600070205080204" pitchFamily="34" charset="-128"/>
                        </a:rPr>
                        <a:t>x % y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l-to-r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0949445"/>
                  </a:ext>
                </a:extLst>
              </a:tr>
              <a:tr h="522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+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urier New" panose="02070309020205020404" pitchFamily="49" charset="0"/>
                          <a:ea typeface="MS PGothic" panose="020B0600070205080204" pitchFamily="34" charset="-128"/>
                        </a:rPr>
                        <a:t>x + y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l-to-r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5834372"/>
                  </a:ext>
                </a:extLst>
              </a:tr>
              <a:tr h="522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-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subtract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urier New" panose="02070309020205020404" pitchFamily="49" charset="0"/>
                          <a:ea typeface="MS PGothic" panose="020B0600070205080204" pitchFamily="34" charset="-128"/>
                        </a:rPr>
                        <a:t>x - y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l-to-r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6139860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fld id="{6474338D-E870-43B3-A3A9-431226725B67}" type="slidenum">
              <a:rPr lang="en-US" altLang="en-US" sz="1200" smtClean="0"/>
              <a:pPr>
                <a:defRPr/>
              </a:pPr>
              <a:t>24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4710436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Bitwise Operators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800600"/>
            <a:ext cx="8686800" cy="1905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514350" algn="ctr"/>
                <a:tab pos="2343150" algn="ctr"/>
                <a:tab pos="4514850" algn="ctr"/>
                <a:tab pos="6515100" algn="ctr"/>
                <a:tab pos="7886700" algn="ctr"/>
              </a:tabLst>
              <a:defRPr/>
            </a:pPr>
            <a:r>
              <a:rPr lang="en-US" altLang="en-US" sz="2400"/>
              <a:t>	Operate on variables bit-by-bit.</a:t>
            </a:r>
          </a:p>
          <a:p>
            <a:pPr lvl="1" eaLnBrk="1" hangingPunct="1">
              <a:lnSpc>
                <a:spcPct val="90000"/>
              </a:lnSpc>
              <a:tabLst>
                <a:tab pos="514350" algn="ctr"/>
                <a:tab pos="2343150" algn="ctr"/>
                <a:tab pos="4514850" algn="ctr"/>
                <a:tab pos="6515100" algn="ctr"/>
                <a:tab pos="7886700" algn="ctr"/>
              </a:tabLst>
              <a:defRPr/>
            </a:pPr>
            <a:r>
              <a:rPr lang="en-US" altLang="en-US" sz="2000"/>
              <a:t>Like LC-3 AND and NOT instructions.</a:t>
            </a:r>
          </a:p>
          <a:p>
            <a:pPr eaLnBrk="1" hangingPunct="1">
              <a:lnSpc>
                <a:spcPct val="90000"/>
              </a:lnSpc>
              <a:tabLst>
                <a:tab pos="514350" algn="ctr"/>
                <a:tab pos="2343150" algn="ctr"/>
                <a:tab pos="4514850" algn="ctr"/>
                <a:tab pos="6515100" algn="ctr"/>
                <a:tab pos="7886700" algn="ctr"/>
              </a:tabLst>
              <a:defRPr/>
            </a:pPr>
            <a:r>
              <a:rPr lang="en-US" altLang="en-US" sz="2400"/>
              <a:t>Shift operations are logical (not arithmetic).</a:t>
            </a:r>
          </a:p>
          <a:p>
            <a:pPr lvl="1" eaLnBrk="1" hangingPunct="1">
              <a:lnSpc>
                <a:spcPct val="90000"/>
              </a:lnSpc>
              <a:tabLst>
                <a:tab pos="514350" algn="ctr"/>
                <a:tab pos="2343150" algn="ctr"/>
                <a:tab pos="4514850" algn="ctr"/>
                <a:tab pos="6515100" algn="ctr"/>
                <a:tab pos="7886700" algn="ctr"/>
              </a:tabLst>
              <a:defRPr/>
            </a:pPr>
            <a:r>
              <a:rPr lang="en-US" altLang="en-US" sz="2000"/>
              <a:t>Operate on </a:t>
            </a:r>
            <a:r>
              <a:rPr lang="en-US" altLang="en-US" sz="2000" i="1"/>
              <a:t>values</a:t>
            </a:r>
            <a:r>
              <a:rPr lang="en-US" altLang="en-US" sz="2000"/>
              <a:t> -- neither operand is changed.</a:t>
            </a:r>
          </a:p>
        </p:txBody>
      </p:sp>
      <p:graphicFrame>
        <p:nvGraphicFramePr>
          <p:cNvPr id="232604" name="Group 156"/>
          <p:cNvGraphicFramePr>
            <a:graphicFrameLocks noGrp="1"/>
          </p:cNvGraphicFramePr>
          <p:nvPr>
            <p:ph sz="half" idx="2"/>
          </p:nvPr>
        </p:nvGraphicFramePr>
        <p:xfrm>
          <a:off x="381000" y="1295400"/>
          <a:ext cx="8382000" cy="3400426"/>
        </p:xfrm>
        <a:graphic>
          <a:graphicData uri="http://schemas.openxmlformats.org/drawingml/2006/table">
            <a:tbl>
              <a:tblPr/>
              <a:tblGrid>
                <a:gridCol w="1435100">
                  <a:extLst>
                    <a:ext uri="{9D8B030D-6E8A-4147-A177-3AD203B41FA5}">
                      <a16:colId xmlns:a16="http://schemas.microsoft.com/office/drawing/2014/main" val="1546991022"/>
                    </a:ext>
                  </a:extLst>
                </a:gridCol>
                <a:gridCol w="2041525">
                  <a:extLst>
                    <a:ext uri="{9D8B030D-6E8A-4147-A177-3AD203B41FA5}">
                      <a16:colId xmlns:a16="http://schemas.microsoft.com/office/drawing/2014/main" val="463909708"/>
                    </a:ext>
                  </a:extLst>
                </a:gridCol>
                <a:gridCol w="1552575">
                  <a:extLst>
                    <a:ext uri="{9D8B030D-6E8A-4147-A177-3AD203B41FA5}">
                      <a16:colId xmlns:a16="http://schemas.microsoft.com/office/drawing/2014/main" val="554200722"/>
                    </a:ext>
                  </a:extLst>
                </a:gridCol>
                <a:gridCol w="1920875">
                  <a:extLst>
                    <a:ext uri="{9D8B030D-6E8A-4147-A177-3AD203B41FA5}">
                      <a16:colId xmlns:a16="http://schemas.microsoft.com/office/drawing/2014/main" val="4162763513"/>
                    </a:ext>
                  </a:extLst>
                </a:gridCol>
                <a:gridCol w="1431925">
                  <a:extLst>
                    <a:ext uri="{9D8B030D-6E8A-4147-A177-3AD203B41FA5}">
                      <a16:colId xmlns:a16="http://schemas.microsoft.com/office/drawing/2014/main" val="1011443695"/>
                    </a:ext>
                  </a:extLst>
                </a:gridCol>
              </a:tblGrid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Symbol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Operation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Usage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Precedence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Assoc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9833689"/>
                  </a:ext>
                </a:extLst>
              </a:tr>
              <a:tr h="474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~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bitwise NOT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urier New" panose="02070309020205020404" pitchFamily="49" charset="0"/>
                          <a:ea typeface="MS PGothic" panose="020B0600070205080204" pitchFamily="34" charset="-128"/>
                        </a:rPr>
                        <a:t>~x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r-to-l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6841326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&lt;&lt;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left shift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urier New" panose="02070309020205020404" pitchFamily="49" charset="0"/>
                          <a:ea typeface="MS PGothic" panose="020B0600070205080204" pitchFamily="34" charset="-128"/>
                        </a:rPr>
                        <a:t>x &lt;&lt; y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l-to-r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790724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&gt;&gt;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right shift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urier New" panose="02070309020205020404" pitchFamily="49" charset="0"/>
                          <a:ea typeface="MS PGothic" panose="020B0600070205080204" pitchFamily="34" charset="-128"/>
                        </a:rPr>
                        <a:t>x &gt;&gt; y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l-to-r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9425190"/>
                  </a:ext>
                </a:extLst>
              </a:tr>
              <a:tr h="501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&amp;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bitwise AND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urier New" panose="02070309020205020404" pitchFamily="49" charset="0"/>
                          <a:ea typeface="MS PGothic" panose="020B0600070205080204" pitchFamily="34" charset="-128"/>
                        </a:rPr>
                        <a:t>x &amp; y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l-to-r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7445938"/>
                  </a:ext>
                </a:extLst>
              </a:tr>
              <a:tr h="474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^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bitwise XOR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urier New" panose="02070309020205020404" pitchFamily="49" charset="0"/>
                          <a:ea typeface="MS PGothic" panose="020B0600070205080204" pitchFamily="34" charset="-128"/>
                        </a:rPr>
                        <a:t>x ^ y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l-to-r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7879239"/>
                  </a:ext>
                </a:extLst>
              </a:tr>
              <a:tr h="501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|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bitwise OR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urier New" panose="02070309020205020404" pitchFamily="49" charset="0"/>
                          <a:ea typeface="MS PGothic" panose="020B0600070205080204" pitchFamily="34" charset="-128"/>
                        </a:rPr>
                        <a:t>x | y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l-to-r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8672462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fld id="{F489F7E2-9001-4DE4-8AD4-DF483708DD77}" type="slidenum">
              <a:rPr lang="en-US" altLang="en-US" sz="1200" smtClean="0"/>
              <a:pPr>
                <a:defRPr/>
              </a:pPr>
              <a:t>25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5247107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05200" y="2286000"/>
            <a:ext cx="4240213" cy="2133600"/>
          </a:xfrm>
        </p:spPr>
        <p:txBody>
          <a:bodyPr/>
          <a:lstStyle/>
          <a:p>
            <a:br>
              <a:rPr lang="en-US" altLang="en-US" sz="4800" dirty="0"/>
            </a:br>
            <a:r>
              <a:rPr lang="en-US" altLang="en-US" sz="4800" b="0" dirty="0"/>
              <a:t>Control Structures</a:t>
            </a: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381000" y="6640513"/>
            <a:ext cx="184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140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1737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13-</a:t>
            </a:r>
            <a:fld id="{8D1842A2-7750-456A-A632-F34EE22E7E38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Control Structures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CE0000"/>
                </a:solidFill>
              </a:rPr>
              <a:t>Conditional</a:t>
            </a:r>
          </a:p>
          <a:p>
            <a:pPr lvl="1"/>
            <a:r>
              <a:rPr lang="en-US" altLang="en-US"/>
              <a:t>making a decision about which code to execute,</a:t>
            </a:r>
            <a:br>
              <a:rPr lang="en-US" altLang="en-US"/>
            </a:br>
            <a:r>
              <a:rPr lang="en-US" altLang="en-US"/>
              <a:t>based on evaluated expression</a:t>
            </a:r>
          </a:p>
          <a:p>
            <a:pPr lvl="1"/>
            <a:r>
              <a:rPr lang="en-US" altLang="en-US">
                <a:latin typeface="Courier New" panose="02070309020205020404" pitchFamily="49" charset="0"/>
              </a:rPr>
              <a:t>if</a:t>
            </a:r>
          </a:p>
          <a:p>
            <a:pPr lvl="1"/>
            <a:r>
              <a:rPr lang="en-US" altLang="en-US">
                <a:latin typeface="Courier New" panose="02070309020205020404" pitchFamily="49" charset="0"/>
              </a:rPr>
              <a:t>if-else</a:t>
            </a:r>
          </a:p>
          <a:p>
            <a:pPr lvl="1"/>
            <a:r>
              <a:rPr lang="en-US" altLang="en-US">
                <a:latin typeface="Courier New" panose="02070309020205020404" pitchFamily="49" charset="0"/>
              </a:rPr>
              <a:t>switch</a:t>
            </a:r>
          </a:p>
          <a:p>
            <a:endParaRPr lang="en-US" altLang="en-US"/>
          </a:p>
          <a:p>
            <a:r>
              <a:rPr lang="en-US" altLang="en-US">
                <a:solidFill>
                  <a:srgbClr val="CE0000"/>
                </a:solidFill>
              </a:rPr>
              <a:t>Iteration</a:t>
            </a:r>
          </a:p>
          <a:p>
            <a:pPr lvl="1"/>
            <a:r>
              <a:rPr lang="en-US" altLang="en-US"/>
              <a:t>executing code multiple times,</a:t>
            </a:r>
            <a:br>
              <a:rPr lang="en-US" altLang="en-US"/>
            </a:br>
            <a:r>
              <a:rPr lang="en-US" altLang="en-US"/>
              <a:t>ending based on evaluated expression</a:t>
            </a:r>
          </a:p>
          <a:p>
            <a:pPr lvl="1"/>
            <a:r>
              <a:rPr lang="en-US" altLang="en-US">
                <a:latin typeface="Courier New" panose="02070309020205020404" pitchFamily="49" charset="0"/>
              </a:rPr>
              <a:t>while</a:t>
            </a:r>
          </a:p>
          <a:p>
            <a:pPr lvl="1"/>
            <a:r>
              <a:rPr lang="en-US" altLang="en-US">
                <a:latin typeface="Courier New" panose="02070309020205020404" pitchFamily="49" charset="0"/>
              </a:rPr>
              <a:t>for</a:t>
            </a:r>
          </a:p>
          <a:p>
            <a:pPr lvl="1"/>
            <a:r>
              <a:rPr lang="en-US" altLang="en-US">
                <a:latin typeface="Courier New" panose="02070309020205020404" pitchFamily="49" charset="0"/>
              </a:rPr>
              <a:t>do-while</a:t>
            </a:r>
          </a:p>
        </p:txBody>
      </p:sp>
    </p:spTree>
    <p:extLst>
      <p:ext uri="{BB962C8B-B14F-4D97-AF65-F5344CB8AC3E}">
        <p14:creationId xmlns:p14="http://schemas.microsoft.com/office/powerpoint/2010/main" val="11099469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05200" y="2286000"/>
            <a:ext cx="4240213" cy="2133600"/>
          </a:xfrm>
        </p:spPr>
        <p:txBody>
          <a:bodyPr/>
          <a:lstStyle/>
          <a:p>
            <a:br>
              <a:rPr lang="en-US" altLang="en-US" sz="4800" dirty="0"/>
            </a:br>
            <a:r>
              <a:rPr lang="en-US" altLang="en-US" sz="4800" b="0" dirty="0"/>
              <a:t>Functions</a:t>
            </a:r>
            <a:endParaRPr lang="en-US" altLang="en-US" sz="4800" dirty="0"/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381000" y="6640513"/>
            <a:ext cx="184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en-US" altLang="en-US" sz="140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3246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14-</a:t>
            </a:r>
            <a:fld id="{761C9A3C-3309-42F1-A4A0-92000B8CBA5D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Function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CE0000"/>
                </a:solidFill>
              </a:rPr>
              <a:t>Smaller, simpler, subcomponent of program</a:t>
            </a:r>
          </a:p>
          <a:p>
            <a:r>
              <a:rPr lang="en-US" altLang="en-US">
                <a:solidFill>
                  <a:srgbClr val="CE0000"/>
                </a:solidFill>
              </a:rPr>
              <a:t>Provides abstraction</a:t>
            </a:r>
            <a:endParaRPr lang="en-US" altLang="en-US"/>
          </a:p>
          <a:p>
            <a:pPr lvl="1"/>
            <a:r>
              <a:rPr lang="en-US" altLang="en-US"/>
              <a:t>hide low-level details</a:t>
            </a:r>
          </a:p>
          <a:p>
            <a:pPr lvl="1"/>
            <a:r>
              <a:rPr lang="en-US" altLang="en-US"/>
              <a:t>give high-level structure to program,</a:t>
            </a:r>
            <a:br>
              <a:rPr lang="en-US" altLang="en-US"/>
            </a:br>
            <a:r>
              <a:rPr lang="en-US" altLang="en-US"/>
              <a:t>easier to understand overall program flow</a:t>
            </a:r>
          </a:p>
          <a:p>
            <a:pPr lvl="1"/>
            <a:r>
              <a:rPr lang="en-US" altLang="en-US"/>
              <a:t>enables separable, independent development</a:t>
            </a:r>
          </a:p>
          <a:p>
            <a:endParaRPr lang="en-US" altLang="en-US"/>
          </a:p>
          <a:p>
            <a:r>
              <a:rPr lang="en-US" altLang="en-US">
                <a:solidFill>
                  <a:schemeClr val="accent2"/>
                </a:solidFill>
              </a:rPr>
              <a:t>C functions</a:t>
            </a:r>
            <a:endParaRPr lang="en-US" altLang="en-US"/>
          </a:p>
          <a:p>
            <a:pPr lvl="1"/>
            <a:r>
              <a:rPr lang="en-US" altLang="en-US"/>
              <a:t>zero or multiple arguments passed in</a:t>
            </a:r>
          </a:p>
          <a:p>
            <a:pPr lvl="1"/>
            <a:r>
              <a:rPr lang="en-US" altLang="en-US"/>
              <a:t>single result returned (optional)</a:t>
            </a:r>
          </a:p>
          <a:p>
            <a:pPr lvl="1"/>
            <a:r>
              <a:rPr lang="en-US" altLang="en-US"/>
              <a:t>return value is always a particular type</a:t>
            </a:r>
          </a:p>
          <a:p>
            <a:endParaRPr lang="en-US" altLang="en-US"/>
          </a:p>
          <a:p>
            <a:r>
              <a:rPr lang="en-US" altLang="en-US"/>
              <a:t>In other languages, called procedures, subroutines, ...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0719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1-</a:t>
            </a:r>
            <a:fld id="{E5C90407-0A49-D74F-AD65-BA1FF2E101E1}" type="slidenum">
              <a:rPr lang="en-US"/>
              <a:pPr/>
              <a:t>3</a:t>
            </a:fld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Turing Machine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229600" cy="2806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Mathematical model of a device that can perform</a:t>
            </a:r>
            <a:br>
              <a:rPr lang="en-US"/>
            </a:br>
            <a:r>
              <a:rPr lang="en-US"/>
              <a:t>any computation – Alan Turing (1937)</a:t>
            </a:r>
          </a:p>
          <a:p>
            <a:pPr lvl="1">
              <a:lnSpc>
                <a:spcPct val="90000"/>
              </a:lnSpc>
            </a:pPr>
            <a:r>
              <a:rPr lang="en-US"/>
              <a:t>ability to read/write symbols on an infinite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tape</a:t>
            </a:r>
            <a:r>
              <a:rPr lang="ja-JP" altLang="en-US">
                <a:latin typeface="Arial"/>
              </a:rPr>
              <a:t>”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state transitions, based on current state and symbol</a:t>
            </a:r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/>
              <a:t>Every computation can be performed by some </a:t>
            </a:r>
            <a:br>
              <a:rPr lang="en-US"/>
            </a:br>
            <a:r>
              <a:rPr lang="en-US"/>
              <a:t>Turing machine.  </a:t>
            </a:r>
            <a:r>
              <a:rPr lang="en-US" sz="1800" i="1"/>
              <a:t>(Turing</a:t>
            </a:r>
            <a:r>
              <a:rPr lang="ja-JP" altLang="en-US" sz="1800" i="1">
                <a:latin typeface="Arial"/>
              </a:rPr>
              <a:t>’</a:t>
            </a:r>
            <a:r>
              <a:rPr lang="en-US" sz="1800" i="1"/>
              <a:t>s thesis)</a:t>
            </a:r>
          </a:p>
        </p:txBody>
      </p:sp>
      <p:grpSp>
        <p:nvGrpSpPr>
          <p:cNvPr id="43026" name="Group 18"/>
          <p:cNvGrpSpPr>
            <a:grpSpLocks/>
          </p:cNvGrpSpPr>
          <p:nvPr/>
        </p:nvGrpSpPr>
        <p:grpSpPr bwMode="auto">
          <a:xfrm>
            <a:off x="457200" y="4038600"/>
            <a:ext cx="3852863" cy="1616075"/>
            <a:chOff x="646" y="2544"/>
            <a:chExt cx="2427" cy="1018"/>
          </a:xfrm>
        </p:grpSpPr>
        <p:sp>
          <p:nvSpPr>
            <p:cNvPr id="43013" name="Rectangle 5"/>
            <p:cNvSpPr>
              <a:spLocks noChangeArrowheads="1"/>
            </p:cNvSpPr>
            <p:nvPr/>
          </p:nvSpPr>
          <p:spPr bwMode="auto">
            <a:xfrm>
              <a:off x="1344" y="2544"/>
              <a:ext cx="1008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3200">
                  <a:latin typeface="Franklin Gothic Book" charset="0"/>
                </a:rPr>
                <a:t>T</a:t>
              </a:r>
              <a:r>
                <a:rPr lang="en-US" sz="3200" baseline="-25000">
                  <a:latin typeface="Franklin Gothic Book" charset="0"/>
                </a:rPr>
                <a:t>add</a:t>
              </a:r>
            </a:p>
          </p:txBody>
        </p:sp>
        <p:sp>
          <p:nvSpPr>
            <p:cNvPr id="43014" name="Line 6"/>
            <p:cNvSpPr>
              <a:spLocks noChangeShapeType="1"/>
            </p:cNvSpPr>
            <p:nvPr/>
          </p:nvSpPr>
          <p:spPr bwMode="auto">
            <a:xfrm>
              <a:off x="1008" y="288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16" name="Line 8"/>
            <p:cNvSpPr>
              <a:spLocks noChangeShapeType="1"/>
            </p:cNvSpPr>
            <p:nvPr/>
          </p:nvSpPr>
          <p:spPr bwMode="auto">
            <a:xfrm>
              <a:off x="2352" y="288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17" name="Text Box 9"/>
            <p:cNvSpPr txBox="1">
              <a:spLocks noChangeArrowheads="1"/>
            </p:cNvSpPr>
            <p:nvPr/>
          </p:nvSpPr>
          <p:spPr bwMode="auto">
            <a:xfrm>
              <a:off x="646" y="2743"/>
              <a:ext cx="33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/>
                <a:t>a,b</a:t>
              </a:r>
              <a:endParaRPr lang="en-US" sz="2000">
                <a:latin typeface="Franklin Gothic Book" charset="0"/>
              </a:endParaRPr>
            </a:p>
          </p:txBody>
        </p:sp>
        <p:sp>
          <p:nvSpPr>
            <p:cNvPr id="43018" name="Text Box 10"/>
            <p:cNvSpPr txBox="1">
              <a:spLocks noChangeArrowheads="1"/>
            </p:cNvSpPr>
            <p:nvPr/>
          </p:nvSpPr>
          <p:spPr bwMode="auto">
            <a:xfrm>
              <a:off x="2686" y="2743"/>
              <a:ext cx="3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/>
                <a:t>a+b</a:t>
              </a:r>
              <a:endParaRPr lang="en-US" sz="2000">
                <a:latin typeface="Franklin Gothic Book" charset="0"/>
              </a:endParaRPr>
            </a:p>
          </p:txBody>
        </p:sp>
        <p:sp>
          <p:nvSpPr>
            <p:cNvPr id="43019" name="Text Box 11"/>
            <p:cNvSpPr txBox="1">
              <a:spLocks noChangeArrowheads="1"/>
            </p:cNvSpPr>
            <p:nvPr/>
          </p:nvSpPr>
          <p:spPr bwMode="auto">
            <a:xfrm>
              <a:off x="926" y="3312"/>
              <a:ext cx="192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i="1"/>
                <a:t>Turing machine that adds</a:t>
              </a:r>
              <a:endParaRPr lang="en-US" sz="2000" i="1">
                <a:latin typeface="Franklin Gothic Book" charset="0"/>
              </a:endParaRPr>
            </a:p>
          </p:txBody>
        </p:sp>
      </p:grpSp>
      <p:grpSp>
        <p:nvGrpSpPr>
          <p:cNvPr id="43034" name="Group 26"/>
          <p:cNvGrpSpPr>
            <a:grpSpLocks/>
          </p:cNvGrpSpPr>
          <p:nvPr/>
        </p:nvGrpSpPr>
        <p:grpSpPr bwMode="auto">
          <a:xfrm>
            <a:off x="4724400" y="4038600"/>
            <a:ext cx="3779838" cy="1616075"/>
            <a:chOff x="3067" y="2400"/>
            <a:chExt cx="2381" cy="1018"/>
          </a:xfrm>
        </p:grpSpPr>
        <p:sp>
          <p:nvSpPr>
            <p:cNvPr id="43028" name="Rectangle 20"/>
            <p:cNvSpPr>
              <a:spLocks noChangeArrowheads="1"/>
            </p:cNvSpPr>
            <p:nvPr/>
          </p:nvSpPr>
          <p:spPr bwMode="auto">
            <a:xfrm>
              <a:off x="3765" y="2400"/>
              <a:ext cx="1008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3200"/>
                <a:t>T</a:t>
              </a:r>
              <a:r>
                <a:rPr lang="en-US" sz="3200" baseline="-25000"/>
                <a:t>mul</a:t>
              </a:r>
            </a:p>
          </p:txBody>
        </p:sp>
        <p:sp>
          <p:nvSpPr>
            <p:cNvPr id="43029" name="Line 21"/>
            <p:cNvSpPr>
              <a:spLocks noChangeShapeType="1"/>
            </p:cNvSpPr>
            <p:nvPr/>
          </p:nvSpPr>
          <p:spPr bwMode="auto">
            <a:xfrm>
              <a:off x="3429" y="273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0" name="Line 22"/>
            <p:cNvSpPr>
              <a:spLocks noChangeShapeType="1"/>
            </p:cNvSpPr>
            <p:nvPr/>
          </p:nvSpPr>
          <p:spPr bwMode="auto">
            <a:xfrm>
              <a:off x="4773" y="273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1" name="Text Box 23"/>
            <p:cNvSpPr txBox="1">
              <a:spLocks noChangeArrowheads="1"/>
            </p:cNvSpPr>
            <p:nvPr/>
          </p:nvSpPr>
          <p:spPr bwMode="auto">
            <a:xfrm>
              <a:off x="3067" y="2599"/>
              <a:ext cx="33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/>
                <a:t>a,b</a:t>
              </a:r>
              <a:endParaRPr lang="en-US" sz="2000">
                <a:latin typeface="Franklin Gothic Book" charset="0"/>
              </a:endParaRPr>
            </a:p>
          </p:txBody>
        </p:sp>
        <p:sp>
          <p:nvSpPr>
            <p:cNvPr id="43032" name="Text Box 24"/>
            <p:cNvSpPr txBox="1">
              <a:spLocks noChangeArrowheads="1"/>
            </p:cNvSpPr>
            <p:nvPr/>
          </p:nvSpPr>
          <p:spPr bwMode="auto">
            <a:xfrm>
              <a:off x="5154" y="2599"/>
              <a:ext cx="2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/>
                <a:t>ab</a:t>
              </a:r>
              <a:endParaRPr lang="en-US" sz="2000">
                <a:latin typeface="Franklin Gothic Book" charset="0"/>
              </a:endParaRPr>
            </a:p>
          </p:txBody>
        </p:sp>
        <p:sp>
          <p:nvSpPr>
            <p:cNvPr id="43033" name="Text Box 25"/>
            <p:cNvSpPr txBox="1">
              <a:spLocks noChangeArrowheads="1"/>
            </p:cNvSpPr>
            <p:nvPr/>
          </p:nvSpPr>
          <p:spPr bwMode="auto">
            <a:xfrm>
              <a:off x="3190" y="3168"/>
              <a:ext cx="224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i="1"/>
                <a:t>Turing machine that multiplies</a:t>
              </a:r>
              <a:endParaRPr lang="en-US" sz="2000" i="1">
                <a:latin typeface="Franklin Gothic Book" charset="0"/>
              </a:endParaRPr>
            </a:p>
          </p:txBody>
        </p:sp>
      </p:grpSp>
      <p:sp>
        <p:nvSpPr>
          <p:cNvPr id="43035" name="Text Box 27"/>
          <p:cNvSpPr txBox="1">
            <a:spLocks noChangeArrowheads="1"/>
          </p:cNvSpPr>
          <p:nvPr/>
        </p:nvSpPr>
        <p:spPr bwMode="auto">
          <a:xfrm>
            <a:off x="152400" y="5749925"/>
            <a:ext cx="48672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800"/>
              <a:t>For more info about Turing machines, see</a:t>
            </a:r>
          </a:p>
          <a:p>
            <a:pPr algn="l"/>
            <a:r>
              <a:rPr lang="en-US" sz="1800"/>
              <a:t>http://www.wikipedia.org/wiki/Turing_machine/</a:t>
            </a:r>
            <a:endParaRPr lang="en-US" sz="1800">
              <a:latin typeface="Franklin Gothic Book" charset="0"/>
            </a:endParaRPr>
          </a:p>
        </p:txBody>
      </p:sp>
      <p:sp>
        <p:nvSpPr>
          <p:cNvPr id="43036" name="Text Box 28"/>
          <p:cNvSpPr txBox="1">
            <a:spLocks noChangeArrowheads="1"/>
          </p:cNvSpPr>
          <p:nvPr/>
        </p:nvSpPr>
        <p:spPr bwMode="auto">
          <a:xfrm>
            <a:off x="5257800" y="5749925"/>
            <a:ext cx="34829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800"/>
              <a:t>For more about Alan Turing, see</a:t>
            </a:r>
          </a:p>
          <a:p>
            <a:pPr algn="l"/>
            <a:r>
              <a:rPr lang="en-US" sz="1800"/>
              <a:t>http://www.turing.org.uk/turing/</a:t>
            </a:r>
            <a:endParaRPr lang="en-US" sz="1800">
              <a:latin typeface="Franklin Gothic Book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14-</a:t>
            </a:r>
            <a:fld id="{F9597334-1B59-4A7D-BF9A-22E2E2C8DEB0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2222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Functions in C</a:t>
            </a:r>
          </a:p>
        </p:txBody>
      </p:sp>
      <p:sp>
        <p:nvSpPr>
          <p:cNvPr id="2222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009900"/>
                </a:solidFill>
              </a:rPr>
              <a:t>Declaration</a:t>
            </a:r>
            <a:r>
              <a:rPr lang="en-US" altLang="en-US"/>
              <a:t> (also called prototype)</a:t>
            </a:r>
          </a:p>
          <a:p>
            <a:r>
              <a:rPr lang="en-US" altLang="en-US" b="0"/>
              <a:t>	     </a:t>
            </a:r>
            <a:r>
              <a:rPr lang="en-US" altLang="en-US">
                <a:latin typeface="Courier New" panose="02070309020205020404" pitchFamily="49" charset="0"/>
              </a:rPr>
              <a:t>int Factorial(int n);</a:t>
            </a:r>
            <a:endParaRPr lang="en-US" altLang="en-US" b="0">
              <a:latin typeface="Courier New" panose="02070309020205020404" pitchFamily="49" charset="0"/>
            </a:endParaRPr>
          </a:p>
          <a:p>
            <a:endParaRPr lang="en-US" altLang="en-US">
              <a:latin typeface="Courier New" panose="02070309020205020404" pitchFamily="49" charset="0"/>
            </a:endParaRP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>
                <a:solidFill>
                  <a:srgbClr val="CE0000"/>
                </a:solidFill>
              </a:rPr>
              <a:t>Function call</a:t>
            </a:r>
            <a:r>
              <a:rPr lang="en-US" altLang="en-US"/>
              <a:t> -- used in expression</a:t>
            </a:r>
          </a:p>
          <a:p>
            <a:r>
              <a:rPr lang="en-US" altLang="en-US"/>
              <a:t>	     </a:t>
            </a:r>
            <a:r>
              <a:rPr lang="en-US" altLang="en-US">
                <a:latin typeface="Courier New" panose="02070309020205020404" pitchFamily="49" charset="0"/>
              </a:rPr>
              <a:t>a = x + Factorial(f + g);</a:t>
            </a:r>
            <a:endParaRPr lang="en-US" altLang="en-US"/>
          </a:p>
          <a:p>
            <a:endParaRPr lang="en-US" altLang="en-US" b="0"/>
          </a:p>
        </p:txBody>
      </p:sp>
      <p:sp>
        <p:nvSpPr>
          <p:cNvPr id="222212" name="Text Box 1028"/>
          <p:cNvSpPr txBox="1">
            <a:spLocks noChangeArrowheads="1"/>
          </p:cNvSpPr>
          <p:nvPr/>
        </p:nvSpPr>
        <p:spPr bwMode="auto">
          <a:xfrm>
            <a:off x="533400" y="2362200"/>
            <a:ext cx="1804988" cy="831850"/>
          </a:xfrm>
          <a:prstGeom prst="rect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>
                <a:solidFill>
                  <a:srgbClr val="009900"/>
                </a:solidFill>
                <a:latin typeface="Arial" panose="020B0604020202020204" pitchFamily="34" charset="0"/>
              </a:rPr>
              <a:t>type of</a:t>
            </a:r>
            <a:br>
              <a:rPr lang="en-US" altLang="en-US">
                <a:solidFill>
                  <a:srgbClr val="009900"/>
                </a:solidFill>
                <a:latin typeface="Arial" panose="020B0604020202020204" pitchFamily="34" charset="0"/>
              </a:rPr>
            </a:br>
            <a:r>
              <a:rPr lang="en-US" altLang="en-US">
                <a:solidFill>
                  <a:srgbClr val="009900"/>
                </a:solidFill>
                <a:latin typeface="Arial" panose="020B0604020202020204" pitchFamily="34" charset="0"/>
              </a:rPr>
              <a:t>return value</a:t>
            </a:r>
          </a:p>
        </p:txBody>
      </p:sp>
      <p:sp>
        <p:nvSpPr>
          <p:cNvPr id="222213" name="Text Box 1029"/>
          <p:cNvSpPr txBox="1">
            <a:spLocks noChangeArrowheads="1"/>
          </p:cNvSpPr>
          <p:nvPr/>
        </p:nvSpPr>
        <p:spPr bwMode="auto">
          <a:xfrm>
            <a:off x="3228975" y="2362200"/>
            <a:ext cx="1295400" cy="831850"/>
          </a:xfrm>
          <a:prstGeom prst="rect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>
                <a:solidFill>
                  <a:srgbClr val="009900"/>
                </a:solidFill>
                <a:latin typeface="Arial" panose="020B0604020202020204" pitchFamily="34" charset="0"/>
              </a:rPr>
              <a:t>name of</a:t>
            </a:r>
            <a:br>
              <a:rPr lang="en-US" altLang="en-US">
                <a:solidFill>
                  <a:srgbClr val="009900"/>
                </a:solidFill>
                <a:latin typeface="Arial" panose="020B0604020202020204" pitchFamily="34" charset="0"/>
              </a:rPr>
            </a:br>
            <a:r>
              <a:rPr lang="en-US" altLang="en-US">
                <a:solidFill>
                  <a:srgbClr val="009900"/>
                </a:solidFill>
                <a:latin typeface="Arial" panose="020B0604020202020204" pitchFamily="34" charset="0"/>
              </a:rPr>
              <a:t>function</a:t>
            </a:r>
          </a:p>
        </p:txBody>
      </p:sp>
      <p:sp>
        <p:nvSpPr>
          <p:cNvPr id="222214" name="Text Box 1030"/>
          <p:cNvSpPr txBox="1">
            <a:spLocks noChangeArrowheads="1"/>
          </p:cNvSpPr>
          <p:nvPr/>
        </p:nvSpPr>
        <p:spPr bwMode="auto">
          <a:xfrm>
            <a:off x="5162550" y="2362200"/>
            <a:ext cx="1651000" cy="831850"/>
          </a:xfrm>
          <a:prstGeom prst="rect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>
                <a:solidFill>
                  <a:srgbClr val="009900"/>
                </a:solidFill>
                <a:latin typeface="Arial" panose="020B0604020202020204" pitchFamily="34" charset="0"/>
              </a:rPr>
              <a:t>types of all</a:t>
            </a:r>
            <a:br>
              <a:rPr lang="en-US" altLang="en-US">
                <a:solidFill>
                  <a:srgbClr val="009900"/>
                </a:solidFill>
                <a:latin typeface="Arial" panose="020B0604020202020204" pitchFamily="34" charset="0"/>
              </a:rPr>
            </a:br>
            <a:r>
              <a:rPr lang="en-US" altLang="en-US">
                <a:solidFill>
                  <a:srgbClr val="009900"/>
                </a:solidFill>
                <a:latin typeface="Arial" panose="020B0604020202020204" pitchFamily="34" charset="0"/>
              </a:rPr>
              <a:t>arguments</a:t>
            </a:r>
          </a:p>
        </p:txBody>
      </p:sp>
      <p:sp>
        <p:nvSpPr>
          <p:cNvPr id="222215" name="Line 1031"/>
          <p:cNvSpPr>
            <a:spLocks noChangeShapeType="1"/>
          </p:cNvSpPr>
          <p:nvPr/>
        </p:nvSpPr>
        <p:spPr bwMode="auto">
          <a:xfrm flipV="1">
            <a:off x="1524000" y="1981200"/>
            <a:ext cx="228600" cy="3810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16" name="Line 1032"/>
          <p:cNvSpPr>
            <a:spLocks noChangeShapeType="1"/>
          </p:cNvSpPr>
          <p:nvPr/>
        </p:nvSpPr>
        <p:spPr bwMode="auto">
          <a:xfrm flipH="1" flipV="1">
            <a:off x="3276600" y="1981200"/>
            <a:ext cx="304800" cy="3810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17" name="Line 1033"/>
          <p:cNvSpPr>
            <a:spLocks noChangeShapeType="1"/>
          </p:cNvSpPr>
          <p:nvPr/>
        </p:nvSpPr>
        <p:spPr bwMode="auto">
          <a:xfrm flipH="1" flipV="1">
            <a:off x="4876800" y="1981200"/>
            <a:ext cx="304800" cy="3810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18" name="Text Box 1034"/>
          <p:cNvSpPr txBox="1">
            <a:spLocks noChangeArrowheads="1"/>
          </p:cNvSpPr>
          <p:nvPr/>
        </p:nvSpPr>
        <p:spPr bwMode="auto">
          <a:xfrm>
            <a:off x="5181600" y="4953000"/>
            <a:ext cx="3211513" cy="466725"/>
          </a:xfrm>
          <a:prstGeom prst="rect">
            <a:avLst/>
          </a:prstGeom>
          <a:noFill/>
          <a:ln w="9525">
            <a:solidFill>
              <a:srgbClr val="CE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>
                <a:solidFill>
                  <a:srgbClr val="CE0000"/>
                </a:solidFill>
                <a:latin typeface="Arial" panose="020B0604020202020204" pitchFamily="34" charset="0"/>
              </a:rPr>
              <a:t>1. evaluate arguments</a:t>
            </a:r>
          </a:p>
        </p:txBody>
      </p:sp>
      <p:sp>
        <p:nvSpPr>
          <p:cNvPr id="222219" name="Text Box 1035"/>
          <p:cNvSpPr txBox="1">
            <a:spLocks noChangeArrowheads="1"/>
          </p:cNvSpPr>
          <p:nvPr/>
        </p:nvSpPr>
        <p:spPr bwMode="auto">
          <a:xfrm>
            <a:off x="3962400" y="5486400"/>
            <a:ext cx="2752725" cy="466725"/>
          </a:xfrm>
          <a:prstGeom prst="rect">
            <a:avLst/>
          </a:prstGeom>
          <a:noFill/>
          <a:ln w="9525">
            <a:solidFill>
              <a:srgbClr val="CE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>
                <a:solidFill>
                  <a:srgbClr val="CE0000"/>
                </a:solidFill>
                <a:latin typeface="Arial" panose="020B0604020202020204" pitchFamily="34" charset="0"/>
              </a:rPr>
              <a:t>2, execute function</a:t>
            </a:r>
          </a:p>
        </p:txBody>
      </p:sp>
      <p:sp>
        <p:nvSpPr>
          <p:cNvPr id="222220" name="Text Box 1036"/>
          <p:cNvSpPr txBox="1">
            <a:spLocks noChangeArrowheads="1"/>
          </p:cNvSpPr>
          <p:nvPr/>
        </p:nvSpPr>
        <p:spPr bwMode="auto">
          <a:xfrm>
            <a:off x="1066800" y="6096000"/>
            <a:ext cx="4602163" cy="466725"/>
          </a:xfrm>
          <a:prstGeom prst="rect">
            <a:avLst/>
          </a:prstGeom>
          <a:noFill/>
          <a:ln w="9525">
            <a:solidFill>
              <a:srgbClr val="CE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>
                <a:solidFill>
                  <a:srgbClr val="CE0000"/>
                </a:solidFill>
                <a:latin typeface="Arial" panose="020B0604020202020204" pitchFamily="34" charset="0"/>
              </a:rPr>
              <a:t>3. use return value in expression</a:t>
            </a:r>
          </a:p>
        </p:txBody>
      </p:sp>
      <p:sp>
        <p:nvSpPr>
          <p:cNvPr id="222221" name="Line 1037"/>
          <p:cNvSpPr>
            <a:spLocks noChangeShapeType="1"/>
          </p:cNvSpPr>
          <p:nvPr/>
        </p:nvSpPr>
        <p:spPr bwMode="auto">
          <a:xfrm flipH="1" flipV="1">
            <a:off x="5410200" y="4648200"/>
            <a:ext cx="0" cy="304800"/>
          </a:xfrm>
          <a:prstGeom prst="line">
            <a:avLst/>
          </a:prstGeom>
          <a:noFill/>
          <a:ln w="38100">
            <a:solidFill>
              <a:srgbClr val="CE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22" name="Line 1038"/>
          <p:cNvSpPr>
            <a:spLocks noChangeShapeType="1"/>
          </p:cNvSpPr>
          <p:nvPr/>
        </p:nvSpPr>
        <p:spPr bwMode="auto">
          <a:xfrm flipH="1" flipV="1">
            <a:off x="4343400" y="4800600"/>
            <a:ext cx="0" cy="685800"/>
          </a:xfrm>
          <a:prstGeom prst="line">
            <a:avLst/>
          </a:prstGeom>
          <a:noFill/>
          <a:ln w="38100">
            <a:solidFill>
              <a:srgbClr val="CE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23" name="Line 1039"/>
          <p:cNvSpPr>
            <a:spLocks noChangeShapeType="1"/>
          </p:cNvSpPr>
          <p:nvPr/>
        </p:nvSpPr>
        <p:spPr bwMode="auto">
          <a:xfrm flipH="1" flipV="1">
            <a:off x="2667000" y="4876800"/>
            <a:ext cx="0" cy="1219200"/>
          </a:xfrm>
          <a:prstGeom prst="line">
            <a:avLst/>
          </a:prstGeom>
          <a:noFill/>
          <a:ln w="38100">
            <a:solidFill>
              <a:srgbClr val="CE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9923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14-</a:t>
            </a:r>
            <a:fld id="{3B14C12D-9B9C-481A-ADC4-2800B7E98D03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Function Definition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153400" cy="5105400"/>
          </a:xfrm>
        </p:spPr>
        <p:txBody>
          <a:bodyPr/>
          <a:lstStyle/>
          <a:p>
            <a:r>
              <a:rPr lang="en-US" altLang="en-US"/>
              <a:t>State type, name, types of arguments</a:t>
            </a:r>
          </a:p>
          <a:p>
            <a:pPr lvl="1"/>
            <a:r>
              <a:rPr lang="en-US" altLang="en-US"/>
              <a:t>must match function declaration</a:t>
            </a:r>
          </a:p>
          <a:p>
            <a:pPr lvl="1"/>
            <a:r>
              <a:rPr lang="en-US" altLang="en-US"/>
              <a:t>give name to each argument (doesn't have to match declaration)</a:t>
            </a:r>
          </a:p>
          <a:p>
            <a:endParaRPr lang="en-US" altLang="en-US"/>
          </a:p>
          <a:p>
            <a:r>
              <a:rPr lang="en-US" altLang="en-US">
                <a:latin typeface="Courier New" panose="02070309020205020404" pitchFamily="49" charset="0"/>
              </a:rPr>
              <a:t>int Factorial(int n)</a:t>
            </a:r>
          </a:p>
          <a:p>
            <a:r>
              <a:rPr lang="en-US" altLang="en-US">
                <a:latin typeface="Courier New" panose="02070309020205020404" pitchFamily="49" charset="0"/>
              </a:rPr>
              <a:t>{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int i;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  int result = 1;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  for (i = 1; i &lt;= n; i++)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    result *= i;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  return result;</a:t>
            </a:r>
          </a:p>
          <a:p>
            <a:r>
              <a:rPr lang="en-US" altLang="en-US">
                <a:latin typeface="Courier New" panose="02070309020205020404" pitchFamily="49" charset="0"/>
              </a:rPr>
              <a:t>}</a:t>
            </a:r>
            <a:endParaRPr lang="en-US" altLang="en-US"/>
          </a:p>
        </p:txBody>
      </p:sp>
      <p:sp>
        <p:nvSpPr>
          <p:cNvPr id="223237" name="Line 5"/>
          <p:cNvSpPr>
            <a:spLocks noChangeShapeType="1"/>
          </p:cNvSpPr>
          <p:nvPr/>
        </p:nvSpPr>
        <p:spPr bwMode="auto">
          <a:xfrm flipH="1" flipV="1">
            <a:off x="3429000" y="5638800"/>
            <a:ext cx="1905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3236" name="Text Box 4"/>
          <p:cNvSpPr txBox="1">
            <a:spLocks noChangeArrowheads="1"/>
          </p:cNvSpPr>
          <p:nvPr/>
        </p:nvSpPr>
        <p:spPr bwMode="auto">
          <a:xfrm>
            <a:off x="5276850" y="5105400"/>
            <a:ext cx="3240088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b="1">
                <a:solidFill>
                  <a:schemeClr val="accent2"/>
                </a:solidFill>
                <a:latin typeface="Franklin Gothic Book" panose="020B0503020102020204" pitchFamily="34" charset="0"/>
              </a:rPr>
              <a:t>gives control back to</a:t>
            </a:r>
            <a:br>
              <a:rPr lang="en-US" altLang="en-US" b="1">
                <a:solidFill>
                  <a:schemeClr val="accent2"/>
                </a:solidFill>
                <a:latin typeface="Franklin Gothic Book" panose="020B0503020102020204" pitchFamily="34" charset="0"/>
              </a:rPr>
            </a:br>
            <a:r>
              <a:rPr lang="en-US" altLang="en-US" b="1">
                <a:solidFill>
                  <a:schemeClr val="accent2"/>
                </a:solidFill>
                <a:latin typeface="Franklin Gothic Book" panose="020B0503020102020204" pitchFamily="34" charset="0"/>
              </a:rPr>
              <a:t>calling function and </a:t>
            </a:r>
            <a:br>
              <a:rPr lang="en-US" altLang="en-US" b="1">
                <a:solidFill>
                  <a:schemeClr val="accent2"/>
                </a:solidFill>
                <a:latin typeface="Franklin Gothic Book" panose="020B0503020102020204" pitchFamily="34" charset="0"/>
              </a:rPr>
            </a:br>
            <a:r>
              <a:rPr lang="en-US" altLang="en-US" b="1">
                <a:solidFill>
                  <a:schemeClr val="accent2"/>
                </a:solidFill>
                <a:latin typeface="Franklin Gothic Book" panose="020B0503020102020204" pitchFamily="34" charset="0"/>
              </a:rPr>
              <a:t>returns value</a:t>
            </a:r>
          </a:p>
        </p:txBody>
      </p:sp>
    </p:spTree>
    <p:extLst>
      <p:ext uri="{BB962C8B-B14F-4D97-AF65-F5344CB8AC3E}">
        <p14:creationId xmlns:p14="http://schemas.microsoft.com/office/powerpoint/2010/main" val="35479511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14-</a:t>
            </a:r>
            <a:fld id="{D872ED0E-7551-4C15-AE70-B8B01C8D3AD7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Declaration?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Since function definition also includes</a:t>
            </a:r>
            <a:br>
              <a:rPr lang="en-US" altLang="en-US"/>
            </a:br>
            <a:r>
              <a:rPr lang="en-US" altLang="en-US"/>
              <a:t>return and argument types, why is declaration needed?</a:t>
            </a:r>
          </a:p>
          <a:p>
            <a:endParaRPr lang="en-US" altLang="en-US"/>
          </a:p>
          <a:p>
            <a:pPr>
              <a:buFontTx/>
              <a:buChar char="•"/>
            </a:pPr>
            <a:r>
              <a:rPr lang="en-US" altLang="en-US"/>
              <a:t> </a:t>
            </a:r>
            <a:r>
              <a:rPr lang="en-US" altLang="en-US">
                <a:solidFill>
                  <a:srgbClr val="CE0000"/>
                </a:solidFill>
              </a:rPr>
              <a:t>Use might be seen before definition.</a:t>
            </a:r>
            <a:br>
              <a:rPr lang="en-US" altLang="en-US"/>
            </a:br>
            <a:r>
              <a:rPr lang="en-US" altLang="en-US"/>
              <a:t>  Compiler needs to know return and arg types</a:t>
            </a:r>
            <a:br>
              <a:rPr lang="en-US" altLang="en-US"/>
            </a:br>
            <a:r>
              <a:rPr lang="en-US" altLang="en-US"/>
              <a:t>  and number of arguments.</a:t>
            </a:r>
          </a:p>
          <a:p>
            <a:pPr>
              <a:buFontTx/>
              <a:buChar char="•"/>
            </a:pPr>
            <a:endParaRPr lang="en-US" altLang="en-US"/>
          </a:p>
          <a:p>
            <a:pPr>
              <a:buFontTx/>
              <a:buChar char="•"/>
            </a:pPr>
            <a:r>
              <a:rPr lang="en-US" altLang="en-US"/>
              <a:t> </a:t>
            </a:r>
            <a:r>
              <a:rPr lang="en-US" altLang="en-US">
                <a:solidFill>
                  <a:srgbClr val="CE0000"/>
                </a:solidFill>
              </a:rPr>
              <a:t>Definition might be in a different file, written by</a:t>
            </a:r>
            <a:br>
              <a:rPr lang="en-US" altLang="en-US">
                <a:solidFill>
                  <a:srgbClr val="CE0000"/>
                </a:solidFill>
              </a:rPr>
            </a:br>
            <a:r>
              <a:rPr lang="en-US" altLang="en-US">
                <a:solidFill>
                  <a:srgbClr val="CE0000"/>
                </a:solidFill>
              </a:rPr>
              <a:t>  a different programmer.</a:t>
            </a:r>
            <a:endParaRPr lang="en-US" altLang="en-US"/>
          </a:p>
          <a:p>
            <a:pPr lvl="1"/>
            <a:r>
              <a:rPr lang="en-US" altLang="en-US"/>
              <a:t>include a "header" file with function declarations only</a:t>
            </a:r>
          </a:p>
          <a:p>
            <a:pPr lvl="1"/>
            <a:r>
              <a:rPr lang="en-US" altLang="en-US"/>
              <a:t>compile separately, link together to make executable</a:t>
            </a:r>
          </a:p>
        </p:txBody>
      </p:sp>
    </p:spTree>
    <p:extLst>
      <p:ext uri="{BB962C8B-B14F-4D97-AF65-F5344CB8AC3E}">
        <p14:creationId xmlns:p14="http://schemas.microsoft.com/office/powerpoint/2010/main" val="5097079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For each function call</a:t>
            </a:r>
          </a:p>
          <a:p>
            <a:pPr lvl="1"/>
            <a:r>
              <a:rPr lang="en-US" altLang="en-US" dirty="0"/>
              <a:t>A stack-frame (“activation record”)  Is inserted (“pushed”) in the </a:t>
            </a:r>
            <a:r>
              <a:rPr lang="en-US" altLang="en-US" dirty="0">
                <a:solidFill>
                  <a:srgbClr val="00B050"/>
                </a:solidFill>
              </a:rPr>
              <a:t>run-time stack</a:t>
            </a:r>
          </a:p>
          <a:p>
            <a:pPr lvl="1"/>
            <a:r>
              <a:rPr lang="en-US" altLang="en-US" dirty="0"/>
              <a:t>It holds </a:t>
            </a:r>
          </a:p>
          <a:p>
            <a:pPr lvl="2"/>
            <a:r>
              <a:rPr lang="en-US" altLang="en-US" dirty="0"/>
              <a:t>local variables, </a:t>
            </a:r>
          </a:p>
          <a:p>
            <a:pPr lvl="2"/>
            <a:r>
              <a:rPr lang="en-US" altLang="en-US" dirty="0"/>
              <a:t>arguments</a:t>
            </a:r>
          </a:p>
          <a:p>
            <a:pPr lvl="2"/>
            <a:r>
              <a:rPr lang="en-US" altLang="en-US" dirty="0"/>
              <a:t>values returned</a:t>
            </a:r>
          </a:p>
          <a:p>
            <a:pPr lvl="1"/>
            <a:r>
              <a:rPr lang="en-US" altLang="en-US" dirty="0"/>
              <a:t>If the function is recursive, for each iteration inserts a stack-frame.</a:t>
            </a:r>
          </a:p>
          <a:p>
            <a:pPr lvl="1"/>
            <a:r>
              <a:rPr lang="en-US" altLang="en-US" dirty="0"/>
              <a:t>When a function returns, the corresponding  stack-frame is removed (“popped”)</a:t>
            </a:r>
          </a:p>
          <a:p>
            <a:pPr lvl="1"/>
            <a:r>
              <a:rPr lang="en-US" altLang="en-US" dirty="0"/>
              <a:t>When a function returns, its local variables are gone.</a:t>
            </a:r>
          </a:p>
          <a:p>
            <a:pPr marL="800100" lvl="2" indent="0">
              <a:buNone/>
            </a:pPr>
            <a:endParaRPr lang="en-US" altLang="en-US" dirty="0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dirty="0"/>
              <a:t>14-</a:t>
            </a:r>
            <a:fld id="{C97DB824-7477-48C8-B025-A8E225F3C7CF}" type="slidenum">
              <a:rPr lang="en-US" altLang="en-US"/>
              <a:pPr/>
              <a:t>33</a:t>
            </a:fld>
            <a:endParaRPr lang="en-US" altLang="en-US" dirty="0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Storing local variables for a function</a:t>
            </a:r>
          </a:p>
        </p:txBody>
      </p:sp>
    </p:spTree>
    <p:extLst>
      <p:ext uri="{BB962C8B-B14F-4D97-AF65-F5344CB8AC3E}">
        <p14:creationId xmlns:p14="http://schemas.microsoft.com/office/powerpoint/2010/main" val="11911587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14-</a:t>
            </a:r>
            <a:fld id="{C97DB824-7477-48C8-B025-A8E225F3C7CF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Implementing Functions: Overview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Activation record</a:t>
            </a:r>
          </a:p>
          <a:p>
            <a:pPr lvl="1"/>
            <a:r>
              <a:rPr lang="en-US" altLang="en-US"/>
              <a:t>information about each function,</a:t>
            </a:r>
            <a:br>
              <a:rPr lang="en-US" altLang="en-US"/>
            </a:br>
            <a:r>
              <a:rPr lang="en-US" altLang="en-US"/>
              <a:t>including arguments and local variables</a:t>
            </a:r>
          </a:p>
          <a:p>
            <a:pPr lvl="1"/>
            <a:r>
              <a:rPr lang="en-US" altLang="en-US"/>
              <a:t>stored on run-time stack</a:t>
            </a:r>
          </a:p>
        </p:txBody>
      </p:sp>
      <p:sp>
        <p:nvSpPr>
          <p:cNvPr id="227332" name="Rectangle 4"/>
          <p:cNvSpPr>
            <a:spLocks noChangeArrowheads="1"/>
          </p:cNvSpPr>
          <p:nvPr/>
        </p:nvSpPr>
        <p:spPr bwMode="auto">
          <a:xfrm>
            <a:off x="976313" y="3341688"/>
            <a:ext cx="2681287" cy="3200400"/>
          </a:xfrm>
          <a:prstGeom prst="rect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7333" name="Rectangle 5"/>
          <p:cNvSpPr>
            <a:spLocks noChangeArrowheads="1"/>
          </p:cNvSpPr>
          <p:nvPr/>
        </p:nvSpPr>
        <p:spPr bwMode="auto">
          <a:xfrm>
            <a:off x="4846638" y="3886200"/>
            <a:ext cx="2849562" cy="2057400"/>
          </a:xfrm>
          <a:prstGeom prst="rect">
            <a:avLst/>
          </a:prstGeom>
          <a:noFill/>
          <a:ln w="9525">
            <a:solidFill>
              <a:srgbClr val="CE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7334" name="Text Box 6"/>
          <p:cNvSpPr txBox="1">
            <a:spLocks noChangeArrowheads="1"/>
          </p:cNvSpPr>
          <p:nvPr/>
        </p:nvSpPr>
        <p:spPr bwMode="auto">
          <a:xfrm>
            <a:off x="1189038" y="2841625"/>
            <a:ext cx="2254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>
                <a:solidFill>
                  <a:srgbClr val="009900"/>
                </a:solidFill>
              </a:rPr>
              <a:t>Calling function</a:t>
            </a:r>
          </a:p>
        </p:txBody>
      </p:sp>
      <p:sp>
        <p:nvSpPr>
          <p:cNvPr id="227335" name="Text Box 7"/>
          <p:cNvSpPr txBox="1">
            <a:spLocks noChangeArrowheads="1"/>
          </p:cNvSpPr>
          <p:nvPr/>
        </p:nvSpPr>
        <p:spPr bwMode="auto">
          <a:xfrm>
            <a:off x="960438" y="3429000"/>
            <a:ext cx="260985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009900"/>
                </a:solidFill>
                <a:latin typeface="Franklin Gothic Book" panose="020B0503020102020204" pitchFamily="34" charset="0"/>
              </a:rPr>
              <a:t>push new activation</a:t>
            </a:r>
            <a:br>
              <a:rPr lang="en-US" altLang="en-US" sz="2000" b="1">
                <a:solidFill>
                  <a:srgbClr val="009900"/>
                </a:solidFill>
                <a:latin typeface="Franklin Gothic Book" panose="020B0503020102020204" pitchFamily="34" charset="0"/>
              </a:rPr>
            </a:br>
            <a:r>
              <a:rPr lang="en-US" altLang="en-US" sz="2000" b="1">
                <a:solidFill>
                  <a:srgbClr val="009900"/>
                </a:solidFill>
                <a:latin typeface="Franklin Gothic Book" panose="020B0503020102020204" pitchFamily="34" charset="0"/>
              </a:rPr>
              <a:t>  record</a:t>
            </a:r>
            <a:br>
              <a:rPr lang="en-US" altLang="en-US" sz="2000" b="1">
                <a:solidFill>
                  <a:srgbClr val="009900"/>
                </a:solidFill>
                <a:latin typeface="Franklin Gothic Book" panose="020B0503020102020204" pitchFamily="34" charset="0"/>
              </a:rPr>
            </a:br>
            <a:r>
              <a:rPr lang="en-US" altLang="en-US" sz="2000" b="1">
                <a:solidFill>
                  <a:srgbClr val="009900"/>
                </a:solidFill>
                <a:latin typeface="Franklin Gothic Book" panose="020B0503020102020204" pitchFamily="34" charset="0"/>
              </a:rPr>
              <a:t>copy values into</a:t>
            </a:r>
            <a:br>
              <a:rPr lang="en-US" altLang="en-US" sz="2000" b="1">
                <a:solidFill>
                  <a:srgbClr val="009900"/>
                </a:solidFill>
                <a:latin typeface="Franklin Gothic Book" panose="020B0503020102020204" pitchFamily="34" charset="0"/>
              </a:rPr>
            </a:br>
            <a:r>
              <a:rPr lang="en-US" altLang="en-US" sz="2000" b="1">
                <a:solidFill>
                  <a:srgbClr val="009900"/>
                </a:solidFill>
                <a:latin typeface="Franklin Gothic Book" panose="020B0503020102020204" pitchFamily="34" charset="0"/>
              </a:rPr>
              <a:t>  arguments</a:t>
            </a:r>
            <a:br>
              <a:rPr lang="en-US" altLang="en-US" sz="2000" b="1">
                <a:solidFill>
                  <a:srgbClr val="009900"/>
                </a:solidFill>
                <a:latin typeface="Franklin Gothic Book" panose="020B0503020102020204" pitchFamily="34" charset="0"/>
              </a:rPr>
            </a:br>
            <a:r>
              <a:rPr lang="en-US" altLang="en-US" sz="2000" b="1">
                <a:solidFill>
                  <a:srgbClr val="009900"/>
                </a:solidFill>
                <a:latin typeface="Franklin Gothic Book" panose="020B0503020102020204" pitchFamily="34" charset="0"/>
              </a:rPr>
              <a:t>call function</a:t>
            </a:r>
            <a:endParaRPr lang="en-US" altLang="en-US" sz="2000">
              <a:solidFill>
                <a:srgbClr val="0099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27336" name="Text Box 8"/>
          <p:cNvSpPr txBox="1">
            <a:spLocks noChangeArrowheads="1"/>
          </p:cNvSpPr>
          <p:nvPr/>
        </p:nvSpPr>
        <p:spPr bwMode="auto">
          <a:xfrm>
            <a:off x="976313" y="5535613"/>
            <a:ext cx="26781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009900"/>
                </a:solidFill>
                <a:latin typeface="Franklin Gothic Book" panose="020B0503020102020204" pitchFamily="34" charset="0"/>
              </a:rPr>
              <a:t>get result from stack</a:t>
            </a:r>
          </a:p>
        </p:txBody>
      </p:sp>
      <p:sp>
        <p:nvSpPr>
          <p:cNvPr id="227337" name="Text Box 9"/>
          <p:cNvSpPr txBox="1">
            <a:spLocks noChangeArrowheads="1"/>
          </p:cNvSpPr>
          <p:nvPr/>
        </p:nvSpPr>
        <p:spPr bwMode="auto">
          <a:xfrm>
            <a:off x="5216525" y="3352800"/>
            <a:ext cx="2174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66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>
                <a:solidFill>
                  <a:srgbClr val="CE0000"/>
                </a:solidFill>
              </a:rPr>
              <a:t>Called function</a:t>
            </a:r>
          </a:p>
        </p:txBody>
      </p:sp>
      <p:sp>
        <p:nvSpPr>
          <p:cNvPr id="227338" name="Text Box 10"/>
          <p:cNvSpPr txBox="1">
            <a:spLocks noChangeArrowheads="1"/>
          </p:cNvSpPr>
          <p:nvPr/>
        </p:nvSpPr>
        <p:spPr bwMode="auto">
          <a:xfrm>
            <a:off x="4922838" y="3962400"/>
            <a:ext cx="276542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66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CE0000"/>
                </a:solidFill>
                <a:latin typeface="Franklin Gothic Book" panose="020B0503020102020204" pitchFamily="34" charset="0"/>
              </a:rPr>
              <a:t>execute code</a:t>
            </a:r>
            <a:br>
              <a:rPr lang="en-US" altLang="en-US" sz="2000" b="1">
                <a:solidFill>
                  <a:srgbClr val="CE0000"/>
                </a:solidFill>
                <a:latin typeface="Franklin Gothic Book" panose="020B0503020102020204" pitchFamily="34" charset="0"/>
              </a:rPr>
            </a:br>
            <a:r>
              <a:rPr lang="en-US" altLang="en-US" sz="2000" b="1">
                <a:solidFill>
                  <a:srgbClr val="CE0000"/>
                </a:solidFill>
                <a:latin typeface="Franklin Gothic Book" panose="020B0503020102020204" pitchFamily="34" charset="0"/>
              </a:rPr>
              <a:t>put result in</a:t>
            </a:r>
            <a:br>
              <a:rPr lang="en-US" altLang="en-US" sz="2000" b="1">
                <a:solidFill>
                  <a:srgbClr val="CE0000"/>
                </a:solidFill>
                <a:latin typeface="Franklin Gothic Book" panose="020B0503020102020204" pitchFamily="34" charset="0"/>
              </a:rPr>
            </a:br>
            <a:r>
              <a:rPr lang="en-US" altLang="en-US" sz="2000" b="1">
                <a:solidFill>
                  <a:srgbClr val="CE0000"/>
                </a:solidFill>
                <a:latin typeface="Franklin Gothic Book" panose="020B0503020102020204" pitchFamily="34" charset="0"/>
              </a:rPr>
              <a:t>  activation record</a:t>
            </a:r>
          </a:p>
          <a:p>
            <a:r>
              <a:rPr lang="en-US" altLang="en-US" sz="2000" b="1">
                <a:solidFill>
                  <a:srgbClr val="CE0000"/>
                </a:solidFill>
                <a:latin typeface="Franklin Gothic Book" panose="020B0503020102020204" pitchFamily="34" charset="0"/>
              </a:rPr>
              <a:t>pop activation record</a:t>
            </a:r>
            <a:br>
              <a:rPr lang="en-US" altLang="en-US" sz="2000" b="1">
                <a:solidFill>
                  <a:srgbClr val="CE0000"/>
                </a:solidFill>
                <a:latin typeface="Franklin Gothic Book" panose="020B0503020102020204" pitchFamily="34" charset="0"/>
              </a:rPr>
            </a:br>
            <a:r>
              <a:rPr lang="en-US" altLang="en-US" sz="2000" b="1">
                <a:solidFill>
                  <a:srgbClr val="CE0000"/>
                </a:solidFill>
                <a:latin typeface="Franklin Gothic Book" panose="020B0503020102020204" pitchFamily="34" charset="0"/>
              </a:rPr>
              <a:t>  from stack</a:t>
            </a:r>
            <a:br>
              <a:rPr lang="en-US" altLang="en-US" sz="2000" b="1">
                <a:solidFill>
                  <a:srgbClr val="CE0000"/>
                </a:solidFill>
                <a:latin typeface="Franklin Gothic Book" panose="020B0503020102020204" pitchFamily="34" charset="0"/>
              </a:rPr>
            </a:br>
            <a:r>
              <a:rPr lang="en-US" altLang="en-US" sz="2000" b="1">
                <a:solidFill>
                  <a:srgbClr val="CE0000"/>
                </a:solidFill>
                <a:latin typeface="Franklin Gothic Book" panose="020B0503020102020204" pitchFamily="34" charset="0"/>
              </a:rPr>
              <a:t>return</a:t>
            </a:r>
            <a:endParaRPr lang="en-US" altLang="en-US" sz="2000">
              <a:solidFill>
                <a:srgbClr val="336699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27339" name="Line 11"/>
          <p:cNvSpPr>
            <a:spLocks noChangeShapeType="1"/>
          </p:cNvSpPr>
          <p:nvPr/>
        </p:nvSpPr>
        <p:spPr bwMode="auto">
          <a:xfrm flipV="1">
            <a:off x="2424113" y="4114800"/>
            <a:ext cx="2346325" cy="979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7340" name="Line 12"/>
          <p:cNvSpPr>
            <a:spLocks noChangeShapeType="1"/>
          </p:cNvSpPr>
          <p:nvPr/>
        </p:nvSpPr>
        <p:spPr bwMode="auto">
          <a:xfrm>
            <a:off x="2424113" y="5475288"/>
            <a:ext cx="2346325" cy="392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3419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05200" y="2286000"/>
            <a:ext cx="5638800" cy="2133600"/>
          </a:xfrm>
        </p:spPr>
        <p:txBody>
          <a:bodyPr/>
          <a:lstStyle/>
          <a:p>
            <a:br>
              <a:rPr lang="en-US" sz="4800" dirty="0"/>
            </a:br>
            <a:r>
              <a:rPr lang="en-US" sz="4800" b="0" dirty="0"/>
              <a:t>Pointers and Arrays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267566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16-</a:t>
            </a:r>
            <a:fld id="{17307AF5-A12E-7648-8A21-ACE5F3F0954C}" type="slidenum">
              <a:rPr lang="en-US"/>
              <a:pPr/>
              <a:t>36</a:t>
            </a:fld>
            <a:endParaRPr lang="en-US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Pointers and Arrays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5334000"/>
          </a:xfrm>
        </p:spPr>
        <p:txBody>
          <a:bodyPr/>
          <a:lstStyle/>
          <a:p>
            <a:r>
              <a:rPr lang="en-US"/>
              <a:t>We've seen examples of both of these</a:t>
            </a:r>
            <a:br>
              <a:rPr lang="en-US"/>
            </a:br>
            <a:r>
              <a:rPr lang="en-US"/>
              <a:t>in our LC-3 programs; now we'll see them in C.</a:t>
            </a:r>
          </a:p>
          <a:p>
            <a:endParaRPr lang="en-US"/>
          </a:p>
          <a:p>
            <a:r>
              <a:rPr lang="en-US">
                <a:solidFill>
                  <a:srgbClr val="CE0000"/>
                </a:solidFill>
              </a:rPr>
              <a:t>Pointer</a:t>
            </a:r>
            <a:endParaRPr lang="en-US"/>
          </a:p>
          <a:p>
            <a:pPr lvl="1"/>
            <a:r>
              <a:rPr lang="en-US"/>
              <a:t>Address of a variable in memory</a:t>
            </a:r>
          </a:p>
          <a:p>
            <a:pPr lvl="1"/>
            <a:r>
              <a:rPr lang="en-US"/>
              <a:t>Allows us to </a:t>
            </a:r>
            <a:r>
              <a:rPr lang="en-US" u="sng"/>
              <a:t>indirectly</a:t>
            </a:r>
            <a:r>
              <a:rPr lang="en-US"/>
              <a:t> access variables</a:t>
            </a:r>
          </a:p>
          <a:p>
            <a:pPr lvl="2"/>
            <a:r>
              <a:rPr lang="en-US"/>
              <a:t>in other words, we can talk about its </a:t>
            </a:r>
            <a:r>
              <a:rPr lang="en-US" i="1"/>
              <a:t>address</a:t>
            </a:r>
            <a:br>
              <a:rPr lang="en-US"/>
            </a:br>
            <a:r>
              <a:rPr lang="en-US"/>
              <a:t>rather than its </a:t>
            </a:r>
            <a:r>
              <a:rPr lang="en-US" i="1"/>
              <a:t>value</a:t>
            </a:r>
          </a:p>
          <a:p>
            <a:r>
              <a:rPr lang="en-US">
                <a:solidFill>
                  <a:srgbClr val="CE0000"/>
                </a:solidFill>
              </a:rPr>
              <a:t>Array</a:t>
            </a:r>
            <a:endParaRPr lang="en-US"/>
          </a:p>
          <a:p>
            <a:pPr lvl="1"/>
            <a:r>
              <a:rPr lang="en-US"/>
              <a:t>A list of values arranged sequentially in memory</a:t>
            </a:r>
          </a:p>
          <a:p>
            <a:pPr lvl="1"/>
            <a:r>
              <a:rPr lang="en-US"/>
              <a:t>Example: a list of telephone numbers</a:t>
            </a:r>
          </a:p>
          <a:p>
            <a:pPr lvl="1"/>
            <a:r>
              <a:rPr lang="en-US"/>
              <a:t>Expression </a:t>
            </a:r>
            <a:r>
              <a:rPr lang="en-US" sz="2400">
                <a:solidFill>
                  <a:srgbClr val="009900"/>
                </a:solidFill>
                <a:latin typeface="Courier New" charset="0"/>
              </a:rPr>
              <a:t>a[4]</a:t>
            </a:r>
            <a:r>
              <a:rPr lang="en-US"/>
              <a:t> refers to the 5th element of the array </a:t>
            </a:r>
            <a:r>
              <a:rPr lang="en-US" sz="2400">
                <a:solidFill>
                  <a:srgbClr val="009900"/>
                </a:solidFill>
                <a:latin typeface="Courier New" charset="0"/>
              </a:rPr>
              <a:t>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4086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16-</a:t>
            </a:r>
            <a:fld id="{DF8BD093-F9D1-9645-91C7-492E7969862D}" type="slidenum">
              <a:rPr lang="en-US"/>
              <a:pPr/>
              <a:t>37</a:t>
            </a:fld>
            <a:endParaRPr lang="en-US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Address vs. Value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7924800" cy="5486400"/>
          </a:xfrm>
        </p:spPr>
        <p:txBody>
          <a:bodyPr/>
          <a:lstStyle/>
          <a:p>
            <a:r>
              <a:rPr lang="en-US"/>
              <a:t>Sometimes we want to deal with the </a:t>
            </a:r>
            <a:r>
              <a:rPr lang="en-US" u="sng">
                <a:solidFill>
                  <a:srgbClr val="CE0000"/>
                </a:solidFill>
              </a:rPr>
              <a:t>address</a:t>
            </a:r>
            <a:br>
              <a:rPr lang="en-US"/>
            </a:br>
            <a:r>
              <a:rPr lang="en-US"/>
              <a:t>of a memory location,</a:t>
            </a:r>
            <a:br>
              <a:rPr lang="en-US"/>
            </a:br>
            <a:r>
              <a:rPr lang="en-US"/>
              <a:t>rather than the </a:t>
            </a:r>
            <a:r>
              <a:rPr lang="en-US" u="sng">
                <a:solidFill>
                  <a:srgbClr val="CE0000"/>
                </a:solidFill>
              </a:rPr>
              <a:t>value</a:t>
            </a:r>
            <a:r>
              <a:rPr lang="en-US"/>
              <a:t> it contains.</a:t>
            </a:r>
          </a:p>
          <a:p>
            <a:endParaRPr lang="en-US"/>
          </a:p>
          <a:p>
            <a:r>
              <a:rPr lang="en-US"/>
              <a:t>Recall example from Chapter 6:</a:t>
            </a:r>
            <a:br>
              <a:rPr lang="en-US"/>
            </a:br>
            <a:r>
              <a:rPr lang="en-US"/>
              <a:t>adding a column of numbers.</a:t>
            </a:r>
          </a:p>
          <a:p>
            <a:pPr marL="349250" lvl="1"/>
            <a:r>
              <a:rPr lang="en-US"/>
              <a:t>R2 contains address of first location.</a:t>
            </a:r>
          </a:p>
          <a:p>
            <a:pPr marL="349250" lvl="1"/>
            <a:r>
              <a:rPr lang="en-US"/>
              <a:t>Read value, add to sum, and</a:t>
            </a:r>
            <a:br>
              <a:rPr lang="en-US"/>
            </a:br>
            <a:r>
              <a:rPr lang="en-US"/>
              <a:t>increment R2 until all numbers</a:t>
            </a:r>
            <a:br>
              <a:rPr lang="en-US"/>
            </a:br>
            <a:r>
              <a:rPr lang="en-US"/>
              <a:t>have been processed.</a:t>
            </a:r>
          </a:p>
          <a:p>
            <a:pPr marL="349250" lvl="1"/>
            <a:endParaRPr lang="en-US"/>
          </a:p>
          <a:p>
            <a:r>
              <a:rPr lang="en-US"/>
              <a:t>R2 is a pointer -- it contains the</a:t>
            </a:r>
            <a:br>
              <a:rPr lang="en-US"/>
            </a:br>
            <a:r>
              <a:rPr lang="en-US"/>
              <a:t>address of data we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re interested in.</a:t>
            </a:r>
          </a:p>
        </p:txBody>
      </p:sp>
      <p:sp>
        <p:nvSpPr>
          <p:cNvPr id="241668" name="Line 4"/>
          <p:cNvSpPr>
            <a:spLocks noChangeShapeType="1"/>
          </p:cNvSpPr>
          <p:nvPr/>
        </p:nvSpPr>
        <p:spPr bwMode="auto">
          <a:xfrm>
            <a:off x="7620000" y="28956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1669" name="Line 5"/>
          <p:cNvSpPr>
            <a:spLocks noChangeShapeType="1"/>
          </p:cNvSpPr>
          <p:nvPr/>
        </p:nvSpPr>
        <p:spPr bwMode="auto">
          <a:xfrm>
            <a:off x="8534400" y="28956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1670" name="Text Box 6"/>
          <p:cNvSpPr txBox="1">
            <a:spLocks noChangeArrowheads="1"/>
          </p:cNvSpPr>
          <p:nvPr/>
        </p:nvSpPr>
        <p:spPr bwMode="auto">
          <a:xfrm>
            <a:off x="7691438" y="2982913"/>
            <a:ext cx="806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/>
              <a:t>x3107</a:t>
            </a:r>
          </a:p>
        </p:txBody>
      </p:sp>
      <p:sp>
        <p:nvSpPr>
          <p:cNvPr id="241671" name="Line 7"/>
          <p:cNvSpPr>
            <a:spLocks noChangeShapeType="1"/>
          </p:cNvSpPr>
          <p:nvPr/>
        </p:nvSpPr>
        <p:spPr bwMode="auto">
          <a:xfrm>
            <a:off x="7620000" y="3048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1672" name="Line 8"/>
          <p:cNvSpPr>
            <a:spLocks noChangeShapeType="1"/>
          </p:cNvSpPr>
          <p:nvPr/>
        </p:nvSpPr>
        <p:spPr bwMode="auto">
          <a:xfrm>
            <a:off x="7620000" y="3352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1673" name="Line 9"/>
          <p:cNvSpPr>
            <a:spLocks noChangeShapeType="1"/>
          </p:cNvSpPr>
          <p:nvPr/>
        </p:nvSpPr>
        <p:spPr bwMode="auto">
          <a:xfrm>
            <a:off x="7620000" y="3657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1674" name="Line 10"/>
          <p:cNvSpPr>
            <a:spLocks noChangeShapeType="1"/>
          </p:cNvSpPr>
          <p:nvPr/>
        </p:nvSpPr>
        <p:spPr bwMode="auto">
          <a:xfrm>
            <a:off x="7620000" y="3962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1675" name="Line 11"/>
          <p:cNvSpPr>
            <a:spLocks noChangeShapeType="1"/>
          </p:cNvSpPr>
          <p:nvPr/>
        </p:nvSpPr>
        <p:spPr bwMode="auto">
          <a:xfrm>
            <a:off x="7620000" y="4267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1676" name="Line 12"/>
          <p:cNvSpPr>
            <a:spLocks noChangeShapeType="1"/>
          </p:cNvSpPr>
          <p:nvPr/>
        </p:nvSpPr>
        <p:spPr bwMode="auto">
          <a:xfrm>
            <a:off x="7620000" y="4572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1677" name="Line 13"/>
          <p:cNvSpPr>
            <a:spLocks noChangeShapeType="1"/>
          </p:cNvSpPr>
          <p:nvPr/>
        </p:nvSpPr>
        <p:spPr bwMode="auto">
          <a:xfrm>
            <a:off x="7620000" y="4876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1678" name="Line 14"/>
          <p:cNvSpPr>
            <a:spLocks noChangeShapeType="1"/>
          </p:cNvSpPr>
          <p:nvPr/>
        </p:nvSpPr>
        <p:spPr bwMode="auto">
          <a:xfrm>
            <a:off x="7620000" y="5181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1679" name="Line 15"/>
          <p:cNvSpPr>
            <a:spLocks noChangeShapeType="1"/>
          </p:cNvSpPr>
          <p:nvPr/>
        </p:nvSpPr>
        <p:spPr bwMode="auto">
          <a:xfrm>
            <a:off x="7620000" y="5486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1680" name="Text Box 16"/>
          <p:cNvSpPr txBox="1">
            <a:spLocks noChangeArrowheads="1"/>
          </p:cNvSpPr>
          <p:nvPr/>
        </p:nvSpPr>
        <p:spPr bwMode="auto">
          <a:xfrm>
            <a:off x="7688263" y="3287713"/>
            <a:ext cx="806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/>
              <a:t>x2819</a:t>
            </a:r>
          </a:p>
        </p:txBody>
      </p:sp>
      <p:sp>
        <p:nvSpPr>
          <p:cNvPr id="241681" name="Text Box 17"/>
          <p:cNvSpPr txBox="1">
            <a:spLocks noChangeArrowheads="1"/>
          </p:cNvSpPr>
          <p:nvPr/>
        </p:nvSpPr>
        <p:spPr bwMode="auto">
          <a:xfrm>
            <a:off x="7693025" y="3592513"/>
            <a:ext cx="806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/>
              <a:t>x0110</a:t>
            </a:r>
          </a:p>
        </p:txBody>
      </p:sp>
      <p:sp>
        <p:nvSpPr>
          <p:cNvPr id="241682" name="Text Box 18"/>
          <p:cNvSpPr txBox="1">
            <a:spLocks noChangeArrowheads="1"/>
          </p:cNvSpPr>
          <p:nvPr/>
        </p:nvSpPr>
        <p:spPr bwMode="auto">
          <a:xfrm>
            <a:off x="7688263" y="3897313"/>
            <a:ext cx="806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/>
              <a:t>x0310</a:t>
            </a:r>
          </a:p>
        </p:txBody>
      </p:sp>
      <p:sp>
        <p:nvSpPr>
          <p:cNvPr id="241683" name="Text Box 19"/>
          <p:cNvSpPr txBox="1">
            <a:spLocks noChangeArrowheads="1"/>
          </p:cNvSpPr>
          <p:nvPr/>
        </p:nvSpPr>
        <p:spPr bwMode="auto">
          <a:xfrm>
            <a:off x="7688263" y="4202113"/>
            <a:ext cx="806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/>
              <a:t>x0100</a:t>
            </a:r>
          </a:p>
        </p:txBody>
      </p:sp>
      <p:sp>
        <p:nvSpPr>
          <p:cNvPr id="241684" name="Text Box 20"/>
          <p:cNvSpPr txBox="1">
            <a:spLocks noChangeArrowheads="1"/>
          </p:cNvSpPr>
          <p:nvPr/>
        </p:nvSpPr>
        <p:spPr bwMode="auto">
          <a:xfrm>
            <a:off x="7689850" y="4506913"/>
            <a:ext cx="806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/>
              <a:t>x1110</a:t>
            </a:r>
          </a:p>
        </p:txBody>
      </p:sp>
      <p:sp>
        <p:nvSpPr>
          <p:cNvPr id="241685" name="Text Box 21"/>
          <p:cNvSpPr txBox="1">
            <a:spLocks noChangeArrowheads="1"/>
          </p:cNvSpPr>
          <p:nvPr/>
        </p:nvSpPr>
        <p:spPr bwMode="auto">
          <a:xfrm>
            <a:off x="7678738" y="4811713"/>
            <a:ext cx="831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/>
              <a:t>x11B1</a:t>
            </a:r>
          </a:p>
        </p:txBody>
      </p:sp>
      <p:sp>
        <p:nvSpPr>
          <p:cNvPr id="241686" name="Text Box 22"/>
          <p:cNvSpPr txBox="1">
            <a:spLocks noChangeArrowheads="1"/>
          </p:cNvSpPr>
          <p:nvPr/>
        </p:nvSpPr>
        <p:spPr bwMode="auto">
          <a:xfrm>
            <a:off x="7688263" y="5116513"/>
            <a:ext cx="806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/>
              <a:t>x0019</a:t>
            </a:r>
          </a:p>
        </p:txBody>
      </p:sp>
      <p:sp>
        <p:nvSpPr>
          <p:cNvPr id="241687" name="Text Box 23"/>
          <p:cNvSpPr txBox="1">
            <a:spLocks noChangeArrowheads="1"/>
          </p:cNvSpPr>
          <p:nvPr/>
        </p:nvSpPr>
        <p:spPr bwMode="auto">
          <a:xfrm>
            <a:off x="8485188" y="3052763"/>
            <a:ext cx="666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x3100</a:t>
            </a:r>
          </a:p>
        </p:txBody>
      </p:sp>
      <p:sp>
        <p:nvSpPr>
          <p:cNvPr id="241688" name="Text Box 24"/>
          <p:cNvSpPr txBox="1">
            <a:spLocks noChangeArrowheads="1"/>
          </p:cNvSpPr>
          <p:nvPr/>
        </p:nvSpPr>
        <p:spPr bwMode="auto">
          <a:xfrm>
            <a:off x="8485188" y="3357563"/>
            <a:ext cx="666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x3101</a:t>
            </a:r>
          </a:p>
        </p:txBody>
      </p:sp>
      <p:sp>
        <p:nvSpPr>
          <p:cNvPr id="241689" name="Text Box 25"/>
          <p:cNvSpPr txBox="1">
            <a:spLocks noChangeArrowheads="1"/>
          </p:cNvSpPr>
          <p:nvPr/>
        </p:nvSpPr>
        <p:spPr bwMode="auto">
          <a:xfrm>
            <a:off x="8485188" y="3662363"/>
            <a:ext cx="666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x3102</a:t>
            </a:r>
          </a:p>
        </p:txBody>
      </p:sp>
      <p:sp>
        <p:nvSpPr>
          <p:cNvPr id="241690" name="Text Box 26"/>
          <p:cNvSpPr txBox="1">
            <a:spLocks noChangeArrowheads="1"/>
          </p:cNvSpPr>
          <p:nvPr/>
        </p:nvSpPr>
        <p:spPr bwMode="auto">
          <a:xfrm>
            <a:off x="8485188" y="3967163"/>
            <a:ext cx="666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x3103</a:t>
            </a:r>
          </a:p>
        </p:txBody>
      </p:sp>
      <p:sp>
        <p:nvSpPr>
          <p:cNvPr id="241691" name="Text Box 27"/>
          <p:cNvSpPr txBox="1">
            <a:spLocks noChangeArrowheads="1"/>
          </p:cNvSpPr>
          <p:nvPr/>
        </p:nvSpPr>
        <p:spPr bwMode="auto">
          <a:xfrm>
            <a:off x="8485188" y="4271963"/>
            <a:ext cx="666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x3104</a:t>
            </a:r>
          </a:p>
        </p:txBody>
      </p:sp>
      <p:sp>
        <p:nvSpPr>
          <p:cNvPr id="241692" name="Text Box 28"/>
          <p:cNvSpPr txBox="1">
            <a:spLocks noChangeArrowheads="1"/>
          </p:cNvSpPr>
          <p:nvPr/>
        </p:nvSpPr>
        <p:spPr bwMode="auto">
          <a:xfrm>
            <a:off x="8485188" y="4576763"/>
            <a:ext cx="666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x3105</a:t>
            </a:r>
          </a:p>
        </p:txBody>
      </p:sp>
      <p:sp>
        <p:nvSpPr>
          <p:cNvPr id="241693" name="Text Box 29"/>
          <p:cNvSpPr txBox="1">
            <a:spLocks noChangeArrowheads="1"/>
          </p:cNvSpPr>
          <p:nvPr/>
        </p:nvSpPr>
        <p:spPr bwMode="auto">
          <a:xfrm>
            <a:off x="8485188" y="4881563"/>
            <a:ext cx="666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x3106</a:t>
            </a:r>
          </a:p>
        </p:txBody>
      </p:sp>
      <p:sp>
        <p:nvSpPr>
          <p:cNvPr id="241694" name="Text Box 30"/>
          <p:cNvSpPr txBox="1">
            <a:spLocks noChangeArrowheads="1"/>
          </p:cNvSpPr>
          <p:nvPr/>
        </p:nvSpPr>
        <p:spPr bwMode="auto">
          <a:xfrm>
            <a:off x="8485188" y="5186363"/>
            <a:ext cx="666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x3107</a:t>
            </a:r>
          </a:p>
        </p:txBody>
      </p:sp>
      <p:sp>
        <p:nvSpPr>
          <p:cNvPr id="241695" name="Rectangle 31"/>
          <p:cNvSpPr>
            <a:spLocks noChangeArrowheads="1"/>
          </p:cNvSpPr>
          <p:nvPr/>
        </p:nvSpPr>
        <p:spPr bwMode="auto">
          <a:xfrm>
            <a:off x="5867400" y="3505200"/>
            <a:ext cx="914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x3100</a:t>
            </a:r>
          </a:p>
        </p:txBody>
      </p:sp>
      <p:sp>
        <p:nvSpPr>
          <p:cNvPr id="241697" name="Text Box 33"/>
          <p:cNvSpPr txBox="1">
            <a:spLocks noChangeArrowheads="1"/>
          </p:cNvSpPr>
          <p:nvPr/>
        </p:nvSpPr>
        <p:spPr bwMode="auto">
          <a:xfrm>
            <a:off x="5397500" y="3509963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/>
              <a:t>R2</a:t>
            </a:r>
          </a:p>
        </p:txBody>
      </p:sp>
      <p:sp>
        <p:nvSpPr>
          <p:cNvPr id="241699" name="Line 35"/>
          <p:cNvSpPr>
            <a:spLocks noChangeShapeType="1"/>
          </p:cNvSpPr>
          <p:nvPr/>
        </p:nvSpPr>
        <p:spPr bwMode="auto">
          <a:xfrm flipV="1">
            <a:off x="6705600" y="32004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1701" name="Text Box 37"/>
          <p:cNvSpPr txBox="1">
            <a:spLocks noChangeArrowheads="1"/>
          </p:cNvSpPr>
          <p:nvPr/>
        </p:nvSpPr>
        <p:spPr bwMode="auto">
          <a:xfrm>
            <a:off x="7848600" y="1752600"/>
            <a:ext cx="1087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2000" i="1">
                <a:solidFill>
                  <a:schemeClr val="accent2"/>
                </a:solidFill>
              </a:rPr>
              <a:t>address</a:t>
            </a:r>
            <a:endParaRPr lang="en-US">
              <a:latin typeface="Tahoma" charset="0"/>
            </a:endParaRPr>
          </a:p>
        </p:txBody>
      </p:sp>
      <p:sp>
        <p:nvSpPr>
          <p:cNvPr id="241702" name="Line 38"/>
          <p:cNvSpPr>
            <a:spLocks noChangeShapeType="1"/>
          </p:cNvSpPr>
          <p:nvPr/>
        </p:nvSpPr>
        <p:spPr bwMode="auto">
          <a:xfrm>
            <a:off x="8839200" y="2133600"/>
            <a:ext cx="0" cy="914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703" name="Text Box 39"/>
          <p:cNvSpPr txBox="1">
            <a:spLocks noChangeArrowheads="1"/>
          </p:cNvSpPr>
          <p:nvPr/>
        </p:nvSpPr>
        <p:spPr bwMode="auto">
          <a:xfrm>
            <a:off x="7686675" y="2286000"/>
            <a:ext cx="792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2000" i="1">
                <a:solidFill>
                  <a:schemeClr val="accent2"/>
                </a:solidFill>
              </a:rPr>
              <a:t>value</a:t>
            </a:r>
            <a:endParaRPr lang="en-US">
              <a:latin typeface="Tahoma" charset="0"/>
            </a:endParaRPr>
          </a:p>
        </p:txBody>
      </p:sp>
      <p:sp>
        <p:nvSpPr>
          <p:cNvPr id="241704" name="Line 40"/>
          <p:cNvSpPr>
            <a:spLocks noChangeShapeType="1"/>
          </p:cNvSpPr>
          <p:nvPr/>
        </p:nvSpPr>
        <p:spPr bwMode="auto">
          <a:xfrm>
            <a:off x="8153400" y="2667000"/>
            <a:ext cx="0" cy="304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525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16-</a:t>
            </a:r>
            <a:fld id="{CF72A824-D567-2945-AC21-9C14E630FF0F}" type="slidenum">
              <a:rPr lang="en-US"/>
              <a:pPr/>
              <a:t>38</a:t>
            </a:fld>
            <a:endParaRPr lang="en-US"/>
          </a:p>
        </p:txBody>
      </p:sp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Another Need for Addresses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Consider the following function that's supposed to</a:t>
            </a:r>
            <a:br>
              <a:rPr lang="en-US"/>
            </a:br>
            <a:r>
              <a:rPr lang="en-US"/>
              <a:t>swap the values of its arguments.</a:t>
            </a:r>
          </a:p>
          <a:p>
            <a:endParaRPr lang="en-US"/>
          </a:p>
          <a:p>
            <a:r>
              <a:rPr lang="en-US">
                <a:latin typeface="Courier New" charset="0"/>
              </a:rPr>
              <a:t>void Swap(int firstVal, int secondVal)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{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  int tempVal = firstVal;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  firstVal = secondVal;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  secondVal = tempVal;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}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9933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16-</a:t>
            </a:r>
            <a:fld id="{047233BC-CA49-1D4B-8766-80BEAA90F986}" type="slidenum">
              <a:rPr lang="en-US"/>
              <a:pPr/>
              <a:t>39</a:t>
            </a:fld>
            <a:endParaRPr lang="en-US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Pointers in C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 lets us talk about and manipulate pointers</a:t>
            </a:r>
            <a:br>
              <a:rPr lang="en-US"/>
            </a:br>
            <a:r>
              <a:rPr lang="en-US"/>
              <a:t>as variables and in expressions.</a:t>
            </a:r>
          </a:p>
          <a:p>
            <a:endParaRPr lang="en-US"/>
          </a:p>
          <a:p>
            <a:r>
              <a:rPr lang="en-US">
                <a:solidFill>
                  <a:srgbClr val="CE0000"/>
                </a:solidFill>
              </a:rPr>
              <a:t>Declaration</a:t>
            </a:r>
            <a:endParaRPr lang="en-US"/>
          </a:p>
          <a:p>
            <a:r>
              <a:rPr lang="en-US"/>
              <a:t>	</a:t>
            </a:r>
            <a:r>
              <a:rPr lang="en-US">
                <a:solidFill>
                  <a:srgbClr val="009900"/>
                </a:solidFill>
                <a:latin typeface="Courier New" charset="0"/>
              </a:rPr>
              <a:t>int *p;</a:t>
            </a:r>
            <a:r>
              <a:rPr lang="en-US">
                <a:latin typeface="Courier New" charset="0"/>
              </a:rPr>
              <a:t>  </a:t>
            </a:r>
            <a:r>
              <a:rPr lang="en-US" sz="2000">
                <a:latin typeface="Courier New" charset="0"/>
              </a:rPr>
              <a:t>/* p is a pointer to an int */</a:t>
            </a:r>
            <a:br>
              <a:rPr lang="en-US" sz="2000">
                <a:latin typeface="CourierPS" charset="0"/>
              </a:rPr>
            </a:br>
            <a:endParaRPr lang="en-US" sz="2000">
              <a:latin typeface="CourierPS" charset="0"/>
            </a:endParaRPr>
          </a:p>
          <a:p>
            <a:r>
              <a:rPr lang="en-US" sz="2000"/>
              <a:t>A pointer in C is always a pointer to a particular data type:</a:t>
            </a:r>
            <a:br>
              <a:rPr lang="en-US" sz="2000"/>
            </a:br>
            <a:r>
              <a:rPr lang="en-US" sz="2000">
                <a:latin typeface="Courier New" charset="0"/>
              </a:rPr>
              <a:t>int*</a:t>
            </a:r>
            <a:r>
              <a:rPr lang="en-US" sz="2000"/>
              <a:t>, </a:t>
            </a:r>
            <a:r>
              <a:rPr lang="en-US" sz="2000">
                <a:latin typeface="Courier New" charset="0"/>
              </a:rPr>
              <a:t>double*</a:t>
            </a:r>
            <a:r>
              <a:rPr lang="en-US" sz="2000"/>
              <a:t>, </a:t>
            </a:r>
            <a:r>
              <a:rPr lang="en-US" sz="2000">
                <a:latin typeface="Courier New" charset="0"/>
              </a:rPr>
              <a:t>char*</a:t>
            </a:r>
            <a:r>
              <a:rPr lang="en-US" sz="2000"/>
              <a:t>, etc.</a:t>
            </a:r>
          </a:p>
          <a:p>
            <a:endParaRPr lang="en-US" sz="2000"/>
          </a:p>
          <a:p>
            <a:r>
              <a:rPr lang="en-US">
                <a:solidFill>
                  <a:srgbClr val="CE0000"/>
                </a:solidFill>
              </a:rPr>
              <a:t>Operators</a:t>
            </a:r>
            <a:endParaRPr lang="en-US"/>
          </a:p>
          <a:p>
            <a:r>
              <a:rPr lang="en-US"/>
              <a:t>	</a:t>
            </a:r>
            <a:r>
              <a:rPr lang="en-US">
                <a:solidFill>
                  <a:srgbClr val="009900"/>
                </a:solidFill>
                <a:latin typeface="CourierPS" charset="0"/>
              </a:rPr>
              <a:t>*p</a:t>
            </a:r>
            <a:r>
              <a:rPr lang="en-US">
                <a:latin typeface="CourierPS" charset="0"/>
              </a:rPr>
              <a:t>  </a:t>
            </a:r>
            <a:r>
              <a:rPr lang="en-US"/>
              <a:t>-- returns the value pointed to by p</a:t>
            </a:r>
          </a:p>
          <a:p>
            <a:r>
              <a:rPr lang="en-US"/>
              <a:t>	</a:t>
            </a:r>
            <a:r>
              <a:rPr lang="en-US">
                <a:solidFill>
                  <a:srgbClr val="009900"/>
                </a:solidFill>
                <a:latin typeface="CourierPS" charset="0"/>
              </a:rPr>
              <a:t>&amp;z</a:t>
            </a:r>
            <a:r>
              <a:rPr lang="en-US">
                <a:latin typeface="CourierPS" charset="0"/>
              </a:rPr>
              <a:t>  </a:t>
            </a:r>
            <a:r>
              <a:rPr lang="en-US"/>
              <a:t>-- returns the address of variable z</a:t>
            </a:r>
          </a:p>
        </p:txBody>
      </p:sp>
    </p:spTree>
    <p:extLst>
      <p:ext uri="{BB962C8B-B14F-4D97-AF65-F5344CB8AC3E}">
        <p14:creationId xmlns:p14="http://schemas.microsoft.com/office/powerpoint/2010/main" val="4129224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1-</a:t>
            </a:r>
            <a:fld id="{8DF0E39A-9E9C-044E-AAA3-CBAE8953A6C2}" type="slidenum">
              <a:rPr lang="en-US"/>
              <a:pPr/>
              <a:t>4</a:t>
            </a:fld>
            <a:endParaRPr lang="en-US"/>
          </a:p>
        </p:txBody>
      </p:sp>
      <p:sp>
        <p:nvSpPr>
          <p:cNvPr id="460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86800" cy="533400"/>
          </a:xfrm>
        </p:spPr>
        <p:txBody>
          <a:bodyPr/>
          <a:lstStyle/>
          <a:p>
            <a:r>
              <a:rPr lang="en-US"/>
              <a:t>Universal Turing Machine</a:t>
            </a:r>
          </a:p>
        </p:txBody>
      </p:sp>
      <p:sp>
        <p:nvSpPr>
          <p:cNvPr id="4608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" y="1225550"/>
            <a:ext cx="8686800" cy="17748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machine that can implement all Turing machines</a:t>
            </a:r>
            <a:br>
              <a:rPr lang="en-US"/>
            </a:br>
            <a:r>
              <a:rPr lang="en-US"/>
              <a:t>-- this is also a Turing machine!</a:t>
            </a:r>
          </a:p>
          <a:p>
            <a:pPr lvl="1">
              <a:lnSpc>
                <a:spcPct val="90000"/>
              </a:lnSpc>
            </a:pPr>
            <a:r>
              <a:rPr lang="en-US"/>
              <a:t>inputs:  data, plus a description of computation (other TMs)</a:t>
            </a:r>
          </a:p>
        </p:txBody>
      </p:sp>
      <p:grpSp>
        <p:nvGrpSpPr>
          <p:cNvPr id="46097" name="Group 1041"/>
          <p:cNvGrpSpPr>
            <a:grpSpLocks/>
          </p:cNvGrpSpPr>
          <p:nvPr/>
        </p:nvGrpSpPr>
        <p:grpSpPr bwMode="auto">
          <a:xfrm>
            <a:off x="2209800" y="2590800"/>
            <a:ext cx="4824413" cy="1616075"/>
            <a:chOff x="1075" y="1680"/>
            <a:chExt cx="3039" cy="1018"/>
          </a:xfrm>
        </p:grpSpPr>
        <p:sp>
          <p:nvSpPr>
            <p:cNvPr id="46085" name="Rectangle 1029"/>
            <p:cNvSpPr>
              <a:spLocks noChangeArrowheads="1"/>
            </p:cNvSpPr>
            <p:nvPr/>
          </p:nvSpPr>
          <p:spPr bwMode="auto">
            <a:xfrm>
              <a:off x="2181" y="1680"/>
              <a:ext cx="1008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3200"/>
                <a:t>U</a:t>
              </a:r>
              <a:endParaRPr lang="en-US" sz="3200" baseline="-25000"/>
            </a:p>
          </p:txBody>
        </p:sp>
        <p:sp>
          <p:nvSpPr>
            <p:cNvPr id="46086" name="Line 1030"/>
            <p:cNvSpPr>
              <a:spLocks noChangeShapeType="1"/>
            </p:cNvSpPr>
            <p:nvPr/>
          </p:nvSpPr>
          <p:spPr bwMode="auto">
            <a:xfrm>
              <a:off x="1845" y="2239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87" name="Line 1031"/>
            <p:cNvSpPr>
              <a:spLocks noChangeShapeType="1"/>
            </p:cNvSpPr>
            <p:nvPr/>
          </p:nvSpPr>
          <p:spPr bwMode="auto">
            <a:xfrm>
              <a:off x="3189" y="2239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88" name="Text Box 1032"/>
            <p:cNvSpPr txBox="1">
              <a:spLocks noChangeArrowheads="1"/>
            </p:cNvSpPr>
            <p:nvPr/>
          </p:nvSpPr>
          <p:spPr bwMode="auto">
            <a:xfrm>
              <a:off x="1421" y="2102"/>
              <a:ext cx="46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/>
                <a:t>a,b,c</a:t>
              </a:r>
            </a:p>
          </p:txBody>
        </p:sp>
        <p:sp>
          <p:nvSpPr>
            <p:cNvPr id="46089" name="Text Box 1033"/>
            <p:cNvSpPr txBox="1">
              <a:spLocks noChangeArrowheads="1"/>
            </p:cNvSpPr>
            <p:nvPr/>
          </p:nvSpPr>
          <p:spPr bwMode="auto">
            <a:xfrm>
              <a:off x="3541" y="2112"/>
              <a:ext cx="57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>
                  <a:latin typeface="Franklin Gothic Book" charset="0"/>
                </a:rPr>
                <a:t>c(a+b)</a:t>
              </a:r>
            </a:p>
          </p:txBody>
        </p:sp>
        <p:sp>
          <p:nvSpPr>
            <p:cNvPr id="46090" name="Text Box 1034"/>
            <p:cNvSpPr txBox="1">
              <a:spLocks noChangeArrowheads="1"/>
            </p:cNvSpPr>
            <p:nvPr/>
          </p:nvSpPr>
          <p:spPr bwMode="auto">
            <a:xfrm>
              <a:off x="1763" y="2448"/>
              <a:ext cx="193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i="1"/>
                <a:t>Universal Turing Machine</a:t>
              </a:r>
            </a:p>
          </p:txBody>
        </p:sp>
        <p:sp>
          <p:nvSpPr>
            <p:cNvPr id="46091" name="Line 1035"/>
            <p:cNvSpPr>
              <a:spLocks noChangeShapeType="1"/>
            </p:cNvSpPr>
            <p:nvPr/>
          </p:nvSpPr>
          <p:spPr bwMode="auto">
            <a:xfrm>
              <a:off x="1845" y="1865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3" name="Text Box 1037"/>
            <p:cNvSpPr txBox="1">
              <a:spLocks noChangeArrowheads="1"/>
            </p:cNvSpPr>
            <p:nvPr/>
          </p:nvSpPr>
          <p:spPr bwMode="auto">
            <a:xfrm>
              <a:off x="1075" y="1728"/>
              <a:ext cx="7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/>
                <a:t>T</a:t>
              </a:r>
              <a:r>
                <a:rPr lang="en-US" sz="2000" baseline="-25000"/>
                <a:t>add</a:t>
              </a:r>
              <a:r>
                <a:rPr lang="en-US" sz="2000"/>
                <a:t>, T</a:t>
              </a:r>
              <a:r>
                <a:rPr lang="en-US" sz="2000" baseline="-25000"/>
                <a:t>mul</a:t>
              </a:r>
            </a:p>
          </p:txBody>
        </p:sp>
      </p:grpSp>
      <p:sp>
        <p:nvSpPr>
          <p:cNvPr id="46095" name="Rectangle 1039"/>
          <p:cNvSpPr>
            <a:spLocks noChangeArrowheads="1"/>
          </p:cNvSpPr>
          <p:nvPr/>
        </p:nvSpPr>
        <p:spPr bwMode="auto">
          <a:xfrm>
            <a:off x="228600" y="4495800"/>
            <a:ext cx="8458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US" b="1"/>
              <a:t>U is </a:t>
            </a:r>
            <a:r>
              <a:rPr lang="en-US" b="1" u="sng">
                <a:solidFill>
                  <a:srgbClr val="CE0000"/>
                </a:solidFill>
              </a:rPr>
              <a:t>programmable</a:t>
            </a:r>
            <a:r>
              <a:rPr lang="en-US" b="1"/>
              <a:t> – so is a computer!</a:t>
            </a:r>
          </a:p>
          <a:p>
            <a:pPr marL="576263" lvl="1" indent="-234950" algn="l">
              <a:spcBef>
                <a:spcPct val="20000"/>
              </a:spcBef>
              <a:buFontTx/>
              <a:buChar char="•"/>
            </a:pPr>
            <a:r>
              <a:rPr lang="en-US" sz="2000" b="1"/>
              <a:t>instructions are part of the input data</a:t>
            </a:r>
          </a:p>
          <a:p>
            <a:pPr marL="576263" lvl="1" indent="-234950" algn="l">
              <a:spcBef>
                <a:spcPct val="20000"/>
              </a:spcBef>
              <a:buFontTx/>
              <a:buChar char="•"/>
            </a:pPr>
            <a:r>
              <a:rPr lang="en-US" sz="2000" b="1"/>
              <a:t>a computer can emulate a Universal Turing Machine</a:t>
            </a:r>
            <a:br>
              <a:rPr lang="en-US" sz="2000" b="1"/>
            </a:br>
            <a:endParaRPr lang="en-US" sz="2000"/>
          </a:p>
          <a:p>
            <a:pPr algn="l">
              <a:spcBef>
                <a:spcPct val="20000"/>
              </a:spcBef>
            </a:pPr>
            <a:r>
              <a:rPr lang="en-US" b="1" i="1">
                <a:solidFill>
                  <a:srgbClr val="CE0000"/>
                </a:solidFill>
              </a:rPr>
              <a:t>A computer is a universal computing device.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16-</a:t>
            </a:r>
            <a:fld id="{E9706523-7240-0643-A514-4F4899FFDF23}" type="slidenum">
              <a:rPr lang="en-US"/>
              <a:pPr/>
              <a:t>40</a:t>
            </a:fld>
            <a:endParaRPr lang="en-US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ourier New" charset="0"/>
              </a:rPr>
              <a:t>int i;</a:t>
            </a:r>
          </a:p>
          <a:p>
            <a:r>
              <a:rPr lang="en-US">
                <a:latin typeface="Courier New" charset="0"/>
              </a:rPr>
              <a:t>int *ptr;</a:t>
            </a:r>
          </a:p>
          <a:p>
            <a:endParaRPr lang="en-US">
              <a:latin typeface="Courier New" charset="0"/>
            </a:endParaRPr>
          </a:p>
          <a:p>
            <a:r>
              <a:rPr lang="en-US">
                <a:latin typeface="Courier New" charset="0"/>
              </a:rPr>
              <a:t>i = 4;</a:t>
            </a:r>
          </a:p>
          <a:p>
            <a:r>
              <a:rPr lang="en-US">
                <a:latin typeface="Courier New" charset="0"/>
              </a:rPr>
              <a:t>ptr = &amp;i;</a:t>
            </a:r>
          </a:p>
          <a:p>
            <a:r>
              <a:rPr lang="en-US">
                <a:latin typeface="Courier New" charset="0"/>
              </a:rPr>
              <a:t>*ptr = *ptr + 1;</a:t>
            </a:r>
            <a:endParaRPr lang="en-US">
              <a:latin typeface="CourierPS" charset="0"/>
            </a:endParaRPr>
          </a:p>
        </p:txBody>
      </p:sp>
      <p:sp>
        <p:nvSpPr>
          <p:cNvPr id="243716" name="Text Box 4"/>
          <p:cNvSpPr txBox="1">
            <a:spLocks noChangeArrowheads="1"/>
          </p:cNvSpPr>
          <p:nvPr/>
        </p:nvSpPr>
        <p:spPr bwMode="auto">
          <a:xfrm>
            <a:off x="2514600" y="1635125"/>
            <a:ext cx="4435475" cy="650875"/>
          </a:xfrm>
          <a:prstGeom prst="rect">
            <a:avLst/>
          </a:prstGeom>
          <a:noFill/>
          <a:ln w="9525">
            <a:solidFill>
              <a:srgbClr val="CE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CE0000"/>
                </a:solidFill>
              </a:rPr>
              <a:t>store the value 4 into the memory location</a:t>
            </a:r>
          </a:p>
          <a:p>
            <a:r>
              <a:rPr lang="en-US" sz="1800">
                <a:solidFill>
                  <a:srgbClr val="CE0000"/>
                </a:solidFill>
              </a:rPr>
              <a:t>associated with i</a:t>
            </a:r>
          </a:p>
        </p:txBody>
      </p:sp>
      <p:sp>
        <p:nvSpPr>
          <p:cNvPr id="243717" name="Text Box 5"/>
          <p:cNvSpPr txBox="1">
            <a:spLocks noChangeArrowheads="1"/>
          </p:cNvSpPr>
          <p:nvPr/>
        </p:nvSpPr>
        <p:spPr bwMode="auto">
          <a:xfrm>
            <a:off x="2895600" y="2549525"/>
            <a:ext cx="3825875" cy="650875"/>
          </a:xfrm>
          <a:prstGeom prst="rect">
            <a:avLst/>
          </a:prstGeom>
          <a:noFill/>
          <a:ln w="9525">
            <a:solidFill>
              <a:srgbClr val="CE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CE0000"/>
                </a:solidFill>
              </a:rPr>
              <a:t>store the address of i into the </a:t>
            </a:r>
            <a:br>
              <a:rPr lang="en-US" sz="1800">
                <a:solidFill>
                  <a:srgbClr val="CE0000"/>
                </a:solidFill>
              </a:rPr>
            </a:br>
            <a:r>
              <a:rPr lang="en-US" sz="1800">
                <a:solidFill>
                  <a:srgbClr val="CE0000"/>
                </a:solidFill>
              </a:rPr>
              <a:t>memory location associated with ptr</a:t>
            </a:r>
          </a:p>
        </p:txBody>
      </p:sp>
      <p:sp>
        <p:nvSpPr>
          <p:cNvPr id="243718" name="Text Box 6"/>
          <p:cNvSpPr txBox="1">
            <a:spLocks noChangeArrowheads="1"/>
          </p:cNvSpPr>
          <p:nvPr/>
        </p:nvSpPr>
        <p:spPr bwMode="auto">
          <a:xfrm>
            <a:off x="2286000" y="4225925"/>
            <a:ext cx="3101975" cy="650875"/>
          </a:xfrm>
          <a:prstGeom prst="rect">
            <a:avLst/>
          </a:prstGeom>
          <a:noFill/>
          <a:ln w="9525">
            <a:solidFill>
              <a:srgbClr val="CE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CE0000"/>
                </a:solidFill>
              </a:rPr>
              <a:t>read the contents of memory</a:t>
            </a:r>
            <a:br>
              <a:rPr lang="en-US" sz="1800">
                <a:solidFill>
                  <a:srgbClr val="CE0000"/>
                </a:solidFill>
              </a:rPr>
            </a:br>
            <a:r>
              <a:rPr lang="en-US" sz="1800">
                <a:solidFill>
                  <a:srgbClr val="CE0000"/>
                </a:solidFill>
              </a:rPr>
              <a:t>at the address stored in ptr</a:t>
            </a:r>
          </a:p>
        </p:txBody>
      </p:sp>
      <p:sp>
        <p:nvSpPr>
          <p:cNvPr id="243719" name="Line 7"/>
          <p:cNvSpPr>
            <a:spLocks noChangeShapeType="1"/>
          </p:cNvSpPr>
          <p:nvPr/>
        </p:nvSpPr>
        <p:spPr bwMode="auto">
          <a:xfrm flipH="1">
            <a:off x="1447800" y="1935163"/>
            <a:ext cx="1066800" cy="533400"/>
          </a:xfrm>
          <a:prstGeom prst="line">
            <a:avLst/>
          </a:prstGeom>
          <a:noFill/>
          <a:ln w="25400">
            <a:solidFill>
              <a:srgbClr val="CE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3720" name="Line 8"/>
          <p:cNvSpPr>
            <a:spLocks noChangeShapeType="1"/>
          </p:cNvSpPr>
          <p:nvPr/>
        </p:nvSpPr>
        <p:spPr bwMode="auto">
          <a:xfrm flipH="1">
            <a:off x="2133600" y="2925763"/>
            <a:ext cx="762000" cy="152400"/>
          </a:xfrm>
          <a:prstGeom prst="line">
            <a:avLst/>
          </a:prstGeom>
          <a:noFill/>
          <a:ln w="25400">
            <a:solidFill>
              <a:srgbClr val="CE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3721" name="Line 9"/>
          <p:cNvSpPr>
            <a:spLocks noChangeShapeType="1"/>
          </p:cNvSpPr>
          <p:nvPr/>
        </p:nvSpPr>
        <p:spPr bwMode="auto">
          <a:xfrm flipH="1" flipV="1">
            <a:off x="2209800" y="3763963"/>
            <a:ext cx="381000" cy="457200"/>
          </a:xfrm>
          <a:prstGeom prst="line">
            <a:avLst/>
          </a:prstGeom>
          <a:noFill/>
          <a:ln w="25400">
            <a:solidFill>
              <a:srgbClr val="CE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3722" name="Text Box 10"/>
          <p:cNvSpPr txBox="1">
            <a:spLocks noChangeArrowheads="1"/>
          </p:cNvSpPr>
          <p:nvPr/>
        </p:nvSpPr>
        <p:spPr bwMode="auto">
          <a:xfrm>
            <a:off x="327025" y="5064125"/>
            <a:ext cx="3025775" cy="650875"/>
          </a:xfrm>
          <a:prstGeom prst="rect">
            <a:avLst/>
          </a:prstGeom>
          <a:noFill/>
          <a:ln w="9525">
            <a:solidFill>
              <a:srgbClr val="CE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CE0000"/>
                </a:solidFill>
              </a:rPr>
              <a:t>store the result into memory</a:t>
            </a:r>
          </a:p>
          <a:p>
            <a:r>
              <a:rPr lang="en-US" sz="1800">
                <a:solidFill>
                  <a:srgbClr val="CE0000"/>
                </a:solidFill>
              </a:rPr>
              <a:t>at the address stored in ptr</a:t>
            </a:r>
          </a:p>
        </p:txBody>
      </p:sp>
      <p:sp>
        <p:nvSpPr>
          <p:cNvPr id="243723" name="Line 11"/>
          <p:cNvSpPr>
            <a:spLocks noChangeShapeType="1"/>
          </p:cNvSpPr>
          <p:nvPr/>
        </p:nvSpPr>
        <p:spPr bwMode="auto">
          <a:xfrm flipV="1">
            <a:off x="609600" y="3763963"/>
            <a:ext cx="152400" cy="1295400"/>
          </a:xfrm>
          <a:prstGeom prst="line">
            <a:avLst/>
          </a:prstGeom>
          <a:noFill/>
          <a:ln w="25400">
            <a:solidFill>
              <a:srgbClr val="CE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7706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16-</a:t>
            </a:r>
            <a:fld id="{C88031E7-8855-7D47-AEB7-EBD4E579032C}" type="slidenum">
              <a:rPr lang="en-US"/>
              <a:pPr/>
              <a:t>41</a:t>
            </a:fld>
            <a:endParaRPr lang="en-US"/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Pointers as Arguments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Passing a pointer into a function allows the function </a:t>
            </a:r>
            <a:br>
              <a:rPr lang="en-US"/>
            </a:br>
            <a:r>
              <a:rPr lang="en-US"/>
              <a:t>to read/change memory outside its activation record.</a:t>
            </a:r>
          </a:p>
          <a:p>
            <a:endParaRPr lang="en-US">
              <a:latin typeface="Courier New" charset="0"/>
            </a:endParaRPr>
          </a:p>
          <a:p>
            <a:r>
              <a:rPr lang="en-US">
                <a:latin typeface="Courier New" charset="0"/>
              </a:rPr>
              <a:t>void NewSwap(int *firstVal, int *secondVal)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{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  int tempVal = *firstVal;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  *firstVal = *secondVal;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  *secondVal = tempVal;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}</a:t>
            </a:r>
            <a:endParaRPr lang="en-US" sz="2000">
              <a:latin typeface="CourierPS" charset="0"/>
            </a:endParaRPr>
          </a:p>
        </p:txBody>
      </p:sp>
      <p:sp>
        <p:nvSpPr>
          <p:cNvPr id="244746" name="Text Box 10"/>
          <p:cNvSpPr txBox="1">
            <a:spLocks noChangeArrowheads="1"/>
          </p:cNvSpPr>
          <p:nvPr/>
        </p:nvSpPr>
        <p:spPr bwMode="auto">
          <a:xfrm>
            <a:off x="5105400" y="4114800"/>
            <a:ext cx="3754438" cy="1927225"/>
          </a:xfrm>
          <a:prstGeom prst="rect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9900"/>
                </a:solidFill>
              </a:rPr>
              <a:t>Arguments are</a:t>
            </a:r>
            <a:br>
              <a:rPr lang="en-US" b="1">
                <a:solidFill>
                  <a:srgbClr val="009900"/>
                </a:solidFill>
              </a:rPr>
            </a:br>
            <a:r>
              <a:rPr lang="en-US" b="1">
                <a:solidFill>
                  <a:srgbClr val="009900"/>
                </a:solidFill>
              </a:rPr>
              <a:t>integer </a:t>
            </a:r>
            <a:r>
              <a:rPr lang="en-US" b="1" u="sng">
                <a:solidFill>
                  <a:srgbClr val="009900"/>
                </a:solidFill>
              </a:rPr>
              <a:t>pointers</a:t>
            </a:r>
            <a:r>
              <a:rPr lang="en-US" b="1">
                <a:solidFill>
                  <a:srgbClr val="009900"/>
                </a:solidFill>
              </a:rPr>
              <a:t>.</a:t>
            </a:r>
          </a:p>
          <a:p>
            <a:r>
              <a:rPr lang="en-US" b="1">
                <a:solidFill>
                  <a:srgbClr val="009900"/>
                </a:solidFill>
              </a:rPr>
              <a:t>Caller passes </a:t>
            </a:r>
            <a:r>
              <a:rPr lang="en-US" b="1" u="sng">
                <a:solidFill>
                  <a:srgbClr val="009900"/>
                </a:solidFill>
              </a:rPr>
              <a:t>addresses</a:t>
            </a:r>
            <a:br>
              <a:rPr lang="en-US" b="1">
                <a:solidFill>
                  <a:srgbClr val="009900"/>
                </a:solidFill>
              </a:rPr>
            </a:br>
            <a:r>
              <a:rPr lang="en-US" b="1">
                <a:solidFill>
                  <a:srgbClr val="009900"/>
                </a:solidFill>
              </a:rPr>
              <a:t>of variables that it wants</a:t>
            </a:r>
            <a:br>
              <a:rPr lang="en-US" b="1">
                <a:solidFill>
                  <a:srgbClr val="009900"/>
                </a:solidFill>
              </a:rPr>
            </a:br>
            <a:r>
              <a:rPr lang="en-US" b="1">
                <a:solidFill>
                  <a:srgbClr val="009900"/>
                </a:solidFill>
              </a:rPr>
              <a:t>function to change.</a:t>
            </a:r>
          </a:p>
        </p:txBody>
      </p:sp>
      <p:sp>
        <p:nvSpPr>
          <p:cNvPr id="244747" name="Line 11"/>
          <p:cNvSpPr>
            <a:spLocks noChangeShapeType="1"/>
          </p:cNvSpPr>
          <p:nvPr/>
        </p:nvSpPr>
        <p:spPr bwMode="auto">
          <a:xfrm flipH="1" flipV="1">
            <a:off x="5638800" y="2895600"/>
            <a:ext cx="533400" cy="12192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84960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16-</a:t>
            </a:r>
            <a:fld id="{523778CF-90F0-574E-867B-2F7E09E41F44}" type="slidenum">
              <a:rPr lang="en-US"/>
              <a:pPr/>
              <a:t>42</a:t>
            </a:fld>
            <a:endParaRPr lang="en-US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 Syntax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CE0000"/>
                </a:solidFill>
              </a:rPr>
              <a:t>Declaration</a:t>
            </a:r>
            <a:endParaRPr lang="en-US" dirty="0"/>
          </a:p>
          <a:p>
            <a:r>
              <a:rPr lang="en-US" dirty="0"/>
              <a:t>	</a:t>
            </a:r>
            <a:r>
              <a:rPr lang="en-US" i="1" dirty="0">
                <a:solidFill>
                  <a:srgbClr val="009900"/>
                </a:solidFill>
                <a:latin typeface="Courier New" charset="0"/>
              </a:rPr>
              <a:t>type</a:t>
            </a:r>
            <a:r>
              <a:rPr lang="en-US" dirty="0">
                <a:solidFill>
                  <a:srgbClr val="009900"/>
                </a:solidFill>
                <a:latin typeface="Courier New" charset="0"/>
              </a:rPr>
              <a:t>  </a:t>
            </a:r>
            <a:r>
              <a:rPr lang="en-US" i="1" dirty="0">
                <a:solidFill>
                  <a:srgbClr val="009900"/>
                </a:solidFill>
                <a:latin typeface="Courier New" charset="0"/>
              </a:rPr>
              <a:t>variable</a:t>
            </a:r>
            <a:r>
              <a:rPr lang="en-US" dirty="0">
                <a:solidFill>
                  <a:srgbClr val="009900"/>
                </a:solidFill>
                <a:latin typeface="Courier New" charset="0"/>
              </a:rPr>
              <a:t>[</a:t>
            </a:r>
            <a:r>
              <a:rPr lang="en-US" i="1" dirty="0" err="1">
                <a:solidFill>
                  <a:srgbClr val="009900"/>
                </a:solidFill>
                <a:latin typeface="Courier New" charset="0"/>
              </a:rPr>
              <a:t>num_elements</a:t>
            </a:r>
            <a:r>
              <a:rPr lang="en-US" dirty="0">
                <a:solidFill>
                  <a:srgbClr val="009900"/>
                </a:solidFill>
                <a:latin typeface="Courier New" charset="0"/>
              </a:rPr>
              <a:t>];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CE0000"/>
                </a:solidFill>
              </a:rPr>
              <a:t>Array Reference</a:t>
            </a:r>
            <a:endParaRPr lang="en-US" dirty="0"/>
          </a:p>
          <a:p>
            <a:r>
              <a:rPr lang="en-US" dirty="0"/>
              <a:t>	</a:t>
            </a:r>
            <a:r>
              <a:rPr lang="en-US" i="1" dirty="0">
                <a:solidFill>
                  <a:srgbClr val="009900"/>
                </a:solidFill>
                <a:latin typeface="Courier New" charset="0"/>
              </a:rPr>
              <a:t>variable</a:t>
            </a:r>
            <a:r>
              <a:rPr lang="en-US" dirty="0">
                <a:solidFill>
                  <a:srgbClr val="009900"/>
                </a:solidFill>
                <a:latin typeface="Courier New" charset="0"/>
              </a:rPr>
              <a:t>[</a:t>
            </a:r>
            <a:r>
              <a:rPr lang="en-US" i="1" dirty="0">
                <a:solidFill>
                  <a:srgbClr val="009900"/>
                </a:solidFill>
                <a:latin typeface="Courier New" charset="0"/>
              </a:rPr>
              <a:t>index</a:t>
            </a:r>
            <a:r>
              <a:rPr lang="en-US" dirty="0">
                <a:solidFill>
                  <a:srgbClr val="009900"/>
                </a:solidFill>
                <a:latin typeface="Courier New" charset="0"/>
              </a:rPr>
              <a:t>];</a:t>
            </a:r>
            <a:endParaRPr lang="en-US" dirty="0"/>
          </a:p>
        </p:txBody>
      </p:sp>
      <p:sp>
        <p:nvSpPr>
          <p:cNvPr id="252932" name="Text Box 4"/>
          <p:cNvSpPr txBox="1">
            <a:spLocks noChangeArrowheads="1"/>
          </p:cNvSpPr>
          <p:nvPr/>
        </p:nvSpPr>
        <p:spPr bwMode="auto">
          <a:xfrm>
            <a:off x="396875" y="2493963"/>
            <a:ext cx="2646363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 b="1"/>
              <a:t>all array elements</a:t>
            </a:r>
          </a:p>
          <a:p>
            <a:pPr algn="ctr"/>
            <a:r>
              <a:rPr lang="en-US" sz="2000" b="1"/>
              <a:t>are of the same type</a:t>
            </a:r>
            <a:endParaRPr lang="en-US" sz="2000" i="1">
              <a:solidFill>
                <a:srgbClr val="CE0000"/>
              </a:solidFill>
              <a:latin typeface="Tahoma" charset="0"/>
            </a:endParaRPr>
          </a:p>
        </p:txBody>
      </p:sp>
      <p:sp>
        <p:nvSpPr>
          <p:cNvPr id="252933" name="Line 5"/>
          <p:cNvSpPr>
            <a:spLocks noChangeShapeType="1"/>
          </p:cNvSpPr>
          <p:nvPr/>
        </p:nvSpPr>
        <p:spPr bwMode="auto">
          <a:xfrm flipV="1">
            <a:off x="1528763" y="20320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934" name="Text Box 6"/>
          <p:cNvSpPr txBox="1">
            <a:spLocks noChangeArrowheads="1"/>
          </p:cNvSpPr>
          <p:nvPr/>
        </p:nvSpPr>
        <p:spPr bwMode="auto">
          <a:xfrm>
            <a:off x="4462463" y="2493963"/>
            <a:ext cx="3648075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 b="1"/>
              <a:t>number of elements must be</a:t>
            </a:r>
            <a:br>
              <a:rPr lang="en-US" sz="2000" b="1"/>
            </a:br>
            <a:r>
              <a:rPr lang="en-US" sz="2000" b="1"/>
              <a:t>known at compile-time</a:t>
            </a:r>
            <a:endParaRPr lang="en-US" sz="2000" i="1">
              <a:solidFill>
                <a:srgbClr val="CE0000"/>
              </a:solidFill>
              <a:latin typeface="Tahoma" charset="0"/>
            </a:endParaRPr>
          </a:p>
        </p:txBody>
      </p:sp>
      <p:sp>
        <p:nvSpPr>
          <p:cNvPr id="252935" name="Line 7"/>
          <p:cNvSpPr>
            <a:spLocks noChangeShapeType="1"/>
          </p:cNvSpPr>
          <p:nvPr/>
        </p:nvSpPr>
        <p:spPr bwMode="auto">
          <a:xfrm flipH="1" flipV="1">
            <a:off x="4649788" y="20320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936" name="Text Box 8"/>
          <p:cNvSpPr txBox="1">
            <a:spLocks noChangeArrowheads="1"/>
          </p:cNvSpPr>
          <p:nvPr/>
        </p:nvSpPr>
        <p:spPr bwMode="auto">
          <a:xfrm>
            <a:off x="2170273" y="5313363"/>
            <a:ext cx="5516241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 b="1" dirty="0" err="1"/>
              <a:t>i-th</a:t>
            </a:r>
            <a:r>
              <a:rPr lang="en-US" sz="1800" b="1" dirty="0"/>
              <a:t> element of array (starting with zero);</a:t>
            </a:r>
          </a:p>
          <a:p>
            <a:pPr algn="ctr"/>
            <a:r>
              <a:rPr lang="en-US" sz="1800" b="1" u="sng" dirty="0">
                <a:solidFill>
                  <a:srgbClr val="CE0000"/>
                </a:solidFill>
              </a:rPr>
              <a:t>no limit checking</a:t>
            </a:r>
            <a:r>
              <a:rPr lang="en-US" sz="1800" b="1" dirty="0"/>
              <a:t> at compile-time or run-time</a:t>
            </a:r>
            <a:endParaRPr lang="en-US" sz="1800" i="1" dirty="0">
              <a:solidFill>
                <a:srgbClr val="CE0000"/>
              </a:solidFill>
            </a:endParaRPr>
          </a:p>
        </p:txBody>
      </p:sp>
      <p:sp>
        <p:nvSpPr>
          <p:cNvPr id="252937" name="Line 9"/>
          <p:cNvSpPr>
            <a:spLocks noChangeShapeType="1"/>
          </p:cNvSpPr>
          <p:nvPr/>
        </p:nvSpPr>
        <p:spPr bwMode="auto">
          <a:xfrm flipH="1" flipV="1">
            <a:off x="3201988" y="45974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79717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16-</a:t>
            </a:r>
            <a:fld id="{29E38F9C-1D90-7046-B699-8B872E68F080}" type="slidenum">
              <a:rPr lang="en-US"/>
              <a:pPr/>
              <a:t>43</a:t>
            </a:fld>
            <a:endParaRPr lang="en-US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 as a Local Variable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Array elements are allocated</a:t>
            </a:r>
            <a:br>
              <a:rPr lang="en-US"/>
            </a:br>
            <a:r>
              <a:rPr lang="en-US"/>
              <a:t>as part of the activation record.</a:t>
            </a:r>
          </a:p>
          <a:p>
            <a:endParaRPr lang="en-US"/>
          </a:p>
          <a:p>
            <a:r>
              <a:rPr lang="en-US">
                <a:solidFill>
                  <a:srgbClr val="009900"/>
                </a:solidFill>
                <a:latin typeface="Courier New" charset="0"/>
              </a:rPr>
              <a:t>	</a:t>
            </a:r>
            <a:br>
              <a:rPr lang="en-US">
                <a:solidFill>
                  <a:srgbClr val="009900"/>
                </a:solidFill>
                <a:latin typeface="Courier New" charset="0"/>
              </a:rPr>
            </a:br>
            <a:r>
              <a:rPr lang="en-US">
                <a:solidFill>
                  <a:srgbClr val="009900"/>
                </a:solidFill>
                <a:latin typeface="Courier New" charset="0"/>
              </a:rPr>
              <a:t>	int grid[10];</a:t>
            </a:r>
          </a:p>
          <a:p>
            <a:endParaRPr lang="en-US">
              <a:solidFill>
                <a:srgbClr val="009900"/>
              </a:solidFill>
              <a:latin typeface="Courier New" charset="0"/>
            </a:endParaRPr>
          </a:p>
          <a:p>
            <a:r>
              <a:rPr lang="en-US"/>
              <a:t>First element (</a:t>
            </a:r>
            <a:r>
              <a:rPr lang="en-US">
                <a:latin typeface="Courier New" charset="0"/>
              </a:rPr>
              <a:t>grid[0]</a:t>
            </a:r>
            <a:r>
              <a:rPr lang="en-US"/>
              <a:t>)</a:t>
            </a:r>
            <a:br>
              <a:rPr lang="en-US"/>
            </a:br>
            <a:r>
              <a:rPr lang="en-US"/>
              <a:t>is at lowest address</a:t>
            </a:r>
            <a:br>
              <a:rPr lang="en-US"/>
            </a:br>
            <a:r>
              <a:rPr lang="en-US"/>
              <a:t>of allocated space.</a:t>
            </a:r>
            <a:br>
              <a:rPr lang="en-US"/>
            </a:br>
            <a:br>
              <a:rPr lang="en-US"/>
            </a:br>
            <a:r>
              <a:rPr lang="en-US"/>
              <a:t>If </a:t>
            </a:r>
            <a:r>
              <a:rPr lang="en-US">
                <a:latin typeface="Courier New" charset="0"/>
              </a:rPr>
              <a:t>grid</a:t>
            </a:r>
            <a:r>
              <a:rPr lang="en-US"/>
              <a:t> is first variable allocated,</a:t>
            </a:r>
            <a:br>
              <a:rPr lang="en-US"/>
            </a:br>
            <a:r>
              <a:rPr lang="en-US"/>
              <a:t>then R5 will point to </a:t>
            </a:r>
            <a:r>
              <a:rPr lang="en-US">
                <a:latin typeface="Courier New" charset="0"/>
              </a:rPr>
              <a:t>grid[9]</a:t>
            </a:r>
            <a:r>
              <a:rPr lang="en-US"/>
              <a:t>.</a:t>
            </a:r>
          </a:p>
        </p:txBody>
      </p:sp>
      <p:sp>
        <p:nvSpPr>
          <p:cNvPr id="253956" name="Line 4"/>
          <p:cNvSpPr>
            <a:spLocks noChangeShapeType="1"/>
          </p:cNvSpPr>
          <p:nvPr/>
        </p:nvSpPr>
        <p:spPr bwMode="auto">
          <a:xfrm>
            <a:off x="6172200" y="974725"/>
            <a:ext cx="0" cy="4892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57" name="Line 5"/>
          <p:cNvSpPr>
            <a:spLocks noChangeShapeType="1"/>
          </p:cNvSpPr>
          <p:nvPr/>
        </p:nvSpPr>
        <p:spPr bwMode="auto">
          <a:xfrm>
            <a:off x="7543800" y="974725"/>
            <a:ext cx="0" cy="4892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58" name="Line 6"/>
          <p:cNvSpPr>
            <a:spLocks noChangeShapeType="1"/>
          </p:cNvSpPr>
          <p:nvPr/>
        </p:nvSpPr>
        <p:spPr bwMode="auto">
          <a:xfrm>
            <a:off x="6172200" y="2803525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59" name="Line 7"/>
          <p:cNvSpPr>
            <a:spLocks noChangeShapeType="1"/>
          </p:cNvSpPr>
          <p:nvPr/>
        </p:nvSpPr>
        <p:spPr bwMode="auto">
          <a:xfrm>
            <a:off x="6172200" y="3108325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60" name="Line 8"/>
          <p:cNvSpPr>
            <a:spLocks noChangeShapeType="1"/>
          </p:cNvSpPr>
          <p:nvPr/>
        </p:nvSpPr>
        <p:spPr bwMode="auto">
          <a:xfrm>
            <a:off x="6172200" y="3413125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61" name="Line 9"/>
          <p:cNvSpPr>
            <a:spLocks noChangeShapeType="1"/>
          </p:cNvSpPr>
          <p:nvPr/>
        </p:nvSpPr>
        <p:spPr bwMode="auto">
          <a:xfrm>
            <a:off x="6172200" y="3717925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62" name="Line 10"/>
          <p:cNvSpPr>
            <a:spLocks noChangeShapeType="1"/>
          </p:cNvSpPr>
          <p:nvPr/>
        </p:nvSpPr>
        <p:spPr bwMode="auto">
          <a:xfrm>
            <a:off x="6172200" y="4022725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63" name="Line 11"/>
          <p:cNvSpPr>
            <a:spLocks noChangeShapeType="1"/>
          </p:cNvSpPr>
          <p:nvPr/>
        </p:nvSpPr>
        <p:spPr bwMode="auto">
          <a:xfrm>
            <a:off x="6172200" y="4632325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64" name="Text Box 12"/>
          <p:cNvSpPr txBox="1">
            <a:spLocks noChangeArrowheads="1"/>
          </p:cNvSpPr>
          <p:nvPr/>
        </p:nvSpPr>
        <p:spPr bwMode="auto">
          <a:xfrm>
            <a:off x="7543800" y="1227138"/>
            <a:ext cx="1250950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000">
              <a:latin typeface="Courier New" charset="0"/>
            </a:endParaRPr>
          </a:p>
          <a:p>
            <a:endParaRPr lang="en-US" sz="2000">
              <a:latin typeface="Courier New" charset="0"/>
            </a:endParaRPr>
          </a:p>
          <a:p>
            <a:endParaRPr lang="en-US" sz="2000">
              <a:latin typeface="Courier New" charset="0"/>
            </a:endParaRPr>
          </a:p>
          <a:p>
            <a:endParaRPr lang="en-US" sz="2000">
              <a:latin typeface="Courier New" charset="0"/>
            </a:endParaRPr>
          </a:p>
          <a:p>
            <a:r>
              <a:rPr lang="en-US" sz="2000">
                <a:latin typeface="Courier New" charset="0"/>
              </a:rPr>
              <a:t>grid[0]</a:t>
            </a:r>
          </a:p>
          <a:p>
            <a:r>
              <a:rPr lang="en-US" sz="2000">
                <a:latin typeface="Courier New" charset="0"/>
              </a:rPr>
              <a:t>grid[1]</a:t>
            </a:r>
          </a:p>
          <a:p>
            <a:r>
              <a:rPr lang="en-US" sz="2000">
                <a:latin typeface="Courier New" charset="0"/>
              </a:rPr>
              <a:t>grid[2]</a:t>
            </a:r>
          </a:p>
          <a:p>
            <a:r>
              <a:rPr lang="en-US" sz="2000">
                <a:latin typeface="Courier New" charset="0"/>
              </a:rPr>
              <a:t>grid[3]</a:t>
            </a:r>
          </a:p>
          <a:p>
            <a:r>
              <a:rPr lang="en-US" sz="2000">
                <a:latin typeface="Courier New" charset="0"/>
              </a:rPr>
              <a:t>grid[4]</a:t>
            </a:r>
          </a:p>
          <a:p>
            <a:r>
              <a:rPr lang="en-US" sz="2000">
                <a:latin typeface="Courier New" charset="0"/>
              </a:rPr>
              <a:t>grid[5]</a:t>
            </a:r>
          </a:p>
          <a:p>
            <a:r>
              <a:rPr lang="en-US" sz="2000">
                <a:latin typeface="Courier New" charset="0"/>
              </a:rPr>
              <a:t>grid[6]</a:t>
            </a:r>
          </a:p>
          <a:p>
            <a:r>
              <a:rPr lang="en-US" sz="2000">
                <a:latin typeface="Courier New" charset="0"/>
              </a:rPr>
              <a:t>grid[7]</a:t>
            </a:r>
          </a:p>
          <a:p>
            <a:r>
              <a:rPr lang="en-US" sz="2000">
                <a:latin typeface="Courier New" charset="0"/>
              </a:rPr>
              <a:t>grid[8]</a:t>
            </a:r>
          </a:p>
          <a:p>
            <a:r>
              <a:rPr lang="en-US" sz="2000">
                <a:latin typeface="Courier New" charset="0"/>
              </a:rPr>
              <a:t>grid[9]</a:t>
            </a:r>
          </a:p>
        </p:txBody>
      </p:sp>
      <p:sp>
        <p:nvSpPr>
          <p:cNvPr id="253965" name="Line 13"/>
          <p:cNvSpPr>
            <a:spLocks noChangeShapeType="1"/>
          </p:cNvSpPr>
          <p:nvPr/>
        </p:nvSpPr>
        <p:spPr bwMode="auto">
          <a:xfrm>
            <a:off x="6172200" y="2498725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66" name="Line 14"/>
          <p:cNvSpPr>
            <a:spLocks noChangeShapeType="1"/>
          </p:cNvSpPr>
          <p:nvPr/>
        </p:nvSpPr>
        <p:spPr bwMode="auto">
          <a:xfrm>
            <a:off x="6172200" y="2193925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67" name="Line 15"/>
          <p:cNvSpPr>
            <a:spLocks noChangeShapeType="1"/>
          </p:cNvSpPr>
          <p:nvPr/>
        </p:nvSpPr>
        <p:spPr bwMode="auto">
          <a:xfrm>
            <a:off x="6172200" y="1889125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68" name="Line 16"/>
          <p:cNvSpPr>
            <a:spLocks noChangeShapeType="1"/>
          </p:cNvSpPr>
          <p:nvPr/>
        </p:nvSpPr>
        <p:spPr bwMode="auto">
          <a:xfrm>
            <a:off x="6172200" y="1584325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69" name="Line 17"/>
          <p:cNvSpPr>
            <a:spLocks noChangeShapeType="1"/>
          </p:cNvSpPr>
          <p:nvPr/>
        </p:nvSpPr>
        <p:spPr bwMode="auto">
          <a:xfrm>
            <a:off x="6172200" y="1279525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70" name="Text Box 18"/>
          <p:cNvSpPr txBox="1">
            <a:spLocks noChangeArrowheads="1"/>
          </p:cNvSpPr>
          <p:nvPr/>
        </p:nvSpPr>
        <p:spPr bwMode="auto">
          <a:xfrm>
            <a:off x="6172200" y="1279525"/>
            <a:ext cx="13716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en-US" sz="2000">
              <a:latin typeface="Courier New" charset="0"/>
            </a:endParaRPr>
          </a:p>
          <a:p>
            <a:pPr algn="ctr"/>
            <a:endParaRPr lang="en-US" sz="2000">
              <a:latin typeface="Courier New" charset="0"/>
            </a:endParaRPr>
          </a:p>
          <a:p>
            <a:pPr algn="ctr"/>
            <a:endParaRPr lang="en-US" sz="2000">
              <a:latin typeface="Courier New" charset="0"/>
            </a:endParaRPr>
          </a:p>
          <a:p>
            <a:pPr algn="ctr"/>
            <a:endParaRPr lang="en-US" sz="2000">
              <a:latin typeface="Courier New" charset="0"/>
            </a:endParaRPr>
          </a:p>
          <a:p>
            <a:pPr algn="ctr"/>
            <a:endParaRPr lang="en-US" sz="2000">
              <a:latin typeface="Courier New" charset="0"/>
            </a:endParaRPr>
          </a:p>
          <a:p>
            <a:pPr algn="ctr"/>
            <a:endParaRPr lang="en-US" sz="2000">
              <a:latin typeface="Courier New" charset="0"/>
            </a:endParaRPr>
          </a:p>
          <a:p>
            <a:pPr algn="ctr"/>
            <a:r>
              <a:rPr lang="en-US" sz="2000">
                <a:solidFill>
                  <a:schemeClr val="accent2"/>
                </a:solidFill>
                <a:latin typeface="Courier New" charset="0"/>
              </a:rPr>
              <a:t> </a:t>
            </a:r>
            <a:endParaRPr lang="en-US" sz="2000">
              <a:latin typeface="Courier New" charset="0"/>
            </a:endParaRPr>
          </a:p>
          <a:p>
            <a:pPr algn="ctr"/>
            <a:endParaRPr lang="en-US" sz="2000">
              <a:latin typeface="Courier New" charset="0"/>
            </a:endParaRPr>
          </a:p>
          <a:p>
            <a:pPr algn="ctr"/>
            <a:endParaRPr lang="en-US" sz="2000">
              <a:latin typeface="Courier New" charset="0"/>
            </a:endParaRPr>
          </a:p>
          <a:p>
            <a:pPr algn="ctr"/>
            <a:endParaRPr lang="en-US" sz="2000">
              <a:latin typeface="Franklin Gothic Book" charset="0"/>
            </a:endParaRPr>
          </a:p>
        </p:txBody>
      </p:sp>
      <p:sp>
        <p:nvSpPr>
          <p:cNvPr id="253974" name="Line 22"/>
          <p:cNvSpPr>
            <a:spLocks noChangeShapeType="1"/>
          </p:cNvSpPr>
          <p:nvPr/>
        </p:nvSpPr>
        <p:spPr bwMode="auto">
          <a:xfrm>
            <a:off x="6172200" y="4327525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75" name="Line 23"/>
          <p:cNvSpPr>
            <a:spLocks noChangeShapeType="1"/>
          </p:cNvSpPr>
          <p:nvPr/>
        </p:nvSpPr>
        <p:spPr bwMode="auto">
          <a:xfrm>
            <a:off x="6172200" y="4953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76" name="Line 24"/>
          <p:cNvSpPr>
            <a:spLocks noChangeShapeType="1"/>
          </p:cNvSpPr>
          <p:nvPr/>
        </p:nvSpPr>
        <p:spPr bwMode="auto">
          <a:xfrm>
            <a:off x="6172200" y="5257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77" name="Line 25"/>
          <p:cNvSpPr>
            <a:spLocks noChangeShapeType="1"/>
          </p:cNvSpPr>
          <p:nvPr/>
        </p:nvSpPr>
        <p:spPr bwMode="auto">
          <a:xfrm>
            <a:off x="6172200" y="5562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79" name="Line 27"/>
          <p:cNvSpPr>
            <a:spLocks noChangeShapeType="1"/>
          </p:cNvSpPr>
          <p:nvPr/>
        </p:nvSpPr>
        <p:spPr bwMode="auto">
          <a:xfrm flipH="1">
            <a:off x="5943600" y="2514600"/>
            <a:ext cx="152400" cy="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3980" name="Line 28"/>
          <p:cNvSpPr>
            <a:spLocks noChangeShapeType="1"/>
          </p:cNvSpPr>
          <p:nvPr/>
        </p:nvSpPr>
        <p:spPr bwMode="auto">
          <a:xfrm>
            <a:off x="5943600" y="2514600"/>
            <a:ext cx="0" cy="304800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3981" name="Line 29"/>
          <p:cNvSpPr>
            <a:spLocks noChangeShapeType="1"/>
          </p:cNvSpPr>
          <p:nvPr/>
        </p:nvSpPr>
        <p:spPr bwMode="auto">
          <a:xfrm>
            <a:off x="5943600" y="5562600"/>
            <a:ext cx="152400" cy="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3982" name="Line 30"/>
          <p:cNvSpPr>
            <a:spLocks noChangeShapeType="1"/>
          </p:cNvSpPr>
          <p:nvPr/>
        </p:nvSpPr>
        <p:spPr bwMode="auto">
          <a:xfrm>
            <a:off x="3733800" y="2971800"/>
            <a:ext cx="2209800" cy="38100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904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16-</a:t>
            </a:r>
            <a:fld id="{15B5DEE0-BF2B-2F44-8E04-416425957A64}" type="slidenum">
              <a:rPr lang="en-US"/>
              <a:pPr/>
              <a:t>44</a:t>
            </a:fld>
            <a:endParaRPr lang="en-US"/>
          </a:p>
        </p:txBody>
      </p:sp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Pointer Arithmetic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CE0000"/>
                </a:solidFill>
              </a:rPr>
              <a:t>Address calculations depend on size of elements</a:t>
            </a:r>
            <a:endParaRPr lang="en-US"/>
          </a:p>
          <a:p>
            <a:pPr lvl="1"/>
            <a:r>
              <a:rPr lang="en-US"/>
              <a:t>In our LC-3 code, we've been assuming one word per element.</a:t>
            </a:r>
          </a:p>
          <a:p>
            <a:pPr lvl="2"/>
            <a:r>
              <a:rPr lang="en-US"/>
              <a:t>e.g., to find 4th element, we add 4 to base address</a:t>
            </a:r>
          </a:p>
          <a:p>
            <a:pPr lvl="1"/>
            <a:r>
              <a:rPr lang="en-US"/>
              <a:t>It's ok, because we've only shown code for int and char,</a:t>
            </a:r>
            <a:br>
              <a:rPr lang="en-US"/>
            </a:br>
            <a:r>
              <a:rPr lang="en-US"/>
              <a:t>both of which take up one word.</a:t>
            </a:r>
          </a:p>
          <a:p>
            <a:pPr lvl="1"/>
            <a:r>
              <a:rPr lang="en-US"/>
              <a:t>If double, we'd have to add </a:t>
            </a:r>
            <a:r>
              <a:rPr lang="en-US">
                <a:solidFill>
                  <a:srgbClr val="CE0000"/>
                </a:solidFill>
              </a:rPr>
              <a:t>8</a:t>
            </a:r>
            <a:r>
              <a:rPr lang="en-US"/>
              <a:t> to find address of 4th element.</a:t>
            </a:r>
          </a:p>
          <a:p>
            <a:endParaRPr lang="en-US"/>
          </a:p>
          <a:p>
            <a:r>
              <a:rPr lang="en-US"/>
              <a:t>C does size calculations under the covers,</a:t>
            </a:r>
            <a:br>
              <a:rPr lang="en-US"/>
            </a:br>
            <a:r>
              <a:rPr lang="en-US"/>
              <a:t>depending on size of item being pointed to:</a:t>
            </a:r>
          </a:p>
          <a:p>
            <a:r>
              <a:rPr lang="en-US">
                <a:latin typeface="Courier New" charset="0"/>
              </a:rPr>
              <a:t>	double x[10]; </a:t>
            </a:r>
            <a:endParaRPr lang="en-US" sz="2000">
              <a:latin typeface="Courier New" charset="0"/>
            </a:endParaRPr>
          </a:p>
          <a:p>
            <a:r>
              <a:rPr lang="en-US">
                <a:latin typeface="Courier New" charset="0"/>
              </a:rPr>
              <a:t>	double *y = x;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	*(y + 3) = 13;</a:t>
            </a:r>
            <a:endParaRPr lang="en-US">
              <a:latin typeface="CourierPS" charset="0"/>
            </a:endParaRPr>
          </a:p>
        </p:txBody>
      </p:sp>
      <p:sp>
        <p:nvSpPr>
          <p:cNvPr id="263172" name="Text Box 4"/>
          <p:cNvSpPr txBox="1">
            <a:spLocks noChangeArrowheads="1"/>
          </p:cNvSpPr>
          <p:nvPr/>
        </p:nvSpPr>
        <p:spPr bwMode="auto">
          <a:xfrm>
            <a:off x="4800600" y="4876800"/>
            <a:ext cx="4038600" cy="376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800" b="1">
                <a:solidFill>
                  <a:schemeClr val="accent2"/>
                </a:solidFill>
                <a:latin typeface="Franklin Gothic Book" charset="0"/>
              </a:rPr>
              <a:t>allocates 20 words (2 per element)</a:t>
            </a:r>
          </a:p>
        </p:txBody>
      </p:sp>
      <p:sp>
        <p:nvSpPr>
          <p:cNvPr id="263173" name="Text Box 5"/>
          <p:cNvSpPr txBox="1">
            <a:spLocks noChangeArrowheads="1"/>
          </p:cNvSpPr>
          <p:nvPr/>
        </p:nvSpPr>
        <p:spPr bwMode="auto">
          <a:xfrm>
            <a:off x="914400" y="6176963"/>
            <a:ext cx="6858000" cy="36933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1800" b="1" dirty="0">
                <a:solidFill>
                  <a:schemeClr val="accent2"/>
                </a:solidFill>
              </a:rPr>
              <a:t>same as x[3] -- base address plus 6 (3*</a:t>
            </a:r>
            <a:r>
              <a:rPr lang="en-US" sz="1800" b="1" dirty="0" err="1">
                <a:solidFill>
                  <a:schemeClr val="accent2"/>
                </a:solidFill>
              </a:rPr>
              <a:t>sizeof</a:t>
            </a:r>
            <a:r>
              <a:rPr lang="en-US" sz="1800" b="1" dirty="0">
                <a:solidFill>
                  <a:schemeClr val="accent2"/>
                </a:solidFill>
              </a:rPr>
              <a:t>(double)</a:t>
            </a:r>
            <a:endParaRPr lang="en-US" sz="1800" dirty="0">
              <a:solidFill>
                <a:schemeClr val="accent2"/>
              </a:solidFill>
              <a:latin typeface="Franklin Gothic Book" charset="0"/>
            </a:endParaRPr>
          </a:p>
        </p:txBody>
      </p:sp>
      <p:sp>
        <p:nvSpPr>
          <p:cNvPr id="263174" name="Line 6"/>
          <p:cNvSpPr>
            <a:spLocks noChangeShapeType="1"/>
          </p:cNvSpPr>
          <p:nvPr/>
        </p:nvSpPr>
        <p:spPr bwMode="auto">
          <a:xfrm flipH="1" flipV="1">
            <a:off x="2209800" y="5872163"/>
            <a:ext cx="228600" cy="304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175" name="Line 7"/>
          <p:cNvSpPr>
            <a:spLocks noChangeShapeType="1"/>
          </p:cNvSpPr>
          <p:nvPr/>
        </p:nvSpPr>
        <p:spPr bwMode="auto">
          <a:xfrm flipH="1" flipV="1">
            <a:off x="3657600" y="4800600"/>
            <a:ext cx="1143000" cy="304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25085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05200" y="2286000"/>
            <a:ext cx="5638800" cy="2819400"/>
          </a:xfrm>
        </p:spPr>
        <p:txBody>
          <a:bodyPr/>
          <a:lstStyle/>
          <a:p>
            <a:br>
              <a:rPr lang="en-US" sz="4800" dirty="0"/>
            </a:br>
            <a:r>
              <a:rPr lang="en-US" sz="4800" b="0" dirty="0"/>
              <a:t>Data Structures</a:t>
            </a:r>
            <a:br>
              <a:rPr lang="en-US" sz="4800" b="0" dirty="0"/>
            </a:br>
            <a:r>
              <a:rPr lang="en-US" sz="4800" b="0" dirty="0"/>
              <a:t>-</a:t>
            </a:r>
            <a:r>
              <a:rPr lang="en-US" sz="3200" b="0" dirty="0"/>
              <a:t>struct</a:t>
            </a:r>
            <a:br>
              <a:rPr lang="en-US" sz="3200" b="0" dirty="0"/>
            </a:br>
            <a:r>
              <a:rPr lang="en-US" sz="3200" b="0" dirty="0"/>
              <a:t>-dynamic memory allocation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8600309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19-</a:t>
            </a:r>
            <a:fld id="{8B740AB0-8255-A042-A31E-F2C46EB11DFA}" type="slidenum">
              <a:rPr lang="en-US"/>
              <a:pPr/>
              <a:t>46</a:t>
            </a:fld>
            <a:endParaRPr lang="en-US"/>
          </a:p>
        </p:txBody>
      </p:sp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Structures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234950" algn="l"/>
              </a:tabLst>
            </a:pPr>
            <a:r>
              <a:rPr lang="en-US"/>
              <a:t>A </a:t>
            </a:r>
            <a:r>
              <a:rPr lang="en-US">
                <a:solidFill>
                  <a:srgbClr val="CE0000"/>
                </a:solidFill>
              </a:rPr>
              <a:t>data structure</a:t>
            </a:r>
            <a:r>
              <a:rPr lang="en-US"/>
              <a:t> is a particular organization</a:t>
            </a:r>
            <a:br>
              <a:rPr lang="en-US"/>
            </a:br>
            <a:r>
              <a:rPr lang="en-US"/>
              <a:t>of data in memory.</a:t>
            </a:r>
          </a:p>
          <a:p>
            <a:pPr lvl="1">
              <a:tabLst>
                <a:tab pos="234950" algn="l"/>
              </a:tabLst>
            </a:pPr>
            <a:r>
              <a:rPr lang="en-US"/>
              <a:t>We want to group related items together.</a:t>
            </a:r>
          </a:p>
          <a:p>
            <a:pPr lvl="1">
              <a:tabLst>
                <a:tab pos="234950" algn="l"/>
              </a:tabLst>
            </a:pPr>
            <a:r>
              <a:rPr lang="en-US"/>
              <a:t>We want to organize these data bundles in a way that is </a:t>
            </a:r>
            <a:br>
              <a:rPr lang="en-US"/>
            </a:br>
            <a:r>
              <a:rPr lang="en-US"/>
              <a:t>convenient to program and efficient to execute.</a:t>
            </a:r>
          </a:p>
          <a:p>
            <a:pPr>
              <a:tabLst>
                <a:tab pos="234950" algn="l"/>
              </a:tabLst>
            </a:pPr>
            <a:endParaRPr lang="en-US"/>
          </a:p>
          <a:p>
            <a:pPr>
              <a:tabLst>
                <a:tab pos="234950" algn="l"/>
              </a:tabLst>
            </a:pPr>
            <a:r>
              <a:rPr lang="en-US"/>
              <a:t>An </a:t>
            </a:r>
            <a:r>
              <a:rPr lang="en-US">
                <a:solidFill>
                  <a:srgbClr val="009900"/>
                </a:solidFill>
              </a:rPr>
              <a:t>array</a:t>
            </a:r>
            <a:r>
              <a:rPr lang="en-US"/>
              <a:t> is one kind of data structure.</a:t>
            </a:r>
          </a:p>
          <a:p>
            <a:pPr>
              <a:tabLst>
                <a:tab pos="234950" algn="l"/>
              </a:tabLst>
            </a:pPr>
            <a:r>
              <a:rPr lang="en-US"/>
              <a:t>In this chapter, we look at two more:</a:t>
            </a:r>
          </a:p>
          <a:p>
            <a:pPr>
              <a:tabLst>
                <a:tab pos="234950" algn="l"/>
              </a:tabLst>
            </a:pPr>
            <a:r>
              <a:rPr lang="en-US"/>
              <a:t>	</a:t>
            </a:r>
            <a:r>
              <a:rPr lang="en-US">
                <a:solidFill>
                  <a:srgbClr val="009900"/>
                </a:solidFill>
                <a:latin typeface="Courier New" charset="0"/>
              </a:rPr>
              <a:t>struct</a:t>
            </a:r>
            <a:r>
              <a:rPr lang="en-US"/>
              <a:t> – directly supported by C</a:t>
            </a:r>
          </a:p>
          <a:p>
            <a:pPr>
              <a:tabLst>
                <a:tab pos="234950" algn="l"/>
              </a:tabLst>
            </a:pPr>
            <a:r>
              <a:rPr lang="en-US"/>
              <a:t>	</a:t>
            </a:r>
            <a:r>
              <a:rPr lang="en-US">
                <a:solidFill>
                  <a:srgbClr val="009900"/>
                </a:solidFill>
              </a:rPr>
              <a:t>linked list</a:t>
            </a:r>
            <a:r>
              <a:rPr lang="en-US"/>
              <a:t> – built from </a:t>
            </a:r>
            <a:r>
              <a:rPr lang="en-US">
                <a:latin typeface="Courier New" charset="0"/>
              </a:rPr>
              <a:t>struct</a:t>
            </a:r>
            <a:r>
              <a:rPr lang="en-US"/>
              <a:t> and dynamic allocation</a:t>
            </a:r>
          </a:p>
        </p:txBody>
      </p:sp>
    </p:spTree>
    <p:extLst>
      <p:ext uri="{BB962C8B-B14F-4D97-AF65-F5344CB8AC3E}">
        <p14:creationId xmlns:p14="http://schemas.microsoft.com/office/powerpoint/2010/main" val="82174004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19-</a:t>
            </a:r>
            <a:fld id="{1CBDC7EB-7516-BA4E-91F7-CCFD8C95731D}" type="slidenum">
              <a:rPr lang="en-US"/>
              <a:pPr/>
              <a:t>47</a:t>
            </a:fld>
            <a:endParaRPr lang="en-US"/>
          </a:p>
        </p:txBody>
      </p:sp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Structures in C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5334000"/>
          </a:xfrm>
        </p:spPr>
        <p:txBody>
          <a:bodyPr/>
          <a:lstStyle/>
          <a:p>
            <a:pPr>
              <a:tabLst>
                <a:tab pos="339725" algn="l"/>
              </a:tabLst>
            </a:pPr>
            <a:r>
              <a:rPr lang="en-US"/>
              <a:t>A </a:t>
            </a:r>
            <a:r>
              <a:rPr lang="en-US">
                <a:solidFill>
                  <a:srgbClr val="CE0000"/>
                </a:solidFill>
                <a:latin typeface="Courier New" charset="0"/>
              </a:rPr>
              <a:t>struct</a:t>
            </a:r>
            <a:r>
              <a:rPr lang="en-US"/>
              <a:t> is a mechanism for grouping together</a:t>
            </a:r>
            <a:br>
              <a:rPr lang="en-US"/>
            </a:br>
            <a:r>
              <a:rPr lang="en-US"/>
              <a:t>related data items of </a:t>
            </a:r>
            <a:r>
              <a:rPr lang="en-US">
                <a:solidFill>
                  <a:srgbClr val="CE0000"/>
                </a:solidFill>
              </a:rPr>
              <a:t>different types</a:t>
            </a:r>
            <a:r>
              <a:rPr lang="en-US"/>
              <a:t>.</a:t>
            </a:r>
          </a:p>
          <a:p>
            <a:pPr lvl="1">
              <a:tabLst>
                <a:tab pos="339725" algn="l"/>
              </a:tabLst>
            </a:pPr>
            <a:r>
              <a:rPr lang="en-US"/>
              <a:t>Recall that an array groups items of a single type.</a:t>
            </a:r>
          </a:p>
          <a:p>
            <a:pPr>
              <a:tabLst>
                <a:tab pos="339725" algn="l"/>
              </a:tabLst>
            </a:pPr>
            <a:endParaRPr lang="en-US"/>
          </a:p>
          <a:p>
            <a:pPr>
              <a:tabLst>
                <a:tab pos="339725" algn="l"/>
              </a:tabLst>
            </a:pPr>
            <a:r>
              <a:rPr lang="en-US">
                <a:solidFill>
                  <a:schemeClr val="accent2"/>
                </a:solidFill>
              </a:rPr>
              <a:t>Example:</a:t>
            </a:r>
            <a:br>
              <a:rPr lang="en-US"/>
            </a:br>
            <a:r>
              <a:rPr lang="en-US"/>
              <a:t>We want to represent an airborne aircraft:</a:t>
            </a:r>
          </a:p>
          <a:p>
            <a:pPr>
              <a:tabLst>
                <a:tab pos="339725" algn="l"/>
              </a:tabLst>
            </a:pPr>
            <a:r>
              <a:rPr lang="en-US" sz="2000">
                <a:solidFill>
                  <a:srgbClr val="009900"/>
                </a:solidFill>
                <a:latin typeface="Courier New" charset="0"/>
              </a:rPr>
              <a:t>	char flightNum[7];</a:t>
            </a:r>
            <a:br>
              <a:rPr lang="en-US" sz="2000">
                <a:solidFill>
                  <a:srgbClr val="009900"/>
                </a:solidFill>
                <a:latin typeface="Courier New" charset="0"/>
              </a:rPr>
            </a:br>
            <a:r>
              <a:rPr lang="en-US" sz="2000">
                <a:solidFill>
                  <a:srgbClr val="009900"/>
                </a:solidFill>
                <a:latin typeface="Courier New" charset="0"/>
              </a:rPr>
              <a:t>	int altitude;</a:t>
            </a:r>
            <a:br>
              <a:rPr lang="en-US" sz="2000">
                <a:solidFill>
                  <a:srgbClr val="009900"/>
                </a:solidFill>
                <a:latin typeface="Courier New" charset="0"/>
              </a:rPr>
            </a:br>
            <a:r>
              <a:rPr lang="en-US" sz="2000">
                <a:solidFill>
                  <a:srgbClr val="009900"/>
                </a:solidFill>
                <a:latin typeface="Courier New" charset="0"/>
              </a:rPr>
              <a:t>	int longitude;</a:t>
            </a:r>
            <a:br>
              <a:rPr lang="en-US" sz="2000">
                <a:solidFill>
                  <a:srgbClr val="009900"/>
                </a:solidFill>
                <a:latin typeface="Courier New" charset="0"/>
              </a:rPr>
            </a:br>
            <a:r>
              <a:rPr lang="en-US" sz="2000">
                <a:solidFill>
                  <a:srgbClr val="009900"/>
                </a:solidFill>
                <a:latin typeface="Courier New" charset="0"/>
              </a:rPr>
              <a:t>	int latitude;</a:t>
            </a:r>
            <a:br>
              <a:rPr lang="en-US" sz="2000">
                <a:solidFill>
                  <a:srgbClr val="009900"/>
                </a:solidFill>
                <a:latin typeface="Courier New" charset="0"/>
              </a:rPr>
            </a:br>
            <a:r>
              <a:rPr lang="en-US" sz="2000">
                <a:solidFill>
                  <a:srgbClr val="009900"/>
                </a:solidFill>
                <a:latin typeface="Courier New" charset="0"/>
              </a:rPr>
              <a:t>	int heading;</a:t>
            </a:r>
            <a:br>
              <a:rPr lang="en-US" sz="2000">
                <a:solidFill>
                  <a:srgbClr val="009900"/>
                </a:solidFill>
                <a:latin typeface="Courier New" charset="0"/>
              </a:rPr>
            </a:br>
            <a:r>
              <a:rPr lang="en-US" sz="2000">
                <a:solidFill>
                  <a:srgbClr val="009900"/>
                </a:solidFill>
                <a:latin typeface="Courier New" charset="0"/>
              </a:rPr>
              <a:t>	double airSpeed;</a:t>
            </a:r>
          </a:p>
          <a:p>
            <a:pPr>
              <a:tabLst>
                <a:tab pos="339725" algn="l"/>
              </a:tabLst>
            </a:pPr>
            <a:endParaRPr lang="en-US" sz="2000">
              <a:solidFill>
                <a:srgbClr val="009900"/>
              </a:solidFill>
            </a:endParaRPr>
          </a:p>
          <a:p>
            <a:pPr>
              <a:tabLst>
                <a:tab pos="339725" algn="l"/>
              </a:tabLst>
            </a:pPr>
            <a:r>
              <a:rPr lang="en-US" sz="2000"/>
              <a:t>We can use a </a:t>
            </a:r>
            <a:r>
              <a:rPr lang="en-US" sz="2000">
                <a:latin typeface="Courier New" charset="0"/>
              </a:rPr>
              <a:t>struct</a:t>
            </a:r>
            <a:r>
              <a:rPr lang="en-US" sz="2000"/>
              <a:t> to group these data together for each plane.</a:t>
            </a:r>
          </a:p>
        </p:txBody>
      </p:sp>
    </p:spTree>
    <p:extLst>
      <p:ext uri="{BB962C8B-B14F-4D97-AF65-F5344CB8AC3E}">
        <p14:creationId xmlns:p14="http://schemas.microsoft.com/office/powerpoint/2010/main" val="89497158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19-</a:t>
            </a:r>
            <a:fld id="{7F4470E3-F4C6-8F44-988C-3FDAB900D160}" type="slidenum">
              <a:rPr lang="en-US"/>
              <a:pPr/>
              <a:t>48</a:t>
            </a:fld>
            <a:endParaRPr lang="en-US"/>
          </a:p>
        </p:txBody>
      </p:sp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Defining a Struct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5181600"/>
          </a:xfrm>
        </p:spPr>
        <p:txBody>
          <a:bodyPr/>
          <a:lstStyle/>
          <a:p>
            <a:pPr>
              <a:tabLst>
                <a:tab pos="339725" algn="l"/>
              </a:tabLst>
            </a:pPr>
            <a:r>
              <a:rPr lang="en-US"/>
              <a:t>We first need to define a new type for the compiler</a:t>
            </a:r>
            <a:br>
              <a:rPr lang="en-US"/>
            </a:br>
            <a:r>
              <a:rPr lang="en-US"/>
              <a:t>and tell it what our struct looks like.</a:t>
            </a:r>
          </a:p>
          <a:p>
            <a:pPr>
              <a:tabLst>
                <a:tab pos="339725" algn="l"/>
              </a:tabLst>
            </a:pPr>
            <a:r>
              <a:rPr lang="en-US" sz="2000">
                <a:solidFill>
                  <a:srgbClr val="009900"/>
                </a:solidFill>
                <a:latin typeface="Courier New" charset="0"/>
              </a:rPr>
              <a:t>struct flightType {</a:t>
            </a:r>
            <a:br>
              <a:rPr lang="en-US" sz="2000">
                <a:solidFill>
                  <a:srgbClr val="009900"/>
                </a:solidFill>
                <a:latin typeface="Courier New" charset="0"/>
              </a:rPr>
            </a:br>
            <a:r>
              <a:rPr lang="en-US" sz="2000">
                <a:solidFill>
                  <a:srgbClr val="009900"/>
                </a:solidFill>
                <a:latin typeface="Courier New" charset="0"/>
              </a:rPr>
              <a:t>	char flightNum[7];  /* max 6 characters */</a:t>
            </a:r>
            <a:br>
              <a:rPr lang="en-US" sz="2000">
                <a:solidFill>
                  <a:srgbClr val="009900"/>
                </a:solidFill>
                <a:latin typeface="Courier New" charset="0"/>
              </a:rPr>
            </a:br>
            <a:r>
              <a:rPr lang="en-US" sz="2000">
                <a:solidFill>
                  <a:srgbClr val="009900"/>
                </a:solidFill>
                <a:latin typeface="Courier New" charset="0"/>
              </a:rPr>
              <a:t>	int altitude;       /* in meters */</a:t>
            </a:r>
            <a:br>
              <a:rPr lang="en-US" sz="2000">
                <a:solidFill>
                  <a:srgbClr val="009900"/>
                </a:solidFill>
                <a:latin typeface="Courier New" charset="0"/>
              </a:rPr>
            </a:br>
            <a:r>
              <a:rPr lang="en-US" sz="2000">
                <a:solidFill>
                  <a:srgbClr val="009900"/>
                </a:solidFill>
                <a:latin typeface="Courier New" charset="0"/>
              </a:rPr>
              <a:t> 	int longitude;      /* in tenths of degrees */</a:t>
            </a:r>
            <a:br>
              <a:rPr lang="en-US" sz="2000">
                <a:solidFill>
                  <a:srgbClr val="009900"/>
                </a:solidFill>
                <a:latin typeface="Courier New" charset="0"/>
              </a:rPr>
            </a:br>
            <a:r>
              <a:rPr lang="en-US" sz="2000">
                <a:solidFill>
                  <a:srgbClr val="009900"/>
                </a:solidFill>
                <a:latin typeface="Courier New" charset="0"/>
              </a:rPr>
              <a:t>	int latitude;       /* in tenths of degrees */</a:t>
            </a:r>
            <a:br>
              <a:rPr lang="en-US" sz="2000">
                <a:solidFill>
                  <a:srgbClr val="009900"/>
                </a:solidFill>
                <a:latin typeface="Courier New" charset="0"/>
              </a:rPr>
            </a:br>
            <a:r>
              <a:rPr lang="en-US" sz="2000">
                <a:solidFill>
                  <a:srgbClr val="009900"/>
                </a:solidFill>
                <a:latin typeface="Courier New" charset="0"/>
              </a:rPr>
              <a:t>	int heading;        /* in tenths of degrees */</a:t>
            </a:r>
            <a:br>
              <a:rPr lang="en-US" sz="2000">
                <a:solidFill>
                  <a:srgbClr val="009900"/>
                </a:solidFill>
                <a:latin typeface="Courier New" charset="0"/>
              </a:rPr>
            </a:br>
            <a:r>
              <a:rPr lang="en-US" sz="2000">
                <a:solidFill>
                  <a:srgbClr val="009900"/>
                </a:solidFill>
                <a:latin typeface="Courier New" charset="0"/>
              </a:rPr>
              <a:t>  double airSpeed;    /* in km/hr */</a:t>
            </a:r>
          </a:p>
          <a:p>
            <a:pPr>
              <a:tabLst>
                <a:tab pos="339725" algn="l"/>
              </a:tabLst>
            </a:pPr>
            <a:r>
              <a:rPr lang="en-US" sz="2000">
                <a:solidFill>
                  <a:srgbClr val="009900"/>
                </a:solidFill>
                <a:latin typeface="Courier New" charset="0"/>
              </a:rPr>
              <a:t>};</a:t>
            </a:r>
          </a:p>
          <a:p>
            <a:pPr>
              <a:tabLst>
                <a:tab pos="339725" algn="l"/>
              </a:tabLst>
            </a:pPr>
            <a:endParaRPr lang="en-US">
              <a:latin typeface="Courier New" charset="0"/>
            </a:endParaRPr>
          </a:p>
          <a:p>
            <a:pPr>
              <a:tabLst>
                <a:tab pos="339725" algn="l"/>
              </a:tabLst>
            </a:pPr>
            <a:r>
              <a:rPr lang="en-US" sz="2000"/>
              <a:t>This tells the compiler </a:t>
            </a:r>
            <a:r>
              <a:rPr lang="en-US" sz="2000">
                <a:solidFill>
                  <a:srgbClr val="CE0000"/>
                </a:solidFill>
              </a:rPr>
              <a:t>how big</a:t>
            </a:r>
            <a:r>
              <a:rPr lang="en-US" sz="2000"/>
              <a:t> our struct is and</a:t>
            </a:r>
            <a:br>
              <a:rPr lang="en-US" sz="2000"/>
            </a:br>
            <a:r>
              <a:rPr lang="en-US" sz="2000"/>
              <a:t>how the different data items (</a:t>
            </a:r>
            <a:r>
              <a:rPr lang="ja-JP" altLang="en-US" sz="2000">
                <a:latin typeface="Arial"/>
              </a:rPr>
              <a:t>“</a:t>
            </a:r>
            <a:r>
              <a:rPr lang="en-US" sz="2000"/>
              <a:t>members</a:t>
            </a:r>
            <a:r>
              <a:rPr lang="ja-JP" altLang="en-US" sz="2000">
                <a:latin typeface="Arial"/>
              </a:rPr>
              <a:t>”</a:t>
            </a:r>
            <a:r>
              <a:rPr lang="en-US" sz="2000"/>
              <a:t>) are </a:t>
            </a:r>
            <a:r>
              <a:rPr lang="en-US" sz="2000">
                <a:solidFill>
                  <a:srgbClr val="CE0000"/>
                </a:solidFill>
              </a:rPr>
              <a:t>laid out in memory</a:t>
            </a:r>
            <a:r>
              <a:rPr lang="en-US" sz="2000"/>
              <a:t>.</a:t>
            </a:r>
          </a:p>
          <a:p>
            <a:pPr>
              <a:tabLst>
                <a:tab pos="339725" algn="l"/>
              </a:tabLst>
            </a:pPr>
            <a:r>
              <a:rPr lang="en-US" sz="2000"/>
              <a:t>But it does not </a:t>
            </a:r>
            <a:r>
              <a:rPr lang="en-US" sz="2000" u="sng"/>
              <a:t>allocate</a:t>
            </a:r>
            <a:r>
              <a:rPr lang="en-US" sz="2000"/>
              <a:t> any memory.</a:t>
            </a:r>
          </a:p>
        </p:txBody>
      </p:sp>
    </p:spTree>
    <p:extLst>
      <p:ext uri="{BB962C8B-B14F-4D97-AF65-F5344CB8AC3E}">
        <p14:creationId xmlns:p14="http://schemas.microsoft.com/office/powerpoint/2010/main" val="74030488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19-</a:t>
            </a:r>
            <a:fld id="{EA437844-AA33-4B4B-B82E-A0F01C19C3E0}" type="slidenum">
              <a:rPr lang="en-US"/>
              <a:pPr/>
              <a:t>49</a:t>
            </a:fld>
            <a:endParaRPr lang="en-US"/>
          </a:p>
        </p:txBody>
      </p:sp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Defining and Declaring at Once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5257800"/>
          </a:xfrm>
        </p:spPr>
        <p:txBody>
          <a:bodyPr/>
          <a:lstStyle/>
          <a:p>
            <a:r>
              <a:rPr lang="en-US"/>
              <a:t>You can both define and declare a struct at the same time.</a:t>
            </a:r>
          </a:p>
          <a:p>
            <a:r>
              <a:rPr lang="en-US" sz="2000">
                <a:solidFill>
                  <a:srgbClr val="009900"/>
                </a:solidFill>
                <a:latin typeface="Courier New" charset="0"/>
              </a:rPr>
              <a:t>struct flightType {</a:t>
            </a:r>
            <a:br>
              <a:rPr lang="en-US" sz="2000">
                <a:solidFill>
                  <a:srgbClr val="009900"/>
                </a:solidFill>
                <a:latin typeface="Courier New" charset="0"/>
              </a:rPr>
            </a:br>
            <a:r>
              <a:rPr lang="en-US" sz="2000">
                <a:solidFill>
                  <a:srgbClr val="009900"/>
                </a:solidFill>
                <a:latin typeface="Courier New" charset="0"/>
              </a:rPr>
              <a:t>  char flightNum[7];  /* max 6 characters */</a:t>
            </a:r>
            <a:br>
              <a:rPr lang="en-US" sz="2000">
                <a:solidFill>
                  <a:srgbClr val="009900"/>
                </a:solidFill>
                <a:latin typeface="Courier New" charset="0"/>
              </a:rPr>
            </a:br>
            <a:r>
              <a:rPr lang="en-US" sz="2000">
                <a:solidFill>
                  <a:srgbClr val="009900"/>
                </a:solidFill>
                <a:latin typeface="Courier New" charset="0"/>
              </a:rPr>
              <a:t>  int altitude;       /* in meters */</a:t>
            </a:r>
            <a:br>
              <a:rPr lang="en-US" sz="2000">
                <a:solidFill>
                  <a:srgbClr val="009900"/>
                </a:solidFill>
                <a:latin typeface="Courier New" charset="0"/>
              </a:rPr>
            </a:br>
            <a:r>
              <a:rPr lang="en-US" sz="2000">
                <a:solidFill>
                  <a:srgbClr val="009900"/>
                </a:solidFill>
                <a:latin typeface="Courier New" charset="0"/>
              </a:rPr>
              <a:t>  int longitude;      /* in tenths of degrees */</a:t>
            </a:r>
            <a:br>
              <a:rPr lang="en-US" sz="2000">
                <a:solidFill>
                  <a:srgbClr val="009900"/>
                </a:solidFill>
                <a:latin typeface="Courier New" charset="0"/>
              </a:rPr>
            </a:br>
            <a:r>
              <a:rPr lang="en-US" sz="2000">
                <a:solidFill>
                  <a:srgbClr val="009900"/>
                </a:solidFill>
                <a:latin typeface="Courier New" charset="0"/>
              </a:rPr>
              <a:t>  int latitude;       /* in tenths of degrees */</a:t>
            </a:r>
            <a:br>
              <a:rPr lang="en-US" sz="2000">
                <a:solidFill>
                  <a:srgbClr val="009900"/>
                </a:solidFill>
                <a:latin typeface="Courier New" charset="0"/>
              </a:rPr>
            </a:br>
            <a:r>
              <a:rPr lang="en-US" sz="2000">
                <a:solidFill>
                  <a:srgbClr val="009900"/>
                </a:solidFill>
                <a:latin typeface="Courier New" charset="0"/>
              </a:rPr>
              <a:t>  int heading;        /* in tenths of degrees */</a:t>
            </a:r>
            <a:br>
              <a:rPr lang="en-US" sz="2000">
                <a:solidFill>
                  <a:srgbClr val="009900"/>
                </a:solidFill>
                <a:latin typeface="Courier New" charset="0"/>
              </a:rPr>
            </a:br>
            <a:r>
              <a:rPr lang="en-US" sz="2000">
                <a:solidFill>
                  <a:srgbClr val="009900"/>
                </a:solidFill>
                <a:latin typeface="Courier New" charset="0"/>
              </a:rPr>
              <a:t>  double airSpeed;    /* in km/hr */</a:t>
            </a:r>
          </a:p>
          <a:p>
            <a:r>
              <a:rPr lang="en-US" sz="2000">
                <a:solidFill>
                  <a:srgbClr val="009900"/>
                </a:solidFill>
                <a:latin typeface="Courier New" charset="0"/>
              </a:rPr>
              <a:t>} maverick;</a:t>
            </a:r>
            <a:endParaRPr lang="en-US">
              <a:solidFill>
                <a:srgbClr val="009900"/>
              </a:solidFill>
              <a:latin typeface="Courier New" charset="0"/>
            </a:endParaRPr>
          </a:p>
          <a:p>
            <a:endParaRPr lang="en-US">
              <a:solidFill>
                <a:srgbClr val="009900"/>
              </a:solidFill>
            </a:endParaRPr>
          </a:p>
          <a:p>
            <a:r>
              <a:rPr lang="en-US"/>
              <a:t>And you can use the flightType name </a:t>
            </a:r>
            <a:br>
              <a:rPr lang="en-US"/>
            </a:br>
            <a:r>
              <a:rPr lang="en-US"/>
              <a:t>to declare other structs.</a:t>
            </a:r>
          </a:p>
          <a:p>
            <a:r>
              <a:rPr lang="en-US">
                <a:solidFill>
                  <a:srgbClr val="009900"/>
                </a:solidFill>
                <a:latin typeface="Courier New" charset="0"/>
              </a:rPr>
              <a:t>struct flightType iceMan;</a:t>
            </a:r>
          </a:p>
        </p:txBody>
      </p:sp>
    </p:spTree>
    <p:extLst>
      <p:ext uri="{BB962C8B-B14F-4D97-AF65-F5344CB8AC3E}">
        <p14:creationId xmlns:p14="http://schemas.microsoft.com/office/powerpoint/2010/main" val="3113418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05200" y="2286000"/>
            <a:ext cx="5105400" cy="2133600"/>
          </a:xfrm>
        </p:spPr>
        <p:txBody>
          <a:bodyPr/>
          <a:lstStyle/>
          <a:p>
            <a:br>
              <a:rPr lang="en-US" sz="4800" dirty="0"/>
            </a:br>
            <a:r>
              <a:rPr lang="en-US" sz="4800" b="0" dirty="0"/>
              <a:t>Introduction to</a:t>
            </a:r>
            <a:br>
              <a:rPr lang="en-US" sz="4800" b="0" dirty="0"/>
            </a:br>
            <a:r>
              <a:rPr lang="en-US" sz="4800" b="0" dirty="0"/>
              <a:t>Programming in C</a:t>
            </a:r>
            <a:endParaRPr lang="en-US" sz="4800" dirty="0"/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381000" y="6640513"/>
            <a:ext cx="184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1400">
              <a:latin typeface="Franklin Gothic Book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19-</a:t>
            </a:r>
            <a:fld id="{85A648E6-440F-7B4F-BEAB-1696AD04F33C}" type="slidenum">
              <a:rPr lang="en-US"/>
              <a:pPr/>
              <a:t>50</a:t>
            </a:fld>
            <a:endParaRPr lang="en-US"/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typedef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 provides a way to define a data type</a:t>
            </a:r>
            <a:br>
              <a:rPr lang="en-US" dirty="0"/>
            </a:br>
            <a:r>
              <a:rPr lang="en-US" dirty="0"/>
              <a:t>by giving a new name to a predefined type.</a:t>
            </a:r>
          </a:p>
          <a:p>
            <a:r>
              <a:rPr lang="en-US" dirty="0">
                <a:solidFill>
                  <a:srgbClr val="CE0000"/>
                </a:solidFill>
              </a:rPr>
              <a:t>Syntax:</a:t>
            </a:r>
          </a:p>
          <a:p>
            <a:r>
              <a:rPr lang="en-US" dirty="0">
                <a:latin typeface="Courier New" charset="0"/>
              </a:rPr>
              <a:t>   </a:t>
            </a:r>
            <a:r>
              <a:rPr lang="en-US" dirty="0">
                <a:solidFill>
                  <a:srgbClr val="009900"/>
                </a:solidFill>
                <a:latin typeface="Courier New" charset="0"/>
              </a:rPr>
              <a:t>typedef &lt;type&gt; &lt;name&gt;;</a:t>
            </a:r>
          </a:p>
          <a:p>
            <a:r>
              <a:rPr lang="en-US" dirty="0">
                <a:solidFill>
                  <a:srgbClr val="CE0000"/>
                </a:solidFill>
              </a:rPr>
              <a:t>Examples:</a:t>
            </a:r>
          </a:p>
          <a:p>
            <a:r>
              <a:rPr lang="en-US" dirty="0">
                <a:latin typeface="Courier New" charset="0"/>
              </a:rPr>
              <a:t>   </a:t>
            </a:r>
            <a:r>
              <a:rPr lang="en-US" dirty="0">
                <a:solidFill>
                  <a:srgbClr val="009900"/>
                </a:solidFill>
                <a:latin typeface="Courier New" charset="0"/>
              </a:rPr>
              <a:t>typedef int Color;</a:t>
            </a:r>
          </a:p>
          <a:p>
            <a:r>
              <a:rPr lang="en-US" dirty="0">
                <a:solidFill>
                  <a:srgbClr val="009900"/>
                </a:solidFill>
                <a:latin typeface="Courier New" charset="0"/>
              </a:rPr>
              <a:t>   typedef struct </a:t>
            </a:r>
            <a:r>
              <a:rPr lang="en-US" dirty="0" err="1">
                <a:solidFill>
                  <a:srgbClr val="009900"/>
                </a:solidFill>
                <a:latin typeface="Courier New" charset="0"/>
              </a:rPr>
              <a:t>flightType</a:t>
            </a:r>
            <a:r>
              <a:rPr lang="en-US" dirty="0">
                <a:solidFill>
                  <a:srgbClr val="009900"/>
                </a:solidFill>
                <a:latin typeface="Courier New" charset="0"/>
              </a:rPr>
              <a:t> Flight;</a:t>
            </a:r>
          </a:p>
          <a:p>
            <a:r>
              <a:rPr lang="en-US" dirty="0">
                <a:solidFill>
                  <a:srgbClr val="009900"/>
                </a:solidFill>
                <a:latin typeface="Courier New" charset="0"/>
              </a:rPr>
              <a:t>   typedef struct </a:t>
            </a:r>
            <a:r>
              <a:rPr lang="en-US" dirty="0" err="1">
                <a:solidFill>
                  <a:srgbClr val="009900"/>
                </a:solidFill>
                <a:latin typeface="Courier New" charset="0"/>
              </a:rPr>
              <a:t>ab_type</a:t>
            </a:r>
            <a:r>
              <a:rPr lang="en-US" dirty="0">
                <a:solidFill>
                  <a:srgbClr val="009900"/>
                </a:solidFill>
                <a:latin typeface="Courier New" charset="0"/>
              </a:rPr>
              <a:t> {</a:t>
            </a:r>
            <a:br>
              <a:rPr lang="en-US" dirty="0">
                <a:solidFill>
                  <a:srgbClr val="009900"/>
                </a:solidFill>
                <a:latin typeface="Courier New" charset="0"/>
              </a:rPr>
            </a:br>
            <a:r>
              <a:rPr lang="en-US" dirty="0">
                <a:solidFill>
                  <a:srgbClr val="009900"/>
                </a:solidFill>
                <a:latin typeface="Courier New" charset="0"/>
              </a:rPr>
              <a:t>     int a;</a:t>
            </a:r>
            <a:br>
              <a:rPr lang="en-US" dirty="0">
                <a:solidFill>
                  <a:srgbClr val="009900"/>
                </a:solidFill>
                <a:latin typeface="Courier New" charset="0"/>
              </a:rPr>
            </a:br>
            <a:r>
              <a:rPr lang="en-US" dirty="0">
                <a:solidFill>
                  <a:srgbClr val="009900"/>
                </a:solidFill>
                <a:latin typeface="Courier New" charset="0"/>
              </a:rPr>
              <a:t>     double b;</a:t>
            </a:r>
            <a:br>
              <a:rPr lang="en-US" dirty="0">
                <a:solidFill>
                  <a:srgbClr val="009900"/>
                </a:solidFill>
                <a:latin typeface="Courier New" charset="0"/>
              </a:rPr>
            </a:br>
            <a:r>
              <a:rPr lang="en-US" dirty="0">
                <a:solidFill>
                  <a:srgbClr val="009900"/>
                </a:solidFill>
                <a:latin typeface="Courier New" charset="0"/>
              </a:rPr>
              <a:t>   } </a:t>
            </a:r>
            <a:r>
              <a:rPr lang="en-US" dirty="0" err="1">
                <a:solidFill>
                  <a:srgbClr val="009900"/>
                </a:solidFill>
                <a:latin typeface="Courier New" charset="0"/>
              </a:rPr>
              <a:t>ABGroup</a:t>
            </a:r>
            <a:r>
              <a:rPr lang="en-US" dirty="0">
                <a:solidFill>
                  <a:srgbClr val="009900"/>
                </a:solidFill>
                <a:latin typeface="Courier New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63684775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19-</a:t>
            </a:r>
            <a:fld id="{68875423-EDCD-964F-A004-C7AB8327CF7C}" type="slidenum">
              <a:rPr lang="en-US"/>
              <a:pPr/>
              <a:t>51</a:t>
            </a:fld>
            <a:endParaRPr lang="en-US"/>
          </a:p>
        </p:txBody>
      </p:sp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typedef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gives us a way to make code more readable</a:t>
            </a:r>
            <a:br>
              <a:rPr lang="en-US"/>
            </a:br>
            <a:r>
              <a:rPr lang="en-US"/>
              <a:t>by giving application-specific names to types.</a:t>
            </a:r>
          </a:p>
          <a:p>
            <a:endParaRPr lang="en-US">
              <a:solidFill>
                <a:srgbClr val="009900"/>
              </a:solidFill>
              <a:latin typeface="Courier New" charset="0"/>
            </a:endParaRPr>
          </a:p>
          <a:p>
            <a:r>
              <a:rPr lang="en-US">
                <a:solidFill>
                  <a:srgbClr val="009900"/>
                </a:solidFill>
                <a:latin typeface="Courier New" charset="0"/>
              </a:rPr>
              <a:t>   Color pixels[500];</a:t>
            </a:r>
          </a:p>
          <a:p>
            <a:r>
              <a:rPr lang="en-US">
                <a:solidFill>
                  <a:srgbClr val="009900"/>
                </a:solidFill>
                <a:latin typeface="Courier New" charset="0"/>
              </a:rPr>
              <a:t>   Flight plane1, plane2;</a:t>
            </a:r>
          </a:p>
          <a:p>
            <a:endParaRPr lang="en-US">
              <a:solidFill>
                <a:srgbClr val="009900"/>
              </a:solidFill>
              <a:latin typeface="Courier New" charset="0"/>
            </a:endParaRPr>
          </a:p>
          <a:p>
            <a:r>
              <a:rPr lang="en-US" sz="2000">
                <a:solidFill>
                  <a:srgbClr val="CE0000"/>
                </a:solidFill>
              </a:rPr>
              <a:t>Typical practice:</a:t>
            </a:r>
          </a:p>
          <a:p>
            <a:r>
              <a:rPr lang="en-US" sz="2000"/>
              <a:t>Put typedef</a:t>
            </a:r>
            <a:r>
              <a:rPr lang="ja-JP" altLang="en-US" sz="2000">
                <a:latin typeface="Arial"/>
              </a:rPr>
              <a:t>’</a:t>
            </a:r>
            <a:r>
              <a:rPr lang="en-US" sz="2000"/>
              <a:t>s into a header file, and use type names in</a:t>
            </a:r>
            <a:br>
              <a:rPr lang="en-US" sz="2000"/>
            </a:br>
            <a:r>
              <a:rPr lang="en-US" sz="2000"/>
              <a:t>main program.  If the definition of Color/Flight</a:t>
            </a:r>
            <a:br>
              <a:rPr lang="en-US" sz="2000"/>
            </a:br>
            <a:r>
              <a:rPr lang="en-US" sz="2000"/>
              <a:t>changes, you might not need to change the code in your</a:t>
            </a:r>
            <a:br>
              <a:rPr lang="en-US" sz="2000"/>
            </a:br>
            <a:r>
              <a:rPr lang="en-US" sz="2000"/>
              <a:t>main program file.</a:t>
            </a:r>
          </a:p>
        </p:txBody>
      </p:sp>
    </p:spTree>
    <p:extLst>
      <p:ext uri="{BB962C8B-B14F-4D97-AF65-F5344CB8AC3E}">
        <p14:creationId xmlns:p14="http://schemas.microsoft.com/office/powerpoint/2010/main" val="402308338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19-</a:t>
            </a:r>
            <a:fld id="{4F246BDD-5A01-FC44-A47B-F4127B1B70C9}" type="slidenum">
              <a:rPr lang="en-US"/>
              <a:pPr/>
              <a:t>52</a:t>
            </a:fld>
            <a:endParaRPr lang="en-US"/>
          </a:p>
        </p:txBody>
      </p:sp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 of Structs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Can declare an array of structs:</a:t>
            </a:r>
          </a:p>
          <a:p>
            <a:r>
              <a:rPr lang="en-US">
                <a:latin typeface="Courier New" charset="0"/>
              </a:rPr>
              <a:t>  </a:t>
            </a:r>
            <a:r>
              <a:rPr lang="en-US">
                <a:solidFill>
                  <a:srgbClr val="009900"/>
                </a:solidFill>
                <a:latin typeface="Courier New" charset="0"/>
              </a:rPr>
              <a:t>Flight planes[100];</a:t>
            </a:r>
          </a:p>
          <a:p>
            <a:endParaRPr lang="en-US"/>
          </a:p>
          <a:p>
            <a:r>
              <a:rPr lang="en-US"/>
              <a:t>Each array element is a struct (7 words, in this case).</a:t>
            </a:r>
          </a:p>
          <a:p>
            <a:r>
              <a:rPr lang="en-US"/>
              <a:t>To access member of a particular element:</a:t>
            </a:r>
          </a:p>
          <a:p>
            <a:r>
              <a:rPr lang="en-US">
                <a:latin typeface="Courier New" charset="0"/>
              </a:rPr>
              <a:t>  </a:t>
            </a:r>
            <a:r>
              <a:rPr lang="en-US">
                <a:solidFill>
                  <a:srgbClr val="009900"/>
                </a:solidFill>
                <a:latin typeface="Courier New" charset="0"/>
              </a:rPr>
              <a:t>planes[34].altitude = 10000;</a:t>
            </a:r>
          </a:p>
          <a:p>
            <a:endParaRPr lang="en-US"/>
          </a:p>
          <a:p>
            <a:r>
              <a:rPr lang="en-US" sz="2000"/>
              <a:t>Because the </a:t>
            </a:r>
            <a:r>
              <a:rPr lang="en-US" sz="2000">
                <a:latin typeface="Courier New" charset="0"/>
              </a:rPr>
              <a:t>[]</a:t>
            </a:r>
            <a:r>
              <a:rPr lang="en-US" sz="2000"/>
              <a:t> and </a:t>
            </a:r>
            <a:r>
              <a:rPr lang="en-US" sz="2000">
                <a:latin typeface="Courier New" charset="0"/>
              </a:rPr>
              <a:t>.</a:t>
            </a:r>
            <a:r>
              <a:rPr lang="en-US" sz="2000"/>
              <a:t> operators are at the same precedence,</a:t>
            </a:r>
            <a:br>
              <a:rPr lang="en-US" sz="2000"/>
            </a:br>
            <a:r>
              <a:rPr lang="en-US" sz="2000"/>
              <a:t>and both associate left-to-right, this is the same as:</a:t>
            </a:r>
          </a:p>
          <a:p>
            <a:r>
              <a:rPr lang="en-US">
                <a:latin typeface="Courier New" charset="0"/>
              </a:rPr>
              <a:t>  </a:t>
            </a:r>
            <a:r>
              <a:rPr lang="en-US">
                <a:solidFill>
                  <a:srgbClr val="009900"/>
                </a:solidFill>
                <a:latin typeface="Courier New" charset="0"/>
              </a:rPr>
              <a:t>(planes[34]).altitude = 10000;</a:t>
            </a:r>
          </a:p>
        </p:txBody>
      </p:sp>
    </p:spTree>
    <p:extLst>
      <p:ext uri="{BB962C8B-B14F-4D97-AF65-F5344CB8AC3E}">
        <p14:creationId xmlns:p14="http://schemas.microsoft.com/office/powerpoint/2010/main" val="190474442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19-</a:t>
            </a:r>
            <a:fld id="{0F6C0561-D456-254F-A4A0-58DBE7EA84C8}" type="slidenum">
              <a:rPr lang="en-US"/>
              <a:pPr/>
              <a:t>53</a:t>
            </a:fld>
            <a:endParaRPr lang="en-US"/>
          </a:p>
        </p:txBody>
      </p:sp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Pointer to Struct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can declare and create a pointer to a struct:</a:t>
            </a:r>
          </a:p>
          <a:p>
            <a:r>
              <a:rPr lang="en-US">
                <a:latin typeface="Courier New" charset="0"/>
              </a:rPr>
              <a:t>  </a:t>
            </a:r>
            <a:r>
              <a:rPr lang="en-US">
                <a:solidFill>
                  <a:srgbClr val="009900"/>
                </a:solidFill>
                <a:latin typeface="Courier New" charset="0"/>
              </a:rPr>
              <a:t>Flight *planePtr;</a:t>
            </a:r>
            <a:br>
              <a:rPr lang="en-US">
                <a:solidFill>
                  <a:srgbClr val="009900"/>
                </a:solidFill>
                <a:latin typeface="Courier New" charset="0"/>
              </a:rPr>
            </a:br>
            <a:r>
              <a:rPr lang="en-US">
                <a:solidFill>
                  <a:srgbClr val="009900"/>
                </a:solidFill>
                <a:latin typeface="Courier New" charset="0"/>
              </a:rPr>
              <a:t>  planePtr = &amp;planes[34];</a:t>
            </a:r>
          </a:p>
          <a:p>
            <a:r>
              <a:rPr lang="en-US"/>
              <a:t>To access a member of the struct addressed by dayPtr:</a:t>
            </a:r>
          </a:p>
          <a:p>
            <a:r>
              <a:rPr lang="en-US">
                <a:latin typeface="Courier New" charset="0"/>
              </a:rPr>
              <a:t>  </a:t>
            </a:r>
            <a:r>
              <a:rPr lang="en-US">
                <a:solidFill>
                  <a:srgbClr val="009900"/>
                </a:solidFill>
                <a:latin typeface="Courier New" charset="0"/>
              </a:rPr>
              <a:t>(*planePtr).altitude = 10000;</a:t>
            </a:r>
          </a:p>
          <a:p>
            <a:r>
              <a:rPr lang="en-US" sz="2000"/>
              <a:t>Because the . operator has higher precedence than *,</a:t>
            </a:r>
            <a:br>
              <a:rPr lang="en-US" sz="2000"/>
            </a:br>
            <a:r>
              <a:rPr lang="en-US" sz="2000"/>
              <a:t>this is </a:t>
            </a:r>
            <a:r>
              <a:rPr lang="en-US" sz="2000">
                <a:solidFill>
                  <a:srgbClr val="CE0000"/>
                </a:solidFill>
              </a:rPr>
              <a:t>NOT</a:t>
            </a:r>
            <a:r>
              <a:rPr lang="en-US" sz="2000"/>
              <a:t> the same as:</a:t>
            </a:r>
          </a:p>
          <a:p>
            <a:r>
              <a:rPr lang="en-US">
                <a:solidFill>
                  <a:srgbClr val="CE0000"/>
                </a:solidFill>
                <a:latin typeface="Courier New" charset="0"/>
              </a:rPr>
              <a:t>  *planePtr.altitude = 10000;</a:t>
            </a:r>
          </a:p>
          <a:p>
            <a:endParaRPr lang="en-US"/>
          </a:p>
          <a:p>
            <a:r>
              <a:rPr lang="en-US"/>
              <a:t>C provides special syntax for accessing a struct member</a:t>
            </a:r>
            <a:br>
              <a:rPr lang="en-US"/>
            </a:br>
            <a:r>
              <a:rPr lang="en-US"/>
              <a:t>through a pointer:</a:t>
            </a:r>
          </a:p>
          <a:p>
            <a:r>
              <a:rPr lang="en-US">
                <a:latin typeface="Courier New" charset="0"/>
              </a:rPr>
              <a:t>  </a:t>
            </a:r>
            <a:r>
              <a:rPr lang="en-US">
                <a:solidFill>
                  <a:srgbClr val="009900"/>
                </a:solidFill>
                <a:latin typeface="Courier New" charset="0"/>
              </a:rPr>
              <a:t>planePtr-&gt;altitude = 10000;</a:t>
            </a:r>
          </a:p>
          <a:p>
            <a:endParaRPr lang="en-US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12131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19-</a:t>
            </a:r>
            <a:fld id="{C3E9A592-C674-C345-9364-20667E683F17}" type="slidenum">
              <a:rPr lang="en-US"/>
              <a:pPr/>
              <a:t>54</a:t>
            </a:fld>
            <a:endParaRPr lang="en-US"/>
          </a:p>
        </p:txBody>
      </p:sp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Passing Structs as Arguments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5486400"/>
          </a:xfrm>
        </p:spPr>
        <p:txBody>
          <a:bodyPr/>
          <a:lstStyle/>
          <a:p>
            <a:r>
              <a:rPr lang="en-US"/>
              <a:t>Unlike an array, a struct is always </a:t>
            </a:r>
            <a:r>
              <a:rPr lang="en-US">
                <a:solidFill>
                  <a:srgbClr val="CE0000"/>
                </a:solidFill>
              </a:rPr>
              <a:t>passed by value</a:t>
            </a:r>
            <a:br>
              <a:rPr lang="en-US"/>
            </a:br>
            <a:r>
              <a:rPr lang="en-US"/>
              <a:t>into a function.</a:t>
            </a:r>
          </a:p>
          <a:p>
            <a:pPr lvl="1"/>
            <a:r>
              <a:rPr lang="en-US"/>
              <a:t>This means the struct members are copied to</a:t>
            </a:r>
            <a:br>
              <a:rPr lang="en-US"/>
            </a:br>
            <a:r>
              <a:rPr lang="en-US"/>
              <a:t>the function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activation record, and changes inside the function</a:t>
            </a:r>
            <a:br>
              <a:rPr lang="en-US"/>
            </a:br>
            <a:r>
              <a:rPr lang="en-US"/>
              <a:t>are not reflected in the calling routine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copy.</a:t>
            </a:r>
          </a:p>
          <a:p>
            <a:r>
              <a:rPr lang="en-US"/>
              <a:t>Most of the time, you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ll want to pass a </a:t>
            </a:r>
            <a:r>
              <a:rPr lang="en-US">
                <a:solidFill>
                  <a:srgbClr val="CE0000"/>
                </a:solidFill>
              </a:rPr>
              <a:t>pointer</a:t>
            </a:r>
            <a:r>
              <a:rPr lang="en-US"/>
              <a:t> to  a struct.</a:t>
            </a:r>
          </a:p>
          <a:p>
            <a:endParaRPr lang="en-US"/>
          </a:p>
          <a:p>
            <a:r>
              <a:rPr lang="en-US" sz="2000">
                <a:solidFill>
                  <a:srgbClr val="009900"/>
                </a:solidFill>
                <a:latin typeface="Courier New" charset="0"/>
              </a:rPr>
              <a:t>int Collide(</a:t>
            </a:r>
            <a:r>
              <a:rPr lang="en-US" sz="2000">
                <a:solidFill>
                  <a:schemeClr val="accent2"/>
                </a:solidFill>
                <a:latin typeface="Courier New" charset="0"/>
              </a:rPr>
              <a:t>Flight *planeA, Flight *planeB</a:t>
            </a:r>
            <a:r>
              <a:rPr lang="en-US" sz="2000">
                <a:solidFill>
                  <a:srgbClr val="009900"/>
                </a:solidFill>
                <a:latin typeface="Courier New" charset="0"/>
              </a:rPr>
              <a:t>)</a:t>
            </a:r>
            <a:br>
              <a:rPr lang="en-US" sz="2000">
                <a:solidFill>
                  <a:srgbClr val="009900"/>
                </a:solidFill>
                <a:latin typeface="Courier New" charset="0"/>
              </a:rPr>
            </a:br>
            <a:r>
              <a:rPr lang="en-US" sz="2000">
                <a:solidFill>
                  <a:srgbClr val="009900"/>
                </a:solidFill>
                <a:latin typeface="Courier New" charset="0"/>
              </a:rPr>
              <a:t>{</a:t>
            </a:r>
            <a:br>
              <a:rPr lang="en-US" sz="2000">
                <a:solidFill>
                  <a:srgbClr val="009900"/>
                </a:solidFill>
                <a:latin typeface="Courier New" charset="0"/>
              </a:rPr>
            </a:br>
            <a:r>
              <a:rPr lang="en-US" sz="2000">
                <a:solidFill>
                  <a:srgbClr val="009900"/>
                </a:solidFill>
                <a:latin typeface="Courier New" charset="0"/>
              </a:rPr>
              <a:t>  if (</a:t>
            </a:r>
            <a:r>
              <a:rPr lang="en-US" sz="2000">
                <a:solidFill>
                  <a:schemeClr val="accent2"/>
                </a:solidFill>
                <a:latin typeface="Courier New" charset="0"/>
              </a:rPr>
              <a:t>planeA-&gt;altitude</a:t>
            </a:r>
            <a:r>
              <a:rPr lang="en-US" sz="2000">
                <a:solidFill>
                  <a:srgbClr val="009900"/>
                </a:solidFill>
                <a:latin typeface="Courier New" charset="0"/>
              </a:rPr>
              <a:t> == </a:t>
            </a:r>
            <a:r>
              <a:rPr lang="en-US" sz="2000">
                <a:solidFill>
                  <a:schemeClr val="accent2"/>
                </a:solidFill>
                <a:latin typeface="Courier New" charset="0"/>
              </a:rPr>
              <a:t>planeB-&gt;altitude</a:t>
            </a:r>
            <a:r>
              <a:rPr lang="en-US" sz="2000">
                <a:solidFill>
                  <a:srgbClr val="009900"/>
                </a:solidFill>
                <a:latin typeface="Courier New" charset="0"/>
              </a:rPr>
              <a:t>) {</a:t>
            </a:r>
            <a:br>
              <a:rPr lang="en-US" sz="2000">
                <a:solidFill>
                  <a:srgbClr val="009900"/>
                </a:solidFill>
                <a:latin typeface="Courier New" charset="0"/>
              </a:rPr>
            </a:br>
            <a:r>
              <a:rPr lang="en-US" sz="2000">
                <a:solidFill>
                  <a:srgbClr val="009900"/>
                </a:solidFill>
                <a:latin typeface="Courier New" charset="0"/>
              </a:rPr>
              <a:t>     ...</a:t>
            </a:r>
            <a:br>
              <a:rPr lang="en-US" sz="2000">
                <a:solidFill>
                  <a:srgbClr val="009900"/>
                </a:solidFill>
                <a:latin typeface="Courier New" charset="0"/>
              </a:rPr>
            </a:br>
            <a:r>
              <a:rPr lang="en-US" sz="2000">
                <a:solidFill>
                  <a:srgbClr val="009900"/>
                </a:solidFill>
                <a:latin typeface="Courier New" charset="0"/>
              </a:rPr>
              <a:t>  }</a:t>
            </a:r>
            <a:br>
              <a:rPr lang="en-US" sz="2000">
                <a:solidFill>
                  <a:srgbClr val="009900"/>
                </a:solidFill>
                <a:latin typeface="Courier New" charset="0"/>
              </a:rPr>
            </a:br>
            <a:r>
              <a:rPr lang="en-US" sz="2000">
                <a:solidFill>
                  <a:srgbClr val="009900"/>
                </a:solidFill>
                <a:latin typeface="Courier New" charset="0"/>
              </a:rPr>
              <a:t>  else</a:t>
            </a:r>
            <a:br>
              <a:rPr lang="en-US" sz="2000">
                <a:solidFill>
                  <a:srgbClr val="009900"/>
                </a:solidFill>
                <a:latin typeface="Courier New" charset="0"/>
              </a:rPr>
            </a:br>
            <a:r>
              <a:rPr lang="en-US" sz="2000">
                <a:solidFill>
                  <a:srgbClr val="009900"/>
                </a:solidFill>
                <a:latin typeface="Courier New" charset="0"/>
              </a:rPr>
              <a:t>    return 0;</a:t>
            </a:r>
            <a:br>
              <a:rPr lang="en-US" sz="2000">
                <a:solidFill>
                  <a:srgbClr val="009900"/>
                </a:solidFill>
                <a:latin typeface="Courier New" charset="0"/>
              </a:rPr>
            </a:br>
            <a:r>
              <a:rPr lang="en-US" sz="2000">
                <a:solidFill>
                  <a:srgbClr val="009900"/>
                </a:solidFill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9549486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19-</a:t>
            </a:r>
            <a:fld id="{D086C7C2-1B2D-F54B-B015-485C5CEBFE90}" type="slidenum">
              <a:rPr lang="en-US"/>
              <a:pPr/>
              <a:t>55</a:t>
            </a:fld>
            <a:endParaRPr lang="en-US"/>
          </a:p>
        </p:txBody>
      </p:sp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Allocation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Suppose we want our weather program to handle </a:t>
            </a:r>
            <a:br>
              <a:rPr lang="en-US"/>
            </a:br>
            <a:r>
              <a:rPr lang="en-US"/>
              <a:t>a </a:t>
            </a:r>
            <a:r>
              <a:rPr lang="en-US">
                <a:solidFill>
                  <a:srgbClr val="009900"/>
                </a:solidFill>
              </a:rPr>
              <a:t>variable number of planes</a:t>
            </a:r>
            <a:r>
              <a:rPr lang="en-US"/>
              <a:t> – as many as the user wants</a:t>
            </a:r>
            <a:br>
              <a:rPr lang="en-US"/>
            </a:br>
            <a:r>
              <a:rPr lang="en-US"/>
              <a:t>to enter.</a:t>
            </a:r>
          </a:p>
          <a:p>
            <a:pPr lvl="1"/>
            <a:r>
              <a:rPr lang="en-US"/>
              <a:t>We can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t allocate an array, because we don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t know the</a:t>
            </a:r>
            <a:br>
              <a:rPr lang="en-US"/>
            </a:br>
            <a:r>
              <a:rPr lang="en-US"/>
              <a:t>maximum number of planes that might be required.</a:t>
            </a:r>
          </a:p>
          <a:p>
            <a:pPr lvl="1"/>
            <a:r>
              <a:rPr lang="en-US"/>
              <a:t>Even if we do know the maximum number,</a:t>
            </a:r>
            <a:br>
              <a:rPr lang="en-US"/>
            </a:br>
            <a:r>
              <a:rPr lang="en-US"/>
              <a:t>it might be wasteful to allocate that much memory</a:t>
            </a:r>
            <a:br>
              <a:rPr lang="en-US"/>
            </a:br>
            <a:r>
              <a:rPr lang="en-US"/>
              <a:t>because most of the time only a few planes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 worth of data is needed.</a:t>
            </a:r>
          </a:p>
          <a:p>
            <a:endParaRPr lang="en-US"/>
          </a:p>
          <a:p>
            <a:r>
              <a:rPr lang="en-US">
                <a:solidFill>
                  <a:srgbClr val="CE0000"/>
                </a:solidFill>
              </a:rPr>
              <a:t>Solution:</a:t>
            </a:r>
            <a:br>
              <a:rPr lang="en-US">
                <a:solidFill>
                  <a:srgbClr val="CE0000"/>
                </a:solidFill>
              </a:rPr>
            </a:br>
            <a:r>
              <a:rPr lang="en-US"/>
              <a:t>Allocate storage for data dynamically, as needed.</a:t>
            </a:r>
          </a:p>
        </p:txBody>
      </p:sp>
    </p:spTree>
    <p:extLst>
      <p:ext uri="{BB962C8B-B14F-4D97-AF65-F5344CB8AC3E}">
        <p14:creationId xmlns:p14="http://schemas.microsoft.com/office/powerpoint/2010/main" val="82002098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19-</a:t>
            </a:r>
            <a:fld id="{2F1FB721-4C20-9A4A-8932-1C126AFA1FD8}" type="slidenum">
              <a:rPr lang="en-US"/>
              <a:pPr/>
              <a:t>56</a:t>
            </a:fld>
            <a:endParaRPr lang="en-US"/>
          </a:p>
        </p:txBody>
      </p:sp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malloc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Standard C Library provides a function for</a:t>
            </a:r>
            <a:br>
              <a:rPr lang="en-US"/>
            </a:br>
            <a:r>
              <a:rPr lang="en-US"/>
              <a:t>allocating memory at run-time: </a:t>
            </a:r>
            <a:r>
              <a:rPr lang="en-US">
                <a:solidFill>
                  <a:srgbClr val="CE0000"/>
                </a:solidFill>
              </a:rPr>
              <a:t>malloc</a:t>
            </a:r>
            <a:r>
              <a:rPr lang="en-US"/>
              <a:t>.</a:t>
            </a:r>
          </a:p>
          <a:p>
            <a:endParaRPr lang="en-US"/>
          </a:p>
          <a:p>
            <a:r>
              <a:rPr lang="en-US">
                <a:latin typeface="Courier New" charset="0"/>
              </a:rPr>
              <a:t>   </a:t>
            </a:r>
            <a:r>
              <a:rPr lang="en-US">
                <a:solidFill>
                  <a:srgbClr val="009900"/>
                </a:solidFill>
                <a:latin typeface="Courier New" charset="0"/>
              </a:rPr>
              <a:t>void *malloc(int numBytes);</a:t>
            </a:r>
          </a:p>
          <a:p>
            <a:endParaRPr lang="en-US" sz="2000"/>
          </a:p>
          <a:p>
            <a:r>
              <a:rPr lang="en-US"/>
              <a:t>It returns a </a:t>
            </a:r>
            <a:r>
              <a:rPr lang="en-US">
                <a:solidFill>
                  <a:schemeClr val="accent2"/>
                </a:solidFill>
              </a:rPr>
              <a:t>generic pointer</a:t>
            </a:r>
            <a:r>
              <a:rPr lang="en-US"/>
              <a:t> (</a:t>
            </a:r>
            <a:r>
              <a:rPr lang="en-US">
                <a:latin typeface="Courier New" charset="0"/>
              </a:rPr>
              <a:t>void*</a:t>
            </a:r>
            <a:r>
              <a:rPr lang="en-US"/>
              <a:t>) to a contiguous</a:t>
            </a:r>
            <a:br>
              <a:rPr lang="en-US"/>
            </a:br>
            <a:r>
              <a:rPr lang="en-US"/>
              <a:t>region of memory of the requested size (in bytes).</a:t>
            </a:r>
          </a:p>
          <a:p>
            <a:r>
              <a:rPr lang="en-US"/>
              <a:t>The bytes are allocated from a region in memory</a:t>
            </a:r>
            <a:br>
              <a:rPr lang="en-US"/>
            </a:br>
            <a:r>
              <a:rPr lang="en-US"/>
              <a:t>called the </a:t>
            </a:r>
            <a:r>
              <a:rPr lang="en-US">
                <a:solidFill>
                  <a:srgbClr val="CE0000"/>
                </a:solidFill>
              </a:rPr>
              <a:t>heap</a:t>
            </a:r>
            <a:r>
              <a:rPr lang="en-US"/>
              <a:t>.  </a:t>
            </a:r>
          </a:p>
          <a:p>
            <a:pPr lvl="1"/>
            <a:r>
              <a:rPr lang="en-US"/>
              <a:t>The run-time system keeps track of chunks of memory from the heap that have been allocated.</a:t>
            </a:r>
          </a:p>
        </p:txBody>
      </p:sp>
    </p:spTree>
    <p:extLst>
      <p:ext uri="{BB962C8B-B14F-4D97-AF65-F5344CB8AC3E}">
        <p14:creationId xmlns:p14="http://schemas.microsoft.com/office/powerpoint/2010/main" val="52548064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19-</a:t>
            </a:r>
            <a:fld id="{BE2EAC99-EAA5-D84E-8BFC-94E355D6344E}" type="slidenum">
              <a:rPr lang="en-US"/>
              <a:pPr/>
              <a:t>57</a:t>
            </a:fld>
            <a:endParaRPr lang="en-US"/>
          </a:p>
        </p:txBody>
      </p:sp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>
                <a:latin typeface="Courier New" charset="0"/>
              </a:rPr>
              <a:t>int airbornePlanes;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Flight *planes;</a:t>
            </a:r>
            <a:br>
              <a:rPr lang="en-US" sz="2000">
                <a:latin typeface="Courier New" charset="0"/>
              </a:rPr>
            </a:b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printf(</a:t>
            </a:r>
            <a:r>
              <a:rPr lang="ja-JP" altLang="en-US" sz="2000">
                <a:latin typeface="Arial"/>
              </a:rPr>
              <a:t>“</a:t>
            </a:r>
            <a:r>
              <a:rPr lang="en-US" sz="2000">
                <a:latin typeface="Courier New" charset="0"/>
              </a:rPr>
              <a:t>How many planes are in the air?</a:t>
            </a:r>
            <a:r>
              <a:rPr lang="ja-JP" altLang="en-US" sz="2000">
                <a:latin typeface="Arial"/>
              </a:rPr>
              <a:t>”</a:t>
            </a:r>
            <a:r>
              <a:rPr lang="en-US" sz="2000">
                <a:latin typeface="Courier New" charset="0"/>
              </a:rPr>
              <a:t>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scanf(</a:t>
            </a:r>
            <a:r>
              <a:rPr lang="ja-JP" altLang="en-US" sz="2000">
                <a:latin typeface="Arial"/>
              </a:rPr>
              <a:t>“</a:t>
            </a:r>
            <a:r>
              <a:rPr lang="en-US" sz="2000">
                <a:latin typeface="Courier New" charset="0"/>
              </a:rPr>
              <a:t>%d</a:t>
            </a:r>
            <a:r>
              <a:rPr lang="ja-JP" altLang="en-US" sz="2000">
                <a:latin typeface="Arial"/>
              </a:rPr>
              <a:t>”</a:t>
            </a:r>
            <a:r>
              <a:rPr lang="en-US" sz="2000">
                <a:latin typeface="Courier New" charset="0"/>
              </a:rPr>
              <a:t>, &amp;airbornePlanes);</a:t>
            </a:r>
            <a:br>
              <a:rPr lang="en-US" sz="2000">
                <a:latin typeface="Courier New" charset="0"/>
              </a:rPr>
            </a:br>
            <a:br>
              <a:rPr lang="en-US" sz="2000">
                <a:latin typeface="Courier New" charset="0"/>
              </a:rPr>
            </a:br>
            <a:r>
              <a:rPr lang="en-US" sz="2000">
                <a:solidFill>
                  <a:srgbClr val="009900"/>
                </a:solidFill>
                <a:latin typeface="Courier New" charset="0"/>
              </a:rPr>
              <a:t>planes = </a:t>
            </a:r>
            <a:br>
              <a:rPr lang="en-US" sz="2000">
                <a:solidFill>
                  <a:srgbClr val="009900"/>
                </a:solidFill>
                <a:latin typeface="Courier New" charset="0"/>
              </a:rPr>
            </a:br>
            <a:r>
              <a:rPr lang="en-US" sz="2000">
                <a:solidFill>
                  <a:srgbClr val="009900"/>
                </a:solidFill>
                <a:latin typeface="Courier New" charset="0"/>
              </a:rPr>
              <a:t>  (Flight*) malloc(sizeof(Flight) * airbornePlanes);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if (</a:t>
            </a:r>
            <a:r>
              <a:rPr lang="en-US" sz="2000">
                <a:solidFill>
                  <a:srgbClr val="009900"/>
                </a:solidFill>
                <a:latin typeface="Courier New" charset="0"/>
              </a:rPr>
              <a:t>planes == NULL</a:t>
            </a:r>
            <a:r>
              <a:rPr lang="en-US" sz="2000">
                <a:latin typeface="Courier New" charset="0"/>
              </a:rPr>
              <a:t>) {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printf(</a:t>
            </a:r>
            <a:r>
              <a:rPr lang="ja-JP" altLang="en-US" sz="2000">
                <a:latin typeface="Arial"/>
              </a:rPr>
              <a:t>“</a:t>
            </a:r>
            <a:r>
              <a:rPr lang="en-US" sz="2000">
                <a:latin typeface="Courier New" charset="0"/>
              </a:rPr>
              <a:t>Error in allocating the data array.\n</a:t>
            </a:r>
            <a:r>
              <a:rPr lang="ja-JP" altLang="en-US" sz="2000">
                <a:latin typeface="Arial"/>
              </a:rPr>
              <a:t>”</a:t>
            </a:r>
            <a:r>
              <a:rPr lang="en-US" sz="2000">
                <a:latin typeface="Courier New" charset="0"/>
              </a:rPr>
              <a:t>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...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}</a:t>
            </a:r>
            <a:br>
              <a:rPr lang="en-US" sz="2000">
                <a:latin typeface="Courier New" charset="0"/>
              </a:rPr>
            </a:br>
            <a:r>
              <a:rPr lang="en-US" sz="2000">
                <a:solidFill>
                  <a:srgbClr val="009900"/>
                </a:solidFill>
                <a:latin typeface="Courier New" charset="0"/>
              </a:rPr>
              <a:t>planes[0].altitude = ...</a:t>
            </a:r>
          </a:p>
        </p:txBody>
      </p:sp>
      <p:sp>
        <p:nvSpPr>
          <p:cNvPr id="306180" name="Text Box 4"/>
          <p:cNvSpPr txBox="1">
            <a:spLocks noChangeArrowheads="1"/>
          </p:cNvSpPr>
          <p:nvPr/>
        </p:nvSpPr>
        <p:spPr bwMode="auto">
          <a:xfrm>
            <a:off x="4724400" y="4419600"/>
            <a:ext cx="2578100" cy="711200"/>
          </a:xfrm>
          <a:prstGeom prst="rect">
            <a:avLst/>
          </a:prstGeom>
          <a:noFill/>
          <a:ln w="9525">
            <a:solidFill>
              <a:srgbClr val="CE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>
                <a:solidFill>
                  <a:srgbClr val="CE0000"/>
                </a:solidFill>
              </a:rPr>
              <a:t>If allocation fails,</a:t>
            </a:r>
            <a:br>
              <a:rPr lang="en-US" sz="2000">
                <a:solidFill>
                  <a:srgbClr val="CE0000"/>
                </a:solidFill>
              </a:rPr>
            </a:br>
            <a:r>
              <a:rPr lang="en-US" sz="2000">
                <a:solidFill>
                  <a:srgbClr val="CE0000"/>
                </a:solidFill>
              </a:rPr>
              <a:t>malloc returns NULL.</a:t>
            </a:r>
          </a:p>
        </p:txBody>
      </p:sp>
      <p:sp>
        <p:nvSpPr>
          <p:cNvPr id="306181" name="Text Box 5"/>
          <p:cNvSpPr txBox="1">
            <a:spLocks noChangeArrowheads="1"/>
          </p:cNvSpPr>
          <p:nvPr/>
        </p:nvSpPr>
        <p:spPr bwMode="auto">
          <a:xfrm>
            <a:off x="1143000" y="5791200"/>
            <a:ext cx="3436938" cy="711200"/>
          </a:xfrm>
          <a:prstGeom prst="rect">
            <a:avLst/>
          </a:prstGeom>
          <a:noFill/>
          <a:ln w="9525">
            <a:solidFill>
              <a:srgbClr val="CE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>
                <a:solidFill>
                  <a:srgbClr val="CE0000"/>
                </a:solidFill>
              </a:rPr>
              <a:t>Note: Can use array notation</a:t>
            </a:r>
            <a:br>
              <a:rPr lang="en-US" sz="2000">
                <a:solidFill>
                  <a:srgbClr val="CE0000"/>
                </a:solidFill>
              </a:rPr>
            </a:br>
            <a:r>
              <a:rPr lang="en-US" sz="2000">
                <a:solidFill>
                  <a:srgbClr val="CE0000"/>
                </a:solidFill>
              </a:rPr>
              <a:t>or pointer notation.</a:t>
            </a:r>
          </a:p>
        </p:txBody>
      </p:sp>
      <p:sp>
        <p:nvSpPr>
          <p:cNvPr id="306182" name="Line 6"/>
          <p:cNvSpPr>
            <a:spLocks noChangeShapeType="1"/>
          </p:cNvSpPr>
          <p:nvPr/>
        </p:nvSpPr>
        <p:spPr bwMode="auto">
          <a:xfrm flipH="1" flipV="1">
            <a:off x="2590800" y="3886200"/>
            <a:ext cx="2133600" cy="914400"/>
          </a:xfrm>
          <a:prstGeom prst="line">
            <a:avLst/>
          </a:prstGeom>
          <a:noFill/>
          <a:ln w="28575">
            <a:solidFill>
              <a:srgbClr val="CE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6183" name="Line 7"/>
          <p:cNvSpPr>
            <a:spLocks noChangeShapeType="1"/>
          </p:cNvSpPr>
          <p:nvPr/>
        </p:nvSpPr>
        <p:spPr bwMode="auto">
          <a:xfrm flipH="1" flipV="1">
            <a:off x="990600" y="5181600"/>
            <a:ext cx="609600" cy="609600"/>
          </a:xfrm>
          <a:prstGeom prst="line">
            <a:avLst/>
          </a:prstGeom>
          <a:noFill/>
          <a:ln w="28575">
            <a:solidFill>
              <a:srgbClr val="CE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1314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19-</a:t>
            </a:r>
            <a:fld id="{32DD6D10-5875-3747-BB94-A309A8BA1D01}" type="slidenum">
              <a:rPr lang="en-US"/>
              <a:pPr/>
              <a:t>58</a:t>
            </a:fld>
            <a:endParaRPr lang="en-US"/>
          </a:p>
        </p:txBody>
      </p:sp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and </a:t>
            </a:r>
            <a:r>
              <a:rPr lang="en-US" dirty="0" err="1"/>
              <a:t>Calloc</a:t>
            </a:r>
            <a:endParaRPr lang="en-US" dirty="0"/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Once the data is no longer needed,</a:t>
            </a:r>
            <a:br>
              <a:rPr lang="en-US" sz="2000" dirty="0"/>
            </a:br>
            <a:r>
              <a:rPr lang="en-US" sz="2000" dirty="0"/>
              <a:t>it should be released back into the heap for later use.</a:t>
            </a:r>
          </a:p>
          <a:p>
            <a:endParaRPr lang="en-US" dirty="0"/>
          </a:p>
          <a:p>
            <a:r>
              <a:rPr lang="en-US" sz="2000" dirty="0"/>
              <a:t>This is done using the </a:t>
            </a:r>
            <a:r>
              <a:rPr lang="en-US" sz="2000" dirty="0">
                <a:solidFill>
                  <a:srgbClr val="CE0000"/>
                </a:solidFill>
              </a:rPr>
              <a:t>free</a:t>
            </a:r>
            <a:r>
              <a:rPr lang="en-US" sz="2000" dirty="0"/>
              <a:t> function,</a:t>
            </a:r>
            <a:br>
              <a:rPr lang="en-US" sz="2000" dirty="0"/>
            </a:br>
            <a:r>
              <a:rPr lang="en-US" sz="2000" dirty="0"/>
              <a:t>passing it the same address that was returned by </a:t>
            </a:r>
            <a:r>
              <a:rPr lang="en-US" sz="2000" dirty="0" err="1"/>
              <a:t>malloc</a:t>
            </a:r>
            <a:r>
              <a:rPr lang="en-US" sz="2000" dirty="0"/>
              <a:t>.</a:t>
            </a:r>
          </a:p>
          <a:p>
            <a:r>
              <a:rPr lang="en-US" dirty="0">
                <a:latin typeface="Courier New" charset="0"/>
              </a:rPr>
              <a:t>   </a:t>
            </a:r>
            <a:r>
              <a:rPr lang="en-US" dirty="0">
                <a:solidFill>
                  <a:srgbClr val="009900"/>
                </a:solidFill>
                <a:latin typeface="Courier New" charset="0"/>
              </a:rPr>
              <a:t>void free(void*);</a:t>
            </a:r>
            <a:endParaRPr lang="en-US" dirty="0">
              <a:latin typeface="Courier New" charset="0"/>
            </a:endParaRPr>
          </a:p>
          <a:p>
            <a:r>
              <a:rPr lang="en-US" sz="2000" dirty="0"/>
              <a:t>If allocated data is not freed, the program might run out of</a:t>
            </a:r>
            <a:br>
              <a:rPr lang="en-US" sz="2000" dirty="0"/>
            </a:br>
            <a:r>
              <a:rPr lang="en-US" sz="2000" dirty="0"/>
              <a:t>heap memory and be unable to continue.</a:t>
            </a:r>
          </a:p>
          <a:p>
            <a:endParaRPr lang="en-US" sz="2000" dirty="0"/>
          </a:p>
          <a:p>
            <a:r>
              <a:rPr lang="en-US" sz="2000" dirty="0"/>
              <a:t>Sometimes we prefer to initialize allocated memory to</a:t>
            </a:r>
          </a:p>
          <a:p>
            <a:r>
              <a:rPr lang="en-US" sz="2000" dirty="0"/>
              <a:t>zeros, </a:t>
            </a:r>
            <a:r>
              <a:rPr lang="en-US" sz="2000" dirty="0" err="1">
                <a:solidFill>
                  <a:srgbClr val="0000FF"/>
                </a:solidFill>
              </a:rPr>
              <a:t>calloc</a:t>
            </a:r>
            <a:r>
              <a:rPr lang="en-US" sz="2000" dirty="0"/>
              <a:t> function does this:</a:t>
            </a:r>
          </a:p>
          <a:p>
            <a:r>
              <a:rPr lang="en-US" sz="2000" dirty="0"/>
              <a:t>	</a:t>
            </a:r>
            <a:r>
              <a:rPr lang="en-US" sz="2000" dirty="0">
                <a:solidFill>
                  <a:srgbClr val="009900"/>
                </a:solidFill>
                <a:latin typeface="Courier New"/>
                <a:cs typeface="Courier New"/>
              </a:rPr>
              <a:t>void *</a:t>
            </a:r>
            <a:r>
              <a:rPr lang="en-US" sz="2000" dirty="0" err="1">
                <a:solidFill>
                  <a:srgbClr val="009900"/>
                </a:solidFill>
                <a:latin typeface="Courier New"/>
                <a:cs typeface="Courier New"/>
              </a:rPr>
              <a:t>calloc</a:t>
            </a:r>
            <a:r>
              <a:rPr lang="en-US" sz="2000" dirty="0">
                <a:solidFill>
                  <a:srgbClr val="009900"/>
                </a:solidFill>
                <a:latin typeface="Courier New"/>
                <a:cs typeface="Courier New"/>
              </a:rPr>
              <a:t>(</a:t>
            </a:r>
            <a:r>
              <a:rPr lang="en-US" sz="2000" dirty="0" err="1">
                <a:solidFill>
                  <a:srgbClr val="009900"/>
                </a:solidFill>
                <a:latin typeface="Courier New"/>
                <a:cs typeface="Courier New"/>
              </a:rPr>
              <a:t>size_t</a:t>
            </a:r>
            <a:r>
              <a:rPr lang="en-US" sz="2000" dirty="0">
                <a:solidFill>
                  <a:srgbClr val="009900"/>
                </a:solidFill>
                <a:latin typeface="Courier New"/>
                <a:cs typeface="Courier New"/>
              </a:rPr>
              <a:t> count, </a:t>
            </a:r>
            <a:r>
              <a:rPr lang="en-US" sz="2000" dirty="0" err="1">
                <a:solidFill>
                  <a:srgbClr val="009900"/>
                </a:solidFill>
                <a:latin typeface="Courier New"/>
                <a:cs typeface="Courier New"/>
              </a:rPr>
              <a:t>size_t</a:t>
            </a:r>
            <a:r>
              <a:rPr lang="en-US" sz="2000" dirty="0">
                <a:solidFill>
                  <a:srgbClr val="009900"/>
                </a:solidFill>
                <a:latin typeface="Courier New"/>
                <a:cs typeface="Courier New"/>
              </a:rPr>
              <a:t> size);</a:t>
            </a:r>
          </a:p>
        </p:txBody>
      </p:sp>
    </p:spTree>
    <p:extLst>
      <p:ext uri="{BB962C8B-B14F-4D97-AF65-F5344CB8AC3E}">
        <p14:creationId xmlns:p14="http://schemas.microsoft.com/office/powerpoint/2010/main" val="360567691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19-</a:t>
            </a:r>
            <a:fld id="{9D140F5D-A7CD-B448-AE09-3B36D01E24DA}" type="slidenum">
              <a:rPr lang="en-US"/>
              <a:pPr/>
              <a:t>59</a:t>
            </a:fld>
            <a:endParaRPr lang="en-US"/>
          </a:p>
        </p:txBody>
      </p:sp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Linked List Data Structure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</a:t>
            </a:r>
            <a:r>
              <a:rPr lang="en-US">
                <a:solidFill>
                  <a:srgbClr val="CE0000"/>
                </a:solidFill>
              </a:rPr>
              <a:t>linked list</a:t>
            </a:r>
            <a:r>
              <a:rPr lang="en-US"/>
              <a:t> is an ordered collection of </a:t>
            </a:r>
            <a:r>
              <a:rPr lang="en-US">
                <a:solidFill>
                  <a:srgbClr val="CE0000"/>
                </a:solidFill>
              </a:rPr>
              <a:t>nodes</a:t>
            </a:r>
            <a:r>
              <a:rPr lang="en-US"/>
              <a:t>,</a:t>
            </a:r>
            <a:br>
              <a:rPr lang="en-US"/>
            </a:br>
            <a:r>
              <a:rPr lang="en-US"/>
              <a:t>each of which contains some data,</a:t>
            </a:r>
            <a:br>
              <a:rPr lang="en-US"/>
            </a:br>
            <a:r>
              <a:rPr lang="en-US"/>
              <a:t>connected using </a:t>
            </a:r>
            <a:r>
              <a:rPr lang="en-US">
                <a:solidFill>
                  <a:srgbClr val="CE0000"/>
                </a:solidFill>
              </a:rPr>
              <a:t>pointers</a:t>
            </a:r>
            <a:r>
              <a:rPr lang="en-US"/>
              <a:t>.</a:t>
            </a:r>
          </a:p>
          <a:p>
            <a:pPr lvl="1"/>
            <a:r>
              <a:rPr lang="en-US"/>
              <a:t>Each node points to the next node in the list.</a:t>
            </a:r>
          </a:p>
          <a:p>
            <a:pPr lvl="1"/>
            <a:r>
              <a:rPr lang="en-US"/>
              <a:t>The first node in the list is called the </a:t>
            </a:r>
            <a:r>
              <a:rPr lang="en-US">
                <a:solidFill>
                  <a:srgbClr val="CE0000"/>
                </a:solidFill>
              </a:rPr>
              <a:t>head</a:t>
            </a:r>
            <a:r>
              <a:rPr lang="en-US"/>
              <a:t>.</a:t>
            </a:r>
          </a:p>
          <a:p>
            <a:pPr lvl="1"/>
            <a:r>
              <a:rPr lang="en-US"/>
              <a:t>The last node in the list is called the </a:t>
            </a:r>
            <a:r>
              <a:rPr lang="en-US">
                <a:solidFill>
                  <a:srgbClr val="CE0000"/>
                </a:solidFill>
              </a:rPr>
              <a:t>tail</a:t>
            </a:r>
            <a:r>
              <a:rPr lang="en-US"/>
              <a:t>.</a:t>
            </a:r>
          </a:p>
        </p:txBody>
      </p:sp>
      <p:sp>
        <p:nvSpPr>
          <p:cNvPr id="307204" name="AutoShape 4"/>
          <p:cNvSpPr>
            <a:spLocks noChangeArrowheads="1"/>
          </p:cNvSpPr>
          <p:nvPr/>
        </p:nvSpPr>
        <p:spPr bwMode="auto">
          <a:xfrm>
            <a:off x="838200" y="4495800"/>
            <a:ext cx="1219200" cy="457200"/>
          </a:xfrm>
          <a:prstGeom prst="roundRect">
            <a:avLst>
              <a:gd name="adj" fmla="val 33681"/>
            </a:avLst>
          </a:prstGeom>
          <a:solidFill>
            <a:srgbClr val="FF9900">
              <a:alpha val="50000"/>
            </a:srgbClr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Node 0</a:t>
            </a:r>
          </a:p>
        </p:txBody>
      </p:sp>
      <p:sp>
        <p:nvSpPr>
          <p:cNvPr id="307205" name="AutoShape 5"/>
          <p:cNvSpPr>
            <a:spLocks noChangeArrowheads="1"/>
          </p:cNvSpPr>
          <p:nvPr/>
        </p:nvSpPr>
        <p:spPr bwMode="auto">
          <a:xfrm>
            <a:off x="2895600" y="4495800"/>
            <a:ext cx="1219200" cy="457200"/>
          </a:xfrm>
          <a:prstGeom prst="roundRect">
            <a:avLst>
              <a:gd name="adj" fmla="val 33681"/>
            </a:avLst>
          </a:prstGeom>
          <a:solidFill>
            <a:srgbClr val="FF9900">
              <a:alpha val="50000"/>
            </a:srgbClr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Node 1</a:t>
            </a:r>
          </a:p>
        </p:txBody>
      </p:sp>
      <p:sp>
        <p:nvSpPr>
          <p:cNvPr id="307206" name="AutoShape 6"/>
          <p:cNvSpPr>
            <a:spLocks noChangeArrowheads="1"/>
          </p:cNvSpPr>
          <p:nvPr/>
        </p:nvSpPr>
        <p:spPr bwMode="auto">
          <a:xfrm>
            <a:off x="4953000" y="4495800"/>
            <a:ext cx="1219200" cy="457200"/>
          </a:xfrm>
          <a:prstGeom prst="roundRect">
            <a:avLst>
              <a:gd name="adj" fmla="val 33681"/>
            </a:avLst>
          </a:prstGeom>
          <a:solidFill>
            <a:srgbClr val="FF9900">
              <a:alpha val="50000"/>
            </a:srgbClr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Node 2</a:t>
            </a:r>
          </a:p>
        </p:txBody>
      </p:sp>
      <p:cxnSp>
        <p:nvCxnSpPr>
          <p:cNvPr id="307208" name="AutoShape 8"/>
          <p:cNvCxnSpPr>
            <a:cxnSpLocks noChangeShapeType="1"/>
            <a:stCxn id="307204" idx="3"/>
            <a:endCxn id="307205" idx="1"/>
          </p:cNvCxnSpPr>
          <p:nvPr/>
        </p:nvCxnSpPr>
        <p:spPr bwMode="auto">
          <a:xfrm>
            <a:off x="2071688" y="4724400"/>
            <a:ext cx="809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7209" name="AutoShape 9"/>
          <p:cNvCxnSpPr>
            <a:cxnSpLocks noChangeShapeType="1"/>
            <a:stCxn id="307205" idx="3"/>
            <a:endCxn id="307206" idx="1"/>
          </p:cNvCxnSpPr>
          <p:nvPr/>
        </p:nvCxnSpPr>
        <p:spPr bwMode="auto">
          <a:xfrm>
            <a:off x="4129088" y="4724400"/>
            <a:ext cx="809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07211" name="Text Box 11"/>
          <p:cNvSpPr txBox="1">
            <a:spLocks noChangeArrowheads="1"/>
          </p:cNvSpPr>
          <p:nvPr/>
        </p:nvSpPr>
        <p:spPr bwMode="auto">
          <a:xfrm>
            <a:off x="6477000" y="5592763"/>
            <a:ext cx="835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/>
              <a:t>NULL</a:t>
            </a:r>
          </a:p>
        </p:txBody>
      </p:sp>
      <p:cxnSp>
        <p:nvCxnSpPr>
          <p:cNvPr id="307217" name="AutoShape 17"/>
          <p:cNvCxnSpPr>
            <a:cxnSpLocks noChangeShapeType="1"/>
            <a:stCxn id="307206" idx="3"/>
            <a:endCxn id="307211" idx="0"/>
          </p:cNvCxnSpPr>
          <p:nvPr/>
        </p:nvCxnSpPr>
        <p:spPr bwMode="auto">
          <a:xfrm>
            <a:off x="6186488" y="4724400"/>
            <a:ext cx="708025" cy="868363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184756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11-</a:t>
            </a:r>
            <a:fld id="{CB43F288-5065-324E-94AD-A055263FB083}" type="slidenum">
              <a:rPr lang="en-US"/>
              <a:pPr/>
              <a:t>6</a:t>
            </a:fld>
            <a:endParaRPr lang="en-US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86800" cy="533400"/>
          </a:xfrm>
        </p:spPr>
        <p:txBody>
          <a:bodyPr/>
          <a:lstStyle/>
          <a:p>
            <a:r>
              <a:rPr lang="en-US"/>
              <a:t>Compilation vs. Interpretation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7924800" cy="5791200"/>
          </a:xfrm>
        </p:spPr>
        <p:txBody>
          <a:bodyPr/>
          <a:lstStyle/>
          <a:p>
            <a:r>
              <a:rPr lang="en-US"/>
              <a:t>Different ways of translating high-level language</a:t>
            </a:r>
          </a:p>
          <a:p>
            <a:r>
              <a:rPr lang="en-US" i="1">
                <a:solidFill>
                  <a:srgbClr val="CE0000"/>
                </a:solidFill>
              </a:rPr>
              <a:t>Interpretation</a:t>
            </a:r>
            <a:endParaRPr lang="en-US"/>
          </a:p>
          <a:p>
            <a:pPr lvl="1"/>
            <a:r>
              <a:rPr lang="en-US"/>
              <a:t>interpreter = program that executes program statements</a:t>
            </a:r>
          </a:p>
          <a:p>
            <a:pPr lvl="1"/>
            <a:r>
              <a:rPr lang="en-US"/>
              <a:t>generally one line/command at a time</a:t>
            </a:r>
          </a:p>
          <a:p>
            <a:pPr lvl="1"/>
            <a:r>
              <a:rPr lang="en-US"/>
              <a:t>limited processing</a:t>
            </a:r>
          </a:p>
          <a:p>
            <a:pPr lvl="1"/>
            <a:r>
              <a:rPr lang="en-US"/>
              <a:t>easy to debug, make changes, view intermediate results</a:t>
            </a:r>
          </a:p>
          <a:p>
            <a:pPr lvl="1"/>
            <a:r>
              <a:rPr lang="en-US"/>
              <a:t>languages: BASIC, LISP, Perl, Java, Matlab, C-shell</a:t>
            </a:r>
          </a:p>
          <a:p>
            <a:r>
              <a:rPr lang="en-US" i="1">
                <a:solidFill>
                  <a:srgbClr val="CE0000"/>
                </a:solidFill>
              </a:rPr>
              <a:t>Compilation</a:t>
            </a:r>
            <a:endParaRPr lang="en-US"/>
          </a:p>
          <a:p>
            <a:pPr lvl="1"/>
            <a:r>
              <a:rPr lang="en-US"/>
              <a:t>translates statements into machine language</a:t>
            </a:r>
          </a:p>
          <a:p>
            <a:pPr lvl="2"/>
            <a:r>
              <a:rPr lang="en-US"/>
              <a:t>does not execute, but creates executable program</a:t>
            </a:r>
          </a:p>
          <a:p>
            <a:pPr lvl="1"/>
            <a:r>
              <a:rPr lang="en-US"/>
              <a:t>performs optimization over multiple statements</a:t>
            </a:r>
          </a:p>
          <a:p>
            <a:pPr lvl="1"/>
            <a:r>
              <a:rPr lang="en-US"/>
              <a:t>change requires recompilation</a:t>
            </a:r>
          </a:p>
          <a:p>
            <a:pPr lvl="2"/>
            <a:r>
              <a:rPr lang="en-US"/>
              <a:t>can be harder to debug, since executed code may be different</a:t>
            </a:r>
          </a:p>
          <a:p>
            <a:pPr lvl="1"/>
            <a:r>
              <a:rPr lang="en-US"/>
              <a:t>languages: C, C++, Fortran, Pascal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19-</a:t>
            </a:r>
            <a:fld id="{693F4D23-9596-9743-813D-CA2DDC29C347}" type="slidenum">
              <a:rPr lang="en-US"/>
              <a:pPr/>
              <a:t>60</a:t>
            </a:fld>
            <a:endParaRPr lang="en-US"/>
          </a:p>
        </p:txBody>
      </p:sp>
      <p:sp>
        <p:nvSpPr>
          <p:cNvPr id="308226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Linked List vs. Array</a:t>
            </a:r>
          </a:p>
        </p:txBody>
      </p:sp>
      <p:sp>
        <p:nvSpPr>
          <p:cNvPr id="308227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linked list can only be accessed </a:t>
            </a:r>
            <a:r>
              <a:rPr lang="en-US">
                <a:solidFill>
                  <a:srgbClr val="CE0000"/>
                </a:solidFill>
              </a:rPr>
              <a:t>sequentially</a:t>
            </a:r>
            <a:r>
              <a:rPr lang="en-US"/>
              <a:t>.</a:t>
            </a:r>
          </a:p>
          <a:p>
            <a:r>
              <a:rPr lang="en-US"/>
              <a:t>To find the 5</a:t>
            </a:r>
            <a:r>
              <a:rPr lang="en-US" baseline="30000"/>
              <a:t>th</a:t>
            </a:r>
            <a:r>
              <a:rPr lang="en-US"/>
              <a:t> element, for instance,</a:t>
            </a:r>
            <a:br>
              <a:rPr lang="en-US"/>
            </a:br>
            <a:r>
              <a:rPr lang="en-US"/>
              <a:t>you must start from the head and follow the links</a:t>
            </a:r>
            <a:br>
              <a:rPr lang="en-US"/>
            </a:br>
            <a:r>
              <a:rPr lang="en-US"/>
              <a:t>through four other nodes.</a:t>
            </a:r>
          </a:p>
          <a:p>
            <a:r>
              <a:rPr lang="en-US">
                <a:solidFill>
                  <a:srgbClr val="CE0000"/>
                </a:solidFill>
              </a:rPr>
              <a:t>Advantages of linked list:</a:t>
            </a:r>
          </a:p>
          <a:p>
            <a:pPr lvl="1"/>
            <a:r>
              <a:rPr lang="en-US"/>
              <a:t>Dynamic size</a:t>
            </a:r>
          </a:p>
          <a:p>
            <a:pPr lvl="1"/>
            <a:r>
              <a:rPr lang="en-US"/>
              <a:t>Easy to add additional nodes as needed</a:t>
            </a:r>
          </a:p>
          <a:p>
            <a:pPr lvl="1"/>
            <a:r>
              <a:rPr lang="en-US"/>
              <a:t>Easy to add or remove nodes from the middle of the list</a:t>
            </a:r>
            <a:br>
              <a:rPr lang="en-US"/>
            </a:br>
            <a:r>
              <a:rPr lang="en-US"/>
              <a:t>(just add or redirect links)</a:t>
            </a:r>
          </a:p>
          <a:p>
            <a:r>
              <a:rPr lang="en-US">
                <a:solidFill>
                  <a:srgbClr val="CE0000"/>
                </a:solidFill>
              </a:rPr>
              <a:t>Advantage of array:</a:t>
            </a:r>
          </a:p>
          <a:p>
            <a:pPr lvl="1"/>
            <a:r>
              <a:rPr lang="en-US"/>
              <a:t>Can easily and quickly access arbitrary elements</a:t>
            </a:r>
          </a:p>
        </p:txBody>
      </p:sp>
    </p:spTree>
    <p:extLst>
      <p:ext uri="{BB962C8B-B14F-4D97-AF65-F5344CB8AC3E}">
        <p14:creationId xmlns:p14="http://schemas.microsoft.com/office/powerpoint/2010/main" val="185564042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05200" y="2286000"/>
            <a:ext cx="5638800" cy="2133600"/>
          </a:xfrm>
        </p:spPr>
        <p:txBody>
          <a:bodyPr/>
          <a:lstStyle/>
          <a:p>
            <a:r>
              <a:rPr lang="en-US" altLang="en-US" sz="4800"/>
              <a:t>Chapter 18</a:t>
            </a:r>
            <a:br>
              <a:rPr lang="en-US" altLang="en-US" sz="4800"/>
            </a:br>
            <a:r>
              <a:rPr lang="en-US" altLang="en-US" sz="4800" b="0"/>
              <a:t>I/O in C</a:t>
            </a:r>
            <a:endParaRPr lang="en-US" altLang="en-US" sz="4800"/>
          </a:p>
        </p:txBody>
      </p:sp>
    </p:spTree>
    <p:extLst>
      <p:ext uri="{BB962C8B-B14F-4D97-AF65-F5344CB8AC3E}">
        <p14:creationId xmlns:p14="http://schemas.microsoft.com/office/powerpoint/2010/main" val="314255630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18-</a:t>
            </a:r>
            <a:fld id="{FE45E53B-F712-4430-BC64-4E5CC9431B3A}" type="slidenum">
              <a:rPr lang="en-US" altLang="en-US"/>
              <a:pPr/>
              <a:t>62</a:t>
            </a:fld>
            <a:endParaRPr lang="en-US" altLang="en-US"/>
          </a:p>
        </p:txBody>
      </p:sp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Standard C Library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/>
              <a:t>I/O commands are not included as part of the C language.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/>
              <a:t>Instead, they are part of the </a:t>
            </a:r>
            <a:r>
              <a:rPr lang="en-US" altLang="en-US" dirty="0">
                <a:solidFill>
                  <a:srgbClr val="CE0000"/>
                </a:solidFill>
              </a:rPr>
              <a:t>Standard C Library</a:t>
            </a:r>
            <a:r>
              <a:rPr lang="en-US" altLang="en-US" dirty="0"/>
              <a:t>.</a:t>
            </a:r>
          </a:p>
          <a:p>
            <a:pPr lvl="1"/>
            <a:r>
              <a:rPr lang="en-US" altLang="en-US" dirty="0"/>
              <a:t>A collection of functions and macros</a:t>
            </a:r>
            <a:br>
              <a:rPr lang="en-US" altLang="en-US" dirty="0"/>
            </a:br>
            <a:r>
              <a:rPr lang="en-US" altLang="en-US" dirty="0"/>
              <a:t>that must be implemented by any ANSI standard implementation.</a:t>
            </a:r>
          </a:p>
          <a:p>
            <a:pPr lvl="1"/>
            <a:r>
              <a:rPr lang="en-US" altLang="en-US" dirty="0"/>
              <a:t>Automatically linked with every executable.</a:t>
            </a:r>
          </a:p>
          <a:p>
            <a:pPr lvl="1"/>
            <a:r>
              <a:rPr lang="en-US" altLang="en-US" dirty="0"/>
              <a:t>Implementation depends on processor, operating system, etc.,</a:t>
            </a:r>
            <a:br>
              <a:rPr lang="en-US" altLang="en-US" dirty="0"/>
            </a:br>
            <a:r>
              <a:rPr lang="en-US" altLang="en-US" dirty="0"/>
              <a:t>but interface is standard.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/>
              <a:t>Since they are not part of the language, </a:t>
            </a:r>
            <a:br>
              <a:rPr lang="en-US" altLang="en-US" dirty="0"/>
            </a:br>
            <a:r>
              <a:rPr lang="en-US" altLang="en-US" dirty="0"/>
              <a:t>compiler must be told about function interfaces.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/>
              <a:t>Standard </a:t>
            </a:r>
            <a:r>
              <a:rPr lang="en-US" altLang="en-US" dirty="0">
                <a:solidFill>
                  <a:srgbClr val="CE0000"/>
                </a:solidFill>
              </a:rPr>
              <a:t>header files</a:t>
            </a:r>
            <a:r>
              <a:rPr lang="en-US" altLang="en-US" dirty="0"/>
              <a:t> are provided,</a:t>
            </a:r>
            <a:br>
              <a:rPr lang="en-US" altLang="en-US" dirty="0"/>
            </a:br>
            <a:r>
              <a:rPr lang="en-US" altLang="en-US" dirty="0"/>
              <a:t>which contain declarations of functions, variables, etc.</a:t>
            </a:r>
          </a:p>
        </p:txBody>
      </p:sp>
    </p:spTree>
    <p:extLst>
      <p:ext uri="{BB962C8B-B14F-4D97-AF65-F5344CB8AC3E}">
        <p14:creationId xmlns:p14="http://schemas.microsoft.com/office/powerpoint/2010/main" val="226872211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18-</a:t>
            </a:r>
            <a:fld id="{C632CCD6-9AD0-4BF6-9EDC-EBB3357BBE0F}" type="slidenum">
              <a:rPr lang="en-US" altLang="en-US"/>
              <a:pPr/>
              <a:t>63</a:t>
            </a:fld>
            <a:endParaRPr lang="en-US" altLang="en-US"/>
          </a:p>
        </p:txBody>
      </p:sp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Basic I/O Functions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1828800" algn="l"/>
              </a:tabLst>
            </a:pPr>
            <a:r>
              <a:rPr lang="en-US" altLang="en-US"/>
              <a:t>The standard I/O functions are declared in the</a:t>
            </a:r>
            <a:br>
              <a:rPr lang="en-US" altLang="en-US"/>
            </a:br>
            <a:r>
              <a:rPr lang="en-US" altLang="en-US">
                <a:solidFill>
                  <a:srgbClr val="009900"/>
                </a:solidFill>
              </a:rPr>
              <a:t>&lt;stdio.h&gt;</a:t>
            </a:r>
            <a:r>
              <a:rPr lang="en-US" altLang="en-US"/>
              <a:t> header file.</a:t>
            </a:r>
          </a:p>
          <a:p>
            <a:pPr>
              <a:tabLst>
                <a:tab pos="1828800" algn="l"/>
              </a:tabLst>
            </a:pPr>
            <a:endParaRPr lang="en-US" altLang="en-US"/>
          </a:p>
          <a:p>
            <a:pPr>
              <a:tabLst>
                <a:tab pos="1828800" algn="l"/>
              </a:tabLst>
            </a:pPr>
            <a:r>
              <a:rPr lang="en-US" altLang="en-US" i="1">
                <a:solidFill>
                  <a:srgbClr val="CE0000"/>
                </a:solidFill>
              </a:rPr>
              <a:t>Function</a:t>
            </a:r>
            <a:r>
              <a:rPr lang="en-US" altLang="en-US"/>
              <a:t>	</a:t>
            </a:r>
            <a:r>
              <a:rPr lang="en-US" altLang="en-US" i="1">
                <a:solidFill>
                  <a:srgbClr val="CE0000"/>
                </a:solidFill>
              </a:rPr>
              <a:t>Description</a:t>
            </a:r>
            <a:endParaRPr lang="en-US" altLang="en-US"/>
          </a:p>
          <a:p>
            <a:pPr>
              <a:tabLst>
                <a:tab pos="1828800" algn="l"/>
              </a:tabLst>
            </a:pPr>
            <a:r>
              <a:rPr lang="en-US" altLang="en-US">
                <a:solidFill>
                  <a:schemeClr val="accent2"/>
                </a:solidFill>
                <a:latin typeface="Courier New" panose="02070309020205020404" pitchFamily="49" charset="0"/>
              </a:rPr>
              <a:t>putchar</a:t>
            </a:r>
            <a:r>
              <a:rPr lang="en-US" altLang="en-US"/>
              <a:t>	Displays an ASCII character to the screen.</a:t>
            </a:r>
          </a:p>
          <a:p>
            <a:pPr>
              <a:tabLst>
                <a:tab pos="1828800" algn="l"/>
              </a:tabLst>
            </a:pPr>
            <a:r>
              <a:rPr lang="en-US" altLang="en-US">
                <a:solidFill>
                  <a:schemeClr val="accent2"/>
                </a:solidFill>
                <a:latin typeface="Courier New" panose="02070309020205020404" pitchFamily="49" charset="0"/>
              </a:rPr>
              <a:t>getchar</a:t>
            </a:r>
            <a:r>
              <a:rPr lang="en-US" altLang="en-US"/>
              <a:t>	Reads an ASCII character from the keyboard.</a:t>
            </a:r>
          </a:p>
          <a:p>
            <a:pPr>
              <a:tabLst>
                <a:tab pos="1828800" algn="l"/>
              </a:tabLst>
            </a:pPr>
            <a:r>
              <a:rPr lang="en-US" altLang="en-US">
                <a:solidFill>
                  <a:schemeClr val="accent2"/>
                </a:solidFill>
                <a:latin typeface="Courier New" panose="02070309020205020404" pitchFamily="49" charset="0"/>
              </a:rPr>
              <a:t>printf</a:t>
            </a:r>
            <a:r>
              <a:rPr lang="en-US" altLang="en-US"/>
              <a:t>	Displays a formatted string,</a:t>
            </a:r>
          </a:p>
          <a:p>
            <a:pPr>
              <a:tabLst>
                <a:tab pos="1828800" algn="l"/>
              </a:tabLst>
            </a:pPr>
            <a:r>
              <a:rPr lang="en-US" altLang="en-US">
                <a:solidFill>
                  <a:schemeClr val="accent2"/>
                </a:solidFill>
                <a:latin typeface="Courier New" panose="02070309020205020404" pitchFamily="49" charset="0"/>
              </a:rPr>
              <a:t>scanf</a:t>
            </a:r>
            <a:r>
              <a:rPr lang="en-US" altLang="en-US"/>
              <a:t>	Reads a formatted string.</a:t>
            </a:r>
          </a:p>
          <a:p>
            <a:pPr>
              <a:tabLst>
                <a:tab pos="1828800" algn="l"/>
              </a:tabLst>
            </a:pPr>
            <a:r>
              <a:rPr lang="en-US" altLang="en-US">
                <a:solidFill>
                  <a:schemeClr val="accent2"/>
                </a:solidFill>
                <a:latin typeface="Courier New" panose="02070309020205020404" pitchFamily="49" charset="0"/>
              </a:rPr>
              <a:t>fopen</a:t>
            </a:r>
            <a:r>
              <a:rPr lang="en-US" altLang="en-US"/>
              <a:t>	Open/create a file for I/O.</a:t>
            </a:r>
          </a:p>
          <a:p>
            <a:pPr>
              <a:tabLst>
                <a:tab pos="1828800" algn="l"/>
              </a:tabLst>
            </a:pPr>
            <a:r>
              <a:rPr lang="en-US" altLang="en-US">
                <a:solidFill>
                  <a:schemeClr val="accent2"/>
                </a:solidFill>
                <a:latin typeface="Courier New" panose="02070309020205020404" pitchFamily="49" charset="0"/>
              </a:rPr>
              <a:t>fprintf</a:t>
            </a:r>
            <a:r>
              <a:rPr lang="en-US" altLang="en-US"/>
              <a:t>	Writes a formatted string to a file.</a:t>
            </a:r>
          </a:p>
          <a:p>
            <a:pPr>
              <a:tabLst>
                <a:tab pos="1828800" algn="l"/>
              </a:tabLst>
            </a:pPr>
            <a:r>
              <a:rPr lang="en-US" altLang="en-US">
                <a:solidFill>
                  <a:schemeClr val="accent2"/>
                </a:solidFill>
                <a:latin typeface="Courier New" panose="02070309020205020404" pitchFamily="49" charset="0"/>
              </a:rPr>
              <a:t>fscanf</a:t>
            </a:r>
            <a:r>
              <a:rPr lang="en-US" altLang="en-US"/>
              <a:t>	Reads a formatted string from a file.	</a:t>
            </a:r>
          </a:p>
        </p:txBody>
      </p:sp>
    </p:spTree>
    <p:extLst>
      <p:ext uri="{BB962C8B-B14F-4D97-AF65-F5344CB8AC3E}">
        <p14:creationId xmlns:p14="http://schemas.microsoft.com/office/powerpoint/2010/main" val="215639847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br>
              <a:rPr lang="en-US" altLang="en-US" dirty="0"/>
            </a:br>
            <a:r>
              <a:rPr lang="en-US" altLang="en-US" b="0" dirty="0"/>
              <a:t>Recursion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2261638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17-</a:t>
            </a:r>
            <a:fld id="{4740F13D-E3F0-42F7-8080-954B929177FE}" type="slidenum">
              <a:rPr lang="en-US" altLang="en-US"/>
              <a:pPr/>
              <a:t>65</a:t>
            </a:fld>
            <a:endParaRPr lang="en-US" altLang="en-US"/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3962400" y="3124200"/>
          <a:ext cx="49371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3" imgW="495000" imgH="914400" progId="Equation.3">
                  <p:embed/>
                </p:oleObj>
              </mc:Choice>
              <mc:Fallback>
                <p:oleObj name="Equation" r:id="rId3" imgW="495000" imgH="914400" progId="Equation.3">
                  <p:embed/>
                  <p:pic>
                    <p:nvPicPr>
                      <p:cNvPr id="1536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124200"/>
                        <a:ext cx="493713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28600" y="4038600"/>
            <a:ext cx="3257550" cy="132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000" b="1">
                <a:solidFill>
                  <a:schemeClr val="accent2"/>
                </a:solidFill>
              </a:rPr>
              <a:t>Mathematical Definition:</a:t>
            </a:r>
          </a:p>
          <a:p>
            <a:pPr algn="l"/>
            <a:r>
              <a:rPr lang="en-US" altLang="en-US" sz="2000" b="1"/>
              <a:t>RunningSum(1) = 1</a:t>
            </a:r>
            <a:br>
              <a:rPr lang="en-US" altLang="en-US" sz="2000" b="1"/>
            </a:br>
            <a:r>
              <a:rPr lang="en-US" altLang="en-US" sz="2000" b="1"/>
              <a:t>RunningSum(n) = </a:t>
            </a:r>
            <a:br>
              <a:rPr lang="en-US" altLang="en-US" sz="2000" b="1"/>
            </a:br>
            <a:r>
              <a:rPr lang="en-US" altLang="en-US" sz="2000" b="1"/>
              <a:t>       n + RunningSum(n-1)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657600" y="4038600"/>
            <a:ext cx="4918075" cy="223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000" b="1">
                <a:solidFill>
                  <a:schemeClr val="accent2"/>
                </a:solidFill>
              </a:rPr>
              <a:t>Recursive Function:</a:t>
            </a:r>
            <a:endParaRPr lang="en-US" altLang="en-US" sz="2000" b="1"/>
          </a:p>
          <a:p>
            <a:pPr algn="l"/>
            <a:r>
              <a:rPr lang="en-US" altLang="en-US" sz="2000" b="1">
                <a:latin typeface="Courier New" panose="02070309020205020404" pitchFamily="49" charset="0"/>
              </a:rPr>
              <a:t>int RunningSum(int n) {</a:t>
            </a:r>
            <a:br>
              <a:rPr lang="en-US" altLang="en-US" sz="2000" b="1">
                <a:latin typeface="Courier New" panose="02070309020205020404" pitchFamily="49" charset="0"/>
              </a:rPr>
            </a:br>
            <a:r>
              <a:rPr lang="en-US" altLang="en-US" sz="2000" b="1">
                <a:latin typeface="Courier New" panose="02070309020205020404" pitchFamily="49" charset="0"/>
              </a:rPr>
              <a:t>  if (n == 1)</a:t>
            </a:r>
            <a:br>
              <a:rPr lang="en-US" altLang="en-US" sz="2000" b="1">
                <a:latin typeface="Courier New" panose="02070309020205020404" pitchFamily="49" charset="0"/>
              </a:rPr>
            </a:br>
            <a:r>
              <a:rPr lang="en-US" altLang="en-US" sz="2000" b="1">
                <a:latin typeface="Courier New" panose="02070309020205020404" pitchFamily="49" charset="0"/>
              </a:rPr>
              <a:t>    return 1;</a:t>
            </a:r>
            <a:br>
              <a:rPr lang="en-US" altLang="en-US" sz="2000" b="1">
                <a:latin typeface="Courier New" panose="02070309020205020404" pitchFamily="49" charset="0"/>
              </a:rPr>
            </a:br>
            <a:r>
              <a:rPr lang="en-US" altLang="en-US" sz="2000" b="1">
                <a:latin typeface="Courier New" panose="02070309020205020404" pitchFamily="49" charset="0"/>
              </a:rPr>
              <a:t>  else</a:t>
            </a:r>
            <a:br>
              <a:rPr lang="en-US" altLang="en-US" sz="2000" b="1">
                <a:latin typeface="Courier New" panose="02070309020205020404" pitchFamily="49" charset="0"/>
              </a:rPr>
            </a:br>
            <a:r>
              <a:rPr lang="en-US" altLang="en-US" sz="2000" b="1">
                <a:latin typeface="Courier New" panose="02070309020205020404" pitchFamily="49" charset="0"/>
              </a:rPr>
              <a:t>    return n + RunningSum(n-1);</a:t>
            </a:r>
            <a:br>
              <a:rPr lang="en-US" altLang="en-US" sz="2000" b="1">
                <a:latin typeface="Courier New" panose="02070309020205020404" pitchFamily="49" charset="0"/>
              </a:rPr>
            </a:br>
            <a:r>
              <a:rPr lang="en-US" altLang="en-US" sz="2000" b="1">
                <a:latin typeface="Courier New" panose="02070309020205020404" pitchFamily="49" charset="0"/>
              </a:rPr>
              <a:t>}</a:t>
            </a:r>
            <a:endParaRPr lang="en-US" altLang="en-US" sz="2000" b="1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Recursion?</a:t>
            </a: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</a:t>
            </a:r>
            <a:r>
              <a:rPr lang="en-US" altLang="en-US">
                <a:solidFill>
                  <a:srgbClr val="CC0000"/>
                </a:solidFill>
              </a:rPr>
              <a:t>recursive function</a:t>
            </a:r>
            <a:r>
              <a:rPr lang="en-US" altLang="en-US"/>
              <a:t> is one that solves its task</a:t>
            </a:r>
            <a:br>
              <a:rPr lang="en-US" altLang="en-US"/>
            </a:br>
            <a:r>
              <a:rPr lang="en-US" altLang="en-US"/>
              <a:t>by </a:t>
            </a:r>
            <a:r>
              <a:rPr lang="en-US" altLang="en-US">
                <a:solidFill>
                  <a:srgbClr val="CC0000"/>
                </a:solidFill>
              </a:rPr>
              <a:t>calling</a:t>
            </a:r>
            <a:r>
              <a:rPr lang="en-US" altLang="en-US"/>
              <a:t> </a:t>
            </a:r>
            <a:r>
              <a:rPr lang="en-US" altLang="en-US">
                <a:solidFill>
                  <a:srgbClr val="CC0000"/>
                </a:solidFill>
              </a:rPr>
              <a:t>itself</a:t>
            </a:r>
            <a:r>
              <a:rPr lang="en-US" altLang="en-US"/>
              <a:t> on smaller pieces of data.</a:t>
            </a:r>
          </a:p>
          <a:p>
            <a:pPr lvl="1"/>
            <a:r>
              <a:rPr lang="en-US" altLang="en-US"/>
              <a:t>Similar to recurrence function in mathematics.</a:t>
            </a:r>
          </a:p>
          <a:p>
            <a:pPr lvl="1"/>
            <a:r>
              <a:rPr lang="en-US" altLang="en-US"/>
              <a:t>Like iteration -- can be used interchangeably;</a:t>
            </a:r>
            <a:br>
              <a:rPr lang="en-US" altLang="en-US"/>
            </a:br>
            <a:r>
              <a:rPr lang="en-US" altLang="en-US"/>
              <a:t>sometimes recursion results in a simpler solution.</a:t>
            </a:r>
          </a:p>
          <a:p>
            <a:endParaRPr lang="en-US" altLang="en-US"/>
          </a:p>
          <a:p>
            <a:pPr>
              <a:spcBef>
                <a:spcPct val="0"/>
              </a:spcBef>
            </a:pPr>
            <a:r>
              <a:rPr lang="en-US" altLang="en-US"/>
              <a:t>Example: Running sum (       )</a:t>
            </a:r>
          </a:p>
        </p:txBody>
      </p:sp>
    </p:spTree>
    <p:extLst>
      <p:ext uri="{BB962C8B-B14F-4D97-AF65-F5344CB8AC3E}">
        <p14:creationId xmlns:p14="http://schemas.microsoft.com/office/powerpoint/2010/main" val="57080171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17-</a:t>
            </a:r>
            <a:fld id="{197C3327-DE02-40C2-9C66-FA80655B8AB0}" type="slidenum">
              <a:rPr lang="en-US" altLang="en-US"/>
              <a:pPr/>
              <a:t>66</a:t>
            </a:fld>
            <a:endParaRPr lang="en-US" alt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High-Level Example: Binary Search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Given a sorted set of exams, in alphabetical order,</a:t>
            </a:r>
            <a:br>
              <a:rPr lang="en-US" altLang="en-US"/>
            </a:br>
            <a:r>
              <a:rPr lang="en-US" altLang="en-US"/>
              <a:t>find the exam for a particular student.</a:t>
            </a:r>
          </a:p>
          <a:p>
            <a:endParaRPr lang="en-US" altLang="en-US"/>
          </a:p>
          <a:p>
            <a:r>
              <a:rPr lang="en-US" altLang="en-US"/>
              <a:t>1.  Look at the exam </a:t>
            </a:r>
            <a:r>
              <a:rPr lang="en-US" altLang="en-US">
                <a:solidFill>
                  <a:srgbClr val="CC0000"/>
                </a:solidFill>
              </a:rPr>
              <a:t>halfway</a:t>
            </a:r>
            <a:r>
              <a:rPr lang="en-US" altLang="en-US"/>
              <a:t> through the pile.</a:t>
            </a:r>
          </a:p>
          <a:p>
            <a:r>
              <a:rPr lang="en-US" altLang="en-US"/>
              <a:t>2.  If it matches the name, we're done;</a:t>
            </a:r>
            <a:br>
              <a:rPr lang="en-US" altLang="en-US"/>
            </a:br>
            <a:r>
              <a:rPr lang="en-US" altLang="en-US"/>
              <a:t>     if it does not match, then...</a:t>
            </a:r>
          </a:p>
          <a:p>
            <a:r>
              <a:rPr lang="en-US" altLang="en-US"/>
              <a:t>3a.  If the name is greater (alphabetically), then</a:t>
            </a:r>
            <a:br>
              <a:rPr lang="en-US" altLang="en-US"/>
            </a:br>
            <a:r>
              <a:rPr lang="en-US" altLang="en-US"/>
              <a:t>       </a:t>
            </a:r>
            <a:r>
              <a:rPr lang="en-US" altLang="en-US">
                <a:solidFill>
                  <a:srgbClr val="009900"/>
                </a:solidFill>
              </a:rPr>
              <a:t>search the upper half</a:t>
            </a:r>
            <a:r>
              <a:rPr lang="en-US" altLang="en-US"/>
              <a:t> of the stack.</a:t>
            </a:r>
            <a:br>
              <a:rPr lang="en-US" altLang="en-US"/>
            </a:br>
            <a:r>
              <a:rPr lang="en-US" altLang="en-US"/>
              <a:t>3b.  If the name is less than the halfway point, then</a:t>
            </a:r>
            <a:br>
              <a:rPr lang="en-US" altLang="en-US"/>
            </a:br>
            <a:r>
              <a:rPr lang="en-US" altLang="en-US"/>
              <a:t>       </a:t>
            </a:r>
            <a:r>
              <a:rPr lang="en-US" altLang="en-US">
                <a:solidFill>
                  <a:srgbClr val="009900"/>
                </a:solidFill>
              </a:rPr>
              <a:t>search the lower half</a:t>
            </a:r>
            <a:r>
              <a:rPr lang="en-US" altLang="en-US"/>
              <a:t> of the stack.</a:t>
            </a:r>
          </a:p>
        </p:txBody>
      </p:sp>
    </p:spTree>
    <p:extLst>
      <p:ext uri="{BB962C8B-B14F-4D97-AF65-F5344CB8AC3E}">
        <p14:creationId xmlns:p14="http://schemas.microsoft.com/office/powerpoint/2010/main" val="5594223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17-</a:t>
            </a:r>
            <a:fld id="{F36AAFD7-95BD-4F16-ADFB-A081F8FB38B5}" type="slidenum">
              <a:rPr lang="en-US" altLang="en-US"/>
              <a:pPr/>
              <a:t>67</a:t>
            </a:fld>
            <a:endParaRPr lang="en-US" alt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Binary Search: Pseudocode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Pseudocode is a way to describe algorithms without</a:t>
            </a:r>
            <a:br>
              <a:rPr lang="en-US" altLang="en-US"/>
            </a:br>
            <a:r>
              <a:rPr lang="en-US" altLang="en-US"/>
              <a:t>completely coding them in C.</a:t>
            </a:r>
          </a:p>
          <a:p>
            <a:endParaRPr lang="en-US" altLang="en-US"/>
          </a:p>
          <a:p>
            <a:r>
              <a:rPr lang="en-US" altLang="en-US" sz="2000">
                <a:solidFill>
                  <a:srgbClr val="009900"/>
                </a:solidFill>
                <a:latin typeface="Courier New" panose="02070309020205020404" pitchFamily="49" charset="0"/>
              </a:rPr>
              <a:t>FindExam(studentName, start, end)</a:t>
            </a:r>
            <a:br>
              <a:rPr lang="en-US" altLang="en-US" sz="2000">
                <a:latin typeface="Courier New" panose="02070309020205020404" pitchFamily="49" charset="0"/>
              </a:rPr>
            </a:br>
            <a:r>
              <a:rPr lang="en-US" altLang="en-US" sz="2000">
                <a:latin typeface="Courier New" panose="02070309020205020404" pitchFamily="49" charset="0"/>
              </a:rPr>
              <a:t>{</a:t>
            </a:r>
            <a:br>
              <a:rPr lang="en-US" altLang="en-US" sz="2000">
                <a:latin typeface="Courier New" panose="02070309020205020404" pitchFamily="49" charset="0"/>
              </a:rPr>
            </a:br>
            <a:r>
              <a:rPr lang="en-US" altLang="en-US" sz="2000">
                <a:latin typeface="Courier New" panose="02070309020205020404" pitchFamily="49" charset="0"/>
              </a:rPr>
              <a:t>  halfwayPoint = (end + start)/2;</a:t>
            </a:r>
            <a:br>
              <a:rPr lang="en-US" altLang="en-US" sz="2000">
                <a:latin typeface="Courier New" panose="02070309020205020404" pitchFamily="49" charset="0"/>
              </a:rPr>
            </a:br>
            <a:r>
              <a:rPr lang="en-US" altLang="en-US" sz="2000">
                <a:latin typeface="Courier New" panose="02070309020205020404" pitchFamily="49" charset="0"/>
              </a:rPr>
              <a:t>  if (end &lt; start)</a:t>
            </a:r>
            <a:br>
              <a:rPr lang="en-US" altLang="en-US" sz="2000">
                <a:latin typeface="Courier New" panose="02070309020205020404" pitchFamily="49" charset="0"/>
              </a:rPr>
            </a:br>
            <a:r>
              <a:rPr lang="en-US" altLang="en-US" sz="2000">
                <a:latin typeface="Courier New" panose="02070309020205020404" pitchFamily="49" charset="0"/>
              </a:rPr>
              <a:t>    ExamNotFound();  /* exam not in stack */</a:t>
            </a:r>
            <a:br>
              <a:rPr lang="en-US" altLang="en-US" sz="2000">
                <a:latin typeface="Courier New" panose="02070309020205020404" pitchFamily="49" charset="0"/>
              </a:rPr>
            </a:br>
            <a:r>
              <a:rPr lang="en-US" altLang="en-US" sz="2000">
                <a:latin typeface="Courier New" panose="02070309020205020404" pitchFamily="49" charset="0"/>
              </a:rPr>
              <a:t>  else if (studentName == NameOfExam(halfwayPoint))</a:t>
            </a:r>
            <a:br>
              <a:rPr lang="en-US" altLang="en-US" sz="2000">
                <a:latin typeface="Courier New" panose="02070309020205020404" pitchFamily="49" charset="0"/>
              </a:rPr>
            </a:br>
            <a:r>
              <a:rPr lang="en-US" altLang="en-US" sz="2000">
                <a:latin typeface="Courier New" panose="02070309020205020404" pitchFamily="49" charset="0"/>
              </a:rPr>
              <a:t>    ExamFound(halfwayPoint); /* found exam! */</a:t>
            </a:r>
            <a:br>
              <a:rPr lang="en-US" altLang="en-US" sz="2000">
                <a:latin typeface="Courier New" panose="02070309020205020404" pitchFamily="49" charset="0"/>
              </a:rPr>
            </a:br>
            <a:r>
              <a:rPr lang="en-US" altLang="en-US" sz="2000">
                <a:latin typeface="Courier New" panose="02070309020205020404" pitchFamily="49" charset="0"/>
              </a:rPr>
              <a:t>  else if (studentName &lt; NameOfExam(halfwayPoint))</a:t>
            </a:r>
            <a:br>
              <a:rPr lang="en-US" altLang="en-US" sz="2000">
                <a:latin typeface="Courier New" panose="02070309020205020404" pitchFamily="49" charset="0"/>
              </a:rPr>
            </a:br>
            <a:r>
              <a:rPr lang="en-US" altLang="en-US" sz="2000">
                <a:latin typeface="Courier New" panose="02070309020205020404" pitchFamily="49" charset="0"/>
              </a:rPr>
              <a:t>    /* search lower half */</a:t>
            </a:r>
            <a:br>
              <a:rPr lang="en-US" altLang="en-US" sz="2000">
                <a:latin typeface="Courier New" panose="02070309020205020404" pitchFamily="49" charset="0"/>
              </a:rPr>
            </a:br>
            <a:r>
              <a:rPr lang="en-US" altLang="en-US" sz="2000">
                <a:latin typeface="Courier New" panose="02070309020205020404" pitchFamily="49" charset="0"/>
              </a:rPr>
              <a:t>    </a:t>
            </a:r>
            <a:r>
              <a:rPr lang="en-US" altLang="en-US" sz="2000">
                <a:solidFill>
                  <a:srgbClr val="CC0000"/>
                </a:solidFill>
                <a:latin typeface="Courier New" panose="02070309020205020404" pitchFamily="49" charset="0"/>
              </a:rPr>
              <a:t>FindExam</a:t>
            </a:r>
            <a:r>
              <a:rPr lang="en-US" altLang="en-US" sz="2000">
                <a:latin typeface="Courier New" panose="02070309020205020404" pitchFamily="49" charset="0"/>
              </a:rPr>
              <a:t>(studentName, start, halfwayPoint - 1);</a:t>
            </a:r>
            <a:br>
              <a:rPr lang="en-US" altLang="en-US" sz="2000">
                <a:latin typeface="Courier New" panose="02070309020205020404" pitchFamily="49" charset="0"/>
              </a:rPr>
            </a:br>
            <a:r>
              <a:rPr lang="en-US" altLang="en-US" sz="2000">
                <a:latin typeface="Courier New" panose="02070309020205020404" pitchFamily="49" charset="0"/>
              </a:rPr>
              <a:t>  else /* search upper half */</a:t>
            </a:r>
            <a:br>
              <a:rPr lang="en-US" altLang="en-US" sz="2000">
                <a:latin typeface="Courier New" panose="02070309020205020404" pitchFamily="49" charset="0"/>
              </a:rPr>
            </a:br>
            <a:r>
              <a:rPr lang="en-US" altLang="en-US" sz="2000">
                <a:latin typeface="Courier New" panose="02070309020205020404" pitchFamily="49" charset="0"/>
              </a:rPr>
              <a:t>    </a:t>
            </a:r>
            <a:r>
              <a:rPr lang="en-US" altLang="en-US" sz="2000">
                <a:solidFill>
                  <a:srgbClr val="CC0000"/>
                </a:solidFill>
                <a:latin typeface="Courier New" panose="02070309020205020404" pitchFamily="49" charset="0"/>
              </a:rPr>
              <a:t>FindExam</a:t>
            </a:r>
            <a:r>
              <a:rPr lang="en-US" altLang="en-US" sz="2000">
                <a:latin typeface="Courier New" panose="02070309020205020404" pitchFamily="49" charset="0"/>
              </a:rPr>
              <a:t>(studentName, halfwayPoint + 1, end); </a:t>
            </a:r>
            <a:br>
              <a:rPr lang="en-US" altLang="en-US" sz="2000">
                <a:latin typeface="Courier New" panose="02070309020205020404" pitchFamily="49" charset="0"/>
              </a:rPr>
            </a:br>
            <a:r>
              <a:rPr lang="en-US" altLang="en-US" sz="2000">
                <a:latin typeface="Courier New" panose="02070309020205020404" pitchFamily="49" charset="0"/>
              </a:rPr>
              <a:t>}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7710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11-</a:t>
            </a:r>
            <a:fld id="{3D3B3DC3-704A-1340-8957-45BAD11E6B84}" type="slidenum">
              <a:rPr lang="en-US"/>
              <a:pPr/>
              <a:t>7</a:t>
            </a:fld>
            <a:endParaRPr lang="en-US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Compiling a C Program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7924800" cy="5486400"/>
          </a:xfrm>
        </p:spPr>
        <p:txBody>
          <a:bodyPr/>
          <a:lstStyle/>
          <a:p>
            <a:r>
              <a:rPr lang="en-US"/>
              <a:t>Entire mechanism is usually called </a:t>
            </a:r>
            <a:br>
              <a:rPr lang="en-US"/>
            </a:br>
            <a:r>
              <a:rPr lang="en-US"/>
              <a:t>the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compiler</a:t>
            </a:r>
            <a:r>
              <a:rPr lang="ja-JP" altLang="en-US">
                <a:latin typeface="Arial"/>
              </a:rPr>
              <a:t>”</a:t>
            </a:r>
            <a:endParaRPr lang="en-US"/>
          </a:p>
          <a:p>
            <a:r>
              <a:rPr lang="en-US">
                <a:solidFill>
                  <a:srgbClr val="CE0000"/>
                </a:solidFill>
              </a:rPr>
              <a:t>Preprocessor</a:t>
            </a:r>
            <a:endParaRPr lang="en-US"/>
          </a:p>
          <a:p>
            <a:pPr lvl="1"/>
            <a:r>
              <a:rPr lang="en-US"/>
              <a:t>macro substitution</a:t>
            </a:r>
          </a:p>
          <a:p>
            <a:pPr lvl="1"/>
            <a:r>
              <a:rPr lang="en-US"/>
              <a:t>conditional compilation</a:t>
            </a:r>
          </a:p>
          <a:p>
            <a:pPr lvl="1"/>
            <a:r>
              <a:rPr lang="ja-JP" altLang="en-US">
                <a:latin typeface="Arial"/>
              </a:rPr>
              <a:t>“</a:t>
            </a:r>
            <a:r>
              <a:rPr lang="en-US"/>
              <a:t>source-level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transformations</a:t>
            </a:r>
          </a:p>
          <a:p>
            <a:pPr lvl="2"/>
            <a:r>
              <a:rPr lang="en-US"/>
              <a:t>output is still C</a:t>
            </a:r>
          </a:p>
          <a:p>
            <a:r>
              <a:rPr lang="en-US">
                <a:solidFill>
                  <a:srgbClr val="CE0000"/>
                </a:solidFill>
              </a:rPr>
              <a:t>Compiler</a:t>
            </a:r>
            <a:endParaRPr lang="en-US"/>
          </a:p>
          <a:p>
            <a:pPr lvl="1"/>
            <a:r>
              <a:rPr lang="en-US"/>
              <a:t>generates object file</a:t>
            </a:r>
          </a:p>
          <a:p>
            <a:pPr lvl="2"/>
            <a:r>
              <a:rPr lang="en-US"/>
              <a:t>machine instructions</a:t>
            </a:r>
          </a:p>
          <a:p>
            <a:r>
              <a:rPr lang="en-US">
                <a:solidFill>
                  <a:srgbClr val="CE0000"/>
                </a:solidFill>
              </a:rPr>
              <a:t>Linker</a:t>
            </a:r>
            <a:endParaRPr lang="en-US"/>
          </a:p>
          <a:p>
            <a:pPr lvl="1"/>
            <a:r>
              <a:rPr lang="en-US"/>
              <a:t>combine object files</a:t>
            </a:r>
            <a:br>
              <a:rPr lang="en-US"/>
            </a:br>
            <a:r>
              <a:rPr lang="en-US"/>
              <a:t>(including libraries)</a:t>
            </a:r>
            <a:br>
              <a:rPr lang="en-US"/>
            </a:br>
            <a:r>
              <a:rPr lang="en-US"/>
              <a:t>into executable image</a:t>
            </a:r>
          </a:p>
        </p:txBody>
      </p:sp>
      <p:graphicFrame>
        <p:nvGraphicFramePr>
          <p:cNvPr id="169992" name="Object 8"/>
          <p:cNvGraphicFramePr>
            <a:graphicFrameLocks noChangeAspect="1"/>
          </p:cNvGraphicFramePr>
          <p:nvPr/>
        </p:nvGraphicFramePr>
        <p:xfrm>
          <a:off x="4114800" y="609600"/>
          <a:ext cx="4589463" cy="594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VISIO" r:id="rId3" imgW="6206760" imgH="8035560" progId="Visio.Drawing.6">
                  <p:embed/>
                </p:oleObj>
              </mc:Choice>
              <mc:Fallback>
                <p:oleObj name="VISIO" r:id="rId3" imgW="6206760" imgH="8035560" progId="Visio.Drawing.6">
                  <p:embed/>
                  <p:pic>
                    <p:nvPicPr>
                      <p:cNvPr id="16999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609600"/>
                        <a:ext cx="4589463" cy="594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05200" y="2286000"/>
            <a:ext cx="5273675" cy="2133600"/>
          </a:xfrm>
        </p:spPr>
        <p:txBody>
          <a:bodyPr/>
          <a:lstStyle/>
          <a:p>
            <a:br>
              <a:rPr lang="en-US" sz="4800" dirty="0"/>
            </a:br>
            <a:r>
              <a:rPr lang="en-US" sz="4800" b="0" dirty="0"/>
              <a:t>Bits, Data Types,</a:t>
            </a:r>
            <a:br>
              <a:rPr lang="en-US" sz="4800" b="0" dirty="0"/>
            </a:br>
            <a:r>
              <a:rPr lang="en-US" sz="4800" b="0" dirty="0"/>
              <a:t>and Operations</a:t>
            </a:r>
            <a:endParaRPr lang="en-US" sz="4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2-</a:t>
            </a:r>
            <a:fld id="{CE024978-EA6D-5C46-91B8-58511C207ABC}" type="slidenum">
              <a:rPr lang="en-US"/>
              <a:pPr/>
              <a:t>9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 we represent data in a computer?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5257800"/>
          </a:xfrm>
        </p:spPr>
        <p:txBody>
          <a:bodyPr/>
          <a:lstStyle/>
          <a:p>
            <a:r>
              <a:rPr lang="en-US"/>
              <a:t>At the lowest level, a computer is an electronic machine.</a:t>
            </a:r>
          </a:p>
          <a:p>
            <a:pPr marL="684213" lvl="1" indent="-341313"/>
            <a:r>
              <a:rPr lang="en-US"/>
              <a:t>works by controlling the flow of electrons</a:t>
            </a:r>
          </a:p>
          <a:p>
            <a:endParaRPr lang="en-US"/>
          </a:p>
          <a:p>
            <a:r>
              <a:rPr lang="en-US"/>
              <a:t>Easy to recognize two conditions:</a:t>
            </a:r>
          </a:p>
          <a:p>
            <a:pPr marL="684213" lvl="1" indent="-341313">
              <a:buFontTx/>
              <a:buAutoNum type="arabicPeriod"/>
            </a:pPr>
            <a:r>
              <a:rPr lang="en-US"/>
              <a:t>presence of a voltage – we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ll call this state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1</a:t>
            </a:r>
            <a:r>
              <a:rPr lang="ja-JP" altLang="en-US">
                <a:latin typeface="Arial"/>
              </a:rPr>
              <a:t>”</a:t>
            </a:r>
            <a:endParaRPr lang="en-US"/>
          </a:p>
          <a:p>
            <a:pPr marL="684213" lvl="1" indent="-341313">
              <a:buFontTx/>
              <a:buAutoNum type="arabicPeriod"/>
            </a:pPr>
            <a:r>
              <a:rPr lang="en-US"/>
              <a:t>absence of a voltage – we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ll call this state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0</a:t>
            </a:r>
            <a:r>
              <a:rPr lang="ja-JP" altLang="en-US">
                <a:latin typeface="Arial"/>
              </a:rPr>
              <a:t>”</a:t>
            </a:r>
            <a:endParaRPr lang="en-US"/>
          </a:p>
          <a:p>
            <a:br>
              <a:rPr lang="en-US"/>
            </a:br>
            <a:endParaRPr lang="en-US"/>
          </a:p>
          <a:p>
            <a:r>
              <a:rPr lang="en-US"/>
              <a:t>Could base state on </a:t>
            </a:r>
            <a:r>
              <a:rPr lang="en-US" i="1"/>
              <a:t>value</a:t>
            </a:r>
            <a:r>
              <a:rPr lang="en-US"/>
              <a:t> of voltage, </a:t>
            </a:r>
            <a:br>
              <a:rPr lang="en-US"/>
            </a:br>
            <a:r>
              <a:rPr lang="en-US"/>
              <a:t>but control and detection circuits more complex.</a:t>
            </a:r>
          </a:p>
          <a:p>
            <a:pPr marL="684213" lvl="1" indent="-341313"/>
            <a:r>
              <a:rPr lang="en-US"/>
              <a:t>compare turning on a light switch to</a:t>
            </a:r>
            <a:br>
              <a:rPr lang="en-US"/>
            </a:br>
            <a:r>
              <a:rPr lang="en-US"/>
              <a:t>measuring or regulating voltage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ttPatel">
  <a:themeElements>
    <a:clrScheme name="PattPat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ttPat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PattPat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tPate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tPate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tPate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tPate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tPate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tPate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C:\My Documents\ece206\mh-slides\PattPatel.pot</Template>
  <TotalTime>4157</TotalTime>
  <Words>1950</Words>
  <Application>Microsoft Office PowerPoint</Application>
  <PresentationFormat>On-screen Show (4:3)</PresentationFormat>
  <Paragraphs>844</Paragraphs>
  <Slides>67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67</vt:i4>
      </vt:variant>
    </vt:vector>
  </HeadingPairs>
  <TitlesOfParts>
    <vt:vector size="81" baseType="lpstr">
      <vt:lpstr>MS PGothic</vt:lpstr>
      <vt:lpstr>MS PGothic</vt:lpstr>
      <vt:lpstr>Arial</vt:lpstr>
      <vt:lpstr>Courier</vt:lpstr>
      <vt:lpstr>Courier New</vt:lpstr>
      <vt:lpstr>CourierPS</vt:lpstr>
      <vt:lpstr>Franklin Gothic Book</vt:lpstr>
      <vt:lpstr>Garamond</vt:lpstr>
      <vt:lpstr>Tahoma</vt:lpstr>
      <vt:lpstr>Times New Roman</vt:lpstr>
      <vt:lpstr>Wingdings</vt:lpstr>
      <vt:lpstr>PattPatel</vt:lpstr>
      <vt:lpstr>VISIO</vt:lpstr>
      <vt:lpstr>Equation</vt:lpstr>
      <vt:lpstr>Midterm 1 Review</vt:lpstr>
      <vt:lpstr>General</vt:lpstr>
      <vt:lpstr>Turing Machine</vt:lpstr>
      <vt:lpstr>Universal Turing Machine</vt:lpstr>
      <vt:lpstr> Introduction to Programming in C</vt:lpstr>
      <vt:lpstr>Compilation vs. Interpretation</vt:lpstr>
      <vt:lpstr>Compiling a C Program</vt:lpstr>
      <vt:lpstr> Bits, Data Types, and Operations</vt:lpstr>
      <vt:lpstr>How do we represent data in a computer?</vt:lpstr>
      <vt:lpstr>What kinds of data do we need to represent?</vt:lpstr>
      <vt:lpstr>Unsigned Integers</vt:lpstr>
      <vt:lpstr>Unsigned Binary Arithmetic</vt:lpstr>
      <vt:lpstr>Signed Integers</vt:lpstr>
      <vt:lpstr>Two’s Complement Representation</vt:lpstr>
      <vt:lpstr>Converting Binary (2’s C) to Decimal</vt:lpstr>
      <vt:lpstr>Sign Extension</vt:lpstr>
      <vt:lpstr>Overflow</vt:lpstr>
      <vt:lpstr>Examples of Logical Operations</vt:lpstr>
      <vt:lpstr>Hexadecimal Notation</vt:lpstr>
      <vt:lpstr>Floating Point Example</vt:lpstr>
      <vt:lpstr> Variables and Operators</vt:lpstr>
      <vt:lpstr>Data Types</vt:lpstr>
      <vt:lpstr>Scope: Global and Local</vt:lpstr>
      <vt:lpstr>Arithmetic Operators</vt:lpstr>
      <vt:lpstr>Bitwise Operators</vt:lpstr>
      <vt:lpstr> Control Structures</vt:lpstr>
      <vt:lpstr>Control Structures</vt:lpstr>
      <vt:lpstr> Functions</vt:lpstr>
      <vt:lpstr>Function</vt:lpstr>
      <vt:lpstr>Functions in C</vt:lpstr>
      <vt:lpstr>Function Definition</vt:lpstr>
      <vt:lpstr>Why Declaration?</vt:lpstr>
      <vt:lpstr>Storing local variables for a function</vt:lpstr>
      <vt:lpstr>Implementing Functions: Overview</vt:lpstr>
      <vt:lpstr> Pointers and Arrays</vt:lpstr>
      <vt:lpstr>Pointers and Arrays</vt:lpstr>
      <vt:lpstr>Address vs. Value</vt:lpstr>
      <vt:lpstr>Another Need for Addresses</vt:lpstr>
      <vt:lpstr>Pointers in C</vt:lpstr>
      <vt:lpstr>Example</vt:lpstr>
      <vt:lpstr>Pointers as Arguments</vt:lpstr>
      <vt:lpstr>Array Syntax</vt:lpstr>
      <vt:lpstr>Array as a Local Variable</vt:lpstr>
      <vt:lpstr>Pointer Arithmetic</vt:lpstr>
      <vt:lpstr> Data Structures -struct -dynamic memory allocation</vt:lpstr>
      <vt:lpstr>Data Structures</vt:lpstr>
      <vt:lpstr>Structures in C</vt:lpstr>
      <vt:lpstr>Defining a Struct</vt:lpstr>
      <vt:lpstr>Defining and Declaring at Once</vt:lpstr>
      <vt:lpstr>typedef</vt:lpstr>
      <vt:lpstr>Using typedef</vt:lpstr>
      <vt:lpstr>Array of Structs</vt:lpstr>
      <vt:lpstr>Pointer to Struct</vt:lpstr>
      <vt:lpstr>Passing Structs as Arguments</vt:lpstr>
      <vt:lpstr>Dynamic Allocation</vt:lpstr>
      <vt:lpstr>malloc</vt:lpstr>
      <vt:lpstr>Example</vt:lpstr>
      <vt:lpstr>Free and Calloc</vt:lpstr>
      <vt:lpstr>The Linked List Data Structure</vt:lpstr>
      <vt:lpstr>Linked List vs. Array</vt:lpstr>
      <vt:lpstr>Chapter 18 I/O in C</vt:lpstr>
      <vt:lpstr>Standard C Library</vt:lpstr>
      <vt:lpstr>Basic I/O Functions</vt:lpstr>
      <vt:lpstr> Recursion</vt:lpstr>
      <vt:lpstr>What is Recursion?</vt:lpstr>
      <vt:lpstr>High-Level Example: Binary Search</vt:lpstr>
      <vt:lpstr>Binary Search: Pseudocode</vt:lpstr>
    </vt:vector>
  </TitlesOfParts>
  <Company>North Carolina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Assembly Language</dc:title>
  <dc:creator>Greg Byrd</dc:creator>
  <cp:lastModifiedBy>Phil Sharp</cp:lastModifiedBy>
  <cp:revision>113</cp:revision>
  <cp:lastPrinted>2019-07-01T16:14:52Z</cp:lastPrinted>
  <dcterms:created xsi:type="dcterms:W3CDTF">2000-06-30T15:30:51Z</dcterms:created>
  <dcterms:modified xsi:type="dcterms:W3CDTF">2019-07-02T16:10:21Z</dcterms:modified>
</cp:coreProperties>
</file>