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8" r:id="rId3"/>
    <p:sldId id="284" r:id="rId4"/>
    <p:sldId id="287" r:id="rId5"/>
    <p:sldId id="297" r:id="rId6"/>
    <p:sldId id="289" r:id="rId7"/>
    <p:sldId id="290" r:id="rId8"/>
    <p:sldId id="292" r:id="rId9"/>
    <p:sldId id="288" r:id="rId10"/>
    <p:sldId id="291" r:id="rId11"/>
    <p:sldId id="282" r:id="rId12"/>
    <p:sldId id="293" r:id="rId13"/>
    <p:sldId id="294" r:id="rId14"/>
    <p:sldId id="295" r:id="rId15"/>
    <p:sldId id="296" r:id="rId16"/>
  </p:sldIdLst>
  <p:sldSz cx="12192000" cy="6858000"/>
  <p:notesSz cx="7315200" cy="96012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8586" autoAdjust="0"/>
  </p:normalViewPr>
  <p:slideViewPr>
    <p:cSldViewPr>
      <p:cViewPr varScale="1">
        <p:scale>
          <a:sx n="88" d="100"/>
          <a:sy n="88" d="100"/>
        </p:scale>
        <p:origin x="100" y="52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211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314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CE90B-41ED-AC4D-9936-845D67BB3A5E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0CC2A-5721-9E48-85F4-B3BFB93B6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474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7063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840" tIns="48240" rIns="96840" bIns="4824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58788" y="720725"/>
            <a:ext cx="6394450" cy="35972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76313" y="4560888"/>
            <a:ext cx="5359400" cy="4316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840" tIns="48240" rIns="96840" bIns="4824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840" tIns="48240" rIns="96840" bIns="4824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15B21D1F-A72F-4EB3-A90A-3C8C7B183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1870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19459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2E9B0014-02EE-4F06-B16C-6906C7AC0150}" type="slidenum">
              <a:rPr lang="en-US" sz="1200" smtClean="0">
                <a:solidFill>
                  <a:srgbClr val="000000"/>
                </a:solidFill>
              </a:rPr>
              <a:pPr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9460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19461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C07090DA-E3F8-49F5-858C-C1A2C134F0A5}" type="slidenum">
              <a:rPr lang="en-US" sz="1200">
                <a:solidFill>
                  <a:srgbClr val="000000"/>
                </a:solidFill>
              </a:rPr>
              <a:pPr algn="r"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B746C563-C95F-4837-A089-A34227611005}" type="slidenum">
              <a:rPr lang="en-US" sz="1200">
                <a:solidFill>
                  <a:srgbClr val="000000"/>
                </a:solidFill>
              </a:rPr>
              <a:pPr algn="r"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9464" name="Text Box 5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Rectangle 6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This is the first peer instruction session!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10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10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</a:t>
            </a:r>
            <a:r>
              <a:rPr lang="en-US" baseline="0" dirty="0"/>
              <a:t> D), offset of 2 from R2 gives Array[2], offset of 3 gives NOT R1,R1, which is x927F.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11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11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12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12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9782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13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13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5537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14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14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2552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15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15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627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B),</a:t>
            </a:r>
            <a:r>
              <a:rPr lang="en-US" baseline="0" dirty="0"/>
              <a:t> but remember the PC has already been incremented. JSRR R1 would be 0x4040.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3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3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C),</a:t>
            </a:r>
            <a:r>
              <a:rPr lang="en-US" baseline="0" dirty="0"/>
              <a:t> RET and JMP R7 are exactly the same.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4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4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</a:t>
            </a:r>
            <a:r>
              <a:rPr lang="en-US" baseline="0" dirty="0"/>
              <a:t> E) x10 = 16 decimal, cannot fit into 5-bits in 2’s complement format, only stores -16 to 15.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C),</a:t>
            </a:r>
            <a:r>
              <a:rPr lang="en-US" baseline="0" dirty="0"/>
              <a:t> ~(0x1234 &amp; 0x000F) = 0xFFFB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6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6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C),</a:t>
            </a:r>
            <a:r>
              <a:rPr lang="en-US" baseline="0" dirty="0"/>
              <a:t> branch depends </a:t>
            </a:r>
            <a:r>
              <a:rPr lang="en-US" baseline="0"/>
              <a:t>on R1, don’t </a:t>
            </a:r>
            <a:r>
              <a:rPr lang="en-US" baseline="0" dirty="0"/>
              <a:t>know if R1 positive unless R0 is known, since R1 = R0 + 1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7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7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D),</a:t>
            </a:r>
            <a:r>
              <a:rPr lang="en-US" baseline="0" dirty="0"/>
              <a:t> Condition codes set by R0 – 12, so negative if R0 &lt; 12 and zero if R0 == 12.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ＭＳ Ｐゴシック" charset="-128"/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fld id="{6731D659-9CB1-47D5-B0C6-2B8E238B5B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ＭＳ Ｐゴシック" charset="-128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ＭＳ Ｐゴシック" charset="-128"/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ＭＳ Ｐゴシック" charset="-128"/>
                <a:cs typeface="+mn-cs"/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fld id="{D1E55E3F-A550-45E1-AAB4-216D4D1F771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ＭＳ Ｐゴシック" charset="-128"/>
                <a:cs typeface="+mn-cs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ＭＳ Ｐゴシック" charset="-128"/>
              <a:cs typeface="+mn-cs"/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6" charset="0"/>
              <a:ea typeface="ＭＳ Ｐゴシック" charset="-128"/>
              <a:cs typeface="+mn-cs"/>
            </a:endParaRPr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B) ADD R0, R0, #3 is treated as both an instruction and data by the code, so ADD R2, R2, #2 instruction increments the offset to 7. R0 goes from 0 to 3 to 8</a:t>
            </a:r>
          </a:p>
        </p:txBody>
      </p:sp>
    </p:spTree>
    <p:extLst>
      <p:ext uri="{BB962C8B-B14F-4D97-AF65-F5344CB8AC3E}">
        <p14:creationId xmlns:p14="http://schemas.microsoft.com/office/powerpoint/2010/main" val="2157394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9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9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D) LD just loads data</a:t>
            </a:r>
            <a:r>
              <a:rPr lang="en-US" baseline="0" dirty="0"/>
              <a:t> value (x4321), LEA gets data address (x3003), LDR gets data pointed at by R1, which is data again (x4321)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8406D-3A58-4E4A-AA47-ECA69F6B7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4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8DA11-A5D5-480D-B230-248879315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26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47201" y="304801"/>
            <a:ext cx="2588684" cy="5483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76917" y="304801"/>
            <a:ext cx="7567083" cy="54832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0EB2C-9264-45E2-9509-EB35448EA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97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FF24F-4A20-4020-96C7-88B615866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7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523B5-FC80-42DC-A1DA-07C3B9167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1676401"/>
            <a:ext cx="5077883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1" y="1676401"/>
            <a:ext cx="5077884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96DBC-1126-4658-A744-19F5AB8FC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92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594BE-BDF8-4276-B41A-46BD42434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71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2FFBE-DC75-4218-BD5C-3EA469EC2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46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9DA51-CD07-4943-85FF-A34E2EAC1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9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2A85B-420B-4A4F-8AD1-F9B792D1B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09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D22B9-651B-4B23-8444-8C02AEF67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22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 flipV="1">
            <a:off x="600415" y="2438400"/>
            <a:ext cx="11578167" cy="46038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rgbClr val="FFFFFF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endParaRPr lang="en-US" sz="240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30400" y="304800"/>
            <a:ext cx="9990667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8" y="2667001"/>
            <a:ext cx="10358967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1219200" y="6321426"/>
            <a:ext cx="2540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057651" y="6324601"/>
            <a:ext cx="4663016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9042401" y="6324601"/>
            <a:ext cx="2535767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7528E37-EE35-4107-AAD9-27180DCB5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" name="Picture 2" descr="http://bexhuff.com/files/images/java-cup-abstract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24" y="533401"/>
            <a:ext cx="1742721" cy="990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Line 8"/>
          <p:cNvSpPr>
            <a:spLocks noChangeShapeType="1"/>
          </p:cNvSpPr>
          <p:nvPr/>
        </p:nvSpPr>
        <p:spPr bwMode="auto">
          <a:xfrm flipV="1">
            <a:off x="1625600" y="301625"/>
            <a:ext cx="2117" cy="145415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/>
          </a:p>
        </p:txBody>
      </p:sp>
      <p:pic>
        <p:nvPicPr>
          <p:cNvPr id="10" name="Picture 9" descr="PattPatel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28" y="381000"/>
            <a:ext cx="1231392" cy="1143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2743200" y="2819400"/>
            <a:ext cx="74676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eaLnBrk="1" hangingPunct="1"/>
            <a:br>
              <a:rPr lang="en-US" sz="3600" dirty="0">
                <a:solidFill>
                  <a:srgbClr val="333399"/>
                </a:solidFill>
                <a:latin typeface="Arial" charset="0"/>
              </a:rPr>
            </a:br>
            <a:r>
              <a:rPr lang="en-US" sz="3600" dirty="0">
                <a:solidFill>
                  <a:srgbClr val="333399"/>
                </a:solidFill>
                <a:latin typeface="Arial" charset="0"/>
              </a:rPr>
              <a:t>Peer Instruction #6:</a:t>
            </a:r>
          </a:p>
          <a:p>
            <a:pPr eaLnBrk="1" hangingPunct="1"/>
            <a:r>
              <a:rPr lang="en-US" sz="3600" dirty="0">
                <a:solidFill>
                  <a:srgbClr val="333399"/>
                </a:solidFill>
                <a:latin typeface="Arial" charset="0"/>
              </a:rPr>
              <a:t>LC-3 Assembly Language</a:t>
            </a:r>
          </a:p>
          <a:p>
            <a:pPr eaLnBrk="1" hangingPunct="1"/>
            <a:r>
              <a:rPr lang="en-US" sz="3600" dirty="0">
                <a:solidFill>
                  <a:srgbClr val="333399"/>
                </a:solidFill>
                <a:latin typeface="Arial" charset="0"/>
              </a:rPr>
              <a:t>(continued)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828800" y="247518"/>
            <a:ext cx="10134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What is the value in R0 and R1 after the code executes from Main label?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781800" y="3048000"/>
            <a:ext cx="3886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x1133, x2244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x2244, x3355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x3355, x903F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x3355, x927F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57400" y="2590801"/>
            <a:ext cx="5029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32946A"/>
                </a:solidFill>
                <a:latin typeface="+mj-lt"/>
              </a:rPr>
              <a:t>Array	.FILL x1133</a:t>
            </a:r>
          </a:p>
          <a:p>
            <a:r>
              <a:rPr lang="en-US" sz="3200" dirty="0">
                <a:solidFill>
                  <a:srgbClr val="32946A"/>
                </a:solidFill>
                <a:latin typeface="+mj-lt"/>
              </a:rPr>
              <a:t>			.FILL x2244</a:t>
            </a:r>
          </a:p>
          <a:p>
            <a:r>
              <a:rPr lang="en-US" sz="3200" dirty="0">
                <a:solidFill>
                  <a:srgbClr val="32946A"/>
                </a:solidFill>
                <a:latin typeface="+mj-lt"/>
              </a:rPr>
              <a:t>			.FILL x3355</a:t>
            </a:r>
          </a:p>
          <a:p>
            <a:r>
              <a:rPr lang="en-US" sz="3200" dirty="0">
                <a:solidFill>
                  <a:srgbClr val="32946A"/>
                </a:solidFill>
                <a:latin typeface="+mj-lt"/>
              </a:rPr>
              <a:t>Main		NOT R1,R1</a:t>
            </a:r>
          </a:p>
          <a:p>
            <a:r>
              <a:rPr lang="en-US" sz="3200" dirty="0">
                <a:solidFill>
                  <a:srgbClr val="32946A"/>
                </a:solidFill>
                <a:latin typeface="+mj-lt"/>
              </a:rPr>
              <a:t>			LEA R2,Array</a:t>
            </a:r>
          </a:p>
          <a:p>
            <a:r>
              <a:rPr lang="en-US" sz="3200" dirty="0">
                <a:solidFill>
                  <a:srgbClr val="32946A"/>
                </a:solidFill>
                <a:latin typeface="+mj-lt"/>
              </a:rPr>
              <a:t>			LDR R0,R2,2</a:t>
            </a:r>
          </a:p>
          <a:p>
            <a:r>
              <a:rPr lang="en-US" sz="3200" dirty="0">
                <a:solidFill>
                  <a:srgbClr val="32946A"/>
                </a:solidFill>
                <a:latin typeface="+mj-lt"/>
              </a:rPr>
              <a:t>			LDR R1,R2,3</a:t>
            </a:r>
          </a:p>
          <a:p>
            <a:r>
              <a:rPr lang="en-US" sz="3200" dirty="0">
                <a:solidFill>
                  <a:srgbClr val="32946A"/>
                </a:solidFill>
                <a:latin typeface="+mj-lt"/>
              </a:rPr>
              <a:t>			HALT</a:t>
            </a:r>
          </a:p>
        </p:txBody>
      </p:sp>
    </p:spTree>
    <p:extLst>
      <p:ext uri="{BB962C8B-B14F-4D97-AF65-F5344CB8AC3E}">
        <p14:creationId xmlns:p14="http://schemas.microsoft.com/office/powerpoint/2010/main" val="42119561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752600" y="304800"/>
            <a:ext cx="10058399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What is the PC offset field in </a:t>
            </a:r>
            <a:r>
              <a:rPr lang="en-US" sz="3200">
                <a:solidFill>
                  <a:srgbClr val="333399"/>
                </a:solidFill>
                <a:latin typeface="Arial" charset="0"/>
              </a:rPr>
              <a:t>the ST </a:t>
            </a:r>
            <a:r>
              <a:rPr lang="en-US" sz="3200" dirty="0">
                <a:solidFill>
                  <a:srgbClr val="333399"/>
                </a:solidFill>
                <a:latin typeface="Arial" charset="0"/>
              </a:rPr>
              <a:t>instruction shown below?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781800" y="3048000"/>
            <a:ext cx="3200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0b111111011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0b111111100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0b111111101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0b100000100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0b100000101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57400" y="2590801"/>
            <a:ext cx="5029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32946A"/>
                </a:solidFill>
                <a:latin typeface="+mn-lt"/>
              </a:rPr>
              <a:t>Data0	.FILL x1234</a:t>
            </a:r>
          </a:p>
          <a:p>
            <a:r>
              <a:rPr lang="en-US" sz="3200" dirty="0">
                <a:solidFill>
                  <a:srgbClr val="32946A"/>
                </a:solidFill>
                <a:latin typeface="+mn-lt"/>
              </a:rPr>
              <a:t>Data1	.FILL x2345</a:t>
            </a:r>
          </a:p>
          <a:p>
            <a:r>
              <a:rPr lang="en-US" sz="3200" dirty="0">
                <a:solidFill>
                  <a:srgbClr val="32946A"/>
                </a:solidFill>
                <a:latin typeface="+mn-lt"/>
              </a:rPr>
              <a:t>Data2	.BLKW 1</a:t>
            </a:r>
          </a:p>
          <a:p>
            <a:r>
              <a:rPr lang="en-US" sz="3200" dirty="0">
                <a:solidFill>
                  <a:srgbClr val="32946A"/>
                </a:solidFill>
                <a:latin typeface="+mn-lt"/>
              </a:rPr>
              <a:t>Main		LD R1,Data0</a:t>
            </a:r>
          </a:p>
          <a:p>
            <a:r>
              <a:rPr lang="en-US" sz="3200" dirty="0">
                <a:solidFill>
                  <a:srgbClr val="32946A"/>
                </a:solidFill>
                <a:latin typeface="+mn-lt"/>
              </a:rPr>
              <a:t>			LD R2, Data1</a:t>
            </a:r>
          </a:p>
          <a:p>
            <a:r>
              <a:rPr lang="en-US" sz="3200" dirty="0">
                <a:solidFill>
                  <a:srgbClr val="32946A"/>
                </a:solidFill>
                <a:latin typeface="+mn-lt"/>
              </a:rPr>
              <a:t>			ADD R3,R2,R1</a:t>
            </a:r>
          </a:p>
          <a:p>
            <a:r>
              <a:rPr lang="en-US" sz="3200" dirty="0">
                <a:solidFill>
                  <a:srgbClr val="32946A"/>
                </a:solidFill>
                <a:latin typeface="+mn-lt"/>
              </a:rPr>
              <a:t>			ST R3,Data2</a:t>
            </a:r>
          </a:p>
          <a:p>
            <a:r>
              <a:rPr lang="en-US" sz="3200" dirty="0">
                <a:solidFill>
                  <a:srgbClr val="32946A"/>
                </a:solidFill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13155010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752599" y="-152400"/>
            <a:ext cx="9753601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lvl="0">
              <a:tabLst/>
            </a:pPr>
            <a:r>
              <a:rPr lang="en-US" sz="3200" dirty="0">
                <a:solidFill>
                  <a:srgbClr val="333399"/>
                </a:solidFill>
                <a:latin typeface="Arial" charset="0"/>
              </a:rPr>
              <a:t>Match the </a:t>
            </a:r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 R0, Var </a:t>
            </a:r>
            <a:r>
              <a:rPr lang="en-US" sz="3200" dirty="0">
                <a:solidFill>
                  <a:srgbClr val="333399"/>
                </a:solidFill>
                <a:latin typeface="Arial" charset="0"/>
              </a:rPr>
              <a:t>assembly instruction to the corresponding C statement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467600" y="3043330"/>
            <a:ext cx="40386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R0 = var;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R0 = &amp;var;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R0 = *</a:t>
            </a:r>
            <a:r>
              <a:rPr lang="en-US" sz="28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All of the above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52599" y="1371600"/>
            <a:ext cx="4800600" cy="30469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LC3 Assembly Code: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.ORIG 	x3000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 	.FILL		x0004</a:t>
            </a:r>
          </a:p>
          <a:p>
            <a:r>
              <a:rPr lang="en-US" sz="3200" b="1" dirty="0" err="1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.FILL 	x3000	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LD R0, var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3200" dirty="0">
                <a:solidFill>
                  <a:srgbClr val="32946A"/>
                </a:solidFill>
              </a:rPr>
              <a:t>	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1E7B40-E21B-423B-9CEC-FC2EE72E89CC}"/>
              </a:ext>
            </a:extLst>
          </p:cNvPr>
          <p:cNvSpPr txBox="1"/>
          <p:nvPr/>
        </p:nvSpPr>
        <p:spPr>
          <a:xfrm>
            <a:off x="1752599" y="4038600"/>
            <a:ext cx="5029200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Code: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var = 4;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*</a:t>
            </a:r>
            <a:r>
              <a:rPr lang="en-US" sz="3200" b="1" dirty="0" err="1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&amp;var;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R0;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what goes here?</a:t>
            </a:r>
          </a:p>
        </p:txBody>
      </p:sp>
    </p:spTree>
    <p:extLst>
      <p:ext uri="{BB962C8B-B14F-4D97-AF65-F5344CB8AC3E}">
        <p14:creationId xmlns:p14="http://schemas.microsoft.com/office/powerpoint/2010/main" val="6622767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752599" y="-152400"/>
            <a:ext cx="9753601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lvl="0">
              <a:tabLst/>
            </a:pPr>
            <a:r>
              <a:rPr lang="en-US" sz="3200" dirty="0">
                <a:solidFill>
                  <a:srgbClr val="333399"/>
                </a:solidFill>
                <a:latin typeface="Arial" charset="0"/>
              </a:rPr>
              <a:t>Match the </a:t>
            </a:r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 R0, Var </a:t>
            </a:r>
            <a:r>
              <a:rPr lang="en-US" sz="3200" dirty="0">
                <a:solidFill>
                  <a:srgbClr val="333399"/>
                </a:solidFill>
                <a:latin typeface="Arial" charset="0"/>
              </a:rPr>
              <a:t>assembly instruction to the corresponding C statement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467600" y="3043330"/>
            <a:ext cx="40386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R0 = var;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R0 = &amp;var;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R0 = *</a:t>
            </a:r>
            <a:r>
              <a:rPr lang="en-US" sz="28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All of the above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52599" y="1371600"/>
            <a:ext cx="4800600" cy="30469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LC3 Assembly Code: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.ORIG 	x3000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 	.FILL		x0004</a:t>
            </a:r>
          </a:p>
          <a:p>
            <a:r>
              <a:rPr lang="en-US" sz="3200" b="1" dirty="0" err="1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.FILL 	x3000	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LEA R0, var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3200" dirty="0">
                <a:solidFill>
                  <a:srgbClr val="32946A"/>
                </a:solidFill>
              </a:rPr>
              <a:t>	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1E7B40-E21B-423B-9CEC-FC2EE72E89CC}"/>
              </a:ext>
            </a:extLst>
          </p:cNvPr>
          <p:cNvSpPr txBox="1"/>
          <p:nvPr/>
        </p:nvSpPr>
        <p:spPr>
          <a:xfrm>
            <a:off x="1752599" y="4038600"/>
            <a:ext cx="5029200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Code: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var = 4;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*</a:t>
            </a:r>
            <a:r>
              <a:rPr lang="en-US" sz="3200" b="1" dirty="0" err="1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&amp;var;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R0;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what goes here?</a:t>
            </a:r>
          </a:p>
        </p:txBody>
      </p:sp>
    </p:spTree>
    <p:extLst>
      <p:ext uri="{BB962C8B-B14F-4D97-AF65-F5344CB8AC3E}">
        <p14:creationId xmlns:p14="http://schemas.microsoft.com/office/powerpoint/2010/main" val="3429648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752599" y="0"/>
            <a:ext cx="9753601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lvl="0">
              <a:tabLst/>
            </a:pPr>
            <a:r>
              <a:rPr lang="en-US" sz="3200" dirty="0">
                <a:solidFill>
                  <a:srgbClr val="333399"/>
                </a:solidFill>
                <a:latin typeface="Arial" charset="0"/>
              </a:rPr>
              <a:t>Match the </a:t>
            </a:r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LDI R0, </a:t>
            </a:r>
            <a:r>
              <a:rPr lang="en-US" sz="3200" b="1" dirty="0" err="1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dirty="0">
                <a:solidFill>
                  <a:srgbClr val="333399"/>
                </a:solidFill>
                <a:latin typeface="Arial" charset="0"/>
              </a:rPr>
              <a:t>assembly instruction to the corresponding C statement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467600" y="3043330"/>
            <a:ext cx="40386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R0 = var;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R0 = &amp;var;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R0 = *</a:t>
            </a:r>
            <a:r>
              <a:rPr lang="en-US" sz="28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All of the above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52599" y="1371600"/>
            <a:ext cx="4800600" cy="30469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LC3 Assembly Code: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.ORIG 	x3000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 	.FILL		x0004</a:t>
            </a:r>
          </a:p>
          <a:p>
            <a:r>
              <a:rPr lang="en-US" sz="3200" b="1" dirty="0" err="1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.FILL 	x3000	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LDI R0, </a:t>
            </a:r>
            <a:r>
              <a:rPr lang="en-US" sz="3200" b="1" dirty="0" err="1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endParaRPr lang="en-US" sz="3200" b="1" dirty="0">
              <a:solidFill>
                <a:srgbClr val="32946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3200" dirty="0">
                <a:solidFill>
                  <a:srgbClr val="32946A"/>
                </a:solidFill>
              </a:rPr>
              <a:t>	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1E7B40-E21B-423B-9CEC-FC2EE72E89CC}"/>
              </a:ext>
            </a:extLst>
          </p:cNvPr>
          <p:cNvSpPr txBox="1"/>
          <p:nvPr/>
        </p:nvSpPr>
        <p:spPr>
          <a:xfrm>
            <a:off x="1752599" y="4038600"/>
            <a:ext cx="5029200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Code: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var = 4;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*</a:t>
            </a:r>
            <a:r>
              <a:rPr lang="en-US" sz="3200" b="1" dirty="0" err="1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&amp;var;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R0;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what goes here?</a:t>
            </a:r>
          </a:p>
        </p:txBody>
      </p:sp>
    </p:spTree>
    <p:extLst>
      <p:ext uri="{BB962C8B-B14F-4D97-AF65-F5344CB8AC3E}">
        <p14:creationId xmlns:p14="http://schemas.microsoft.com/office/powerpoint/2010/main" val="14930109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752599" y="-152400"/>
            <a:ext cx="10287001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lvl="0">
              <a:tabLst/>
            </a:pPr>
            <a:r>
              <a:rPr lang="en-US" sz="3200" dirty="0">
                <a:solidFill>
                  <a:srgbClr val="333399"/>
                </a:solidFill>
                <a:latin typeface="Arial" charset="0"/>
              </a:rPr>
              <a:t>Match the </a:t>
            </a:r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 R1, PTR and LDR R0, R1, #0 </a:t>
            </a:r>
            <a:r>
              <a:rPr lang="en-US" sz="3200" dirty="0">
                <a:solidFill>
                  <a:srgbClr val="333399"/>
                </a:solidFill>
                <a:latin typeface="Arial" charset="0"/>
              </a:rPr>
              <a:t>assembly instructions to the corresponding C statement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772400" y="3001107"/>
            <a:ext cx="40386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R0 = var;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R0 = &amp;var;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R0 = *</a:t>
            </a:r>
            <a:r>
              <a:rPr lang="en-US" sz="28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All of the above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52599" y="1219200"/>
            <a:ext cx="5715001" cy="30469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LC3 Assembly Code: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.ORIG 	x3000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 	.FILL		x0004</a:t>
            </a:r>
          </a:p>
          <a:p>
            <a:r>
              <a:rPr lang="en-US" sz="3200" b="1" dirty="0" err="1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.FILL 	x3000	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LD R1, </a:t>
            </a:r>
            <a:r>
              <a:rPr lang="en-US" sz="3200" b="1" dirty="0" err="1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endParaRPr lang="en-US" sz="3200" b="1" dirty="0">
              <a:solidFill>
                <a:srgbClr val="32946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LDR R0, R1, #0</a:t>
            </a:r>
            <a:r>
              <a:rPr lang="en-US" sz="3200" dirty="0">
                <a:solidFill>
                  <a:srgbClr val="32946A"/>
                </a:solidFill>
              </a:rPr>
              <a:t>	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1E7B40-E21B-423B-9CEC-FC2EE72E89CC}"/>
              </a:ext>
            </a:extLst>
          </p:cNvPr>
          <p:cNvSpPr txBox="1"/>
          <p:nvPr/>
        </p:nvSpPr>
        <p:spPr>
          <a:xfrm>
            <a:off x="1752599" y="4303455"/>
            <a:ext cx="5029200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Code: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var = 4;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*</a:t>
            </a:r>
            <a:r>
              <a:rPr lang="en-US" sz="3200" b="1" dirty="0" err="1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&amp;var;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R0, R1;</a:t>
            </a:r>
          </a:p>
          <a:p>
            <a:r>
              <a:rPr lang="en-US" sz="3200" b="1" dirty="0">
                <a:solidFill>
                  <a:srgbClr val="3294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what goes here?</a:t>
            </a:r>
          </a:p>
        </p:txBody>
      </p:sp>
    </p:spTree>
    <p:extLst>
      <p:ext uri="{BB962C8B-B14F-4D97-AF65-F5344CB8AC3E}">
        <p14:creationId xmlns:p14="http://schemas.microsoft.com/office/powerpoint/2010/main" val="14399059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676401" y="152400"/>
            <a:ext cx="6629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Translate the LC-3 instruction 0x4840 into LC-3 assembly code: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57200" y="3962400"/>
            <a:ext cx="740405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JSR Label (Label at PC + 0x3F)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JSR Label (Label at PC + 0x40)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JSRR R3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JSRR R1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FECB02-578C-45D2-8197-943ECD08B6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9852" y="0"/>
            <a:ext cx="37471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5357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752601" y="228600"/>
            <a:ext cx="655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Translate the LC-3 instruction 0xC1C0 into LC-3 assembly code: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62000" y="4191000"/>
            <a:ext cx="740405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JMP R7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RET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Both of the above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2536B6-C0D1-40EC-A999-81B7E61F9D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5801" y="0"/>
            <a:ext cx="37471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9449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600200" y="304800"/>
            <a:ext cx="7010400" cy="1502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Translate ADD R0,R1,x10 from assembly code into an LC-3 instruction in hexadecimal: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55045" y="3886200"/>
            <a:ext cx="740405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0x1040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0x106F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0x1070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0x107F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Cannot be done!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442325-DD46-4162-8E3C-905E3E2410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9852" y="0"/>
            <a:ext cx="37471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6616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3048001" y="152400"/>
            <a:ext cx="74961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DATA   .FILL 0x1234</a:t>
            </a:r>
          </a:p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            LD R5,DATA</a:t>
            </a:r>
          </a:p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            AND R5,R5,#15</a:t>
            </a:r>
          </a:p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			    NOT R5,R5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819400" y="3352800"/>
            <a:ext cx="740405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0x123F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0xEDCB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0xFFFB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0xFFFC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endParaRPr lang="en-US" sz="2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2667000"/>
            <a:ext cx="7086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32946A"/>
                </a:solidFill>
              </a:rPr>
              <a:t>What value is in R5 after the above code?</a:t>
            </a:r>
          </a:p>
        </p:txBody>
      </p:sp>
    </p:spTree>
    <p:extLst>
      <p:ext uri="{BB962C8B-B14F-4D97-AF65-F5344CB8AC3E}">
        <p14:creationId xmlns:p14="http://schemas.microsoft.com/office/powerpoint/2010/main" val="14676283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295400" y="203488"/>
            <a:ext cx="74961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           .ORIG x3000</a:t>
            </a:r>
          </a:p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			    AND,R1,R1,#0</a:t>
            </a:r>
          </a:p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			    ADD R1,R0,#1</a:t>
            </a:r>
          </a:p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            </a:t>
            </a:r>
            <a:r>
              <a:rPr lang="en-US" sz="3200" dirty="0" err="1">
                <a:solidFill>
                  <a:srgbClr val="333399"/>
                </a:solidFill>
                <a:latin typeface="Arial" charset="0"/>
              </a:rPr>
              <a:t>BRp</a:t>
            </a:r>
            <a:r>
              <a:rPr lang="en-US" sz="3200" dirty="0">
                <a:solidFill>
                  <a:srgbClr val="333399"/>
                </a:solidFill>
                <a:latin typeface="Arial" charset="0"/>
              </a:rPr>
              <a:t> MAIN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066800" y="3657888"/>
            <a:ext cx="740405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Yes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Depends on initial value of R0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Depends on initial value of R1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endParaRPr lang="en-US" sz="2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2700" y="2608986"/>
            <a:ext cx="7086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32946A"/>
                </a:solidFill>
              </a:rPr>
              <a:t>Is the branch taken in the above code?</a:t>
            </a:r>
          </a:p>
        </p:txBody>
      </p:sp>
    </p:spTree>
    <p:extLst>
      <p:ext uri="{BB962C8B-B14F-4D97-AF65-F5344CB8AC3E}">
        <p14:creationId xmlns:p14="http://schemas.microsoft.com/office/powerpoint/2010/main" val="33853570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981200" y="-228600"/>
            <a:ext cx="7162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Which instruction branches to Main if R0 is less than or equal to 12?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467600" y="2590800"/>
            <a:ext cx="3200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 err="1">
                <a:solidFill>
                  <a:srgbClr val="000000"/>
                </a:solidFill>
                <a:latin typeface="Arial" charset="0"/>
              </a:rPr>
              <a:t>BRn</a:t>
            </a:r>
            <a:endParaRPr lang="en-US" sz="2800" dirty="0">
              <a:solidFill>
                <a:srgbClr val="000000"/>
              </a:solidFill>
              <a:latin typeface="Arial" charset="0"/>
            </a:endParaRP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 err="1">
                <a:solidFill>
                  <a:srgbClr val="000000"/>
                </a:solidFill>
                <a:latin typeface="Arial" charset="0"/>
              </a:rPr>
              <a:t>BRz</a:t>
            </a:r>
            <a:endParaRPr lang="en-US" sz="2800" dirty="0">
              <a:solidFill>
                <a:srgbClr val="000000"/>
              </a:solidFill>
              <a:latin typeface="Arial" charset="0"/>
            </a:endParaRP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 err="1">
                <a:solidFill>
                  <a:srgbClr val="000000"/>
                </a:solidFill>
                <a:latin typeface="Arial" charset="0"/>
              </a:rPr>
              <a:t>BRp</a:t>
            </a:r>
            <a:endParaRPr lang="en-US" sz="2800" dirty="0">
              <a:solidFill>
                <a:srgbClr val="000000"/>
              </a:solidFill>
              <a:latin typeface="Arial" charset="0"/>
            </a:endParaRP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 err="1">
                <a:solidFill>
                  <a:srgbClr val="000000"/>
                </a:solidFill>
                <a:latin typeface="Arial" charset="0"/>
              </a:rPr>
              <a:t>BRnz</a:t>
            </a:r>
            <a:endParaRPr lang="en-US" sz="2800" dirty="0">
              <a:solidFill>
                <a:srgbClr val="000000"/>
              </a:solidFill>
              <a:latin typeface="Arial" charset="0"/>
            </a:endParaRP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 err="1">
                <a:solidFill>
                  <a:srgbClr val="000000"/>
                </a:solidFill>
                <a:latin typeface="Arial" charset="0"/>
              </a:rPr>
              <a:t>BRzp</a:t>
            </a:r>
            <a:endParaRPr lang="en-US" sz="2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700" y="2478225"/>
            <a:ext cx="5029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32946A"/>
                </a:solidFill>
                <a:latin typeface="+mj-lt"/>
              </a:rPr>
              <a:t>Twelve 	.FILL x000C</a:t>
            </a:r>
          </a:p>
          <a:p>
            <a:r>
              <a:rPr lang="en-US" sz="3200" dirty="0">
                <a:solidFill>
                  <a:srgbClr val="32946A"/>
                </a:solidFill>
                <a:latin typeface="+mj-lt"/>
              </a:rPr>
              <a:t>Main			LD R1,Twelve</a:t>
            </a:r>
          </a:p>
          <a:p>
            <a:r>
              <a:rPr lang="en-US" sz="3200" dirty="0">
                <a:solidFill>
                  <a:srgbClr val="32946A"/>
                </a:solidFill>
                <a:latin typeface="+mj-lt"/>
              </a:rPr>
              <a:t>				NOT R1,R1</a:t>
            </a:r>
          </a:p>
          <a:p>
            <a:r>
              <a:rPr lang="en-US" sz="3200" dirty="0">
                <a:solidFill>
                  <a:srgbClr val="32946A"/>
                </a:solidFill>
                <a:latin typeface="+mj-lt"/>
              </a:rPr>
              <a:t>				ADD R1,R1,1</a:t>
            </a:r>
          </a:p>
          <a:p>
            <a:r>
              <a:rPr lang="en-US" sz="3200" dirty="0">
                <a:solidFill>
                  <a:srgbClr val="32946A"/>
                </a:solidFill>
                <a:latin typeface="+mj-lt"/>
              </a:rPr>
              <a:t>				ADD R0,R0,R1</a:t>
            </a:r>
          </a:p>
          <a:p>
            <a:r>
              <a:rPr lang="en-US" sz="3200" dirty="0">
                <a:solidFill>
                  <a:srgbClr val="32946A"/>
                </a:solidFill>
                <a:latin typeface="+mj-lt"/>
              </a:rPr>
              <a:t>				??? Main</a:t>
            </a:r>
          </a:p>
        </p:txBody>
      </p:sp>
    </p:spTree>
    <p:extLst>
      <p:ext uri="{BB962C8B-B14F-4D97-AF65-F5344CB8AC3E}">
        <p14:creationId xmlns:p14="http://schemas.microsoft.com/office/powerpoint/2010/main" val="27466730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3048001" y="152400"/>
            <a:ext cx="7239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What is the value in R0, and the instruction associated with the LOOP label when the program reaches </a:t>
            </a:r>
            <a:r>
              <a:rPr lang="en-US" sz="3200">
                <a:solidFill>
                  <a:srgbClr val="333399"/>
                </a:solidFill>
                <a:latin typeface="Arial" charset="0"/>
              </a:rPr>
              <a:t>the HALT </a:t>
            </a:r>
            <a:r>
              <a:rPr lang="en-US" sz="3200" dirty="0">
                <a:solidFill>
                  <a:srgbClr val="333399"/>
                </a:solidFill>
                <a:latin typeface="Arial" charset="0"/>
              </a:rPr>
              <a:t>command?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477000" y="2731895"/>
            <a:ext cx="4038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5, ADD R0, R0, #3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8, ADD R0, R0, #7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3, ADD R0, R0, #5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7, AND R0, R0, #7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37856" y="2735282"/>
            <a:ext cx="60821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   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           	AND R0, R0, #0                   </a:t>
            </a:r>
          </a:p>
          <a:p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			ADD R1, R0, #2       </a:t>
            </a:r>
          </a:p>
          <a:p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LOOP  	ADD R0, R0, #3                 </a:t>
            </a:r>
          </a:p>
          <a:p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			LD  R2, LOOP         </a:t>
            </a:r>
          </a:p>
          <a:p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             	ADD R2, R2, #2      </a:t>
            </a:r>
          </a:p>
          <a:p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            	ST  R2, LOOP        </a:t>
            </a:r>
          </a:p>
          <a:p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            	ADD R1, R1, #-1                   </a:t>
            </a:r>
          </a:p>
          <a:p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	     	</a:t>
            </a:r>
            <a:r>
              <a:rPr lang="pt-BR" sz="2800">
                <a:solidFill>
                  <a:schemeClr val="accent1">
                    <a:lumMod val="75000"/>
                  </a:schemeClr>
                </a:solidFill>
                <a:latin typeface="+mj-lt"/>
              </a:rPr>
              <a:t>BRp LOOP 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           </a:t>
            </a:r>
          </a:p>
          <a:p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            	HALT</a:t>
            </a:r>
          </a:p>
        </p:txBody>
      </p:sp>
    </p:spTree>
    <p:extLst>
      <p:ext uri="{BB962C8B-B14F-4D97-AF65-F5344CB8AC3E}">
        <p14:creationId xmlns:p14="http://schemas.microsoft.com/office/powerpoint/2010/main" val="24918306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2001317" y="152400"/>
            <a:ext cx="7239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What are the values in R0,R1,R2 after the code below executes? Assume the Main label is at address x3000.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400800" y="2667000"/>
            <a:ext cx="4038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x4321, x3003, x7324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x4321, x3004, x7324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x4321, x3003, x4321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x4321, x3004, x4321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81200" y="2743200"/>
            <a:ext cx="434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Main		LD R0,Data</a:t>
            </a:r>
          </a:p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			LEA R1,Data</a:t>
            </a:r>
          </a:p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			LDR R2,R1,0</a:t>
            </a:r>
          </a:p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			HALT</a:t>
            </a:r>
          </a:p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Data   .FILL 0x4321</a:t>
            </a:r>
          </a:p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           </a:t>
            </a:r>
            <a:endParaRPr lang="en-US" sz="3200" dirty="0">
              <a:solidFill>
                <a:srgbClr val="329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2678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89996</TotalTime>
  <Words>1418</Words>
  <Application>Microsoft Office PowerPoint</Application>
  <PresentationFormat>Widescreen</PresentationFormat>
  <Paragraphs>247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Courier New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What is Programming?</dc:title>
  <dc:creator>ESBoese</dc:creator>
  <cp:lastModifiedBy>Phil Sharp</cp:lastModifiedBy>
  <cp:revision>285</cp:revision>
  <cp:lastPrinted>2014-02-28T23:10:01Z</cp:lastPrinted>
  <dcterms:created xsi:type="dcterms:W3CDTF">2009-01-22T02:10:52Z</dcterms:created>
  <dcterms:modified xsi:type="dcterms:W3CDTF">2020-10-27T15:56:14Z</dcterms:modified>
</cp:coreProperties>
</file>