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8" r:id="rId3"/>
    <p:sldId id="284" r:id="rId4"/>
    <p:sldId id="287" r:id="rId5"/>
    <p:sldId id="297" r:id="rId6"/>
    <p:sldId id="289" r:id="rId7"/>
    <p:sldId id="290" r:id="rId8"/>
    <p:sldId id="292" r:id="rId9"/>
    <p:sldId id="288" r:id="rId10"/>
    <p:sldId id="291" r:id="rId11"/>
    <p:sldId id="282" r:id="rId12"/>
    <p:sldId id="293" r:id="rId13"/>
    <p:sldId id="294" r:id="rId14"/>
    <p:sldId id="295" r:id="rId15"/>
    <p:sldId id="296" r:id="rId16"/>
  </p:sldIdLst>
  <p:sldSz cx="12192000" cy="6858000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78586" autoAdjust="0"/>
  </p:normalViewPr>
  <p:slideViewPr>
    <p:cSldViewPr>
      <p:cViewPr varScale="1">
        <p:scale>
          <a:sx n="88" d="100"/>
          <a:sy n="88" d="100"/>
        </p:scale>
        <p:origin x="672" y="68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21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14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CE90B-41ED-AC4D-9936-845D67BB3A5E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CC2A-5721-9E48-85F4-B3BFB93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7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58788" y="720725"/>
            <a:ext cx="6394450" cy="35972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6313" y="4560888"/>
            <a:ext cx="535940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5B21D1F-A72F-4EB3-A90A-3C8C7B183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87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2E9B0014-02EE-4F06-B16C-6906C7AC0150}" type="slidenum">
              <a:rPr lang="en-US" sz="1200" smtClean="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C07090DA-E3F8-49F5-858C-C1A2C134F0A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B746C563-C95F-4837-A089-A3422761100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6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This is the first peer instruction session!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D), offset of 2 from R2 gives Array[2], offset of 3 gives NOT R1,R1, which is x927F.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A),</a:t>
            </a:r>
            <a:r>
              <a:rPr lang="en-US" baseline="0" dirty="0"/>
              <a:t> Data2 is -4 offset, but PC has been incremented so -5 = ~0b000000101 + 1 = 0b111111011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A),</a:t>
            </a:r>
            <a:r>
              <a:rPr lang="en-US" baseline="0" dirty="0"/>
              <a:t> Data2 is -4 offset, but PC has been incremented so -5 = ~0b000000101 + 1 = 0b111111011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9782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A),</a:t>
            </a:r>
            <a:r>
              <a:rPr lang="en-US" baseline="0" dirty="0"/>
              <a:t> Data2 is -4 offset, but PC has been incremented so -5 = ~0b000000101 + 1 = 0b111111011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5537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A),</a:t>
            </a:r>
            <a:r>
              <a:rPr lang="en-US" baseline="0" dirty="0"/>
              <a:t> Data2 is -4 offset, but PC has been incremented so -5 = ~0b000000101 + 1 = 0b111111011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2552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A),</a:t>
            </a:r>
            <a:r>
              <a:rPr lang="en-US" baseline="0" dirty="0"/>
              <a:t> Data2 is -4 offset, but PC has been incremented so -5 = ~0b000000101 + 1 = 0b111111011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627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B),</a:t>
            </a:r>
            <a:r>
              <a:rPr lang="en-US" baseline="0" dirty="0"/>
              <a:t> but remember the PC has already been incremented. JSRR R1 would be 0x4040.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</a:t>
            </a:r>
            <a:r>
              <a:rPr lang="en-US" baseline="0" dirty="0"/>
              <a:t> RET and JMP R7 are exactly the same.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E) x10 = 16 decimal, cannot fit into 5-bits in 2’s complement format, only stores -16 to 15.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</a:t>
            </a:r>
            <a:r>
              <a:rPr lang="en-US" baseline="0" dirty="0"/>
              <a:t> ~(0x1234 &amp; 0x000F) = 0xFFFB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</a:t>
            </a:r>
            <a:r>
              <a:rPr lang="en-US" baseline="0" dirty="0"/>
              <a:t> branch depends </a:t>
            </a:r>
            <a:r>
              <a:rPr lang="en-US" baseline="0"/>
              <a:t>on R1, don’t </a:t>
            </a:r>
            <a:r>
              <a:rPr lang="en-US" baseline="0" dirty="0"/>
              <a:t>know if R1 positive unless R0 is known, since R1 = R0 + 1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D),</a:t>
            </a:r>
            <a:r>
              <a:rPr lang="en-US" baseline="0" dirty="0"/>
              <a:t> Condition codes set by R0 – 12, so negative if R0 &lt; 12 and zero if R0 == 12.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6731D659-9CB1-47D5-B0C6-2B8E238B5B1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D1E55E3F-A550-45E1-AAB4-216D4D1F771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 ADD R0, R0, #3 is treated as both an instruction and data by the code, so ADD R2, R2, #2 instruction increments the offset to 7. R0 goes from 0 to 3 to 8</a:t>
            </a:r>
          </a:p>
        </p:txBody>
      </p:sp>
    </p:spTree>
    <p:extLst>
      <p:ext uri="{BB962C8B-B14F-4D97-AF65-F5344CB8AC3E}">
        <p14:creationId xmlns:p14="http://schemas.microsoft.com/office/powerpoint/2010/main" val="2157394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 LD just loads data</a:t>
            </a:r>
            <a:r>
              <a:rPr lang="en-US" baseline="0" dirty="0"/>
              <a:t> value (x4321), LEA gets data address (x3003), LDR gets data pointed at by R1, which is data again (x4321)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47201" y="304801"/>
            <a:ext cx="2588684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6917" y="304801"/>
            <a:ext cx="7567083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9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6917" y="1676401"/>
            <a:ext cx="507788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1" y="1676401"/>
            <a:ext cx="5077884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9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600415" y="2438400"/>
            <a:ext cx="11578167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 sz="240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304800"/>
            <a:ext cx="999066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8" y="2667001"/>
            <a:ext cx="10358967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1219200" y="6321426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4057651" y="6324601"/>
            <a:ext cx="4663016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9042401" y="6324601"/>
            <a:ext cx="2535767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" name="Picture 2" descr="http://bexhuff.com/files/images/java-cup-abstract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4" y="533401"/>
            <a:ext cx="174272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625600" y="301625"/>
            <a:ext cx="2117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128" y="381000"/>
            <a:ext cx="1231392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2743200" y="2819400"/>
            <a:ext cx="7467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eaLnBrk="1" hangingPunct="1"/>
            <a:br>
              <a:rPr lang="en-US" sz="3600" dirty="0">
                <a:solidFill>
                  <a:srgbClr val="333399"/>
                </a:solidFill>
                <a:latin typeface="Arial" charset="0"/>
              </a:rPr>
            </a:br>
            <a:r>
              <a:rPr lang="en-US" sz="3600" dirty="0">
                <a:solidFill>
                  <a:srgbClr val="333399"/>
                </a:solidFill>
                <a:latin typeface="Arial" charset="0"/>
              </a:rPr>
              <a:t>Peer Instruction #6: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LC-3 Assembly Language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(continued)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28800" y="247518"/>
            <a:ext cx="10134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value in R0 and R1 after the code executes from Main label?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781800" y="3048000"/>
            <a:ext cx="3886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x1133, x2244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x2244, x3355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x3355, x903F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x3355, x927F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7400" y="2590801"/>
            <a:ext cx="5029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Array	.FILL x1133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.FILL x2244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.FILL x3355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Main		NOT R1,R1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LEA R2,Array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LDR R0,R2,2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LDR R1,R2,3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HALT</a:t>
            </a:r>
          </a:p>
        </p:txBody>
      </p:sp>
    </p:spTree>
    <p:extLst>
      <p:ext uri="{BB962C8B-B14F-4D97-AF65-F5344CB8AC3E}">
        <p14:creationId xmlns:p14="http://schemas.microsoft.com/office/powerpoint/2010/main" val="42119561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600" y="304800"/>
            <a:ext cx="100583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PC offset field in </a:t>
            </a:r>
            <a:r>
              <a:rPr lang="en-US" sz="3200">
                <a:solidFill>
                  <a:srgbClr val="333399"/>
                </a:solidFill>
                <a:latin typeface="Arial" charset="0"/>
              </a:rPr>
              <a:t>the ST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instruction shown below?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781800" y="3048000"/>
            <a:ext cx="3200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0b111111011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0b111111100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0b111111101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0b100000100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0b100000101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7400" y="2590801"/>
            <a:ext cx="5029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Data0	.FILL x1234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Data1	.FILL x2345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Data2	.BLKW 1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Main		LD R1,Data0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			LD R2, Data1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			ADD R3,R2,R1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			ST R3,Data2</a:t>
            </a:r>
          </a:p>
          <a:p>
            <a:r>
              <a:rPr lang="en-US" sz="3200" dirty="0">
                <a:solidFill>
                  <a:srgbClr val="32946A"/>
                </a:solidFill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3155010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599" y="-152400"/>
            <a:ext cx="975360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lvl="0">
              <a:tabLst/>
            </a:pPr>
            <a:r>
              <a:rPr lang="en-US" sz="3200" dirty="0">
                <a:solidFill>
                  <a:srgbClr val="333399"/>
                </a:solidFill>
                <a:latin typeface="Arial" charset="0"/>
              </a:rPr>
              <a:t>Match the 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 R0, Var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assembly instruction to the corresponding C statement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467600" y="3043330"/>
            <a:ext cx="4038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&amp;Var;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*</a:t>
            </a:r>
            <a:r>
              <a:rPr lang="en-US" sz="28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599" y="1371600"/>
            <a:ext cx="4800600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LC3 Assembly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.ORIG 	x3000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 	.FILL		x0004</a:t>
            </a:r>
          </a:p>
          <a:p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.FILL 	x3000	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LD R0, Var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3200" dirty="0">
                <a:solidFill>
                  <a:srgbClr val="32946A"/>
                </a:solidFill>
              </a:rPr>
              <a:t>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1E7B40-E21B-423B-9CEC-FC2EE72E89CC}"/>
              </a:ext>
            </a:extLst>
          </p:cNvPr>
          <p:cNvSpPr txBox="1"/>
          <p:nvPr/>
        </p:nvSpPr>
        <p:spPr>
          <a:xfrm>
            <a:off x="1752599" y="4038600"/>
            <a:ext cx="5029200" cy="2554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var = 4;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*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&amp;var;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R0;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what goes here?</a:t>
            </a:r>
          </a:p>
        </p:txBody>
      </p:sp>
    </p:spTree>
    <p:extLst>
      <p:ext uri="{BB962C8B-B14F-4D97-AF65-F5344CB8AC3E}">
        <p14:creationId xmlns:p14="http://schemas.microsoft.com/office/powerpoint/2010/main" val="6622767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599" y="-152400"/>
            <a:ext cx="975360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lvl="0">
              <a:tabLst/>
            </a:pPr>
            <a:r>
              <a:rPr lang="en-US" sz="3200" dirty="0">
                <a:solidFill>
                  <a:srgbClr val="333399"/>
                </a:solidFill>
                <a:latin typeface="Arial" charset="0"/>
              </a:rPr>
              <a:t>Match the 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LEA R0, Var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assembly instruction to the corresponding C statement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467600" y="3043330"/>
            <a:ext cx="4038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&amp;Var;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*</a:t>
            </a:r>
            <a:r>
              <a:rPr lang="en-US" sz="28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599" y="1371600"/>
            <a:ext cx="4800600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LC3 Assembly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.ORIG 	x3000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 	.FILL		x0004</a:t>
            </a:r>
          </a:p>
          <a:p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.FILL 	x3000	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LEA R0, Var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3200" dirty="0">
                <a:solidFill>
                  <a:srgbClr val="32946A"/>
                </a:solidFill>
              </a:rPr>
              <a:t>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1E7B40-E21B-423B-9CEC-FC2EE72E89CC}"/>
              </a:ext>
            </a:extLst>
          </p:cNvPr>
          <p:cNvSpPr txBox="1"/>
          <p:nvPr/>
        </p:nvSpPr>
        <p:spPr>
          <a:xfrm>
            <a:off x="1752599" y="4038600"/>
            <a:ext cx="5029200" cy="2554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var = 4;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*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&amp;var;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R0;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what goes here?</a:t>
            </a:r>
          </a:p>
        </p:txBody>
      </p:sp>
    </p:spTree>
    <p:extLst>
      <p:ext uri="{BB962C8B-B14F-4D97-AF65-F5344CB8AC3E}">
        <p14:creationId xmlns:p14="http://schemas.microsoft.com/office/powerpoint/2010/main" val="3429648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599" y="0"/>
            <a:ext cx="975360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lvl="0">
              <a:tabLst/>
            </a:pPr>
            <a:r>
              <a:rPr lang="en-US" sz="3200" dirty="0">
                <a:solidFill>
                  <a:srgbClr val="333399"/>
                </a:solidFill>
                <a:latin typeface="Arial" charset="0"/>
              </a:rPr>
              <a:t>Match the 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LDI R0, 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assembly instruction to the corresponding C statement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467600" y="3043330"/>
            <a:ext cx="4038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&amp;Var;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*</a:t>
            </a:r>
            <a:r>
              <a:rPr lang="en-US" sz="28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599" y="1371600"/>
            <a:ext cx="4800600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LC3 Assembly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.ORIG 	x3000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 	.FILL		x0004</a:t>
            </a:r>
          </a:p>
          <a:p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.FILL 	x3000	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LDI R0, 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endParaRPr lang="en-US" sz="3200" b="1" dirty="0">
              <a:solidFill>
                <a:srgbClr val="32946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3200" dirty="0">
                <a:solidFill>
                  <a:srgbClr val="32946A"/>
                </a:solidFill>
              </a:rPr>
              <a:t>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1E7B40-E21B-423B-9CEC-FC2EE72E89CC}"/>
              </a:ext>
            </a:extLst>
          </p:cNvPr>
          <p:cNvSpPr txBox="1"/>
          <p:nvPr/>
        </p:nvSpPr>
        <p:spPr>
          <a:xfrm>
            <a:off x="1752599" y="4038600"/>
            <a:ext cx="5029200" cy="2554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var = 4;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*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&amp;var;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R0;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what goes here?</a:t>
            </a:r>
          </a:p>
        </p:txBody>
      </p:sp>
    </p:spTree>
    <p:extLst>
      <p:ext uri="{BB962C8B-B14F-4D97-AF65-F5344CB8AC3E}">
        <p14:creationId xmlns:p14="http://schemas.microsoft.com/office/powerpoint/2010/main" val="14930109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599" y="-152400"/>
            <a:ext cx="1028700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lvl="0">
              <a:tabLst/>
            </a:pPr>
            <a:r>
              <a:rPr lang="en-US" sz="3200" dirty="0">
                <a:solidFill>
                  <a:srgbClr val="333399"/>
                </a:solidFill>
                <a:latin typeface="Arial" charset="0"/>
              </a:rPr>
              <a:t>Match the 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 R1, PTR and LDR R0, R1, #0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assembly instructions to the corresponding C statement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772400" y="3001107"/>
            <a:ext cx="4038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&amp;Var;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*</a:t>
            </a:r>
            <a:r>
              <a:rPr lang="en-US" sz="28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599" y="1219200"/>
            <a:ext cx="5715001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LC3 Assembly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.ORIG 	x3000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 	.FILL		x0004</a:t>
            </a:r>
          </a:p>
          <a:p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.FILL 	x3000	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LD R1, PTR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LDR R0, R1, #0</a:t>
            </a:r>
            <a:r>
              <a:rPr lang="en-US" sz="3200" dirty="0">
                <a:solidFill>
                  <a:srgbClr val="32946A"/>
                </a:solidFill>
              </a:rPr>
              <a:t>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1E7B40-E21B-423B-9CEC-FC2EE72E89CC}"/>
              </a:ext>
            </a:extLst>
          </p:cNvPr>
          <p:cNvSpPr txBox="1"/>
          <p:nvPr/>
        </p:nvSpPr>
        <p:spPr>
          <a:xfrm>
            <a:off x="1752599" y="4303455"/>
            <a:ext cx="5029200" cy="2554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var = 4;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*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&amp;var;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R0, R1;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what goes here?</a:t>
            </a:r>
          </a:p>
        </p:txBody>
      </p:sp>
    </p:spTree>
    <p:extLst>
      <p:ext uri="{BB962C8B-B14F-4D97-AF65-F5344CB8AC3E}">
        <p14:creationId xmlns:p14="http://schemas.microsoft.com/office/powerpoint/2010/main" val="14399059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76401" y="152400"/>
            <a:ext cx="6629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the LC-3 instruction 0x4840 into LC-3 assembly code: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57200" y="39624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 Label (Label at PC + 0x3F)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 Label (Label at PC + 0x40)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JSRR R3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JSRR R1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FECB02-578C-45D2-8197-943ECD08B6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9852" y="0"/>
            <a:ext cx="37471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5357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601" y="228600"/>
            <a:ext cx="6553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the LC-3 instruction 0xC1C0 into LC-3 assembly code: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62000" y="41910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JMP R7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RET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Both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2536B6-C0D1-40EC-A999-81B7E61F9D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5801" y="0"/>
            <a:ext cx="37471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9449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00200" y="304800"/>
            <a:ext cx="7010400" cy="1502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ADD R0,R1,x10 from assembly code into an LC-3 instruction in hexadecimal: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355045" y="38862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0x1040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0x106F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0x1070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0x107F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Cannot be done!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442325-DD46-4162-8E3C-905E3E2410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9852" y="0"/>
            <a:ext cx="37471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661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3048001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DATA   .FILL 0x1234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            LD R5,DATA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            AND R5,R5,#15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			    NOT R5,R5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819400" y="33528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0x123F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0xEDCB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0xFFFB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0xFFFC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2667000"/>
            <a:ext cx="7086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</a:rPr>
              <a:t>What value is in R5 after the above code?</a:t>
            </a:r>
          </a:p>
        </p:txBody>
      </p:sp>
    </p:spTree>
    <p:extLst>
      <p:ext uri="{BB962C8B-B14F-4D97-AF65-F5344CB8AC3E}">
        <p14:creationId xmlns:p14="http://schemas.microsoft.com/office/powerpoint/2010/main" val="14676283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295400" y="203488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           .ORIG x3000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			    AND,R1,R1,#0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			    ADD R1,R0,#1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            </a:t>
            </a:r>
            <a:r>
              <a:rPr lang="en-US" sz="3200" dirty="0" err="1">
                <a:solidFill>
                  <a:srgbClr val="333399"/>
                </a:solidFill>
                <a:latin typeface="Arial" charset="0"/>
              </a:rPr>
              <a:t>BRp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 MAIN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066800" y="3657888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Yes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Depends on initial value of R0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Depends on initial value of R1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52700" y="2608986"/>
            <a:ext cx="7086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</a:rPr>
              <a:t>Is the branch taken in the above code?</a:t>
            </a:r>
          </a:p>
        </p:txBody>
      </p:sp>
    </p:spTree>
    <p:extLst>
      <p:ext uri="{BB962C8B-B14F-4D97-AF65-F5344CB8AC3E}">
        <p14:creationId xmlns:p14="http://schemas.microsoft.com/office/powerpoint/2010/main" val="33853570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981200" y="-228600"/>
            <a:ext cx="7162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Which instruction branches to Main if R0 is less than or equal to 12?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467600" y="2590800"/>
            <a:ext cx="3200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BRn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BRz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BRp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BRnz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BRzp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7700" y="2478225"/>
            <a:ext cx="502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Twelve 	.FILL x000C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Main			LD R1,Twelve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	NOT R1,R1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	ADD R1,R1,1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	ADD R0,R0,R1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	??? Main</a:t>
            </a:r>
          </a:p>
        </p:txBody>
      </p:sp>
    </p:spTree>
    <p:extLst>
      <p:ext uri="{BB962C8B-B14F-4D97-AF65-F5344CB8AC3E}">
        <p14:creationId xmlns:p14="http://schemas.microsoft.com/office/powerpoint/2010/main" val="27466730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3048001" y="152400"/>
            <a:ext cx="7239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value in R0, and the instruction associated with the LOOP label when the program reaches </a:t>
            </a:r>
            <a:r>
              <a:rPr lang="en-US" sz="3200">
                <a:solidFill>
                  <a:srgbClr val="333399"/>
                </a:solidFill>
                <a:latin typeface="Arial" charset="0"/>
              </a:rPr>
              <a:t>the HALT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command?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477000" y="2731895"/>
            <a:ext cx="40386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  <a:defRPr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5, ADD R0, R0, #3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8, ADD R0, R0, #7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3, ADD R0, R0, #5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7, AND R0, R0, #7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  <a:defRPr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37856" y="2735282"/>
            <a:ext cx="60821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 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 	AND R0, R0, #0            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		ADD R1, R0, #2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LOOP  	ADD R0, R0, #3          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		LD  R2, LOOP  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  	ADD R2, R2, #2      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 	ST  R2, LOOP        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 	ADD R1, R1, #-1            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     	</a:t>
            </a:r>
            <a:r>
              <a:rPr lang="pt-BR" sz="2800">
                <a:solidFill>
                  <a:schemeClr val="accent1">
                    <a:lumMod val="75000"/>
                  </a:schemeClr>
                </a:solidFill>
                <a:latin typeface="+mj-lt"/>
              </a:rPr>
              <a:t>BRp LOOP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 	HALT</a:t>
            </a:r>
          </a:p>
        </p:txBody>
      </p:sp>
    </p:spTree>
    <p:extLst>
      <p:ext uri="{BB962C8B-B14F-4D97-AF65-F5344CB8AC3E}">
        <p14:creationId xmlns:p14="http://schemas.microsoft.com/office/powerpoint/2010/main" val="24918306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001317" y="152400"/>
            <a:ext cx="7239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are the values in R0,R1,R2 after the code below executes? Assume the Main label is at address x3000.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400800" y="2667000"/>
            <a:ext cx="40386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x4321, x3003, x7324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x4321, x3004, x7324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x4321, x3003, x4321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x4321, x3004, x4321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2743200"/>
            <a:ext cx="4343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Main		LD R0,Data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			LEA R1,Data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			LDR R2,R1,0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			HALT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Data   .FILL 0x4321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            </a:t>
            </a:r>
            <a:endParaRPr lang="en-US" sz="3200" dirty="0">
              <a:solidFill>
                <a:srgbClr val="329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2678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89990</TotalTime>
  <Words>1073</Words>
  <Application>Microsoft Office PowerPoint</Application>
  <PresentationFormat>Widescreen</PresentationFormat>
  <Paragraphs>252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Courier New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creator>ESBoese</dc:creator>
  <cp:lastModifiedBy>Phil Sharp</cp:lastModifiedBy>
  <cp:revision>283</cp:revision>
  <cp:lastPrinted>2014-02-28T23:10:01Z</cp:lastPrinted>
  <dcterms:created xsi:type="dcterms:W3CDTF">2009-01-22T02:10:52Z</dcterms:created>
  <dcterms:modified xsi:type="dcterms:W3CDTF">2020-07-07T15:25:14Z</dcterms:modified>
</cp:coreProperties>
</file>