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  <p:sldMasterId id="2147483723" r:id="rId6"/>
    <p:sldMasterId id="2147483735" r:id="rId7"/>
  </p:sldMasterIdLst>
  <p:notesMasterIdLst>
    <p:notesMasterId r:id="rId40"/>
  </p:notesMasterIdLst>
  <p:sldIdLst>
    <p:sldId id="287" r:id="rId8"/>
    <p:sldId id="272" r:id="rId9"/>
    <p:sldId id="311" r:id="rId10"/>
    <p:sldId id="305" r:id="rId11"/>
    <p:sldId id="304" r:id="rId12"/>
    <p:sldId id="258" r:id="rId13"/>
    <p:sldId id="259" r:id="rId14"/>
    <p:sldId id="260" r:id="rId15"/>
    <p:sldId id="261" r:id="rId16"/>
    <p:sldId id="284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12" r:id="rId29"/>
    <p:sldId id="299" r:id="rId30"/>
    <p:sldId id="283" r:id="rId31"/>
    <p:sldId id="300" r:id="rId32"/>
    <p:sldId id="313" r:id="rId33"/>
    <p:sldId id="314" r:id="rId34"/>
    <p:sldId id="315" r:id="rId35"/>
    <p:sldId id="316" r:id="rId36"/>
    <p:sldId id="317" r:id="rId37"/>
    <p:sldId id="309" r:id="rId38"/>
    <p:sldId id="31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C14E9-11AC-4BD3-AC3B-62D0D05F85F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4379A-566A-4D1E-9454-27F9396F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1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1945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2E9B0014-02EE-4F06-B16C-6906C7AC01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19460" name="Text Box 1"/>
          <p:cNvSpPr txBox="1">
            <a:spLocks noChangeArrowheads="1"/>
          </p:cNvSpPr>
          <p:nvPr/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19461" name="Text Box 2"/>
          <p:cNvSpPr txBox="1">
            <a:spLocks noChangeArrowheads="1"/>
          </p:cNvSpPr>
          <p:nvPr/>
        </p:nvSpPr>
        <p:spPr bwMode="auto">
          <a:xfrm>
            <a:off x="4144963" y="9121775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C07090DA-E3F8-49F5-858C-C1A2C134F0A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B746C563-C95F-4837-A089-A342276110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19464" name="Text Box 5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65" name="Rectangle 6"/>
          <p:cNvSpPr>
            <a:spLocks noGrp="1" noChangeArrowheads="1"/>
          </p:cNvSpPr>
          <p:nvPr>
            <p:ph type="body"/>
          </p:nvPr>
        </p:nvSpPr>
        <p:spPr>
          <a:xfrm>
            <a:off x="976313" y="4560888"/>
            <a:ext cx="5360987" cy="44148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731D659-9CB1-47D5-B0C6-2B8E238B5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4144963" y="9121775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1E55E3F-A550-45E1-AAB4-216D4D1F77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7" name="Rectangle 4"/>
          <p:cNvSpPr>
            <a:spLocks noGrp="1" noChangeArrowheads="1"/>
          </p:cNvSpPr>
          <p:nvPr>
            <p:ph type="body"/>
          </p:nvPr>
        </p:nvSpPr>
        <p:spPr>
          <a:xfrm>
            <a:off x="976313" y="4560888"/>
            <a:ext cx="5360987" cy="44148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02905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731D659-9CB1-47D5-B0C6-2B8E238B5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4144963" y="9121775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1E55E3F-A550-45E1-AAB4-216D4D1F77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7" name="Rectangle 4"/>
          <p:cNvSpPr>
            <a:spLocks noGrp="1" noChangeArrowheads="1"/>
          </p:cNvSpPr>
          <p:nvPr>
            <p:ph type="body"/>
          </p:nvPr>
        </p:nvSpPr>
        <p:spPr>
          <a:xfrm>
            <a:off x="976313" y="4560888"/>
            <a:ext cx="5360987" cy="44148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51224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731D659-9CB1-47D5-B0C6-2B8E238B5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4144963" y="9121775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1E55E3F-A550-45E1-AAB4-216D4D1F77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7" name="Rectangle 4"/>
          <p:cNvSpPr>
            <a:spLocks noGrp="1" noChangeArrowheads="1"/>
          </p:cNvSpPr>
          <p:nvPr>
            <p:ph type="body"/>
          </p:nvPr>
        </p:nvSpPr>
        <p:spPr>
          <a:xfrm>
            <a:off x="976313" y="4560888"/>
            <a:ext cx="5360987" cy="44148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18066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731D659-9CB1-47D5-B0C6-2B8E238B5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4144963" y="9121775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1E55E3F-A550-45E1-AAB4-216D4D1F77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7" name="Rectangle 4"/>
          <p:cNvSpPr>
            <a:spLocks noGrp="1" noChangeArrowheads="1"/>
          </p:cNvSpPr>
          <p:nvPr>
            <p:ph type="body"/>
          </p:nvPr>
        </p:nvSpPr>
        <p:spPr>
          <a:xfrm>
            <a:off x="976313" y="4560888"/>
            <a:ext cx="5360987" cy="44148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45007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False. Should be after the next clock cycle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t>CS160 - Intro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5B21D1F-A72F-4EB3-A90A-3C8C7B183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081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False. Should be D flip flop. This is needed to prevent the output of a circuit becoming the input within the same clock cycle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t>CS160 - Intro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5B21D1F-A72F-4EB3-A90A-3C8C7B183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402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D: 32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t>CS160 - Intro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5B21D1F-A72F-4EB3-A90A-3C8C7B183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344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t>CS160 - Intro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5B21D1F-A72F-4EB3-A90A-3C8C7B183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83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False. Terms are switched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t>CS160 - Intro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5B21D1F-A72F-4EB3-A90A-3C8C7B183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094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D: XOR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t>CS160 - Intro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5B21D1F-A72F-4EB3-A90A-3C8C7B183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48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731D659-9CB1-47D5-B0C6-2B8E238B5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4144963" y="9121775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1E55E3F-A550-45E1-AAB4-216D4D1F77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7" name="Rectangle 4"/>
          <p:cNvSpPr>
            <a:spLocks noGrp="1" noChangeArrowheads="1"/>
          </p:cNvSpPr>
          <p:nvPr>
            <p:ph type="body"/>
          </p:nvPr>
        </p:nvSpPr>
        <p:spPr>
          <a:xfrm>
            <a:off x="976313" y="4560888"/>
            <a:ext cx="5360987" cy="44148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/>
              <a:t>Answer is C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 Should be Full, S=0, </a:t>
            </a:r>
            <a:r>
              <a:rPr lang="en-US" dirty="0" err="1"/>
              <a:t>Cout</a:t>
            </a:r>
            <a:r>
              <a:rPr lang="en-US" dirty="0"/>
              <a:t>=1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t>CS160 - Intro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5B21D1F-A72F-4EB3-A90A-3C8C7B183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929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t>CS160 - Intro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5B21D1F-A72F-4EB3-A90A-3C8C7B183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225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379A-566A-4D1E-9454-27F9396F14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03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False. Should be MAR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CS160 - Intro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21D1F-A72F-4EB3-A90A-3C8C7B183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608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731D659-9CB1-47D5-B0C6-2B8E238B5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4144963" y="9121775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1E55E3F-A550-45E1-AAB4-216D4D1F77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7" name="Rectangle 4"/>
          <p:cNvSpPr>
            <a:spLocks noGrp="1" noChangeArrowheads="1"/>
          </p:cNvSpPr>
          <p:nvPr>
            <p:ph type="body"/>
          </p:nvPr>
        </p:nvSpPr>
        <p:spPr>
          <a:xfrm>
            <a:off x="976313" y="4560888"/>
            <a:ext cx="5360987" cy="44148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/>
              <a:t>Answer is</a:t>
            </a:r>
            <a:r>
              <a:rPr lang="en-US" baseline="0" dirty="0"/>
              <a:t> B) Mealy has output associated with a transition, Moore output associated with a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12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False. Should be </a:t>
            </a:r>
            <a:r>
              <a:rPr lang="en-US" sz="1200" dirty="0">
                <a:latin typeface="Arial" charset="0"/>
              </a:rPr>
              <a:t>all Moore machines can be simulated with a Mealy machine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t>CS160 - Intro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5B21D1F-A72F-4EB3-A90A-3C8C7B183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70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379A-566A-4D1E-9454-27F9396F14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01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379A-566A-4D1E-9454-27F9396F14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52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379A-566A-4D1E-9454-27F9396F14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70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CS160 - Intro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21D1F-A72F-4EB3-A90A-3C8C7B183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17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731D659-9CB1-47D5-B0C6-2B8E238B5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4144963" y="9121775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1E55E3F-A550-45E1-AAB4-216D4D1F77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7" name="Rectangle 4"/>
          <p:cNvSpPr>
            <a:spLocks noGrp="1" noChangeArrowheads="1"/>
          </p:cNvSpPr>
          <p:nvPr>
            <p:ph type="body"/>
          </p:nvPr>
        </p:nvSpPr>
        <p:spPr>
          <a:xfrm>
            <a:off x="976313" y="4560888"/>
            <a:ext cx="5360987" cy="44148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/>
              <a:t>Answer is</a:t>
            </a:r>
            <a:r>
              <a:rPr lang="en-US" baseline="0" dirty="0"/>
              <a:t>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48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CS160 - Intro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21D1F-A72F-4EB3-A90A-3C8C7B183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83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731D659-9CB1-47D5-B0C6-2B8E238B5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t>CS160 - Intro</a:t>
            </a: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4144963" y="9121775"/>
            <a:ext cx="3168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1E55E3F-A550-45E1-AAB4-216D4D1F77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ＭＳ Ｐゴシック" charset="-128"/>
              <a:cs typeface="+mn-cs"/>
            </a:endParaRPr>
          </a:p>
        </p:txBody>
      </p:sp>
      <p:sp>
        <p:nvSpPr>
          <p:cNvPr id="25607" name="Rectangle 4"/>
          <p:cNvSpPr>
            <a:spLocks noGrp="1" noChangeArrowheads="1"/>
          </p:cNvSpPr>
          <p:nvPr>
            <p:ph type="body"/>
          </p:nvPr>
        </p:nvSpPr>
        <p:spPr>
          <a:xfrm>
            <a:off x="976313" y="4560888"/>
            <a:ext cx="5360987" cy="44148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/>
              <a:t>Answer is A), just</a:t>
            </a:r>
            <a:r>
              <a:rPr lang="en-US" baseline="0" dirty="0"/>
              <a:t> a pointer dereference, explain all the syntax.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7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C: NAND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t>CS160 - Intro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5B21D1F-A72F-4EB3-A90A-3C8C7B183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ＭＳ Ｐゴシック" charset="0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63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0" y="0"/>
            <a:ext cx="3166560" cy="475920"/>
          </a:xfrm>
          <a:prstGeom prst="rect">
            <a:avLst/>
          </a:prstGeom>
          <a:noFill/>
          <a:ln w="9360">
            <a:noFill/>
          </a:ln>
        </p:spPr>
        <p:txBody>
          <a:bodyPr lIns="96840" tIns="48240" rIns="96840" bIns="482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  <a:cs typeface="+mn-cs"/>
              </a:rPr>
              <a:t>CS160 - Intro</a:t>
            </a:r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4145040" y="9121680"/>
            <a:ext cx="3166560" cy="475920"/>
          </a:xfrm>
          <a:prstGeom prst="rect">
            <a:avLst/>
          </a:prstGeom>
          <a:noFill/>
          <a:ln w="9360">
            <a:noFill/>
          </a:ln>
        </p:spPr>
        <p:txBody>
          <a:bodyPr lIns="96840" tIns="48240" rIns="96840" bIns="4824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CE406-58A8-41AC-A1C2-398005BC30F2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0" y="0"/>
            <a:ext cx="3168360" cy="47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  <a:cs typeface="+mn-cs"/>
              </a:rPr>
              <a:t>CS160 - Intro</a:t>
            </a:r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150" name="CustomShape 4"/>
          <p:cNvSpPr/>
          <p:nvPr/>
        </p:nvSpPr>
        <p:spPr>
          <a:xfrm>
            <a:off x="4145040" y="9121680"/>
            <a:ext cx="3168360" cy="47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5"/>
          <p:cNvSpPr/>
          <p:nvPr/>
        </p:nvSpPr>
        <p:spPr>
          <a:xfrm>
            <a:off x="1257480" y="720720"/>
            <a:ext cx="4800240" cy="360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976320" y="4560840"/>
            <a:ext cx="5360760" cy="4414320"/>
          </a:xfrm>
          <a:prstGeom prst="rect">
            <a:avLst/>
          </a:prstGeom>
        </p:spPr>
        <p:txBody>
          <a:bodyPr lIns="96840" tIns="48240" rIns="96840" bIns="48240" anchor="ctr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Correct answer is B), 2 to the 9 is 512 – 312 = 200.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0" y="0"/>
            <a:ext cx="3166560" cy="475920"/>
          </a:xfrm>
          <a:prstGeom prst="rect">
            <a:avLst/>
          </a:prstGeom>
          <a:noFill/>
          <a:ln w="9360">
            <a:noFill/>
          </a:ln>
        </p:spPr>
        <p:txBody>
          <a:bodyPr lIns="96840" tIns="48240" rIns="96840" bIns="482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  <a:cs typeface="+mn-cs"/>
              </a:rPr>
              <a:t>CS160 - Intro</a:t>
            </a:r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4145040" y="9121680"/>
            <a:ext cx="3166560" cy="475920"/>
          </a:xfrm>
          <a:prstGeom prst="rect">
            <a:avLst/>
          </a:prstGeom>
          <a:noFill/>
          <a:ln w="9360">
            <a:noFill/>
          </a:ln>
        </p:spPr>
        <p:txBody>
          <a:bodyPr lIns="96840" tIns="48240" rIns="96840" bIns="4824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DF68B-C6CE-4D37-85E7-BDCE75DACD0D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0" y="0"/>
            <a:ext cx="3168360" cy="47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  <a:cs typeface="+mn-cs"/>
              </a:rPr>
              <a:t>CS160 - Intro</a:t>
            </a:r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4145040" y="9121680"/>
            <a:ext cx="3168360" cy="47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5"/>
          <p:cNvSpPr/>
          <p:nvPr/>
        </p:nvSpPr>
        <p:spPr>
          <a:xfrm>
            <a:off x="1257480" y="720720"/>
            <a:ext cx="4800240" cy="360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976320" y="4560840"/>
            <a:ext cx="5360760" cy="4414320"/>
          </a:xfrm>
          <a:prstGeom prst="rect">
            <a:avLst/>
          </a:prstGeom>
        </p:spPr>
        <p:txBody>
          <a:bodyPr lIns="96840" tIns="48240" rIns="96840" bIns="48240" anchor="ctr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Correct answer is D), 64 + 32 + 2 = 98, 0b0110 = 0x6, and 0b0010 = 0x2.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0" y="0"/>
            <a:ext cx="3166560" cy="475920"/>
          </a:xfrm>
          <a:prstGeom prst="rect">
            <a:avLst/>
          </a:prstGeom>
          <a:noFill/>
          <a:ln w="9360">
            <a:noFill/>
          </a:ln>
        </p:spPr>
        <p:txBody>
          <a:bodyPr lIns="96840" tIns="48240" rIns="96840" bIns="482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  <a:cs typeface="+mn-cs"/>
              </a:rPr>
              <a:t>CS160 - Intro</a:t>
            </a:r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4145040" y="9121680"/>
            <a:ext cx="3166560" cy="475920"/>
          </a:xfrm>
          <a:prstGeom prst="rect">
            <a:avLst/>
          </a:prstGeom>
          <a:noFill/>
          <a:ln w="9360">
            <a:noFill/>
          </a:ln>
        </p:spPr>
        <p:txBody>
          <a:bodyPr lIns="96840" tIns="48240" rIns="96840" bIns="4824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3F073-A07F-4AC7-BCD4-AEE9D8CCB02B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0" y="0"/>
            <a:ext cx="3168360" cy="47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  <a:cs typeface="+mn-cs"/>
              </a:rPr>
              <a:t>CS160 - Intro</a:t>
            </a:r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162" name="CustomShape 4"/>
          <p:cNvSpPr/>
          <p:nvPr/>
        </p:nvSpPr>
        <p:spPr>
          <a:xfrm>
            <a:off x="4145040" y="9121680"/>
            <a:ext cx="3168360" cy="47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5"/>
          <p:cNvSpPr/>
          <p:nvPr/>
        </p:nvSpPr>
        <p:spPr>
          <a:xfrm>
            <a:off x="1257480" y="720720"/>
            <a:ext cx="4800240" cy="360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976320" y="4560840"/>
            <a:ext cx="5360760" cy="4414320"/>
          </a:xfrm>
          <a:prstGeom prst="rect">
            <a:avLst/>
          </a:prstGeom>
        </p:spPr>
        <p:txBody>
          <a:bodyPr lIns="96840" tIns="48240" rIns="96840" bIns="48240" anchor="ctr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Correct answer is E).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0" y="0"/>
            <a:ext cx="3166560" cy="475920"/>
          </a:xfrm>
          <a:prstGeom prst="rect">
            <a:avLst/>
          </a:prstGeom>
          <a:noFill/>
          <a:ln w="9360">
            <a:noFill/>
          </a:ln>
        </p:spPr>
        <p:txBody>
          <a:bodyPr lIns="96840" tIns="48240" rIns="96840" bIns="482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  <a:cs typeface="+mn-cs"/>
              </a:rPr>
              <a:t>CS160 - Intro</a:t>
            </a:r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4145040" y="9121680"/>
            <a:ext cx="3166560" cy="475920"/>
          </a:xfrm>
          <a:prstGeom prst="rect">
            <a:avLst/>
          </a:prstGeom>
          <a:noFill/>
          <a:ln w="9360">
            <a:noFill/>
          </a:ln>
        </p:spPr>
        <p:txBody>
          <a:bodyPr lIns="96840" tIns="48240" rIns="96840" bIns="4824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2DBEF-18F1-402C-A543-726546054695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0" y="0"/>
            <a:ext cx="3168360" cy="47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  <a:cs typeface="+mn-cs"/>
              </a:rPr>
              <a:t>CS160 - Intro</a:t>
            </a:r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4145040" y="9121680"/>
            <a:ext cx="3168360" cy="47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5"/>
          <p:cNvSpPr/>
          <p:nvPr/>
        </p:nvSpPr>
        <p:spPr>
          <a:xfrm>
            <a:off x="1257480" y="720720"/>
            <a:ext cx="4800240" cy="360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976320" y="4560840"/>
            <a:ext cx="5360760" cy="4414320"/>
          </a:xfrm>
          <a:prstGeom prst="rect">
            <a:avLst/>
          </a:prstGeom>
        </p:spPr>
        <p:txBody>
          <a:bodyPr lIns="96840" tIns="48240" rIns="96840" bIns="48240" anchor="ctr"/>
          <a:lstStyle/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Correct answer is A), just invert bits, and add 1 for 2’s complement.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Fall Semester 2015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8406D-3A58-4E4A-AA47-ECA69F6B7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Fall Semester 2015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DA11-A5D5-480D-B230-248879315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0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1" y="304801"/>
            <a:ext cx="2588684" cy="5483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6917" y="304801"/>
            <a:ext cx="7567083" cy="5483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Fall Semester 2015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0EB2C-9264-45E2-9509-EB35448EA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6896599" y="1"/>
            <a:ext cx="5295403" cy="68580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4" y="2378438"/>
            <a:ext cx="11083635" cy="140679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71">
                <a:solidFill>
                  <a:schemeClr val="bg1"/>
                </a:solidFill>
                <a:latin typeface="+mj-lt"/>
              </a:defRPr>
            </a:lvl1pPr>
            <a:lvl2pPr marL="463005" indent="0">
              <a:buNone/>
              <a:defRPr sz="3637">
                <a:solidFill>
                  <a:schemeClr val="bg1"/>
                </a:solidFill>
                <a:latin typeface="+mj-lt"/>
              </a:defRPr>
            </a:lvl2pPr>
            <a:lvl3pPr marL="926012" indent="0">
              <a:buNone/>
              <a:defRPr sz="3637">
                <a:solidFill>
                  <a:schemeClr val="bg1"/>
                </a:solidFill>
                <a:latin typeface="+mj-lt"/>
              </a:defRPr>
            </a:lvl3pPr>
            <a:lvl4pPr marL="1389017" indent="0">
              <a:buNone/>
              <a:defRPr sz="3637">
                <a:solidFill>
                  <a:schemeClr val="bg1"/>
                </a:solidFill>
                <a:latin typeface="+mj-lt"/>
              </a:defRPr>
            </a:lvl4pPr>
            <a:lvl5pPr marL="1852024" indent="0">
              <a:buNone/>
              <a:defRPr sz="363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54183" y="4737629"/>
            <a:ext cx="11083635" cy="450957"/>
          </a:xfrm>
        </p:spPr>
        <p:txBody>
          <a:bodyPr>
            <a:spAutoFit/>
          </a:bodyPr>
          <a:lstStyle>
            <a:lvl1pPr marL="0" indent="0">
              <a:buNone/>
              <a:defRPr sz="1588">
                <a:solidFill>
                  <a:schemeClr val="bg1"/>
                </a:solidFill>
              </a:defRPr>
            </a:lvl1pPr>
            <a:lvl2pPr marL="463005" indent="0">
              <a:buNone/>
              <a:defRPr/>
            </a:lvl2pPr>
            <a:lvl3pPr marL="926012" indent="0">
              <a:buNone/>
              <a:defRPr/>
            </a:lvl3pPr>
            <a:lvl4pPr marL="1389017" indent="0">
              <a:buNone/>
              <a:defRPr/>
            </a:lvl4pPr>
            <a:lvl5pPr marL="1852024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43538" y="4519612"/>
            <a:ext cx="8039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61" y="5941737"/>
            <a:ext cx="3106271" cy="6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6896599" y="1"/>
            <a:ext cx="5295403" cy="68580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4" y="2378438"/>
            <a:ext cx="11083635" cy="140679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71">
                <a:solidFill>
                  <a:schemeClr val="bg1"/>
                </a:solidFill>
                <a:latin typeface="+mj-lt"/>
              </a:defRPr>
            </a:lvl1pPr>
            <a:lvl2pPr marL="463005" indent="0">
              <a:buNone/>
              <a:defRPr sz="3637">
                <a:solidFill>
                  <a:schemeClr val="bg1"/>
                </a:solidFill>
                <a:latin typeface="+mj-lt"/>
              </a:defRPr>
            </a:lvl2pPr>
            <a:lvl3pPr marL="926012" indent="0">
              <a:buNone/>
              <a:defRPr sz="3637">
                <a:solidFill>
                  <a:schemeClr val="bg1"/>
                </a:solidFill>
                <a:latin typeface="+mj-lt"/>
              </a:defRPr>
            </a:lvl3pPr>
            <a:lvl4pPr marL="1389017" indent="0">
              <a:buNone/>
              <a:defRPr sz="3637">
                <a:solidFill>
                  <a:schemeClr val="bg1"/>
                </a:solidFill>
                <a:latin typeface="+mj-lt"/>
              </a:defRPr>
            </a:lvl4pPr>
            <a:lvl5pPr marL="1852024" indent="0">
              <a:buNone/>
              <a:defRPr sz="363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54183" y="4737629"/>
            <a:ext cx="11083635" cy="450957"/>
          </a:xfrm>
        </p:spPr>
        <p:txBody>
          <a:bodyPr>
            <a:spAutoFit/>
          </a:bodyPr>
          <a:lstStyle>
            <a:lvl1pPr marL="0" indent="0">
              <a:buNone/>
              <a:defRPr sz="1588">
                <a:solidFill>
                  <a:schemeClr val="bg1"/>
                </a:solidFill>
              </a:defRPr>
            </a:lvl1pPr>
            <a:lvl2pPr marL="463005" indent="0">
              <a:buNone/>
              <a:defRPr/>
            </a:lvl2pPr>
            <a:lvl3pPr marL="926012" indent="0">
              <a:buNone/>
              <a:defRPr/>
            </a:lvl3pPr>
            <a:lvl4pPr marL="1389017" indent="0">
              <a:buNone/>
              <a:defRPr/>
            </a:lvl4pPr>
            <a:lvl5pPr marL="185202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43538" y="4519612"/>
            <a:ext cx="8039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811779" y="6061353"/>
            <a:ext cx="2826037" cy="4518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59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72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121338" y="-1"/>
            <a:ext cx="6070663" cy="68580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4" y="2378438"/>
            <a:ext cx="11083635" cy="140679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71">
                <a:solidFill>
                  <a:schemeClr val="bg1"/>
                </a:solidFill>
                <a:latin typeface="+mj-lt"/>
              </a:defRPr>
            </a:lvl1pPr>
            <a:lvl2pPr marL="463005" indent="0">
              <a:buNone/>
              <a:defRPr sz="3637">
                <a:solidFill>
                  <a:schemeClr val="bg1"/>
                </a:solidFill>
                <a:latin typeface="+mj-lt"/>
              </a:defRPr>
            </a:lvl2pPr>
            <a:lvl3pPr marL="926012" indent="0">
              <a:buNone/>
              <a:defRPr sz="3637">
                <a:solidFill>
                  <a:schemeClr val="bg1"/>
                </a:solidFill>
                <a:latin typeface="+mj-lt"/>
              </a:defRPr>
            </a:lvl3pPr>
            <a:lvl4pPr marL="1389017" indent="0">
              <a:buNone/>
              <a:defRPr sz="3637">
                <a:solidFill>
                  <a:schemeClr val="bg1"/>
                </a:solidFill>
                <a:latin typeface="+mj-lt"/>
              </a:defRPr>
            </a:lvl4pPr>
            <a:lvl5pPr marL="1852024" indent="0">
              <a:buNone/>
              <a:defRPr sz="363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54183" y="4737629"/>
            <a:ext cx="11083635" cy="450957"/>
          </a:xfrm>
        </p:spPr>
        <p:txBody>
          <a:bodyPr>
            <a:spAutoFit/>
          </a:bodyPr>
          <a:lstStyle>
            <a:lvl1pPr marL="0" indent="0">
              <a:buNone/>
              <a:defRPr sz="1588">
                <a:solidFill>
                  <a:schemeClr val="bg1"/>
                </a:solidFill>
              </a:defRPr>
            </a:lvl1pPr>
            <a:lvl2pPr marL="463005" indent="0">
              <a:buNone/>
              <a:defRPr/>
            </a:lvl2pPr>
            <a:lvl3pPr marL="926012" indent="0">
              <a:buNone/>
              <a:defRPr/>
            </a:lvl3pPr>
            <a:lvl4pPr marL="1389017" indent="0">
              <a:buNone/>
              <a:defRPr/>
            </a:lvl4pPr>
            <a:lvl5pPr marL="1852024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43538" y="4519612"/>
            <a:ext cx="8039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61" y="5941737"/>
            <a:ext cx="3106271" cy="6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121338" y="-1"/>
            <a:ext cx="6070663" cy="68580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4" y="2378438"/>
            <a:ext cx="11083635" cy="140679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71">
                <a:solidFill>
                  <a:schemeClr val="bg1"/>
                </a:solidFill>
                <a:latin typeface="+mj-lt"/>
              </a:defRPr>
            </a:lvl1pPr>
            <a:lvl2pPr marL="463005" indent="0">
              <a:buNone/>
              <a:defRPr sz="3637">
                <a:solidFill>
                  <a:schemeClr val="bg1"/>
                </a:solidFill>
                <a:latin typeface="+mj-lt"/>
              </a:defRPr>
            </a:lvl2pPr>
            <a:lvl3pPr marL="926012" indent="0">
              <a:buNone/>
              <a:defRPr sz="3637">
                <a:solidFill>
                  <a:schemeClr val="bg1"/>
                </a:solidFill>
                <a:latin typeface="+mj-lt"/>
              </a:defRPr>
            </a:lvl3pPr>
            <a:lvl4pPr marL="1389017" indent="0">
              <a:buNone/>
              <a:defRPr sz="3637">
                <a:solidFill>
                  <a:schemeClr val="bg1"/>
                </a:solidFill>
                <a:latin typeface="+mj-lt"/>
              </a:defRPr>
            </a:lvl4pPr>
            <a:lvl5pPr marL="1852024" indent="0">
              <a:buNone/>
              <a:defRPr sz="363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54183" y="4737629"/>
            <a:ext cx="11083635" cy="362279"/>
          </a:xfrm>
        </p:spPr>
        <p:txBody>
          <a:bodyPr>
            <a:spAutoFit/>
          </a:bodyPr>
          <a:lstStyle>
            <a:lvl1pPr marL="0" indent="0">
              <a:buNone/>
              <a:defRPr sz="1059">
                <a:solidFill>
                  <a:schemeClr val="bg1"/>
                </a:solidFill>
              </a:defRPr>
            </a:lvl1pPr>
            <a:lvl2pPr marL="463005" indent="0">
              <a:buNone/>
              <a:defRPr/>
            </a:lvl2pPr>
            <a:lvl3pPr marL="926012" indent="0">
              <a:buNone/>
              <a:defRPr/>
            </a:lvl3pPr>
            <a:lvl4pPr marL="1389017" indent="0">
              <a:buNone/>
              <a:defRPr/>
            </a:lvl4pPr>
            <a:lvl5pPr marL="1852024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43538" y="4519612"/>
            <a:ext cx="8039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811779" y="6061353"/>
            <a:ext cx="2826037" cy="4518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59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868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90462" y="1090706"/>
            <a:ext cx="184731" cy="37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18" dirty="0"/>
          </a:p>
        </p:txBody>
      </p:sp>
      <p:sp>
        <p:nvSpPr>
          <p:cNvPr id="3" name="TextBox 2"/>
          <p:cNvSpPr txBox="1"/>
          <p:nvPr/>
        </p:nvSpPr>
        <p:spPr>
          <a:xfrm>
            <a:off x="-1847270" y="-418353"/>
            <a:ext cx="184731" cy="37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18" dirty="0"/>
          </a:p>
        </p:txBody>
      </p:sp>
      <p:sp>
        <p:nvSpPr>
          <p:cNvPr id="5" name="TextBox 4"/>
          <p:cNvSpPr txBox="1"/>
          <p:nvPr/>
        </p:nvSpPr>
        <p:spPr>
          <a:xfrm>
            <a:off x="-1929370" y="-702236"/>
            <a:ext cx="184731" cy="37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18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4184" y="2378438"/>
            <a:ext cx="11083635" cy="140679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71">
                <a:solidFill>
                  <a:schemeClr val="tx2"/>
                </a:solidFill>
                <a:latin typeface="+mj-lt"/>
              </a:defRPr>
            </a:lvl1pPr>
            <a:lvl2pPr marL="463005" indent="0">
              <a:buNone/>
              <a:defRPr sz="3637">
                <a:solidFill>
                  <a:schemeClr val="bg1"/>
                </a:solidFill>
                <a:latin typeface="+mj-lt"/>
              </a:defRPr>
            </a:lvl2pPr>
            <a:lvl3pPr marL="926012" indent="0">
              <a:buNone/>
              <a:defRPr sz="3637">
                <a:solidFill>
                  <a:schemeClr val="bg1"/>
                </a:solidFill>
                <a:latin typeface="+mj-lt"/>
              </a:defRPr>
            </a:lvl3pPr>
            <a:lvl4pPr marL="1389017" indent="0">
              <a:buNone/>
              <a:defRPr sz="3637">
                <a:solidFill>
                  <a:schemeClr val="bg1"/>
                </a:solidFill>
                <a:latin typeface="+mj-lt"/>
              </a:defRPr>
            </a:lvl4pPr>
            <a:lvl5pPr marL="1852024" indent="0">
              <a:buNone/>
              <a:defRPr sz="363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3" y="4737629"/>
            <a:ext cx="11083635" cy="362279"/>
          </a:xfrm>
        </p:spPr>
        <p:txBody>
          <a:bodyPr>
            <a:spAutoFit/>
          </a:bodyPr>
          <a:lstStyle>
            <a:lvl1pPr marL="0" indent="0">
              <a:buNone/>
              <a:defRPr sz="1059">
                <a:solidFill>
                  <a:schemeClr val="tx2"/>
                </a:solidFill>
              </a:defRPr>
            </a:lvl1pPr>
            <a:lvl2pPr marL="463005" indent="0">
              <a:buNone/>
              <a:defRPr/>
            </a:lvl2pPr>
            <a:lvl3pPr marL="926012" indent="0">
              <a:buNone/>
              <a:defRPr/>
            </a:lvl3pPr>
            <a:lvl4pPr marL="1389017" indent="0">
              <a:buNone/>
              <a:defRPr/>
            </a:lvl4pPr>
            <a:lvl5pPr marL="1852024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43538" y="4519612"/>
            <a:ext cx="8039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61" y="5941739"/>
            <a:ext cx="3106271" cy="6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9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90462" y="1090706"/>
            <a:ext cx="184731" cy="37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18" dirty="0"/>
          </a:p>
        </p:txBody>
      </p:sp>
      <p:sp>
        <p:nvSpPr>
          <p:cNvPr id="3" name="TextBox 2"/>
          <p:cNvSpPr txBox="1"/>
          <p:nvPr/>
        </p:nvSpPr>
        <p:spPr>
          <a:xfrm>
            <a:off x="-1847270" y="-418353"/>
            <a:ext cx="184731" cy="37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18" dirty="0"/>
          </a:p>
        </p:txBody>
      </p:sp>
      <p:sp>
        <p:nvSpPr>
          <p:cNvPr id="5" name="TextBox 4"/>
          <p:cNvSpPr txBox="1"/>
          <p:nvPr/>
        </p:nvSpPr>
        <p:spPr>
          <a:xfrm>
            <a:off x="-1929370" y="-702236"/>
            <a:ext cx="184731" cy="37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18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4184" y="2378438"/>
            <a:ext cx="11083635" cy="140679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71">
                <a:solidFill>
                  <a:schemeClr val="tx2"/>
                </a:solidFill>
                <a:latin typeface="+mj-lt"/>
              </a:defRPr>
            </a:lvl1pPr>
            <a:lvl2pPr marL="463005" indent="0">
              <a:buNone/>
              <a:defRPr sz="3637">
                <a:solidFill>
                  <a:schemeClr val="bg1"/>
                </a:solidFill>
                <a:latin typeface="+mj-lt"/>
              </a:defRPr>
            </a:lvl2pPr>
            <a:lvl3pPr marL="926012" indent="0">
              <a:buNone/>
              <a:defRPr sz="3637">
                <a:solidFill>
                  <a:schemeClr val="bg1"/>
                </a:solidFill>
                <a:latin typeface="+mj-lt"/>
              </a:defRPr>
            </a:lvl3pPr>
            <a:lvl4pPr marL="1389017" indent="0">
              <a:buNone/>
              <a:defRPr sz="3637">
                <a:solidFill>
                  <a:schemeClr val="bg1"/>
                </a:solidFill>
                <a:latin typeface="+mj-lt"/>
              </a:defRPr>
            </a:lvl4pPr>
            <a:lvl5pPr marL="1852024" indent="0">
              <a:buNone/>
              <a:defRPr sz="363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3" y="4737629"/>
            <a:ext cx="11083635" cy="362279"/>
          </a:xfrm>
        </p:spPr>
        <p:txBody>
          <a:bodyPr>
            <a:spAutoFit/>
          </a:bodyPr>
          <a:lstStyle>
            <a:lvl1pPr marL="0" indent="0">
              <a:buNone/>
              <a:defRPr sz="1059">
                <a:solidFill>
                  <a:schemeClr val="tx2"/>
                </a:solidFill>
              </a:defRPr>
            </a:lvl1pPr>
            <a:lvl2pPr marL="463005" indent="0">
              <a:buNone/>
              <a:defRPr/>
            </a:lvl2pPr>
            <a:lvl3pPr marL="926012" indent="0">
              <a:buNone/>
              <a:defRPr/>
            </a:lvl3pPr>
            <a:lvl4pPr marL="1389017" indent="0">
              <a:buNone/>
              <a:defRPr/>
            </a:lvl4pPr>
            <a:lvl5pPr marL="1852024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43538" y="4519612"/>
            <a:ext cx="8039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8811779" y="6061353"/>
            <a:ext cx="2826037" cy="4518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59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39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4182" y="457200"/>
            <a:ext cx="11083635" cy="738664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554181" y="1429264"/>
            <a:ext cx="11083635" cy="2421176"/>
          </a:xfrm>
        </p:spPr>
        <p:txBody>
          <a:bodyPr>
            <a:sp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  <a:lvl2pPr>
              <a:defRPr sz="2200" baseline="0">
                <a:solidFill>
                  <a:schemeClr val="tx1"/>
                </a:solidFill>
              </a:defRPr>
            </a:lvl2pPr>
            <a:lvl3pPr>
              <a:defRPr sz="2200" baseline="0">
                <a:solidFill>
                  <a:schemeClr val="tx1"/>
                </a:solidFill>
              </a:defRPr>
            </a:lvl3pPr>
            <a:lvl4pPr>
              <a:defRPr sz="2200" baseline="0">
                <a:solidFill>
                  <a:schemeClr val="tx1"/>
                </a:solidFill>
              </a:defRPr>
            </a:lvl4pPr>
            <a:lvl5pPr>
              <a:defRPr sz="2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505016"/>
            <a:ext cx="12192000" cy="352987"/>
            <a:chOff x="0" y="7372350"/>
            <a:chExt cx="13817600" cy="400052"/>
          </a:xfrm>
        </p:grpSpPr>
        <p:sp>
          <p:nvSpPr>
            <p:cNvPr id="2" name="Rectangle 1"/>
            <p:cNvSpPr/>
            <p:nvPr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403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554184" y="960244"/>
            <a:ext cx="11083635" cy="734688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505016"/>
            <a:ext cx="12192000" cy="352987"/>
            <a:chOff x="0" y="7372350"/>
            <a:chExt cx="13817600" cy="400052"/>
          </a:xfrm>
        </p:grpSpPr>
        <p:sp>
          <p:nvSpPr>
            <p:cNvPr id="7" name="Rectangle 6"/>
            <p:cNvSpPr/>
            <p:nvPr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00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Fall Semester 2015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FF24F-4A20-4020-96C7-88B615866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1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39997" y="2631521"/>
            <a:ext cx="8597823" cy="734688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039997" y="3866468"/>
            <a:ext cx="8597823" cy="384401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270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32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39997" y="2631521"/>
            <a:ext cx="8597823" cy="734688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039997" y="3866468"/>
            <a:ext cx="8597823" cy="384401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270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7090" y="2549023"/>
            <a:ext cx="8597823" cy="734688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</a:t>
            </a:r>
            <a:r>
              <a:rPr lang="en-US"/>
              <a:t>Goes Here.”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17844" y="5324896"/>
            <a:ext cx="11707009" cy="166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99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55545" y="2459350"/>
            <a:ext cx="3180577" cy="45095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1588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5997131"/>
            <a:ext cx="12192000" cy="544538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4505713" y="2459350"/>
            <a:ext cx="3180577" cy="45095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1588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8355880" y="2459350"/>
            <a:ext cx="3180577" cy="45095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1588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50637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068235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/>
        </p:nvSpPr>
        <p:spPr>
          <a:xfrm>
            <a:off x="8068235" y="0"/>
            <a:ext cx="412376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1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35788" y="2590680"/>
            <a:ext cx="3388659" cy="387995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1853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435788" y="3429000"/>
            <a:ext cx="3388659" cy="37612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955" y="6130745"/>
            <a:ext cx="431421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599" y="866880"/>
            <a:ext cx="4290357" cy="1284711"/>
          </a:xfrm>
        </p:spPr>
        <p:txBody>
          <a:bodyPr anchor="t" anchorCtr="0"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8599" y="2693172"/>
            <a:ext cx="4290356" cy="11272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87553" y="0"/>
            <a:ext cx="6804448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22023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3047" y="866880"/>
            <a:ext cx="4290357" cy="1284711"/>
          </a:xfrm>
        </p:spPr>
        <p:txBody>
          <a:bodyPr anchor="t" anchorCtr="0"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047" y="2693172"/>
            <a:ext cx="4290356" cy="11272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804448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1855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64776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3316" y="5871798"/>
            <a:ext cx="11485368" cy="550539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2909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9812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925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8073557" y="2044932"/>
            <a:ext cx="3564263" cy="886144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25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073557" y="3290749"/>
            <a:ext cx="3564263" cy="376129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119911" y="1273271"/>
            <a:ext cx="6055592" cy="440846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505016"/>
            <a:ext cx="12192000" cy="352987"/>
            <a:chOff x="0" y="7372350"/>
            <a:chExt cx="13817600" cy="400052"/>
          </a:xfrm>
        </p:grpSpPr>
        <p:sp>
          <p:nvSpPr>
            <p:cNvPr id="6" name="Rectangle 5"/>
            <p:cNvSpPr/>
            <p:nvPr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7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Fall Semester 2015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523B5-FC80-42DC-A1DA-07C3B9167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35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89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505016"/>
            <a:ext cx="12192000" cy="352987"/>
            <a:chOff x="0" y="7372350"/>
            <a:chExt cx="13817600" cy="400052"/>
          </a:xfrm>
        </p:grpSpPr>
        <p:sp>
          <p:nvSpPr>
            <p:cNvPr id="6" name="Rectangle 5"/>
            <p:cNvSpPr/>
            <p:nvPr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8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419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43539" y="3949576"/>
            <a:ext cx="11083635" cy="733271"/>
          </a:xfrm>
          <a:prstGeom prst="rect">
            <a:avLst/>
          </a:prstGeom>
        </p:spPr>
        <p:txBody>
          <a:bodyPr vert="horz" lIns="60512" tIns="60512" rIns="60512" bIns="60512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3971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7417670" y="0"/>
            <a:ext cx="4774332" cy="6676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78009" y="5238334"/>
            <a:ext cx="8039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0" y="5577300"/>
            <a:ext cx="3106271" cy="6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43539" y="3949576"/>
            <a:ext cx="11083635" cy="733271"/>
          </a:xfrm>
          <a:prstGeom prst="rect">
            <a:avLst/>
          </a:prstGeom>
        </p:spPr>
        <p:txBody>
          <a:bodyPr vert="horz" lIns="60512" tIns="60512" rIns="60512" bIns="60512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3971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78009" y="5238334"/>
            <a:ext cx="8039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0" y="5577300"/>
            <a:ext cx="3106271" cy="694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121338" y="-1"/>
            <a:ext cx="607066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43539" y="3949199"/>
            <a:ext cx="11083635" cy="733271"/>
          </a:xfrm>
          <a:prstGeom prst="rect">
            <a:avLst/>
          </a:prstGeom>
        </p:spPr>
        <p:txBody>
          <a:bodyPr vert="horz" lIns="60512" tIns="60512" rIns="60512" bIns="60512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3971" dirty="0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78009" y="5237957"/>
            <a:ext cx="8039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0" y="5577302"/>
            <a:ext cx="3106271" cy="6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23" y="990600"/>
            <a:ext cx="10653003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23" y="2495445"/>
            <a:ext cx="10653003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4D9AFB-8DEC-4D38-BF7B-5AE71BDC841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A24780-2B97-451D-8A12-DF5AAA5B3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13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9B318-7541-4470-A452-42F58F85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AFB-8DEC-4D38-BF7B-5AE71BDC841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4A78B-F324-418D-B589-FCDF6759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6CE54-E7A7-47C8-9E88-503B5C58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4780-2B97-451D-8A12-DF5AAA5B3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91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8406D-3A58-4E4A-AA47-ECA69F6B7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6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FF24F-4A20-4020-96C7-88B615866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5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1676401"/>
            <a:ext cx="507788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1" y="1676401"/>
            <a:ext cx="5077884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Fall Semester 2015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96DBC-1126-4658-A744-19F5AB8FC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59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523B5-FC80-42DC-A1DA-07C3B9167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05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1676401"/>
            <a:ext cx="507788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1" y="1676401"/>
            <a:ext cx="5077884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96DBC-1126-4658-A744-19F5AB8FC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62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94BE-BDF8-4276-B41A-46BD4243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FFBE-DC75-4218-BD5C-3EA469EC2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PattPate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581400"/>
            <a:ext cx="1231392" cy="1143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955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DA51-CD07-4943-85FF-A34E2EAC1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91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2A85B-420B-4A4F-8AD1-F9B792D1B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87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22B9-651B-4B23-8444-8C02AEF67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5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DA11-A5D5-480D-B230-248879315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8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1" y="304801"/>
            <a:ext cx="2588684" cy="5483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6917" y="304801"/>
            <a:ext cx="7567083" cy="5483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0EB2C-9264-45E2-9509-EB35448EA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94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8406D-3A58-4E4A-AA47-ECA69F6B7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Fall Semester 2015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94BE-BDF8-4276-B41A-46BD4243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66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FF24F-4A20-4020-96C7-88B615866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75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523B5-FC80-42DC-A1DA-07C3B9167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03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1676401"/>
            <a:ext cx="507788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1" y="1676401"/>
            <a:ext cx="5077884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96DBC-1126-4658-A744-19F5AB8FC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06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94BE-BDF8-4276-B41A-46BD4243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08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FFBE-DC75-4218-BD5C-3EA469EC2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9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DA51-CD07-4943-85FF-A34E2EAC1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6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2A85B-420B-4A4F-8AD1-F9B792D1B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24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22B9-651B-4B23-8444-8C02AEF67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560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DA11-A5D5-480D-B230-248879315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544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1" y="304801"/>
            <a:ext cx="2588684" cy="5483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6917" y="304801"/>
            <a:ext cx="7567083" cy="5483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0EB2C-9264-45E2-9509-EB35448EA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4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Fall Semester 2015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FFBE-DC75-4218-BD5C-3EA469EC2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6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Fall Semester 2015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DA51-CD07-4943-85FF-A34E2EAC1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3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Fall Semester 2015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2A85B-420B-4A4F-8AD1-F9B792D1B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270, Fall Semester 2015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22B9-651B-4B23-8444-8C02AEF67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3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 flipV="1">
            <a:off x="600415" y="2438400"/>
            <a:ext cx="11578167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sz="240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304800"/>
            <a:ext cx="99906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8" y="2667001"/>
            <a:ext cx="1035896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219200" y="6321426"/>
            <a:ext cx="254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4057651" y="6324601"/>
            <a:ext cx="4663016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 270, Fall Semester 2015</a:t>
            </a: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9042401" y="6324601"/>
            <a:ext cx="253576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528E37-EE35-4107-AAD9-27180DCB5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 flipV="1">
            <a:off x="1625600" y="301625"/>
            <a:ext cx="2117" cy="14541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0" name="Picture 9" descr="PattPatel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7" y="382588"/>
            <a:ext cx="123139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184" y="960244"/>
            <a:ext cx="11083635" cy="734688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184" y="2195192"/>
            <a:ext cx="11083635" cy="2092561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00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463005" rtl="0" eaLnBrk="1" latinLnBrk="0" hangingPunct="1">
        <a:spcBef>
          <a:spcPct val="0"/>
        </a:spcBef>
        <a:buNone/>
        <a:defRPr sz="3574" kern="1200">
          <a:solidFill>
            <a:schemeClr val="tx2"/>
          </a:solidFill>
          <a:latin typeface="+mj-lt"/>
          <a:ea typeface="Century Gothic" charset="0"/>
          <a:cs typeface="Century Gothic" charset="0"/>
        </a:defRPr>
      </a:lvl1pPr>
    </p:titleStyle>
    <p:bodyStyle>
      <a:lvl1pPr marL="347254" indent="-347254" algn="l" defTabSz="463005" rtl="0" eaLnBrk="1" latinLnBrk="0" hangingPunct="1">
        <a:lnSpc>
          <a:spcPct val="120000"/>
        </a:lnSpc>
        <a:spcBef>
          <a:spcPts val="397"/>
        </a:spcBef>
        <a:spcAft>
          <a:spcPts val="397"/>
        </a:spcAft>
        <a:buFont typeface="Arial"/>
        <a:buChar char="•"/>
        <a:defRPr sz="1191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1pPr>
      <a:lvl2pPr marL="752384" indent="-289379" algn="l" defTabSz="463005" rtl="0" eaLnBrk="1" latinLnBrk="0" hangingPunct="1">
        <a:lnSpc>
          <a:spcPct val="120000"/>
        </a:lnSpc>
        <a:spcBef>
          <a:spcPts val="0"/>
        </a:spcBef>
        <a:spcAft>
          <a:spcPts val="397"/>
        </a:spcAft>
        <a:buFont typeface="Arial"/>
        <a:buChar char="–"/>
        <a:defRPr sz="1059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2pPr>
      <a:lvl3pPr marL="1157515" indent="-231502" algn="l" defTabSz="463005" rtl="0" eaLnBrk="1" latinLnBrk="0" hangingPunct="1">
        <a:lnSpc>
          <a:spcPct val="120000"/>
        </a:lnSpc>
        <a:spcBef>
          <a:spcPts val="0"/>
        </a:spcBef>
        <a:spcAft>
          <a:spcPts val="397"/>
        </a:spcAft>
        <a:buFont typeface="Arial"/>
        <a:buChar char="•"/>
        <a:defRPr sz="1059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3pPr>
      <a:lvl4pPr marL="1620520" indent="-231502" algn="l" defTabSz="463005" rtl="0" eaLnBrk="1" latinLnBrk="0" hangingPunct="1">
        <a:lnSpc>
          <a:spcPct val="120000"/>
        </a:lnSpc>
        <a:spcBef>
          <a:spcPts val="0"/>
        </a:spcBef>
        <a:spcAft>
          <a:spcPts val="397"/>
        </a:spcAft>
        <a:buFont typeface="Arial"/>
        <a:buChar char="–"/>
        <a:defRPr sz="1059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4pPr>
      <a:lvl5pPr marL="2083526" indent="-231502" algn="l" defTabSz="463005" rtl="0" eaLnBrk="1" latinLnBrk="0" hangingPunct="1">
        <a:spcBef>
          <a:spcPct val="20000"/>
        </a:spcBef>
        <a:buFont typeface="Arial"/>
        <a:buChar char="»"/>
        <a:defRPr sz="1091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46532" indent="-231502" algn="l" defTabSz="4630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539" indent="-231502" algn="l" defTabSz="4630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543" indent="-231502" algn="l" defTabSz="4630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550" indent="-231502" algn="l" defTabSz="4630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300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005" algn="l" defTabSz="46300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012" algn="l" defTabSz="46300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017" algn="l" defTabSz="46300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024" algn="l" defTabSz="46300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029" algn="l" defTabSz="46300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035" algn="l" defTabSz="46300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041" algn="l" defTabSz="46300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046" algn="l" defTabSz="46300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 flipV="1">
            <a:off x="600415" y="2438400"/>
            <a:ext cx="11578167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sz="240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304800"/>
            <a:ext cx="99906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8" y="2667001"/>
            <a:ext cx="1035896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219200" y="6321426"/>
            <a:ext cx="254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4057651" y="6324601"/>
            <a:ext cx="4663016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9042401" y="6324601"/>
            <a:ext cx="253576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528E37-EE35-4107-AAD9-27180DCB5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 flipV="1">
            <a:off x="1625600" y="301625"/>
            <a:ext cx="2117" cy="14541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0" name="Picture 9" descr="PattPatel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7" y="457200"/>
            <a:ext cx="123139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1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 flipV="1">
            <a:off x="600415" y="2438400"/>
            <a:ext cx="11578167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sz="240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304800"/>
            <a:ext cx="99906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8" y="2667001"/>
            <a:ext cx="1035896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219200" y="6321426"/>
            <a:ext cx="254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4057651" y="6324601"/>
            <a:ext cx="4663016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 270, Spring Semester 2016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9042401" y="6324601"/>
            <a:ext cx="253576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528E37-EE35-4107-AAD9-27180DCB5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 flipV="1">
            <a:off x="1625600" y="301625"/>
            <a:ext cx="2117" cy="14541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0" name="Picture 9" descr="PattPatel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7" y="382588"/>
            <a:ext cx="123139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6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9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/language/operator_precedenc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852616" y="-92676"/>
            <a:ext cx="9308757" cy="302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Midterm 1 Review Peer Instruction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494280" y="381000"/>
            <a:ext cx="10312400" cy="13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-128"/>
              </a:rPr>
              <a:t>int x = 8;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-128"/>
              </a:rPr>
              <a:t>int y = x-- + 1;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76860" y="2021840"/>
            <a:ext cx="10579225" cy="277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 marL="739775" indent="-282575"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What is the value of x and y after these instructions?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x: 7, y: 9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x: 8, y: 9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x: 9, y: 7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E3E9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Causes a segmentation fault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E3E9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None of the above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0BBA43-6255-4E2B-9BE4-9C94ECEA6FB2}"/>
              </a:ext>
            </a:extLst>
          </p:cNvPr>
          <p:cNvSpPr/>
          <p:nvPr/>
        </p:nvSpPr>
        <p:spPr>
          <a:xfrm>
            <a:off x="5364480" y="6367195"/>
            <a:ext cx="682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https://en.cppreference.com/w/c/language/operator_precedence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24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677160" y="499469"/>
            <a:ext cx="8229600" cy="77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(0xF7D ^ 0x23B) | 0x48C =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229360" y="2845025"/>
            <a:ext cx="11125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 marL="739775" indent="-282575"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0x568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0xF3A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0xDCE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0xC3F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None of the above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383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374855" y="418352"/>
            <a:ext cx="8229600" cy="130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Adding 0x456 and 0xB3F in 12 bit 2’s comp results in the integer value?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229360" y="2845025"/>
            <a:ext cx="11125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 marL="739775" indent="-282575"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68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-107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-65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51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None of the above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3261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412955" y="463675"/>
            <a:ext cx="8229600" cy="130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Adding 0xC4A and 0x391 results in what 12 bit Hex value?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229360" y="2845025"/>
            <a:ext cx="11125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 marL="739775" indent="-282575"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0xD41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0xDFB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0xFDB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0x7CF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None of the above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2626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9C1D-50C2-490B-ACFD-5161CAAF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output value of a D flipflop reflects the input value to the flipflop after some propagation delay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6BB4-DE98-4AEE-98D1-B4275C83B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True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41804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9C1D-50C2-490B-ACFD-5161CAAF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0" y="-180500"/>
            <a:ext cx="9990667" cy="2500947"/>
          </a:xfrm>
        </p:spPr>
        <p:txBody>
          <a:bodyPr/>
          <a:lstStyle/>
          <a:p>
            <a:r>
              <a:rPr lang="en-US" dirty="0"/>
              <a:t>A single D Latch can be used to store one bit of state in a sequential circuit based state machine, that uses a clock to trigger the transition between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6BB4-DE98-4AEE-98D1-B4275C83B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True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653581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9C1D-50C2-490B-ACFD-5161CAAF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41274"/>
            <a:ext cx="10414000" cy="2057400"/>
          </a:xfrm>
        </p:spPr>
        <p:txBody>
          <a:bodyPr/>
          <a:lstStyle/>
          <a:p>
            <a:r>
              <a:rPr lang="en-US" dirty="0"/>
              <a:t>With 5 flip flops how many states can a sequential circuit implement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6BB4-DE98-4AEE-98D1-B4275C83B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5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Log</a:t>
            </a:r>
            <a:r>
              <a:rPr lang="en-US" baseline="-25000" dirty="0"/>
              <a:t>2 </a:t>
            </a:r>
            <a:r>
              <a:rPr lang="en-US" dirty="0"/>
              <a:t>5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16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2759799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9C1D-50C2-490B-ACFD-5161CAAF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60" y="414654"/>
            <a:ext cx="10008025" cy="1600200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For the combinational circuit described by this function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X = AB’C + A’C’ + A’B’ + A’BC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How many AND </a:t>
            </a:r>
            <a:r>
              <a:rPr lang="en-US" sz="2800" dirty="0" err="1">
                <a:latin typeface="Arial" charset="0"/>
              </a:rPr>
              <a:t>and</a:t>
            </a:r>
            <a:r>
              <a:rPr lang="en-US" sz="2800" dirty="0">
                <a:latin typeface="Arial" charset="0"/>
              </a:rPr>
              <a:t> OR gates will be needed to implement the function without any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6BB4-DE98-4AEE-98D1-B4275C83B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4 AND gates, 1 OR gate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 AND gate, 4 OR gates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4 AND gates, 3 OR gates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 AND gates, 4 OR gates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559814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9C1D-50C2-490B-ACFD-5161CAAF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761" y="297180"/>
            <a:ext cx="9479280" cy="2057400"/>
          </a:xfrm>
        </p:spPr>
        <p:txBody>
          <a:bodyPr/>
          <a:lstStyle/>
          <a:p>
            <a:r>
              <a:rPr lang="en-US" sz="2800" dirty="0"/>
              <a:t>A Multiplexor uses the values of its select lines/bits to set the value of a single output line to 1.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 Decoder selects a single input line’s value to be passed on as the value on its output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6BB4-DE98-4AEE-98D1-B4275C83B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True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978238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9C1D-50C2-490B-ACFD-5161CAAF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304800"/>
            <a:ext cx="7769225" cy="838200"/>
          </a:xfrm>
        </p:spPr>
        <p:txBody>
          <a:bodyPr/>
          <a:lstStyle/>
          <a:p>
            <a:r>
              <a:rPr lang="en-US" sz="2800" dirty="0"/>
              <a:t>The following truth table represents what logical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6BB4-DE98-4AEE-98D1-B4275C83B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NAND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XOR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C7BF9F-B955-4D70-BC70-990DEB3D9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05965"/>
              </p:ext>
            </p:extLst>
          </p:nvPr>
        </p:nvGraphicFramePr>
        <p:xfrm>
          <a:off x="5486400" y="2659695"/>
          <a:ext cx="2209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134751699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22450619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936422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922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0410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7077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7926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7631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8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833688" y="762000"/>
            <a:ext cx="7496175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Convert A21 from base 11 to base 10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852488" y="3131820"/>
            <a:ext cx="396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 marL="739775" indent="-282575"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324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1100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1233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567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572042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9C1D-50C2-490B-ACFD-5161CAAF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0"/>
            <a:ext cx="7885112" cy="1676400"/>
          </a:xfrm>
        </p:spPr>
        <p:txBody>
          <a:bodyPr/>
          <a:lstStyle/>
          <a:p>
            <a:r>
              <a:rPr lang="en-US" sz="3200" dirty="0"/>
              <a:t>A ____adder has inputs A=0, B=1, and carry-in </a:t>
            </a:r>
            <a:r>
              <a:rPr lang="en-US" sz="3200" dirty="0" err="1"/>
              <a:t>Cin</a:t>
            </a:r>
            <a:r>
              <a:rPr lang="en-US" sz="3200" dirty="0"/>
              <a:t>=1. What would be the sum bit S and the carry-out bit </a:t>
            </a:r>
            <a:r>
              <a:rPr lang="en-US" sz="3200" dirty="0" err="1"/>
              <a:t>Cout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6BB4-DE98-4AEE-98D1-B4275C83B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Half, S=0, </a:t>
            </a:r>
            <a:r>
              <a:rPr lang="en-US" dirty="0" err="1"/>
              <a:t>Cout</a:t>
            </a:r>
            <a:r>
              <a:rPr lang="en-US" dirty="0"/>
              <a:t>=1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Full, S=0, </a:t>
            </a:r>
            <a:r>
              <a:rPr lang="en-US" dirty="0" err="1"/>
              <a:t>Cout</a:t>
            </a:r>
            <a:r>
              <a:rPr lang="en-US" dirty="0"/>
              <a:t>=0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Half, S=1, </a:t>
            </a:r>
            <a:r>
              <a:rPr lang="en-US" dirty="0" err="1"/>
              <a:t>Cout</a:t>
            </a:r>
            <a:r>
              <a:rPr lang="en-US" dirty="0"/>
              <a:t>=1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Full, S=1, </a:t>
            </a:r>
            <a:r>
              <a:rPr lang="en-US" dirty="0" err="1"/>
              <a:t>Cout</a:t>
            </a:r>
            <a:r>
              <a:rPr lang="en-US" dirty="0"/>
              <a:t>=0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310902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9C1D-50C2-490B-ACFD-5161CAAF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9509760" cy="1676400"/>
          </a:xfrm>
        </p:spPr>
        <p:txBody>
          <a:bodyPr/>
          <a:lstStyle/>
          <a:p>
            <a:r>
              <a:rPr lang="en-US" sz="3200" dirty="0"/>
              <a:t>A Decoder with 7 outputs has ____ select lines.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A Mux/Multiplexor with 19 inputs has ____ select lines.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6BB4-DE98-4AEE-98D1-B4275C83B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2, 5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5, 2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6, 3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3, 5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264172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566C-12BA-45D5-9F20-35DBBB34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540" y="83820"/>
            <a:ext cx="9990667" cy="2057400"/>
          </a:xfrm>
        </p:spPr>
        <p:txBody>
          <a:bodyPr/>
          <a:lstStyle/>
          <a:p>
            <a:r>
              <a:rPr lang="en-US" dirty="0"/>
              <a:t>What is the range of unsigned numbers you can represent with 6 bits? What about the range of 2’s comp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482B6-D00D-485C-8FFB-B73A5D029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938" y="2827021"/>
            <a:ext cx="10358967" cy="3121025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0 to 63, -64 to +63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 to 128, -32 to +32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 to 32, -128 to +127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 to 63, -32 to 31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65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9C1D-50C2-490B-ACFD-5161CAAF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60" y="144780"/>
            <a:ext cx="10309860" cy="1676400"/>
          </a:xfrm>
        </p:spPr>
        <p:txBody>
          <a:bodyPr/>
          <a:lstStyle/>
          <a:p>
            <a:r>
              <a:rPr lang="en-US" sz="3200" dirty="0">
                <a:latin typeface="Arial" charset="0"/>
              </a:rPr>
              <a:t>The MDR holds addresses that are used by the memory to load and store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6BB4-DE98-4AEE-98D1-B4275C83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2880361"/>
            <a:ext cx="4227512" cy="3121025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True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200442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s.colostate.edu/~cs270/.Fall19/resources/MealyDiagram.png">
            <a:extLst>
              <a:ext uri="{FF2B5EF4-FFF2-40B4-BE49-F238E27FC236}">
                <a16:creationId xmlns:a16="http://schemas.microsoft.com/office/drawing/2014/main" id="{04DA175A-5796-4800-8F72-620211A91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4" y="2586917"/>
            <a:ext cx="3835000" cy="335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828800" y="880153"/>
            <a:ext cx="899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What type of state machine is depicted in figures A and B?</a:t>
            </a:r>
          </a:p>
        </p:txBody>
      </p:sp>
      <p:pic>
        <p:nvPicPr>
          <p:cNvPr id="1028" name="Picture 4" descr="https://www.cs.colostate.edu/~cs270/.Fall19/resources/MooreDiagram.png">
            <a:extLst>
              <a:ext uri="{FF2B5EF4-FFF2-40B4-BE49-F238E27FC236}">
                <a16:creationId xmlns:a16="http://schemas.microsoft.com/office/drawing/2014/main" id="{9B3114A4-0368-48B2-B557-A59234B7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27" y="2552564"/>
            <a:ext cx="3675873" cy="354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7C93F9-C590-440E-B34E-474B1194778A}"/>
              </a:ext>
            </a:extLst>
          </p:cNvPr>
          <p:cNvSpPr txBox="1"/>
          <p:nvPr/>
        </p:nvSpPr>
        <p:spPr>
          <a:xfrm>
            <a:off x="1787839" y="2582451"/>
            <a:ext cx="355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7DDC38-367A-4DB9-AE37-9EE3CAD6F7C1}"/>
              </a:ext>
            </a:extLst>
          </p:cNvPr>
          <p:cNvSpPr txBox="1"/>
          <p:nvPr/>
        </p:nvSpPr>
        <p:spPr>
          <a:xfrm>
            <a:off x="5374705" y="2510343"/>
            <a:ext cx="340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354844" y="3048000"/>
            <a:ext cx="533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 marL="739775" indent="-282575"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A:Moore, B:Mealy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A:Mealy, B:Moore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A:Mealy, B:Mealy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A:Moore, B:Moore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None of the above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Tx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677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9C1D-50C2-490B-ACFD-5161CAAF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685800"/>
            <a:ext cx="10058400" cy="1676400"/>
          </a:xfrm>
        </p:spPr>
        <p:txBody>
          <a:bodyPr/>
          <a:lstStyle/>
          <a:p>
            <a:r>
              <a:rPr lang="en-US" sz="3200" dirty="0">
                <a:latin typeface="Arial" charset="0"/>
              </a:rPr>
              <a:t>Mealy machines can sometimes use fewer states to represent the same process than Moore machines, and all Mealy machines can be simulated with a Moore machine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6BB4-DE98-4AEE-98D1-B4275C83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2971800"/>
            <a:ext cx="4227512" cy="3121025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True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89749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261-6492-45B3-98BE-BC5560DF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sequential circuit is described by the state table. If the initial state is 0,0, what will be the output values if successive inputs values are 0,1,1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F30CA14-6A2A-4FCA-B2B0-B7FD427B9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081204"/>
              </p:ext>
            </p:extLst>
          </p:nvPr>
        </p:nvGraphicFramePr>
        <p:xfrm>
          <a:off x="6840220" y="2720022"/>
          <a:ext cx="3724803" cy="2844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503">
                  <a:extLst>
                    <a:ext uri="{9D8B030D-6E8A-4147-A177-3AD203B41FA5}">
                      <a16:colId xmlns:a16="http://schemas.microsoft.com/office/drawing/2014/main" val="3832580540"/>
                    </a:ext>
                  </a:extLst>
                </a:gridCol>
                <a:gridCol w="640503">
                  <a:extLst>
                    <a:ext uri="{9D8B030D-6E8A-4147-A177-3AD203B41FA5}">
                      <a16:colId xmlns:a16="http://schemas.microsoft.com/office/drawing/2014/main" val="1187424621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3513076921"/>
                    </a:ext>
                  </a:extLst>
                </a:gridCol>
                <a:gridCol w="640503">
                  <a:extLst>
                    <a:ext uri="{9D8B030D-6E8A-4147-A177-3AD203B41FA5}">
                      <a16:colId xmlns:a16="http://schemas.microsoft.com/office/drawing/2014/main" val="1372635857"/>
                    </a:ext>
                  </a:extLst>
                </a:gridCol>
                <a:gridCol w="640503">
                  <a:extLst>
                    <a:ext uri="{9D8B030D-6E8A-4147-A177-3AD203B41FA5}">
                      <a16:colId xmlns:a16="http://schemas.microsoft.com/office/drawing/2014/main" val="3197738007"/>
                    </a:ext>
                  </a:extLst>
                </a:gridCol>
                <a:gridCol w="640503">
                  <a:extLst>
                    <a:ext uri="{9D8B030D-6E8A-4147-A177-3AD203B41FA5}">
                      <a16:colId xmlns:a16="http://schemas.microsoft.com/office/drawing/2014/main" val="1942004194"/>
                    </a:ext>
                  </a:extLst>
                </a:gridCol>
              </a:tblGrid>
              <a:tr h="27587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</a:rPr>
                        <a:t>Present St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</a:rPr>
                        <a:t>Input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>
                          <a:effectLst/>
                        </a:rPr>
                        <a:t>Next St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</a:rPr>
                        <a:t>Output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extLst>
                  <a:ext uri="{0D108BD9-81ED-4DB2-BD59-A6C34878D82A}">
                    <a16:rowId xmlns:a16="http://schemas.microsoft.com/office/drawing/2014/main" val="2117726631"/>
                  </a:ext>
                </a:extLst>
              </a:tr>
              <a:tr h="275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>
                          <a:effectLst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>
                          <a:effectLst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67390"/>
                  </a:ext>
                </a:extLst>
              </a:tr>
              <a:tr h="27587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2801831"/>
                  </a:ext>
                </a:extLst>
              </a:tr>
              <a:tr h="36141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extLst>
                  <a:ext uri="{0D108BD9-81ED-4DB2-BD59-A6C34878D82A}">
                    <a16:rowId xmlns:a16="http://schemas.microsoft.com/office/drawing/2014/main" val="2081960577"/>
                  </a:ext>
                </a:extLst>
              </a:tr>
              <a:tr h="27587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extLst>
                  <a:ext uri="{0D108BD9-81ED-4DB2-BD59-A6C34878D82A}">
                    <a16:rowId xmlns:a16="http://schemas.microsoft.com/office/drawing/2014/main" val="1381205540"/>
                  </a:ext>
                </a:extLst>
              </a:tr>
              <a:tr h="27587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extLst>
                  <a:ext uri="{0D108BD9-81ED-4DB2-BD59-A6C34878D82A}">
                    <a16:rowId xmlns:a16="http://schemas.microsoft.com/office/drawing/2014/main" val="1127296947"/>
                  </a:ext>
                </a:extLst>
              </a:tr>
              <a:tr h="27587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extLst>
                  <a:ext uri="{0D108BD9-81ED-4DB2-BD59-A6C34878D82A}">
                    <a16:rowId xmlns:a16="http://schemas.microsoft.com/office/drawing/2014/main" val="3648370730"/>
                  </a:ext>
                </a:extLst>
              </a:tr>
              <a:tr h="27587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extLst>
                  <a:ext uri="{0D108BD9-81ED-4DB2-BD59-A6C34878D82A}">
                    <a16:rowId xmlns:a16="http://schemas.microsoft.com/office/drawing/2014/main" val="1397548315"/>
                  </a:ext>
                </a:extLst>
              </a:tr>
              <a:tr h="27587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extLst>
                  <a:ext uri="{0D108BD9-81ED-4DB2-BD59-A6C34878D82A}">
                    <a16:rowId xmlns:a16="http://schemas.microsoft.com/office/drawing/2014/main" val="702934342"/>
                  </a:ext>
                </a:extLst>
              </a:tr>
              <a:tr h="27587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2D3B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12700" marB="12700" anchor="ctr"/>
                </a:tc>
                <a:extLst>
                  <a:ext uri="{0D108BD9-81ED-4DB2-BD59-A6C34878D82A}">
                    <a16:rowId xmlns:a16="http://schemas.microsoft.com/office/drawing/2014/main" val="2088698213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740C03-58B8-4D25-9634-BB741835E6D3}"/>
              </a:ext>
            </a:extLst>
          </p:cNvPr>
          <p:cNvSpPr txBox="1">
            <a:spLocks/>
          </p:cNvSpPr>
          <p:nvPr/>
        </p:nvSpPr>
        <p:spPr bwMode="auto">
          <a:xfrm>
            <a:off x="800100" y="2720022"/>
            <a:ext cx="4227512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US" kern="0" dirty="0"/>
              <a:t>1,1,1</a:t>
            </a:r>
          </a:p>
          <a:p>
            <a:pPr marL="514350" indent="-514350">
              <a:buFont typeface="+mj-lt"/>
              <a:buAutoNum type="alphaUcPeriod"/>
            </a:pPr>
            <a:r>
              <a:rPr lang="en-US" kern="0" dirty="0"/>
              <a:t>0,1,0</a:t>
            </a:r>
          </a:p>
          <a:p>
            <a:pPr marL="514350" indent="-514350">
              <a:buFont typeface="+mj-lt"/>
              <a:buAutoNum type="alphaUcPeriod"/>
            </a:pPr>
            <a:r>
              <a:rPr lang="en-US" kern="0" dirty="0"/>
              <a:t>1,0,0</a:t>
            </a:r>
          </a:p>
          <a:p>
            <a:pPr marL="514350" indent="-514350">
              <a:buFont typeface="+mj-lt"/>
              <a:buAutoNum type="alphaUcPeriod"/>
            </a:pPr>
            <a:r>
              <a:rPr lang="en-US" kern="0" dirty="0"/>
              <a:t>0,0,1</a:t>
            </a:r>
          </a:p>
          <a:p>
            <a:pPr marL="0" indent="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29763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7969-92D2-48EC-8D9B-0E9E6277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is an example of a/an ________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24450-8481-4B9B-93F0-734B2031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Operate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Data Movement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Control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339248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89B6B-8A87-4265-97B9-F265F588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transistors does is take to implement a 2 input NOR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5B5FF-B804-45EE-BDBC-A6A490F63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6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96878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2607-31DC-4188-884B-C7569CA7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able to use the function, </a:t>
            </a:r>
            <a:r>
              <a:rPr lang="en-US" b="1" dirty="0" err="1"/>
              <a:t>qsort</a:t>
            </a:r>
            <a:r>
              <a:rPr lang="en-US" dirty="0"/>
              <a:t>, defined in the header file, </a:t>
            </a:r>
            <a:r>
              <a:rPr lang="en-US" b="1" dirty="0" err="1"/>
              <a:t>stdlib.h</a:t>
            </a:r>
            <a:r>
              <a:rPr lang="en-US" dirty="0"/>
              <a:t>, the preprocessor directive </a:t>
            </a:r>
            <a:r>
              <a:rPr lang="en-US" b="1" dirty="0"/>
              <a:t> ___________ </a:t>
            </a:r>
            <a:r>
              <a:rPr lang="en-US" dirty="0"/>
              <a:t>should appear in your program before it is used.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8A43C-DA33-45F6-B5F2-93ABC7820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import </a:t>
            </a:r>
            <a:r>
              <a:rPr lang="en-US" dirty="0" err="1"/>
              <a:t>stdlib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#define “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#include “</a:t>
            </a:r>
            <a:r>
              <a:rPr lang="en-US" dirty="0" err="1"/>
              <a:t>stdlib.h</a:t>
            </a:r>
            <a:r>
              <a:rPr lang="en-US" dirty="0"/>
              <a:t>”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3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943225" y="175260"/>
            <a:ext cx="74961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Convert 67 from base 10 to base 6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845820" y="3063240"/>
            <a:ext cx="396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 marL="739775" indent="-282575"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75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100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151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567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31418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84D7-7C9C-4605-B272-324BDDE2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 all the possible inputs to a Full Adder (rows in its truth table) how many cause the output S/Sum to be a 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84D97-745A-41CC-AFE8-437D82551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5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16166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9C1D-50C2-490B-ACFD-5161CAAF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09600"/>
            <a:ext cx="10287000" cy="1676400"/>
          </a:xfrm>
        </p:spPr>
        <p:txBody>
          <a:bodyPr/>
          <a:lstStyle/>
          <a:p>
            <a:pPr defTabSz="914400">
              <a:buClrTx/>
              <a:buSzTx/>
            </a:pPr>
            <a:r>
              <a:rPr lang="en-US" dirty="0"/>
              <a:t>The Boolean expression represented by the following circuit is? </a:t>
            </a:r>
            <a:endParaRPr lang="en-US" altLang="en-US" kern="1200" dirty="0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CAFD01-BC39-474A-A4C9-8D7FD129A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667000"/>
            <a:ext cx="7162800" cy="4191000"/>
          </a:xfrm>
        </p:spPr>
        <p:txBody>
          <a:bodyPr/>
          <a:lstStyle/>
          <a:p>
            <a:pPr marL="0" indent="0"/>
            <a:endParaRPr lang="en-US" sz="1200" kern="1200" dirty="0">
              <a:solidFill>
                <a:srgbClr val="333399"/>
              </a:solidFill>
              <a:latin typeface="Arial" charset="0"/>
              <a:ea typeface="ＭＳ Ｐゴシック" charset="-128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X = C’A + C’BA + C’BA’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X = A’C + CBA’ + ABC</a:t>
            </a:r>
          </a:p>
          <a:p>
            <a:pPr marL="514350" indent="-514350">
              <a:buFont typeface="+mj-lt"/>
              <a:buAutoNum type="alphaUcPeriod"/>
            </a:pPr>
            <a:r>
              <a:rPr lang="en-US"/>
              <a:t>X = </a:t>
            </a:r>
            <a:r>
              <a:rPr lang="en-US" dirty="0"/>
              <a:t>BC + ABC’ + CB’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 </a:t>
            </a:r>
          </a:p>
        </p:txBody>
      </p:sp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6C55ED88-D56A-4117-9883-C093DC589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667000"/>
            <a:ext cx="4763837" cy="39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05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9C1D-50C2-490B-ACFD-5161CAAF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00100"/>
            <a:ext cx="9372600" cy="1143000"/>
          </a:xfrm>
        </p:spPr>
        <p:txBody>
          <a:bodyPr/>
          <a:lstStyle/>
          <a:p>
            <a:pPr defTabSz="914400">
              <a:buClrTx/>
              <a:buSzTx/>
            </a:pPr>
            <a:r>
              <a:rPr lang="en-US" altLang="en-US" kern="1200" dirty="0">
                <a:latin typeface="Arial" charset="0"/>
                <a:ea typeface="ＭＳ Ｐゴシック" charset="-128"/>
                <a:cs typeface="+mn-cs"/>
              </a:rPr>
              <a:t>Which truth table matches the following state machine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CAFD01-BC39-474A-A4C9-8D7FD129A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18" y="2604972"/>
            <a:ext cx="6934200" cy="41910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sz="2400" dirty="0"/>
          </a:p>
          <a:p>
            <a:pPr marL="0" indent="0"/>
            <a:endParaRPr lang="en-US" sz="1050" kern="1200" dirty="0">
              <a:solidFill>
                <a:srgbClr val="333399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BDD081E-D745-4CBA-ADD9-98DA22820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57400"/>
            <a:ext cx="5650282" cy="3453686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3FD08E-B372-4128-833F-F8683719729C}"/>
              </a:ext>
            </a:extLst>
          </p:cNvPr>
          <p:cNvGraphicFramePr>
            <a:graphicFrameLocks noGrp="1"/>
          </p:cNvGraphicFramePr>
          <p:nvPr/>
        </p:nvGraphicFramePr>
        <p:xfrm>
          <a:off x="1017218" y="2667000"/>
          <a:ext cx="2362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103739222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54477614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60301979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667353908"/>
                    </a:ext>
                  </a:extLst>
                </a:gridCol>
              </a:tblGrid>
              <a:tr h="312124">
                <a:tc>
                  <a:txBody>
                    <a:bodyPr/>
                    <a:lstStyle/>
                    <a:p>
                      <a:r>
                        <a:rPr lang="en-US" dirty="0"/>
                        <a:t>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993543"/>
                  </a:ext>
                </a:extLst>
              </a:tr>
              <a:tr h="280376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2630"/>
                  </a:ext>
                </a:extLst>
              </a:tr>
              <a:tr h="280376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86861"/>
                  </a:ext>
                </a:extLst>
              </a:tr>
              <a:tr h="28037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99353"/>
                  </a:ext>
                </a:extLst>
              </a:tr>
              <a:tr h="28037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9113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8F06E7B-CF61-4EBD-B406-921B4E63EA82}"/>
              </a:ext>
            </a:extLst>
          </p:cNvPr>
          <p:cNvGraphicFramePr>
            <a:graphicFrameLocks noGrp="1"/>
          </p:cNvGraphicFramePr>
          <p:nvPr/>
        </p:nvGraphicFramePr>
        <p:xfrm>
          <a:off x="1017218" y="4724400"/>
          <a:ext cx="2362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103739222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54477614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60301979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667353908"/>
                    </a:ext>
                  </a:extLst>
                </a:gridCol>
              </a:tblGrid>
              <a:tr h="312124">
                <a:tc>
                  <a:txBody>
                    <a:bodyPr/>
                    <a:lstStyle/>
                    <a:p>
                      <a:r>
                        <a:rPr lang="en-US" dirty="0"/>
                        <a:t>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993543"/>
                  </a:ext>
                </a:extLst>
              </a:tr>
              <a:tr h="280376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2630"/>
                  </a:ext>
                </a:extLst>
              </a:tr>
              <a:tr h="280376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86861"/>
                  </a:ext>
                </a:extLst>
              </a:tr>
              <a:tr h="28037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99353"/>
                  </a:ext>
                </a:extLst>
              </a:tr>
              <a:tr h="28037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9113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08F9A6E-78E1-4492-8F9F-7A236A5DE36A}"/>
              </a:ext>
            </a:extLst>
          </p:cNvPr>
          <p:cNvGraphicFramePr>
            <a:graphicFrameLocks noGrp="1"/>
          </p:cNvGraphicFramePr>
          <p:nvPr/>
        </p:nvGraphicFramePr>
        <p:xfrm>
          <a:off x="4636718" y="4718050"/>
          <a:ext cx="2362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103739222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54477614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60301979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667353908"/>
                    </a:ext>
                  </a:extLst>
                </a:gridCol>
              </a:tblGrid>
              <a:tr h="312124">
                <a:tc>
                  <a:txBody>
                    <a:bodyPr/>
                    <a:lstStyle/>
                    <a:p>
                      <a:r>
                        <a:rPr lang="en-US" dirty="0"/>
                        <a:t>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993543"/>
                  </a:ext>
                </a:extLst>
              </a:tr>
              <a:tr h="280376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2630"/>
                  </a:ext>
                </a:extLst>
              </a:tr>
              <a:tr h="280376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86861"/>
                  </a:ext>
                </a:extLst>
              </a:tr>
              <a:tr h="28037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99353"/>
                  </a:ext>
                </a:extLst>
              </a:tr>
              <a:tr h="28037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9113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C614919-88DF-4D30-BD9C-33411677EC9E}"/>
              </a:ext>
            </a:extLst>
          </p:cNvPr>
          <p:cNvSpPr txBox="1"/>
          <p:nvPr/>
        </p:nvSpPr>
        <p:spPr>
          <a:xfrm>
            <a:off x="445718" y="275122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D3A726-821D-4371-A51D-0F8CA9456B67}"/>
              </a:ext>
            </a:extLst>
          </p:cNvPr>
          <p:cNvSpPr txBox="1"/>
          <p:nvPr/>
        </p:nvSpPr>
        <p:spPr>
          <a:xfrm>
            <a:off x="445718" y="470047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75A730-0238-40A0-BC54-5B2AFA9618A6}"/>
              </a:ext>
            </a:extLst>
          </p:cNvPr>
          <p:cNvSpPr txBox="1"/>
          <p:nvPr/>
        </p:nvSpPr>
        <p:spPr>
          <a:xfrm>
            <a:off x="4071642" y="46970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1921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973581" y="-320040"/>
            <a:ext cx="990599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What does the C code shown below print to the console?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477000" y="2971800"/>
            <a:ext cx="396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1pPr>
            <a:lvl2pPr marL="739775" indent="-282575"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value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address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value of p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address of p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+mj-lt"/>
              <a:buAutoNum type="alphaUcPeriod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Will not compile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743201"/>
            <a:ext cx="4419600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int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= 12;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*p = &amp;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;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printf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(“%x\n”, *p);</a:t>
            </a:r>
          </a:p>
        </p:txBody>
      </p:sp>
    </p:spTree>
    <p:extLst>
      <p:ext uri="{BB962C8B-B14F-4D97-AF65-F5344CB8AC3E}">
        <p14:creationId xmlns:p14="http://schemas.microsoft.com/office/powerpoint/2010/main" val="1971083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9C1D-50C2-490B-ACFD-5161CAAF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620" y="472439"/>
            <a:ext cx="9028112" cy="900579"/>
          </a:xfrm>
        </p:spPr>
        <p:txBody>
          <a:bodyPr/>
          <a:lstStyle/>
          <a:p>
            <a:pPr defTabSz="914400">
              <a:buClrTx/>
              <a:buSzTx/>
            </a:pPr>
            <a:r>
              <a:rPr lang="en-US" altLang="en-US" sz="3200" kern="1200" dirty="0">
                <a:latin typeface="Arial" charset="0"/>
                <a:ea typeface="ＭＳ Ｐゴシック" charset="-128"/>
                <a:cs typeface="+mn-cs"/>
              </a:rPr>
              <a:t>What logical operation does the following circuit implement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6BB4-DE98-4AEE-98D1-B4275C83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19400"/>
            <a:ext cx="7162800" cy="4191000"/>
          </a:xfrm>
        </p:spPr>
        <p:txBody>
          <a:bodyPr/>
          <a:lstStyle/>
          <a:p>
            <a:pPr marL="0" indent="0"/>
            <a:endParaRPr lang="en-US" sz="1200" kern="1200" dirty="0">
              <a:solidFill>
                <a:srgbClr val="333399"/>
              </a:solidFill>
              <a:latin typeface="Arial" charset="0"/>
              <a:ea typeface="ＭＳ Ｐゴシック" charset="-128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NAND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XOR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C8EFD0-237A-42FD-A0FF-A53B099B0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20" y="2729380"/>
            <a:ext cx="3810000" cy="365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0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2024380" y="79920"/>
            <a:ext cx="9548120" cy="20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What is the minimum number of bits needed to represent 312 distinct values? How many bit patterns are leftover?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ＭＳ Ｐゴシック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1272540" y="2668860"/>
            <a:ext cx="8229240" cy="312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10-bits, 712 patterns unused</a:t>
            </a:r>
          </a:p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9-bits, 200 patterns unused</a:t>
            </a:r>
          </a:p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8-bits, 8 patterns unused</a:t>
            </a:r>
          </a:p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7-bits, no patterns unused</a:t>
            </a:r>
          </a:p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None of the above</a:t>
            </a:r>
          </a:p>
        </p:txBody>
      </p:sp>
      <p:sp>
        <p:nvSpPr>
          <p:cNvPr id="103" name="TextShape 3"/>
          <p:cNvSpPr txBox="1"/>
          <p:nvPr/>
        </p:nvSpPr>
        <p:spPr>
          <a:xfrm>
            <a:off x="8305680" y="632448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36CDA-0FF2-4F93-A584-2EA6A8077D35}" type="slidenum"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128276" y="79920"/>
            <a:ext cx="9949424" cy="20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What are the binary and hexadecimal equivalents of the decimal number 98, assuming 8-bit precision?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ＭＳ Ｐゴシック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1635076" y="2666880"/>
            <a:ext cx="9009884" cy="312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01010010, 0x52</a:t>
            </a:r>
          </a:p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01100010, 0x52</a:t>
            </a:r>
          </a:p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01010010, 0x62</a:t>
            </a:r>
          </a:p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01100010, 0x62</a:t>
            </a:r>
          </a:p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None of the above</a:t>
            </a:r>
          </a:p>
        </p:txBody>
      </p:sp>
      <p:sp>
        <p:nvSpPr>
          <p:cNvPr id="108" name="TextShape 3"/>
          <p:cNvSpPr txBox="1"/>
          <p:nvPr/>
        </p:nvSpPr>
        <p:spPr>
          <a:xfrm>
            <a:off x="8125297" y="6324480"/>
            <a:ext cx="2081903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179E5-97CB-4049-90CF-0EC00A3099D9}" type="slidenum"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851660" y="79920"/>
            <a:ext cx="11666219" cy="20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What is 0xABCD in binary, and 1101 0010 0110 1110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Arial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spc="-1" dirty="0">
              <a:solidFill>
                <a:srgbClr val="333399"/>
              </a:solidFill>
              <a:uFill>
                <a:solidFill>
                  <a:srgbClr val="FFFFFF"/>
                </a:solidFill>
              </a:uFill>
              <a:latin typeface="Arial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hexadecimal, assuming 16-bit precision?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ＭＳ Ｐゴシック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581222" y="2880480"/>
            <a:ext cx="9271078" cy="312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1011 1100 1101 1110, 0xB26D</a:t>
            </a:r>
          </a:p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1010 1011 1100 1101, 0xC26F</a:t>
            </a:r>
          </a:p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1001 1010 1011 1100, 0xD26E</a:t>
            </a:r>
          </a:p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1010 1011 1100 1101, 0xD26F</a:t>
            </a:r>
          </a:p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None of the above</a:t>
            </a:r>
          </a:p>
        </p:txBody>
      </p:sp>
      <p:sp>
        <p:nvSpPr>
          <p:cNvPr id="113" name="TextShape 3"/>
          <p:cNvSpPr txBox="1"/>
          <p:nvPr/>
        </p:nvSpPr>
        <p:spPr>
          <a:xfrm>
            <a:off x="8064944" y="6324480"/>
            <a:ext cx="2142256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565C9-8781-46B3-9287-E4BA7B93757F}" type="slidenum"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912620" y="79920"/>
            <a:ext cx="9966960" cy="1387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What is the number minus 7 in binary, using 2’s complement format, assuming 5-bit precision?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ＭＳ Ｐゴシック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571890" y="2750940"/>
            <a:ext cx="9288030" cy="312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11001</a:t>
            </a:r>
          </a:p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11010</a:t>
            </a:r>
          </a:p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11011</a:t>
            </a:r>
          </a:p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10111</a:t>
            </a:r>
          </a:p>
          <a:p>
            <a:pPr marL="514440" marR="0" lvl="0" indent="-51408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3333CC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All of the above</a:t>
            </a:r>
          </a:p>
        </p:txBody>
      </p:sp>
      <p:sp>
        <p:nvSpPr>
          <p:cNvPr id="118" name="TextShape 3"/>
          <p:cNvSpPr txBox="1"/>
          <p:nvPr/>
        </p:nvSpPr>
        <p:spPr>
          <a:xfrm>
            <a:off x="8061027" y="6324480"/>
            <a:ext cx="2146173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C4BB0-EBB1-49FC-8E3A-835D2C995A77}" type="slidenum"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SU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U" id="{147399F8-2287-4B66-84E8-A27DE4274E7B}" vid="{889C1D64-204E-4B0F-84B8-7C6AD7FBB7C9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B16840168C742AA587B9DAD6B8CE6" ma:contentTypeVersion="11" ma:contentTypeDescription="Create a new document." ma:contentTypeScope="" ma:versionID="2bea3e3d0574d614925da2445831bf86">
  <xsd:schema xmlns:xsd="http://www.w3.org/2001/XMLSchema" xmlns:xs="http://www.w3.org/2001/XMLSchema" xmlns:p="http://schemas.microsoft.com/office/2006/metadata/properties" xmlns:ns3="000ce39f-a88c-4be8-b2c6-8e32dc2d162f" xmlns:ns4="e42fdab0-0480-4e92-b54f-32a924fe1d67" targetNamespace="http://schemas.microsoft.com/office/2006/metadata/properties" ma:root="true" ma:fieldsID="2b0a640cece3637d2ebbf823cd1d081a" ns3:_="" ns4:_="">
    <xsd:import namespace="000ce39f-a88c-4be8-b2c6-8e32dc2d162f"/>
    <xsd:import namespace="e42fdab0-0480-4e92-b54f-32a924fe1d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ce39f-a88c-4be8-b2c6-8e32dc2d1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fdab0-0480-4e92-b54f-32a924fe1d6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C41E14-74EC-48B4-A41B-0B8B43071F23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e42fdab0-0480-4e92-b54f-32a924fe1d67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000ce39f-a88c-4be8-b2c6-8e32dc2d162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70DBFD1-5081-4919-84B1-F6D950A295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FD963E-6B92-45C4-9463-84445B1378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0ce39f-a88c-4be8-b2c6-8e32dc2d162f"/>
    <ds:schemaRef ds:uri="e42fdab0-0480-4e92-b54f-32a924fe1d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1548</Words>
  <Application>Microsoft Office PowerPoint</Application>
  <PresentationFormat>Widescreen</PresentationFormat>
  <Paragraphs>424</Paragraphs>
  <Slides>32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Consolas</vt:lpstr>
      <vt:lpstr>Franklin Gothic Book</vt:lpstr>
      <vt:lpstr>Times New Roman</vt:lpstr>
      <vt:lpstr>3_Office Theme</vt:lpstr>
      <vt:lpstr>CSU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What logical operation does the following circuit implement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output value of a D flipflop reflects the input value to the flipflop after some propagation delay</vt:lpstr>
      <vt:lpstr>A single D Latch can be used to store one bit of state in a sequential circuit based state machine, that uses a clock to trigger the transition between states</vt:lpstr>
      <vt:lpstr>With 5 flip flops how many states can a sequential circuit implement</vt:lpstr>
      <vt:lpstr>For the combinational circuit described by this function X = AB’C + A’C’ + A’B’ + A’BC How many AND and OR gates will be needed to implement the function without any optimization</vt:lpstr>
      <vt:lpstr>A Multiplexor uses the values of its select lines/bits to set the value of a single output line to 1.  A Decoder selects a single input line’s value to be passed on as the value on its output line</vt:lpstr>
      <vt:lpstr>The following truth table represents what logical operation</vt:lpstr>
      <vt:lpstr>A ____adder has inputs A=0, B=1, and carry-in Cin=1. What would be the sum bit S and the carry-out bit Cout?</vt:lpstr>
      <vt:lpstr>A Decoder with 7 outputs has ____ select lines.  A Mux/Multiplexor with 19 inputs has ____ select lines.</vt:lpstr>
      <vt:lpstr>What is the range of unsigned numbers you can represent with 6 bits? What about the range of 2’s comp numbers?</vt:lpstr>
      <vt:lpstr>The MDR holds addresses that are used by the memory to load and store data</vt:lpstr>
      <vt:lpstr>PowerPoint Presentation</vt:lpstr>
      <vt:lpstr>Mealy machines can sometimes use fewer states to represent the same process than Moore machines, and all Mealy machines can be simulated with a Moore machine </vt:lpstr>
      <vt:lpstr>A sequential circuit is described by the state table. If the initial state is 0,0, what will be the output values if successive inputs values are 0,1,1</vt:lpstr>
      <vt:lpstr>NOT is an example of a/an ________ instruction</vt:lpstr>
      <vt:lpstr>How many transistors does is take to implement a 2 input NOR gate</vt:lpstr>
      <vt:lpstr>To be able to use the function, qsort, defined in the header file, stdlib.h, the preprocessor directive  ___________ should appear in your program before it is used.</vt:lpstr>
      <vt:lpstr>Of all the possible inputs to a Full Adder (rows in its truth table) how many cause the output S/Sum to be a 1?</vt:lpstr>
      <vt:lpstr>The Boolean expression represented by the following circuit is? </vt:lpstr>
      <vt:lpstr>Which truth table matches the following state machine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Sharp</dc:creator>
  <cp:lastModifiedBy>Phil Sharp</cp:lastModifiedBy>
  <cp:revision>12</cp:revision>
  <dcterms:created xsi:type="dcterms:W3CDTF">2020-07-01T14:58:50Z</dcterms:created>
  <dcterms:modified xsi:type="dcterms:W3CDTF">2020-09-24T16:35:25Z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0x0101004FBB16840168C742AA587B9DAD6B8CE6</vt:lpwstr>
  </property>
</Properties>
</file>