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8" r:id="rId5"/>
    <p:sldId id="269" r:id="rId6"/>
    <p:sldId id="268" r:id="rId7"/>
    <p:sldId id="266" r:id="rId8"/>
    <p:sldId id="259" r:id="rId9"/>
    <p:sldId id="270" r:id="rId10"/>
    <p:sldId id="261" r:id="rId11"/>
    <p:sldId id="262" r:id="rId12"/>
    <p:sldId id="267" r:id="rId13"/>
    <p:sldId id="272" r:id="rId14"/>
    <p:sldId id="260" r:id="rId15"/>
    <p:sldId id="265" r:id="rId16"/>
    <p:sldId id="271" r:id="rId17"/>
    <p:sldId id="263" r:id="rId18"/>
    <p:sldId id="264" r:id="rId1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90CC44-C107-4FE8-83D1-8BF6B74E9F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4CCD3-CC8D-452A-AABF-9C6F44DE59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DF43E-B250-4CAD-AB97-4F0C7F798066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A41EC9-604C-40CE-8E03-CA65BE7692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46E2AD-A4FF-49D3-8C80-00F3D11E0C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B35B6-F095-4C19-AC21-C4CF88A6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295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9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9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9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2D83AFC-C5FC-4F03-A15F-06C3EE29BF97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AD225E88-FC22-44DF-A5A4-828C0C1F7E20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1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5"/>
          <p:cNvSpPr/>
          <p:nvPr/>
        </p:nvSpPr>
        <p:spPr>
          <a:xfrm>
            <a:off x="0" y="0"/>
            <a:ext cx="3169800" cy="47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6"/>
          <p:cNvSpPr/>
          <p:nvPr/>
        </p:nvSpPr>
        <p:spPr>
          <a:xfrm>
            <a:off x="4145040" y="9121680"/>
            <a:ext cx="3169800" cy="47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7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PlaceHolder 8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is the first peer instruction session!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F7B1E730-C83F-44A2-A79E-2BBE199E020D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10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C)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F7B1E730-C83F-44A2-A79E-2BBE199E020D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11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A)</a:t>
            </a:r>
          </a:p>
        </p:txBody>
      </p:sp>
    </p:spTree>
    <p:extLst>
      <p:ext uri="{BB962C8B-B14F-4D97-AF65-F5344CB8AC3E}">
        <p14:creationId xmlns:p14="http://schemas.microsoft.com/office/powerpoint/2010/main" val="806075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F7B1E730-C83F-44A2-A79E-2BBE199E020D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12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B)</a:t>
            </a:r>
          </a:p>
        </p:txBody>
      </p:sp>
    </p:spTree>
    <p:extLst>
      <p:ext uri="{BB962C8B-B14F-4D97-AF65-F5344CB8AC3E}">
        <p14:creationId xmlns:p14="http://schemas.microsoft.com/office/powerpoint/2010/main" val="700368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E203F073-A07F-4AC7-BCD4-AEE9D8CCB02B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13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E).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E203F073-A07F-4AC7-BCD4-AEE9D8CCB02B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14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B).</a:t>
            </a:r>
          </a:p>
        </p:txBody>
      </p:sp>
    </p:spTree>
    <p:extLst>
      <p:ext uri="{BB962C8B-B14F-4D97-AF65-F5344CB8AC3E}">
        <p14:creationId xmlns:p14="http://schemas.microsoft.com/office/powerpoint/2010/main" val="3266346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E203F073-A07F-4AC7-BCD4-AEE9D8CCB02B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15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C).</a:t>
            </a:r>
          </a:p>
        </p:txBody>
      </p:sp>
    </p:spTree>
    <p:extLst>
      <p:ext uri="{BB962C8B-B14F-4D97-AF65-F5344CB8AC3E}">
        <p14:creationId xmlns:p14="http://schemas.microsoft.com/office/powerpoint/2010/main" val="3512480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C50301CC-B409-4CCC-B9D8-0C7168852D8B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16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9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C), need ASCII chart.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E2A20548-9F2D-44CC-8481-2453D972E199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17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E), sign bit is 0 (+), exponent is 16-15 = 1, mantissa = 1.101b = 1.625 * 2 = 3.25.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58960" cy="4316040"/>
          </a:xfrm>
          <a:prstGeom prst="rect">
            <a:avLst/>
          </a:prstGeom>
        </p:spPr>
        <p:txBody>
          <a:bodyPr lIns="96840" tIns="48240" rIns="96840" bIns="4824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Need to address the chaos that results from group discussion, and the need to settle down afterwards!</a:t>
            </a:r>
          </a:p>
        </p:txBody>
      </p:sp>
      <p:sp>
        <p:nvSpPr>
          <p:cNvPr id="145" name="TextShape 2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6" name="TextShape 3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A79377E9-830F-4A21-AAB8-E44126520904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2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2CFCE406-58A8-41AC-A1C2-398005BC30F2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3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B), 2 to the 9 is 512 – 312 = 200.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2CFCE406-58A8-41AC-A1C2-398005BC30F2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4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B)</a:t>
            </a:r>
          </a:p>
        </p:txBody>
      </p:sp>
    </p:spTree>
    <p:extLst>
      <p:ext uri="{BB962C8B-B14F-4D97-AF65-F5344CB8AC3E}">
        <p14:creationId xmlns:p14="http://schemas.microsoft.com/office/powerpoint/2010/main" val="1289380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2CFCE406-58A8-41AC-A1C2-398005BC30F2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5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.All could be right, but E is the best, without specifying the format the bits are in they are meaningless</a:t>
            </a:r>
          </a:p>
        </p:txBody>
      </p:sp>
    </p:spTree>
    <p:extLst>
      <p:ext uri="{BB962C8B-B14F-4D97-AF65-F5344CB8AC3E}">
        <p14:creationId xmlns:p14="http://schemas.microsoft.com/office/powerpoint/2010/main" val="850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2CFCE406-58A8-41AC-A1C2-398005BC30F2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6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E)</a:t>
            </a:r>
          </a:p>
        </p:txBody>
      </p:sp>
    </p:spTree>
    <p:extLst>
      <p:ext uri="{BB962C8B-B14F-4D97-AF65-F5344CB8AC3E}">
        <p14:creationId xmlns:p14="http://schemas.microsoft.com/office/powerpoint/2010/main" val="2027696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004DF68B-C6CE-4D37-85E7-BDCE75DACD0D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7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D), 64 + 32 + 2 = 98, 0b0110 = 0x6, and 0b0010 = 0x2.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004DF68B-C6CE-4D37-85E7-BDCE75DACD0D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8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D)</a:t>
            </a:r>
          </a:p>
        </p:txBody>
      </p:sp>
    </p:spTree>
    <p:extLst>
      <p:ext uri="{BB962C8B-B14F-4D97-AF65-F5344CB8AC3E}">
        <p14:creationId xmlns:p14="http://schemas.microsoft.com/office/powerpoint/2010/main" val="2046807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0" y="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4145040" y="9121680"/>
            <a:ext cx="3166560" cy="47592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FEC2DBEF-18F1-402C-A543-726546054695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9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0" y="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CS160 - Intro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4"/>
          <p:cNvSpPr/>
          <p:nvPr/>
        </p:nvSpPr>
        <p:spPr>
          <a:xfrm>
            <a:off x="4145040" y="9121680"/>
            <a:ext cx="3168360" cy="47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5"/>
          <p:cNvSpPr/>
          <p:nvPr/>
        </p:nvSpPr>
        <p:spPr>
          <a:xfrm>
            <a:off x="1257480" y="720720"/>
            <a:ext cx="4800240" cy="360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PlaceHolder 6"/>
          <p:cNvSpPr>
            <a:spLocks noGrp="1"/>
          </p:cNvSpPr>
          <p:nvPr>
            <p:ph type="body"/>
          </p:nvPr>
        </p:nvSpPr>
        <p:spPr>
          <a:xfrm>
            <a:off x="976320" y="4560840"/>
            <a:ext cx="5360760" cy="4414320"/>
          </a:xfrm>
          <a:prstGeom prst="rect">
            <a:avLst/>
          </a:prstGeom>
        </p:spPr>
        <p:txBody>
          <a:bodyPr lIns="96840" tIns="48240" rIns="96840" bIns="48240" anchor="ctr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 answer is A), just invert bits for 1’s complement, and add 1 for 2’s complement.</a:t>
            </a:r>
          </a:p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 flipV="1">
            <a:off x="600480" y="2437560"/>
            <a:ext cx="11577600" cy="45720"/>
          </a:xfrm>
          <a:prstGeom prst="rect">
            <a:avLst/>
          </a:prstGeom>
          <a:gradFill>
            <a:gsLst>
              <a:gs pos="0">
                <a:srgbClr val="1C1C1C"/>
              </a:gs>
              <a:gs pos="100000">
                <a:srgbClr val="FFFFFF"/>
              </a:gs>
            </a:gsLst>
            <a:lin ang="108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2"/>
          <p:cNvSpPr/>
          <p:nvPr/>
        </p:nvSpPr>
        <p:spPr>
          <a:xfrm>
            <a:off x="1219200" y="6321600"/>
            <a:ext cx="2539680" cy="46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Line 3"/>
          <p:cNvSpPr/>
          <p:nvPr/>
        </p:nvSpPr>
        <p:spPr>
          <a:xfrm flipV="1">
            <a:off x="1625280" y="301320"/>
            <a:ext cx="2400" cy="1454400"/>
          </a:xfrm>
          <a:prstGeom prst="line">
            <a:avLst/>
          </a:prstGeom>
          <a:ln w="381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" name="Picture 9"/>
          <p:cNvPicPr/>
          <p:nvPr/>
        </p:nvPicPr>
        <p:blipFill>
          <a:blip r:embed="rId14"/>
          <a:stretch/>
        </p:blipFill>
        <p:spPr>
          <a:xfrm>
            <a:off x="304800" y="380880"/>
            <a:ext cx="1173600" cy="935640"/>
          </a:xfrm>
          <a:prstGeom prst="rect">
            <a:avLst/>
          </a:prstGeom>
          <a:ln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4057440" y="6324480"/>
            <a:ext cx="4662720" cy="4536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ctr">
              <a:lnSpc>
                <a:spcPct val="100000"/>
              </a:lnSpc>
            </a:pP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9042240" y="6324480"/>
            <a:ext cx="2535360" cy="4536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AAAC9348-BBAC-4300-9876-8E3B56ECA2E7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GB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title text format</a:t>
            </a:r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 flipV="1">
            <a:off x="600480" y="2437560"/>
            <a:ext cx="11577600" cy="45720"/>
          </a:xfrm>
          <a:prstGeom prst="rect">
            <a:avLst/>
          </a:prstGeom>
          <a:gradFill>
            <a:gsLst>
              <a:gs pos="0">
                <a:srgbClr val="1C1C1C"/>
              </a:gs>
              <a:gs pos="100000">
                <a:srgbClr val="FFFFFF"/>
              </a:gs>
            </a:gsLst>
            <a:lin ang="108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1219200" y="6321600"/>
            <a:ext cx="2539680" cy="46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Line 3"/>
          <p:cNvSpPr/>
          <p:nvPr/>
        </p:nvSpPr>
        <p:spPr>
          <a:xfrm flipV="1">
            <a:off x="1625280" y="301320"/>
            <a:ext cx="2400" cy="1454400"/>
          </a:xfrm>
          <a:prstGeom prst="line">
            <a:avLst/>
          </a:prstGeom>
          <a:ln w="381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7" name="Picture 9"/>
          <p:cNvPicPr/>
          <p:nvPr/>
        </p:nvPicPr>
        <p:blipFill>
          <a:blip r:embed="rId14"/>
          <a:stretch/>
        </p:blipFill>
        <p:spPr>
          <a:xfrm>
            <a:off x="304800" y="380880"/>
            <a:ext cx="1173600" cy="935640"/>
          </a:xfrm>
          <a:prstGeom prst="rect">
            <a:avLst/>
          </a:prstGeom>
          <a:ln>
            <a:noFill/>
          </a:ln>
        </p:spPr>
      </p:pic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1930560" y="304920"/>
            <a:ext cx="9990240" cy="205704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Click to edit Master title style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1576800" y="2666880"/>
            <a:ext cx="10358400" cy="3120840"/>
          </a:xfrm>
          <a:prstGeom prst="rect">
            <a:avLst/>
          </a:prstGeom>
        </p:spPr>
        <p:txBody>
          <a:bodyPr lIns="90000" tIns="46800" rIns="90000" bIns="46800"/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Click to edit Master text styles</a:t>
            </a:r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Second level</a:t>
            </a:r>
            <a:endParaRPr lang="en-GB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Third level</a:t>
            </a:r>
            <a:endParaRPr lang="en-GB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Fourth level</a:t>
            </a:r>
            <a:endParaRPr lang="en-GB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Fifth level</a:t>
            </a:r>
            <a:endParaRPr lang="en-GB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ftr"/>
          </p:nvPr>
        </p:nvSpPr>
        <p:spPr>
          <a:xfrm>
            <a:off x="4057440" y="6324480"/>
            <a:ext cx="4662720" cy="4536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ctr">
              <a:lnSpc>
                <a:spcPct val="100000"/>
              </a:lnSpc>
            </a:pP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9042240" y="6324480"/>
            <a:ext cx="2535360" cy="4536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BDE971F1-EAEA-44A1-B205-792ABE6FCD7C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-342720" algn="l" defTabSz="914400" rtl="0" eaLnBrk="1" latinLnBrk="0" hangingPunct="1">
        <a:lnSpc>
          <a:spcPct val="100000"/>
        </a:lnSpc>
        <a:spcBef>
          <a:spcPts val="799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2743320" y="2819520"/>
            <a:ext cx="7467120" cy="144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br/>
            <a:r>
              <a:rPr lang="en-US" sz="36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Peer Instruction #1:</a:t>
            </a:r>
            <a:endParaRPr lang="en-US" sz="36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6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Numerical Representation</a:t>
            </a:r>
            <a:endParaRPr lang="en-US" sz="36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8305680" y="6324480"/>
            <a:ext cx="1901520" cy="45360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9839D090-DF0F-4955-A058-234E333E51BC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5" name="TextShape 3"/>
          <p:cNvSpPr txBox="1"/>
          <p:nvPr/>
        </p:nvSpPr>
        <p:spPr>
          <a:xfrm>
            <a:off x="4567080" y="6324480"/>
            <a:ext cx="3497040" cy="45360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/>
          <a:lstStyle/>
          <a:p>
            <a:pPr algn="ctr">
              <a:lnSpc>
                <a:spcPct val="100000"/>
              </a:lnSpc>
            </a:pPr>
            <a:r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CS 270, Fall Semester 2016</a:t>
            </a:r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9321960" y="228600"/>
            <a:ext cx="1117080" cy="1117080"/>
          </a:xfrm>
          <a:prstGeom prst="ellipse">
            <a:avLst/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 spc="-1">
                <a:solidFill>
                  <a:srgbClr val="F2F2F2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CS270</a:t>
            </a:r>
            <a:endParaRPr lang="en-US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798522" y="527200"/>
            <a:ext cx="10748742" cy="12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Which binary equation matches 12 – 2 = 10</a:t>
            </a:r>
          </a:p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(12 + -2 = 10) assuming 5-bits and 2’s complement?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343153" y="2843742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01100 + 11110 = 01010</a:t>
            </a:r>
            <a:endParaRPr lang="en-US" sz="2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01100 – 00010 = 01010</a:t>
            </a:r>
            <a:endParaRPr lang="en-US" sz="2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 and B</a:t>
            </a:r>
            <a:endParaRPr lang="en-US" sz="2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None of the above</a:t>
            </a:r>
            <a:endParaRPr lang="en-US" sz="2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913578" y="539311"/>
            <a:ext cx="10748742" cy="12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is 273 in base 10 when converted to base 11?</a:t>
            </a:r>
          </a:p>
        </p:txBody>
      </p:sp>
      <p:sp>
        <p:nvSpPr>
          <p:cNvPr id="122" name="CustomShape 2"/>
          <p:cNvSpPr/>
          <p:nvPr/>
        </p:nvSpPr>
        <p:spPr>
          <a:xfrm>
            <a:off x="343153" y="2843742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229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182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270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156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None of the above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9736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913578" y="539311"/>
            <a:ext cx="10748742" cy="12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does the unsigned integer 0b1011 look like when extended to 6bits? What about the 2’s Comp signed integer 0b0110 extended to 6bits</a:t>
            </a:r>
          </a:p>
        </p:txBody>
      </p:sp>
      <p:sp>
        <p:nvSpPr>
          <p:cNvPr id="122" name="CustomShape 2"/>
          <p:cNvSpPr/>
          <p:nvPr/>
        </p:nvSpPr>
        <p:spPr>
          <a:xfrm>
            <a:off x="343153" y="2843742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0b111011, 0b110110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0b001011, 0b000110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0b001011, 0b110110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None of the above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35981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689521" y="152280"/>
            <a:ext cx="9967565" cy="13010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What is 0xABCD in binary, and 1101 0010 0110 1110 in hexadecimal, assuming 16-bit precision?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223680" y="2728686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1011 1100 1101 1110, 0xB26D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1010 1011 1100 1101, 0xC26F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1001 1010 1011 1100, 0xD26E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1010 1011 1100 1101, 0xD26F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None of the above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TextShape 3"/>
          <p:cNvSpPr txBox="1"/>
          <p:nvPr/>
        </p:nvSpPr>
        <p:spPr>
          <a:xfrm>
            <a:off x="8305680" y="6324480"/>
            <a:ext cx="1901520" cy="45360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3B79A6-F3D2-4308-ACEE-769F3B656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8725" y="2039698"/>
            <a:ext cx="3343275" cy="4738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806474" y="411783"/>
            <a:ext cx="10135225" cy="11011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What Logical (Bitwise) Operations are represented by A, B, and C</a:t>
            </a:r>
          </a:p>
        </p:txBody>
      </p:sp>
      <p:sp>
        <p:nvSpPr>
          <p:cNvPr id="112" name="CustomShape 2"/>
          <p:cNvSpPr/>
          <p:nvPr/>
        </p:nvSpPr>
        <p:spPr>
          <a:xfrm>
            <a:off x="171611" y="4575899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A: AND B: OR C:XOR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A: OR B: ANR C:XOR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A: XOR B: OR C:AND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A: AND B: XOR C:OR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BBCF8C-BCB8-426C-9C57-CB38E77D0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3966" y="2881827"/>
            <a:ext cx="2359356" cy="22557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EA34253-1270-471D-B6D0-3100374C5F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097" y="2881827"/>
            <a:ext cx="2584928" cy="22557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C70758-826F-4B4A-8341-8288B69417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1800" y="2881827"/>
            <a:ext cx="2359356" cy="22557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BFBEE4-74A2-460D-8736-A3EC4A8AC09C}"/>
              </a:ext>
            </a:extLst>
          </p:cNvPr>
          <p:cNvSpPr txBox="1"/>
          <p:nvPr/>
        </p:nvSpPr>
        <p:spPr>
          <a:xfrm>
            <a:off x="4995747" y="2449380"/>
            <a:ext cx="5947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			B			C</a:t>
            </a:r>
          </a:p>
        </p:txBody>
      </p:sp>
    </p:spTree>
    <p:extLst>
      <p:ext uri="{BB962C8B-B14F-4D97-AF65-F5344CB8AC3E}">
        <p14:creationId xmlns:p14="http://schemas.microsoft.com/office/powerpoint/2010/main" val="15948291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806474" y="411783"/>
            <a:ext cx="10135225" cy="11011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What is the result of ANDing 0b1011 and 0b1100 together? What about </a:t>
            </a:r>
            <a:r>
              <a:rPr lang="en-US" sz="3200" spc="-1" dirty="0" err="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ORing</a:t>
            </a: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? 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70321" y="2843743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0b1000, 0b1101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0b1011, 0b1111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0b1000, 0b1111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0b1111, 0b1011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67010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1713743" y="218574"/>
            <a:ext cx="10478257" cy="15371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What is the correct translation of the string “cs 270” into ASCII codes, using decimal values (without the null terminator)?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397653" y="2705040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99 114 32 50 55 48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99 115 50 55 48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99 115 32 50 55 48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63 73 20 32 37 30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None of the above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799"/>
              </a:spcBef>
            </a:pP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799"/>
              </a:spcBef>
            </a:pP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047880" y="152280"/>
            <a:ext cx="7495920" cy="205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What is the decimal value of the binary number shown below, in 16 bit IEEE floating point format?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2438400" y="2590920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spcBef>
                <a:spcPts val="799"/>
              </a:spcBef>
            </a:pPr>
            <a:r>
              <a:rPr lang="en-US" sz="2800" spc="-1" dirty="0">
                <a:solidFill>
                  <a:srgbClr val="32946A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0 10000 1010000000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2.25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-3.25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-4.25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ＭＳ Ｐゴシック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3.75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None of the above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799"/>
              </a:spcBef>
            </a:pP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799"/>
              </a:spcBef>
            </a:pP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5"/>
          <p:cNvSpPr/>
          <p:nvPr/>
        </p:nvSpPr>
        <p:spPr>
          <a:xfrm>
            <a:off x="1828920" y="5791320"/>
            <a:ext cx="2742840" cy="823320"/>
          </a:xfrm>
          <a:prstGeom prst="rect">
            <a:avLst/>
          </a:prstGeom>
          <a:ln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400" b="1" spc="-1" dirty="0">
                <a:solidFill>
                  <a:srgbClr val="9C9C9C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Floating Point Format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2971920" y="304920"/>
            <a:ext cx="7492680" cy="20570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GB" sz="36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Peer Instruction: The process</a:t>
            </a:r>
            <a:endParaRPr lang="en-GB" sz="36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2057520" y="2666880"/>
            <a:ext cx="8381520" cy="3120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457200" indent="-456840">
              <a:spcBef>
                <a:spcPts val="7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GB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 (somewhat) difficult question will be projected.</a:t>
            </a:r>
            <a:endParaRPr lang="en-GB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spcBef>
                <a:spcPts val="7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GB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Individually choose an answer and submit.</a:t>
            </a:r>
            <a:endParaRPr lang="en-GB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spcBef>
                <a:spcPts val="7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GB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Instructor will close poll, without showing results.</a:t>
            </a:r>
            <a:endParaRPr lang="en-GB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spcBef>
                <a:spcPts val="7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GB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Discuss your answer with your peers.</a:t>
            </a:r>
            <a:endParaRPr lang="en-GB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spcBef>
                <a:spcPts val="7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GB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In your group, choose an answer and submit.</a:t>
            </a:r>
            <a:endParaRPr lang="en-GB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spcBef>
                <a:spcPts val="7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GB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Instructor will lead discussion, and show results.</a:t>
            </a:r>
            <a:endParaRPr lang="en-GB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TextShape 4"/>
          <p:cNvSpPr txBox="1"/>
          <p:nvPr/>
        </p:nvSpPr>
        <p:spPr>
          <a:xfrm>
            <a:off x="8305680" y="6324480"/>
            <a:ext cx="1901520" cy="45360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FB6568A-E6EF-45E3-810A-175B1F8ECA86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1715761" y="345171"/>
            <a:ext cx="10476239" cy="967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What is the minimum number of bits needed to represent 312 distinct values? How many bit patterns are leftover?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767046" y="2685047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10-bits, 712 patterns unused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9-bits, 200 patterns unused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8-bits, 8 patterns unused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7-bits, no patterns unused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None of the above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1715761" y="345171"/>
            <a:ext cx="10476239" cy="967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What is 2</a:t>
            </a:r>
            <a:r>
              <a:rPr lang="en-US" sz="3200" spc="-1" baseline="30000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</a:t>
            </a: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, 2</a:t>
            </a:r>
            <a:r>
              <a:rPr lang="en-US" sz="3200" spc="-1" baseline="30000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7,</a:t>
            </a: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2</a:t>
            </a:r>
            <a:r>
              <a:rPr lang="en-US" sz="3200" spc="-1" baseline="30000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9</a:t>
            </a: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, 2</a:t>
            </a:r>
            <a:r>
              <a:rPr lang="en-US" sz="3200" spc="-1" baseline="30000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10</a:t>
            </a:r>
            <a:endParaRPr lang="en-US" sz="3200" spc="-1" baseline="30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767046" y="2685047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16, 64, 128, 512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32, 128, 512, 1024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24, 96, 456, 914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638885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1715761" y="345171"/>
            <a:ext cx="10476239" cy="967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What do the following bits represent? 11011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767046" y="2685047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27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-11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-4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-5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Not enough information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46446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1715761" y="345171"/>
            <a:ext cx="10476239" cy="967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What is the weight of the position marked with an X in base 10, 2 and 7?     _ _ X _ _ 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767046" y="2685047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100, 27, 3</a:t>
            </a: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100, 4, 49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4, 49, 10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10^2, 2^2, 7^2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B and C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71266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744020" y="363338"/>
            <a:ext cx="10367237" cy="9981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What are the binary and hexadecimal equivalents of the decimal number 98, assuming 8-bit precision?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574808" y="2660824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01010010, 0x52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01100010, 0x52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01010010, 0x62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01100010, 0x62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None of the above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27AF9D-DF8A-403D-9E86-55BCB01E5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1206" y="2431310"/>
            <a:ext cx="3035986" cy="4302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744020" y="363338"/>
            <a:ext cx="10367237" cy="9981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 anchorCtr="0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What is the range of a 5 bit 2’s complement value?</a:t>
            </a:r>
          </a:p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hint -2</a:t>
            </a:r>
            <a:r>
              <a:rPr lang="en-US" sz="3200" spc="-1" baseline="30000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n-1</a:t>
            </a: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through 2</a:t>
            </a:r>
            <a:r>
              <a:rPr lang="en-US" sz="3200" spc="-1" baseline="30000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n-1</a:t>
            </a: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-1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574808" y="2660824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-16 to 16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-32 to 31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-16 to 8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-16 to 15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None of the above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12936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791396" y="496562"/>
            <a:ext cx="9932301" cy="11474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What is the number minus 7 in binary, using the 1’s and 2’s complement format, assuming 5-bit precision?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397653" y="2704463"/>
            <a:ext cx="82292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11000, 11001</a:t>
            </a:r>
            <a:endParaRPr lang="en-US" sz="2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11001, 11010</a:t>
            </a:r>
            <a:endParaRPr lang="en-US" sz="2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11010, 11011</a:t>
            </a:r>
            <a:endParaRPr lang="en-US" sz="2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10111, 11000</a:t>
            </a:r>
            <a:endParaRPr lang="en-US" sz="2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spcBef>
                <a:spcPts val="799"/>
              </a:spcBef>
              <a:buClr>
                <a:srgbClr val="3333CC"/>
              </a:buClr>
              <a:buFont typeface="Arial"/>
              <a:buAutoNum type="alphaUcPeriod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All of the above</a:t>
            </a:r>
            <a:endParaRPr lang="en-US" sz="2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4096</TotalTime>
  <Words>933</Words>
  <Application>Microsoft Office PowerPoint</Application>
  <PresentationFormat>Widescreen</PresentationFormat>
  <Paragraphs>171</Paragraphs>
  <Slides>17</Slides>
  <Notes>17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What is Programming?</dc:title>
  <dc:subject/>
  <dc:creator>ESBoese</dc:creator>
  <dc:description/>
  <cp:lastModifiedBy>Phil Sharp</cp:lastModifiedBy>
  <cp:revision>226</cp:revision>
  <cp:lastPrinted>2014-01-30T03:38:08Z</cp:lastPrinted>
  <dcterms:created xsi:type="dcterms:W3CDTF">2009-01-22T02:10:52Z</dcterms:created>
  <dcterms:modified xsi:type="dcterms:W3CDTF">2020-06-17T17:05:29Z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