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70" r:id="rId4"/>
    <p:sldId id="293" r:id="rId5"/>
    <p:sldId id="290" r:id="rId6"/>
    <p:sldId id="292" r:id="rId7"/>
    <p:sldId id="284" r:id="rId8"/>
    <p:sldId id="287" r:id="rId9"/>
    <p:sldId id="285" r:id="rId10"/>
  </p:sldIdLst>
  <p:sldSz cx="12192000" cy="6858000"/>
  <p:notesSz cx="7315200" cy="96012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8713" autoAdjust="0"/>
  </p:normalViewPr>
  <p:slideViewPr>
    <p:cSldViewPr>
      <p:cViewPr varScale="1">
        <p:scale>
          <a:sx n="100" d="100"/>
          <a:sy n="100" d="100"/>
        </p:scale>
        <p:origin x="19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211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14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CE90B-41ED-AC4D-9936-845D67BB3A5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0CC2A-5721-9E48-85F4-B3BFB93B6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474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7063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58788" y="720725"/>
            <a:ext cx="6394450" cy="35972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76313" y="4560888"/>
            <a:ext cx="5359400" cy="431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15B21D1F-A72F-4EB3-A90A-3C8C7B183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1870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19459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2E9B0014-02EE-4F06-B16C-6906C7AC0150}" type="slidenum">
              <a:rPr lang="en-US" sz="1200" smtClean="0">
                <a:solidFill>
                  <a:srgbClr val="000000"/>
                </a:solidFill>
              </a:rPr>
              <a:pPr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60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19461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C07090DA-E3F8-49F5-858C-C1A2C134F0A5}" type="slidenum">
              <a:rPr lang="en-US" sz="1200">
                <a:solidFill>
                  <a:srgbClr val="000000"/>
                </a:solidFill>
              </a:rPr>
              <a:pPr algn="r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B746C563-C95F-4837-A089-A34227611005}" type="slidenum">
              <a:rPr lang="en-US" sz="1200">
                <a:solidFill>
                  <a:srgbClr val="000000"/>
                </a:solidFill>
              </a:rPr>
              <a:pPr algn="r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6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This is the first peer instruction session!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6731D659-9CB1-47D5-B0C6-2B8E238B5B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ＭＳ Ｐゴシック" charset="-128"/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  <a:cs typeface="+mn-cs"/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D1E55E3F-A550-45E1-AAB4-216D4D1F771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ＭＳ Ｐゴシック" charset="-128"/>
              <a:cs typeface="+mn-cs"/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ＭＳ Ｐゴシック" charset="-128"/>
              <a:cs typeface="+mn-cs"/>
            </a:endParaRPr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D)</a:t>
            </a:r>
            <a:r>
              <a:rPr lang="en-US" baseline="0" dirty="0"/>
              <a:t> </a:t>
            </a:r>
            <a:r>
              <a:rPr lang="en-US" baseline="0" dirty="0" err="1"/>
              <a:t>opcode</a:t>
            </a:r>
            <a:r>
              <a:rPr lang="en-US" baseline="0" dirty="0"/>
              <a:t>, destination register, source 1, source 2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6731D659-9CB1-47D5-B0C6-2B8E238B5B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ＭＳ Ｐゴシック" charset="-128"/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  <a:cs typeface="+mn-cs"/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D1E55E3F-A550-45E1-AAB4-216D4D1F771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ＭＳ Ｐゴシック" charset="-128"/>
              <a:cs typeface="+mn-cs"/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ＭＳ Ｐゴシック" charset="-128"/>
              <a:cs typeface="+mn-cs"/>
            </a:endParaRPr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D),</a:t>
            </a:r>
            <a:r>
              <a:rPr lang="en-US" baseline="0" dirty="0"/>
              <a:t> the opcode is 0b0011 (ST), the source register is 0b001 (R1), and the PC offset is 0b000000110 (6).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E),</a:t>
            </a:r>
            <a:r>
              <a:rPr lang="en-US" baseline="0" dirty="0"/>
              <a:t> all of these have an address field that must be evaluated, for different reasons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</a:t>
            </a:r>
            <a:r>
              <a:rPr lang="en-US" baseline="0" dirty="0"/>
              <a:t> E), should be 2</a:t>
            </a:r>
            <a:r>
              <a:rPr lang="en-US" baseline="30000" dirty="0"/>
              <a:t>16</a:t>
            </a:r>
            <a:r>
              <a:rPr lang="en-US" baseline="0" dirty="0"/>
              <a:t> address space, 16-bits addressability, 8 registers.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B),</a:t>
            </a:r>
            <a:r>
              <a:rPr lang="en-US" baseline="0" dirty="0"/>
              <a:t> ADD is obvious, 5-bit immediate value is positive, R1 in source and destination.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</a:t>
            </a:r>
            <a:r>
              <a:rPr lang="en-US" baseline="0" dirty="0"/>
              <a:t> A) first digit and last digit enough to decide which value is correct.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A),</a:t>
            </a:r>
            <a:r>
              <a:rPr lang="en-US" baseline="0" dirty="0"/>
              <a:t> remember the PC has already been incremented so only need to add 3 not 4.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8406D-3A58-4E4A-AA47-ECA69F6B7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4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8DA11-A5D5-480D-B230-248879315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26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47201" y="304801"/>
            <a:ext cx="2588684" cy="5483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6917" y="304801"/>
            <a:ext cx="7567083" cy="5483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0EB2C-9264-45E2-9509-EB35448EA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97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8406D-3A58-4E4A-AA47-ECA69F6B7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99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FF24F-4A20-4020-96C7-88B615866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43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523B5-FC80-42DC-A1DA-07C3B9167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11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1676401"/>
            <a:ext cx="5077883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1" y="1676401"/>
            <a:ext cx="5077884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96DBC-1126-4658-A744-19F5AB8FC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81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Sprig Semester 2016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594BE-BDF8-4276-B41A-46BD42434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434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Sprig Semester 2016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2FFBE-DC75-4218-BD5C-3EA469EC2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362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Sprig Semester 2016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9DA51-CD07-4943-85FF-A34E2EAC1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875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2A85B-420B-4A4F-8AD1-F9B792D1B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60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FF24F-4A20-4020-96C7-88B615866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797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D22B9-651B-4B23-8444-8C02AEF67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8DA11-A5D5-480D-B230-248879315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143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47201" y="304801"/>
            <a:ext cx="2588684" cy="5483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6917" y="304801"/>
            <a:ext cx="7567083" cy="5483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0EB2C-9264-45E2-9509-EB35448EA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0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523B5-FC80-42DC-A1DA-07C3B9167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1676401"/>
            <a:ext cx="5077883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1" y="1676401"/>
            <a:ext cx="5077884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96DBC-1126-4658-A744-19F5AB8FC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92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Sprig Semester 2016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594BE-BDF8-4276-B41A-46BD42434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7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Sprig Semester 2016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2FFBE-DC75-4218-BD5C-3EA469EC2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4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Sprig Semester 2016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9DA51-CD07-4943-85FF-A34E2EAC1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9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2A85B-420B-4A4F-8AD1-F9B792D1B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0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D22B9-651B-4B23-8444-8C02AEF67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2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 flipV="1">
            <a:off x="600415" y="2438400"/>
            <a:ext cx="11578167" cy="46038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endParaRPr lang="en-US" sz="240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30400" y="304800"/>
            <a:ext cx="9990667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8" y="2667001"/>
            <a:ext cx="10358967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1219200" y="6321426"/>
            <a:ext cx="2540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057651" y="6324601"/>
            <a:ext cx="4663016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CS 270, Sprig Semester 2016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9042401" y="6324601"/>
            <a:ext cx="2535767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7528E37-EE35-4107-AAD9-27180DCB5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" name="Picture 2" descr="http://bexhuff.com/files/images/java-cup-abstract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4" y="533401"/>
            <a:ext cx="1742721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Line 8"/>
          <p:cNvSpPr>
            <a:spLocks noChangeShapeType="1"/>
          </p:cNvSpPr>
          <p:nvPr/>
        </p:nvSpPr>
        <p:spPr bwMode="auto">
          <a:xfrm flipV="1">
            <a:off x="1625600" y="301625"/>
            <a:ext cx="2117" cy="145415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pic>
        <p:nvPicPr>
          <p:cNvPr id="10" name="Picture 9" descr="PattPatel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28" y="381000"/>
            <a:ext cx="1231392" cy="1143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 flipV="1">
            <a:off x="600415" y="2438400"/>
            <a:ext cx="11578167" cy="46038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endParaRPr lang="en-US" sz="240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30400" y="304800"/>
            <a:ext cx="9990667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8" y="2667001"/>
            <a:ext cx="10358967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1219200" y="6321426"/>
            <a:ext cx="2540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057651" y="6324601"/>
            <a:ext cx="4663016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CS 270, Sprig Semester 2016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9042401" y="6324601"/>
            <a:ext cx="2535767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7528E37-EE35-4107-AAD9-27180DCB5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 flipV="1">
            <a:off x="1625600" y="301625"/>
            <a:ext cx="2117" cy="145415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pic>
        <p:nvPicPr>
          <p:cNvPr id="4" name="Picture 3" descr="PattPatel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28" y="381000"/>
            <a:ext cx="1231392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18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2743200" y="2819400"/>
            <a:ext cx="7467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eaLnBrk="1" hangingPunct="1"/>
            <a:br>
              <a:rPr lang="en-US" sz="3600" dirty="0">
                <a:solidFill>
                  <a:srgbClr val="333399"/>
                </a:solidFill>
                <a:latin typeface="Arial" charset="0"/>
              </a:rPr>
            </a:br>
            <a:r>
              <a:rPr lang="en-US" sz="3600" dirty="0">
                <a:solidFill>
                  <a:srgbClr val="333399"/>
                </a:solidFill>
                <a:latin typeface="Arial" charset="0"/>
              </a:rPr>
              <a:t>Peer Instruction #5:</a:t>
            </a:r>
          </a:p>
          <a:p>
            <a:pPr eaLnBrk="1" hangingPunct="1"/>
            <a:r>
              <a:rPr lang="en-US" sz="3600" dirty="0">
                <a:solidFill>
                  <a:srgbClr val="333399"/>
                </a:solidFill>
                <a:latin typeface="Arial" charset="0"/>
              </a:rPr>
              <a:t>LC-3 Assembly Language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676400" y="79374"/>
            <a:ext cx="10439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does the assembly instruction ADD R1,R2,R1 do?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2514600"/>
            <a:ext cx="74040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Add R1 to R1, store in R2</a:t>
            </a:r>
            <a:endParaRPr lang="en-US" sz="2800" baseline="-25000" dirty="0">
              <a:solidFill>
                <a:srgbClr val="000000"/>
              </a:solidFill>
              <a:latin typeface="Arial" charset="0"/>
            </a:endParaRP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Add R2 to R2, store in R2</a:t>
            </a:r>
            <a:endParaRPr lang="en-US" sz="2800" baseline="-25000" dirty="0">
              <a:solidFill>
                <a:srgbClr val="000000"/>
              </a:solidFill>
              <a:latin typeface="Arial" charset="0"/>
            </a:endParaRP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Add R1 to R2, store in R2</a:t>
            </a:r>
            <a:endParaRPr lang="en-US" sz="2800" baseline="-25000" dirty="0">
              <a:solidFill>
                <a:srgbClr val="000000"/>
              </a:solidFill>
              <a:latin typeface="Arial" charset="0"/>
            </a:endParaRP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Add R2 to R1, store in R1</a:t>
            </a:r>
            <a:endParaRPr lang="en-US" sz="2800" baseline="-25000" dirty="0">
              <a:solidFill>
                <a:srgbClr val="000000"/>
              </a:solidFill>
              <a:latin typeface="Arial" charset="0"/>
            </a:endParaRP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24868140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905000" y="1143000"/>
            <a:ext cx="5943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operation does the assembly instruction 0x3206 specify?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85800" y="2743200"/>
            <a:ext cx="74040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LD – load from memory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RET – return from subroutine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JSR – jump to subroutine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ST – store to memory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None of the above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1417CB-7FAA-4059-AE27-9708A9514A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9852" y="0"/>
            <a:ext cx="37471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1637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828800" y="152400"/>
            <a:ext cx="982979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Which instructions require the “Evaluate Address” cycle during instruction processing on the LC-3?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7010400" y="2971800"/>
            <a:ext cx="36702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Load (LD)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Store (ST)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Branch (BR)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Jump (JMP)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All of the above</a:t>
            </a:r>
          </a:p>
        </p:txBody>
      </p:sp>
      <p:pic>
        <p:nvPicPr>
          <p:cNvPr id="4" name="Picture 3" descr="Decode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514600"/>
            <a:ext cx="3448356" cy="347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5414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828800" y="152400"/>
            <a:ext cx="10210799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is the address space (number of locations), addressability (number of bits), and number of registers on the LC-3.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990600" y="2743200"/>
            <a:ext cx="74040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800" baseline="30000" dirty="0">
                <a:solidFill>
                  <a:srgbClr val="000000"/>
                </a:solidFill>
                <a:latin typeface="Arial" charset="0"/>
              </a:rPr>
              <a:t>16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, 8, 8</a:t>
            </a:r>
            <a:endParaRPr lang="en-US" sz="2800" baseline="-25000" dirty="0">
              <a:solidFill>
                <a:srgbClr val="000000"/>
              </a:solidFill>
              <a:latin typeface="Arial" charset="0"/>
            </a:endParaRP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800" baseline="30000" dirty="0">
                <a:solidFill>
                  <a:srgbClr val="000000"/>
                </a:solidFill>
                <a:latin typeface="Arial" charset="0"/>
              </a:rPr>
              <a:t>16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, 16, 16</a:t>
            </a:r>
            <a:endParaRPr lang="en-US" sz="2800" baseline="-25000" dirty="0">
              <a:solidFill>
                <a:srgbClr val="000000"/>
              </a:solidFill>
              <a:latin typeface="Arial" charset="0"/>
            </a:endParaRP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800" baseline="30000" dirty="0">
                <a:solidFill>
                  <a:srgbClr val="000000"/>
                </a:solidFill>
                <a:latin typeface="Arial" charset="0"/>
              </a:rPr>
              <a:t>16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, 32, 16</a:t>
            </a:r>
            <a:endParaRPr lang="en-US" sz="2800" baseline="-25000" dirty="0">
              <a:solidFill>
                <a:srgbClr val="000000"/>
              </a:solidFill>
              <a:latin typeface="Arial" charset="0"/>
            </a:endParaRP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800" baseline="30000" dirty="0">
                <a:solidFill>
                  <a:srgbClr val="000000"/>
                </a:solidFill>
                <a:latin typeface="Arial" charset="0"/>
              </a:rPr>
              <a:t>32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, 32, 8</a:t>
            </a:r>
            <a:endParaRPr lang="en-US" sz="2800" baseline="-25000" dirty="0">
              <a:solidFill>
                <a:srgbClr val="000000"/>
              </a:solidFill>
              <a:latin typeface="Arial" charset="0"/>
            </a:endParaRP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178446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752601" y="152400"/>
            <a:ext cx="6476999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Translate the LC-3 instruction 0x1263 into LC-3 assembly code: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09600" y="3810000"/>
            <a:ext cx="74040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ADD R0,R1,#3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ADD R1,R1,#3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ADD R0,R1, R3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ADD R1,R0, R3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E2DCC6-FF0C-4A47-B4E9-48406C30DC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8650" y="0"/>
            <a:ext cx="37471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9449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981200" y="152400"/>
            <a:ext cx="5867399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Translate ADD R3,R2,R1 from assembly code into an LC-3 instruction: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09600" y="3733800"/>
            <a:ext cx="74040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0x1681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0x1682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0x5681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0x5682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044815-89AF-4BBD-B079-81086A347B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7248" y="0"/>
            <a:ext cx="37471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661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676400" y="152400"/>
            <a:ext cx="6781799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Build an instruction that loads a value </a:t>
            </a:r>
            <a:r>
              <a:rPr lang="en-US" sz="3200">
                <a:solidFill>
                  <a:srgbClr val="333399"/>
                </a:solidFill>
                <a:latin typeface="Arial" charset="0"/>
              </a:rPr>
              <a:t>from memory, </a:t>
            </a:r>
            <a:r>
              <a:rPr lang="en-US" sz="3200" dirty="0">
                <a:solidFill>
                  <a:srgbClr val="333399"/>
                </a:solidFill>
                <a:latin typeface="Arial" charset="0"/>
              </a:rPr>
              <a:t>four addresses after </a:t>
            </a:r>
            <a:r>
              <a:rPr lang="en-US" sz="3200">
                <a:solidFill>
                  <a:srgbClr val="333399"/>
                </a:solidFill>
                <a:latin typeface="Arial" charset="0"/>
              </a:rPr>
              <a:t>the instruction, </a:t>
            </a:r>
            <a:r>
              <a:rPr lang="en-US" sz="3200" dirty="0">
                <a:solidFill>
                  <a:srgbClr val="333399"/>
                </a:solidFill>
                <a:latin typeface="Arial" charset="0"/>
              </a:rPr>
              <a:t>into R5.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" y="4114800"/>
            <a:ext cx="74040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0x2A03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0x2A04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0x2503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0x2504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E4F36A-78F0-439E-9F13-3ADF39F6C4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8847" y="0"/>
            <a:ext cx="37471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0367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89744</TotalTime>
  <Words>465</Words>
  <Application>Microsoft Office PowerPoint</Application>
  <PresentationFormat>Widescreen</PresentationFormat>
  <Paragraphs>86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What is Programming?</dc:title>
  <dc:creator>ESBoese</dc:creator>
  <cp:lastModifiedBy>Phil Sharp</cp:lastModifiedBy>
  <cp:revision>270</cp:revision>
  <cp:lastPrinted>2014-02-28T23:10:01Z</cp:lastPrinted>
  <dcterms:created xsi:type="dcterms:W3CDTF">2009-01-22T02:10:52Z</dcterms:created>
  <dcterms:modified xsi:type="dcterms:W3CDTF">2020-07-07T15:25:08Z</dcterms:modified>
</cp:coreProperties>
</file>