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6"/>
  </p:notesMasterIdLst>
  <p:handoutMasterIdLst>
    <p:handoutMasterId r:id="rId17"/>
  </p:handoutMasterIdLst>
  <p:sldIdLst>
    <p:sldId id="256" r:id="rId2"/>
    <p:sldId id="282" r:id="rId3"/>
    <p:sldId id="283" r:id="rId4"/>
    <p:sldId id="294" r:id="rId5"/>
    <p:sldId id="284" r:id="rId6"/>
    <p:sldId id="285" r:id="rId7"/>
    <p:sldId id="286" r:id="rId8"/>
    <p:sldId id="293" r:id="rId9"/>
    <p:sldId id="287" r:id="rId10"/>
    <p:sldId id="288" r:id="rId11"/>
    <p:sldId id="289" r:id="rId12"/>
    <p:sldId id="290" r:id="rId13"/>
    <p:sldId id="291" r:id="rId14"/>
    <p:sldId id="292" r:id="rId15"/>
  </p:sldIdLst>
  <p:sldSz cx="12192000" cy="6858000"/>
  <p:notesSz cx="7315200" cy="9601200"/>
  <p:defaultTextStyle>
    <a:defPPr>
      <a:defRPr lang="en-GB"/>
    </a:defPPr>
    <a:lvl1pPr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5pPr>
    <a:lvl6pPr marL="2286000" algn="l" defTabSz="914400" rtl="0" eaLnBrk="1" latinLnBrk="0" hangingPunct="1">
      <a:defRPr sz="2400" kern="1200">
        <a:solidFill>
          <a:schemeClr val="bg1"/>
        </a:solidFill>
        <a:latin typeface="Times New Roman" pitchFamily="16" charset="0"/>
        <a:ea typeface="ＭＳ Ｐゴシック" charset="-128"/>
        <a:cs typeface="+mn-cs"/>
      </a:defRPr>
    </a:lvl6pPr>
    <a:lvl7pPr marL="2743200" algn="l" defTabSz="914400" rtl="0" eaLnBrk="1" latinLnBrk="0" hangingPunct="1">
      <a:defRPr sz="2400" kern="1200">
        <a:solidFill>
          <a:schemeClr val="bg1"/>
        </a:solidFill>
        <a:latin typeface="Times New Roman" pitchFamily="16" charset="0"/>
        <a:ea typeface="ＭＳ Ｐゴシック" charset="-128"/>
        <a:cs typeface="+mn-cs"/>
      </a:defRPr>
    </a:lvl7pPr>
    <a:lvl8pPr marL="3200400" algn="l" defTabSz="914400" rtl="0" eaLnBrk="1" latinLnBrk="0" hangingPunct="1">
      <a:defRPr sz="2400" kern="1200">
        <a:solidFill>
          <a:schemeClr val="bg1"/>
        </a:solidFill>
        <a:latin typeface="Times New Roman" pitchFamily="16" charset="0"/>
        <a:ea typeface="ＭＳ Ｐゴシック" charset="-128"/>
        <a:cs typeface="+mn-cs"/>
      </a:defRPr>
    </a:lvl8pPr>
    <a:lvl9pPr marL="3657600" algn="l" defTabSz="914400" rtl="0" eaLnBrk="1" latinLnBrk="0" hangingPunct="1">
      <a:defRPr sz="2400" kern="1200">
        <a:solidFill>
          <a:schemeClr val="bg1"/>
        </a:solidFill>
        <a:latin typeface="Times New Roman" pitchFamily="16"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CC"/>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311" autoAdjust="0"/>
    <p:restoredTop sz="80499" autoAdjust="0"/>
  </p:normalViewPr>
  <p:slideViewPr>
    <p:cSldViewPr>
      <p:cViewPr varScale="1">
        <p:scale>
          <a:sx n="79" d="100"/>
          <a:sy n="79" d="100"/>
        </p:scale>
        <p:origin x="92" y="1068"/>
      </p:cViewPr>
      <p:guideLst>
        <p:guide orient="horz" pos="2160"/>
        <p:guide pos="3840"/>
      </p:guideLst>
    </p:cSldViewPr>
  </p:slideViewPr>
  <p:outlineViewPr>
    <p:cViewPr varScale="1">
      <p:scale>
        <a:sx n="170" d="200"/>
        <a:sy n="170" d="200"/>
      </p:scale>
      <p:origin x="0" y="2118"/>
    </p:cViewPr>
  </p:outlineViewPr>
  <p:notesTextViewPr>
    <p:cViewPr>
      <p:scale>
        <a:sx n="100" d="100"/>
        <a:sy n="100" d="100"/>
      </p:scale>
      <p:origin x="0" y="0"/>
    </p:cViewPr>
  </p:notesTextViewPr>
  <p:notesViewPr>
    <p:cSldViewPr>
      <p:cViewPr varScale="1">
        <p:scale>
          <a:sx n="78" d="100"/>
          <a:sy n="78" d="100"/>
        </p:scale>
        <p:origin x="-314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5F9CE90B-41ED-AC4D-9936-845D67BB3A5E}" type="datetimeFigureOut">
              <a:rPr lang="en-US" smtClean="0"/>
              <a:t>2/24/2022</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3610CC2A-5721-9E48-85F4-B3BFB93B6657}" type="slidenum">
              <a:rPr lang="en-US" smtClean="0"/>
              <a:t>‹#›</a:t>
            </a:fld>
            <a:endParaRPr lang="en-US"/>
          </a:p>
        </p:txBody>
      </p:sp>
    </p:spTree>
    <p:extLst>
      <p:ext uri="{BB962C8B-B14F-4D97-AF65-F5344CB8AC3E}">
        <p14:creationId xmlns:p14="http://schemas.microsoft.com/office/powerpoint/2010/main" val="307074742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AutoShape 1"/>
          <p:cNvSpPr>
            <a:spLocks noChangeArrowheads="1"/>
          </p:cNvSpPr>
          <p:nvPr/>
        </p:nvSpPr>
        <p:spPr bwMode="auto">
          <a:xfrm>
            <a:off x="0" y="0"/>
            <a:ext cx="7315200" cy="9601200"/>
          </a:xfrm>
          <a:prstGeom prst="roundRect">
            <a:avLst>
              <a:gd name="adj" fmla="val 19"/>
            </a:avLst>
          </a:pr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8435" name="AutoShape 2"/>
          <p:cNvSpPr>
            <a:spLocks noChangeArrowheads="1"/>
          </p:cNvSpPr>
          <p:nvPr/>
        </p:nvSpPr>
        <p:spPr bwMode="auto">
          <a:xfrm>
            <a:off x="0" y="0"/>
            <a:ext cx="7315200" cy="9601200"/>
          </a:xfrm>
          <a:prstGeom prst="roundRect">
            <a:avLst>
              <a:gd name="adj" fmla="val 19"/>
            </a:avLst>
          </a:pr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051" name="Rectangle 3"/>
          <p:cNvSpPr>
            <a:spLocks noGrp="1" noChangeArrowheads="1"/>
          </p:cNvSpPr>
          <p:nvPr>
            <p:ph type="hdr"/>
          </p:nvPr>
        </p:nvSpPr>
        <p:spPr bwMode="auto">
          <a:xfrm>
            <a:off x="0" y="0"/>
            <a:ext cx="3167063" cy="476250"/>
          </a:xfrm>
          <a:prstGeom prst="rect">
            <a:avLst/>
          </a:prstGeom>
          <a:noFill/>
          <a:ln w="9525">
            <a:noFill/>
            <a:round/>
            <a:headEnd/>
            <a:tailEnd/>
          </a:ln>
          <a:effectLst/>
        </p:spPr>
        <p:txBody>
          <a:bodyPr vert="horz" wrap="square" lIns="96840" tIns="48240" rIns="96840" bIns="48240" numCol="1" anchor="t" anchorCtr="0" compatLnSpc="1">
            <a:prstTxWarp prst="textNoShape">
              <a:avLst/>
            </a:prstTxWarp>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ea typeface="ＭＳ Ｐゴシック" charset="0"/>
                <a:cs typeface="ＭＳ Ｐゴシック" charset="0"/>
              </a:defRPr>
            </a:lvl1pPr>
          </a:lstStyle>
          <a:p>
            <a:pPr>
              <a:defRPr/>
            </a:pPr>
            <a:r>
              <a:rPr lang="en-US"/>
              <a:t>CS160 - Intro</a:t>
            </a:r>
          </a:p>
        </p:txBody>
      </p:sp>
      <p:sp>
        <p:nvSpPr>
          <p:cNvPr id="18437" name="Text Box 4"/>
          <p:cNvSpPr txBox="1">
            <a:spLocks noChangeArrowheads="1"/>
          </p:cNvSpPr>
          <p:nvPr/>
        </p:nvSpPr>
        <p:spPr bwMode="auto">
          <a:xfrm>
            <a:off x="4144963" y="0"/>
            <a:ext cx="3170237"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8438" name="Rectangle 5"/>
          <p:cNvSpPr>
            <a:spLocks noGrp="1" noRot="1" noChangeAspect="1" noChangeArrowheads="1"/>
          </p:cNvSpPr>
          <p:nvPr>
            <p:ph type="sldImg"/>
          </p:nvPr>
        </p:nvSpPr>
        <p:spPr bwMode="auto">
          <a:xfrm>
            <a:off x="458788" y="720725"/>
            <a:ext cx="6394450" cy="3597275"/>
          </a:xfrm>
          <a:prstGeom prst="rect">
            <a:avLst/>
          </a:prstGeom>
          <a:noFill/>
          <a:ln w="9360">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054" name="Rectangle 6"/>
          <p:cNvSpPr>
            <a:spLocks noGrp="1" noChangeArrowheads="1"/>
          </p:cNvSpPr>
          <p:nvPr>
            <p:ph type="body"/>
          </p:nvPr>
        </p:nvSpPr>
        <p:spPr bwMode="auto">
          <a:xfrm>
            <a:off x="976313" y="4560888"/>
            <a:ext cx="5359400" cy="4316412"/>
          </a:xfrm>
          <a:prstGeom prst="rect">
            <a:avLst/>
          </a:prstGeom>
          <a:noFill/>
          <a:ln w="9525">
            <a:noFill/>
            <a:round/>
            <a:headEnd/>
            <a:tailEnd/>
          </a:ln>
          <a:effectLst/>
        </p:spPr>
        <p:txBody>
          <a:bodyPr vert="horz" wrap="square" lIns="96840" tIns="48240" rIns="96840" bIns="48240" numCol="1" anchor="t" anchorCtr="0" compatLnSpc="1">
            <a:prstTxWarp prst="textNoShape">
              <a:avLst/>
            </a:prstTxWarp>
          </a:bodyPr>
          <a:lstStyle/>
          <a:p>
            <a:pPr lvl="0"/>
            <a:endParaRPr lang="en-US" noProof="0"/>
          </a:p>
        </p:txBody>
      </p:sp>
      <p:sp>
        <p:nvSpPr>
          <p:cNvPr id="18440" name="Text Box 7"/>
          <p:cNvSpPr txBox="1">
            <a:spLocks noChangeArrowheads="1"/>
          </p:cNvSpPr>
          <p:nvPr/>
        </p:nvSpPr>
        <p:spPr bwMode="auto">
          <a:xfrm>
            <a:off x="0" y="9121775"/>
            <a:ext cx="3170238"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056" name="Rectangle 8"/>
          <p:cNvSpPr>
            <a:spLocks noGrp="1" noChangeArrowheads="1"/>
          </p:cNvSpPr>
          <p:nvPr>
            <p:ph type="sldNum"/>
          </p:nvPr>
        </p:nvSpPr>
        <p:spPr bwMode="auto">
          <a:xfrm>
            <a:off x="4144963" y="9121775"/>
            <a:ext cx="3167062" cy="476250"/>
          </a:xfrm>
          <a:prstGeom prst="rect">
            <a:avLst/>
          </a:prstGeom>
          <a:noFill/>
          <a:ln w="9525">
            <a:noFill/>
            <a:round/>
            <a:headEnd/>
            <a:tailEnd/>
          </a:ln>
          <a:effectLst/>
        </p:spPr>
        <p:txBody>
          <a:bodyPr vert="horz" wrap="square" lIns="96840" tIns="48240" rIns="96840" bIns="48240" numCol="1" anchor="b" anchorCtr="0" compatLnSpc="1">
            <a:prstTxWarp prst="textNoShape">
              <a:avLst/>
            </a:prstTxWarp>
          </a:bodyPr>
          <a:lstStyle>
            <a:lvl1pPr algn="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ea typeface="ＭＳ Ｐゴシック" charset="0"/>
                <a:cs typeface="ＭＳ Ｐゴシック" charset="0"/>
              </a:defRPr>
            </a:lvl1pPr>
          </a:lstStyle>
          <a:p>
            <a:pPr>
              <a:defRPr/>
            </a:pPr>
            <a:fld id="{15B21D1F-A72F-4EB3-A90A-3C8C7B183EF6}" type="slidenum">
              <a:rPr lang="en-US"/>
              <a:pPr>
                <a:defRPr/>
              </a:pPr>
              <a:t>‹#›</a:t>
            </a:fld>
            <a:endParaRPr lang="en-US"/>
          </a:p>
        </p:txBody>
      </p:sp>
    </p:spTree>
    <p:extLst>
      <p:ext uri="{BB962C8B-B14F-4D97-AF65-F5344CB8AC3E}">
        <p14:creationId xmlns:p14="http://schemas.microsoft.com/office/powerpoint/2010/main" val="869118708"/>
      </p:ext>
    </p:extLst>
  </p:cSld>
  <p:clrMap bg1="lt1" tx1="dk1" bg2="lt2" tx2="dk2" accent1="accent1" accent2="accent2" accent3="accent3" accent4="accent4" accent5="accent5" accent6="accent6" hlink="hlink" folHlink="folHlink"/>
  <p:hf ftr="0" dt="0"/>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19459"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2E9B0014-02EE-4F06-B16C-6906C7AC0150}" type="slidenum">
              <a:rPr lang="en-US" sz="1200" smtClean="0">
                <a:solidFill>
                  <a:srgbClr val="000000"/>
                </a:solidFill>
              </a:rPr>
              <a:pPr/>
              <a:t>1</a:t>
            </a:fld>
            <a:endParaRPr lang="en-US" sz="1200">
              <a:solidFill>
                <a:srgbClr val="000000"/>
              </a:solidFill>
            </a:endParaRPr>
          </a:p>
        </p:txBody>
      </p:sp>
      <p:sp>
        <p:nvSpPr>
          <p:cNvPr id="19460"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19461"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C07090DA-E3F8-49F5-858C-C1A2C134F0A5}" type="slidenum">
              <a:rPr lang="en-US" sz="1200">
                <a:solidFill>
                  <a:srgbClr val="000000"/>
                </a:solidFill>
              </a:rPr>
              <a:pPr algn="r"/>
              <a:t>1</a:t>
            </a:fld>
            <a:endParaRPr lang="en-US" sz="1200">
              <a:solidFill>
                <a:srgbClr val="000000"/>
              </a:solidFill>
            </a:endParaRPr>
          </a:p>
        </p:txBody>
      </p:sp>
      <p:sp>
        <p:nvSpPr>
          <p:cNvPr id="19462" name="Text Box 3"/>
          <p:cNvSpPr txBox="1">
            <a:spLocks noChangeArrowheads="1"/>
          </p:cNvSpPr>
          <p:nvPr/>
        </p:nvSpPr>
        <p:spPr bwMode="auto">
          <a:xfrm>
            <a:off x="0" y="0"/>
            <a:ext cx="3170238"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19463" name="Text Box 4"/>
          <p:cNvSpPr txBox="1">
            <a:spLocks noChangeArrowheads="1"/>
          </p:cNvSpPr>
          <p:nvPr/>
        </p:nvSpPr>
        <p:spPr bwMode="auto">
          <a:xfrm>
            <a:off x="4144963" y="9121775"/>
            <a:ext cx="3170237"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B746C563-C95F-4837-A089-A34227611005}" type="slidenum">
              <a:rPr lang="en-US" sz="1200">
                <a:solidFill>
                  <a:srgbClr val="000000"/>
                </a:solidFill>
              </a:rPr>
              <a:pPr algn="r"/>
              <a:t>1</a:t>
            </a:fld>
            <a:endParaRPr lang="en-US" sz="1200">
              <a:solidFill>
                <a:srgbClr val="000000"/>
              </a:solidFill>
            </a:endParaRPr>
          </a:p>
        </p:txBody>
      </p:sp>
      <p:sp>
        <p:nvSpPr>
          <p:cNvPr id="19464" name="Text Box 5"/>
          <p:cNvSpPr txBox="1">
            <a:spLocks noChangeArrowheads="1"/>
          </p:cNvSpPr>
          <p:nvPr/>
        </p:nvSpPr>
        <p:spPr bwMode="auto">
          <a:xfrm>
            <a:off x="1257300" y="720725"/>
            <a:ext cx="4800600" cy="360045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9465" name="Rectangle 6"/>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dirty="0"/>
          </a:p>
        </p:txBody>
      </p:sp>
    </p:spTree>
    <p:extLst>
      <p:ext uri="{BB962C8B-B14F-4D97-AF65-F5344CB8AC3E}">
        <p14:creationId xmlns:p14="http://schemas.microsoft.com/office/powerpoint/2010/main" val="16355502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10</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10</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C)</a:t>
            </a:r>
          </a:p>
        </p:txBody>
      </p:sp>
    </p:spTree>
    <p:extLst>
      <p:ext uri="{BB962C8B-B14F-4D97-AF65-F5344CB8AC3E}">
        <p14:creationId xmlns:p14="http://schemas.microsoft.com/office/powerpoint/2010/main" val="3734251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11</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11</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B) </a:t>
            </a:r>
          </a:p>
        </p:txBody>
      </p:sp>
    </p:spTree>
    <p:extLst>
      <p:ext uri="{BB962C8B-B14F-4D97-AF65-F5344CB8AC3E}">
        <p14:creationId xmlns:p14="http://schemas.microsoft.com/office/powerpoint/2010/main" val="16357398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12</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12</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dirty="0"/>
          </a:p>
        </p:txBody>
      </p:sp>
    </p:spTree>
    <p:extLst>
      <p:ext uri="{BB962C8B-B14F-4D97-AF65-F5344CB8AC3E}">
        <p14:creationId xmlns:p14="http://schemas.microsoft.com/office/powerpoint/2010/main" val="39173631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13</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13</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dirty="0"/>
          </a:p>
        </p:txBody>
      </p:sp>
    </p:spTree>
    <p:extLst>
      <p:ext uri="{BB962C8B-B14F-4D97-AF65-F5344CB8AC3E}">
        <p14:creationId xmlns:p14="http://schemas.microsoft.com/office/powerpoint/2010/main" val="3705612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14</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14</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B)</a:t>
            </a:r>
          </a:p>
        </p:txBody>
      </p:sp>
    </p:spTree>
    <p:extLst>
      <p:ext uri="{BB962C8B-B14F-4D97-AF65-F5344CB8AC3E}">
        <p14:creationId xmlns:p14="http://schemas.microsoft.com/office/powerpoint/2010/main" val="4273350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2</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2</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A) Mealy output is based on state and input if input changes within one clock cycle output could also change</a:t>
            </a:r>
            <a:endParaRPr lang="en-US" baseline="0" dirty="0"/>
          </a:p>
          <a:p>
            <a:endParaRPr lang="en-US" dirty="0"/>
          </a:p>
        </p:txBody>
      </p:sp>
    </p:spTree>
    <p:extLst>
      <p:ext uri="{BB962C8B-B14F-4D97-AF65-F5344CB8AC3E}">
        <p14:creationId xmlns:p14="http://schemas.microsoft.com/office/powerpoint/2010/main" val="2069110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3</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3</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C) D latch stores one bit and if WE is asserted input becomes output after some propagation delay</a:t>
            </a:r>
            <a:endParaRPr lang="en-US" baseline="0" dirty="0"/>
          </a:p>
          <a:p>
            <a:endParaRPr lang="en-US" dirty="0"/>
          </a:p>
        </p:txBody>
      </p:sp>
    </p:spTree>
    <p:extLst>
      <p:ext uri="{BB962C8B-B14F-4D97-AF65-F5344CB8AC3E}">
        <p14:creationId xmlns:p14="http://schemas.microsoft.com/office/powerpoint/2010/main" val="529435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4</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4</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C) D latch stores one bit and if WE is asserted input becomes output after some propagation delay</a:t>
            </a:r>
            <a:endParaRPr lang="en-US" baseline="0" dirty="0"/>
          </a:p>
          <a:p>
            <a:endParaRPr lang="en-US" dirty="0"/>
          </a:p>
        </p:txBody>
      </p:sp>
    </p:spTree>
    <p:extLst>
      <p:ext uri="{BB962C8B-B14F-4D97-AF65-F5344CB8AC3E}">
        <p14:creationId xmlns:p14="http://schemas.microsoft.com/office/powerpoint/2010/main" val="2577535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5</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5</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D) Term A’B’ evaluates to True, term A’X evaluates to True</a:t>
            </a:r>
            <a:endParaRPr lang="en-US" baseline="0" dirty="0"/>
          </a:p>
          <a:p>
            <a:endParaRPr lang="en-US" dirty="0"/>
          </a:p>
        </p:txBody>
      </p:sp>
    </p:spTree>
    <p:extLst>
      <p:ext uri="{BB962C8B-B14F-4D97-AF65-F5344CB8AC3E}">
        <p14:creationId xmlns:p14="http://schemas.microsoft.com/office/powerpoint/2010/main" val="3694571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6</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6</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D) Term A’B’ evaluates to True, term A’X evaluates to True</a:t>
            </a:r>
            <a:endParaRPr lang="en-US" baseline="0" dirty="0"/>
          </a:p>
          <a:p>
            <a:endParaRPr lang="en-US" dirty="0"/>
          </a:p>
        </p:txBody>
      </p:sp>
    </p:spTree>
    <p:extLst>
      <p:ext uri="{BB962C8B-B14F-4D97-AF65-F5344CB8AC3E}">
        <p14:creationId xmlns:p14="http://schemas.microsoft.com/office/powerpoint/2010/main" val="4175460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7</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7</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D) Both are possible multiple inputs will most likely cause an error, multiple destinations is normal loading of data to destination registers is controlled by registers write enable line </a:t>
            </a:r>
            <a:endParaRPr lang="en-US" baseline="0" dirty="0"/>
          </a:p>
          <a:p>
            <a:endParaRPr lang="en-US" dirty="0"/>
          </a:p>
        </p:txBody>
      </p:sp>
    </p:spTree>
    <p:extLst>
      <p:ext uri="{BB962C8B-B14F-4D97-AF65-F5344CB8AC3E}">
        <p14:creationId xmlns:p14="http://schemas.microsoft.com/office/powerpoint/2010/main" val="2496654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8</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8</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D) Both are possible multiple inputs will most likely cause an error, multiple destinations is normal loading of data to destination registers is controlled by registers write enable line </a:t>
            </a:r>
            <a:endParaRPr lang="en-US" baseline="0" dirty="0"/>
          </a:p>
          <a:p>
            <a:endParaRPr lang="en-US" dirty="0"/>
          </a:p>
        </p:txBody>
      </p:sp>
    </p:spTree>
    <p:extLst>
      <p:ext uri="{BB962C8B-B14F-4D97-AF65-F5344CB8AC3E}">
        <p14:creationId xmlns:p14="http://schemas.microsoft.com/office/powerpoint/2010/main" val="420612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9</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9</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r>
              <a:rPr lang="en-US" dirty="0"/>
              <a:t>Answer is B) Sign bit is 0 so just add the two values together in binary</a:t>
            </a:r>
          </a:p>
        </p:txBody>
      </p:sp>
    </p:spTree>
    <p:extLst>
      <p:ext uri="{BB962C8B-B14F-4D97-AF65-F5344CB8AC3E}">
        <p14:creationId xmlns:p14="http://schemas.microsoft.com/office/powerpoint/2010/main" val="1147702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2288406D-3A58-4E4A-AA47-ECA69F6B7480}" type="slidenum">
              <a:rPr lang="en-US"/>
              <a:pPr>
                <a:defRPr/>
              </a:pPr>
              <a:t>‹#›</a:t>
            </a:fld>
            <a:endParaRPr lang="en-US"/>
          </a:p>
        </p:txBody>
      </p:sp>
    </p:spTree>
    <p:extLst>
      <p:ext uri="{BB962C8B-B14F-4D97-AF65-F5344CB8AC3E}">
        <p14:creationId xmlns:p14="http://schemas.microsoft.com/office/powerpoint/2010/main" val="2871844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0FE8DA11-A5D5-480D-B230-248879315E97}" type="slidenum">
              <a:rPr lang="en-US"/>
              <a:pPr>
                <a:defRPr/>
              </a:pPr>
              <a:t>‹#›</a:t>
            </a:fld>
            <a:endParaRPr lang="en-US"/>
          </a:p>
        </p:txBody>
      </p:sp>
    </p:spTree>
    <p:extLst>
      <p:ext uri="{BB962C8B-B14F-4D97-AF65-F5344CB8AC3E}">
        <p14:creationId xmlns:p14="http://schemas.microsoft.com/office/powerpoint/2010/main" val="3810326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47201" y="304801"/>
            <a:ext cx="2588684" cy="5483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76917" y="304801"/>
            <a:ext cx="7567083" cy="5483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03A0EB2C-9264-45E2-9509-EB35448EA1E8}" type="slidenum">
              <a:rPr lang="en-US"/>
              <a:pPr>
                <a:defRPr/>
              </a:pPr>
              <a:t>‹#›</a:t>
            </a:fld>
            <a:endParaRPr lang="en-US"/>
          </a:p>
        </p:txBody>
      </p:sp>
    </p:spTree>
    <p:extLst>
      <p:ext uri="{BB962C8B-B14F-4D97-AF65-F5344CB8AC3E}">
        <p14:creationId xmlns:p14="http://schemas.microsoft.com/office/powerpoint/2010/main" val="3425097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745FF24F-4A20-4020-96C7-88B6158666E8}" type="slidenum">
              <a:rPr lang="en-US"/>
              <a:pPr>
                <a:defRPr/>
              </a:pPr>
              <a:t>‹#›</a:t>
            </a:fld>
            <a:endParaRPr lang="en-US"/>
          </a:p>
        </p:txBody>
      </p:sp>
    </p:spTree>
    <p:extLst>
      <p:ext uri="{BB962C8B-B14F-4D97-AF65-F5344CB8AC3E}">
        <p14:creationId xmlns:p14="http://schemas.microsoft.com/office/powerpoint/2010/main" val="2545479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ED3523B5-FC80-42DC-A1DA-07C3B9167AD4}" type="slidenum">
              <a:rPr lang="en-US"/>
              <a:pPr>
                <a:defRPr/>
              </a:pPr>
              <a:t>‹#›</a:t>
            </a:fld>
            <a:endParaRPr lang="en-US"/>
          </a:p>
        </p:txBody>
      </p:sp>
    </p:spTree>
    <p:extLst>
      <p:ext uri="{BB962C8B-B14F-4D97-AF65-F5344CB8AC3E}">
        <p14:creationId xmlns:p14="http://schemas.microsoft.com/office/powerpoint/2010/main" val="109605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1676401"/>
            <a:ext cx="5077883"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58001" y="1676401"/>
            <a:ext cx="5077884"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6" name="Rectangle 7"/>
          <p:cNvSpPr>
            <a:spLocks noGrp="1" noChangeArrowheads="1"/>
          </p:cNvSpPr>
          <p:nvPr>
            <p:ph type="sldNum" idx="11"/>
          </p:nvPr>
        </p:nvSpPr>
        <p:spPr>
          <a:ln/>
        </p:spPr>
        <p:txBody>
          <a:bodyPr/>
          <a:lstStyle>
            <a:lvl1pPr>
              <a:defRPr/>
            </a:lvl1pPr>
          </a:lstStyle>
          <a:p>
            <a:pPr>
              <a:defRPr/>
            </a:pPr>
            <a:fld id="{BA096DBC-1126-4658-A744-19F5AB8FC12F}" type="slidenum">
              <a:rPr lang="en-US"/>
              <a:pPr>
                <a:defRPr/>
              </a:pPr>
              <a:t>‹#›</a:t>
            </a:fld>
            <a:endParaRPr lang="en-US"/>
          </a:p>
        </p:txBody>
      </p:sp>
    </p:spTree>
    <p:extLst>
      <p:ext uri="{BB962C8B-B14F-4D97-AF65-F5344CB8AC3E}">
        <p14:creationId xmlns:p14="http://schemas.microsoft.com/office/powerpoint/2010/main" val="1821992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8" name="Rectangle 7"/>
          <p:cNvSpPr>
            <a:spLocks noGrp="1" noChangeArrowheads="1"/>
          </p:cNvSpPr>
          <p:nvPr>
            <p:ph type="sldNum" idx="11"/>
          </p:nvPr>
        </p:nvSpPr>
        <p:spPr>
          <a:ln/>
        </p:spPr>
        <p:txBody>
          <a:bodyPr/>
          <a:lstStyle>
            <a:lvl1pPr>
              <a:defRPr/>
            </a:lvl1pPr>
          </a:lstStyle>
          <a:p>
            <a:pPr>
              <a:defRPr/>
            </a:pPr>
            <a:fld id="{726594BE-BDF8-4276-B41A-46BD42434E9D}" type="slidenum">
              <a:rPr lang="en-US"/>
              <a:pPr>
                <a:defRPr/>
              </a:pPr>
              <a:t>‹#›</a:t>
            </a:fld>
            <a:endParaRPr lang="en-US"/>
          </a:p>
        </p:txBody>
      </p:sp>
    </p:spTree>
    <p:extLst>
      <p:ext uri="{BB962C8B-B14F-4D97-AF65-F5344CB8AC3E}">
        <p14:creationId xmlns:p14="http://schemas.microsoft.com/office/powerpoint/2010/main" val="580371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4" name="Rectangle 7"/>
          <p:cNvSpPr>
            <a:spLocks noGrp="1" noChangeArrowheads="1"/>
          </p:cNvSpPr>
          <p:nvPr>
            <p:ph type="sldNum" idx="11"/>
          </p:nvPr>
        </p:nvSpPr>
        <p:spPr>
          <a:ln/>
        </p:spPr>
        <p:txBody>
          <a:bodyPr/>
          <a:lstStyle>
            <a:lvl1pPr>
              <a:defRPr/>
            </a:lvl1pPr>
          </a:lstStyle>
          <a:p>
            <a:pPr>
              <a:defRPr/>
            </a:pPr>
            <a:fld id="{7002FFBE-DC75-4218-BD5C-3EA469EC2E59}" type="slidenum">
              <a:rPr lang="en-US"/>
              <a:pPr>
                <a:defRPr/>
              </a:pPr>
              <a:t>‹#›</a:t>
            </a:fld>
            <a:endParaRPr lang="en-US"/>
          </a:p>
        </p:txBody>
      </p:sp>
    </p:spTree>
    <p:extLst>
      <p:ext uri="{BB962C8B-B14F-4D97-AF65-F5344CB8AC3E}">
        <p14:creationId xmlns:p14="http://schemas.microsoft.com/office/powerpoint/2010/main" val="982046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3" name="Rectangle 7"/>
          <p:cNvSpPr>
            <a:spLocks noGrp="1" noChangeArrowheads="1"/>
          </p:cNvSpPr>
          <p:nvPr>
            <p:ph type="sldNum" idx="11"/>
          </p:nvPr>
        </p:nvSpPr>
        <p:spPr>
          <a:ln/>
        </p:spPr>
        <p:txBody>
          <a:bodyPr/>
          <a:lstStyle>
            <a:lvl1pPr>
              <a:defRPr/>
            </a:lvl1pPr>
          </a:lstStyle>
          <a:p>
            <a:pPr>
              <a:defRPr/>
            </a:pPr>
            <a:fld id="{3899DA51-CD07-4943-85FF-A34E2EAC1839}" type="slidenum">
              <a:rPr lang="en-US"/>
              <a:pPr>
                <a:defRPr/>
              </a:pPr>
              <a:t>‹#›</a:t>
            </a:fld>
            <a:endParaRPr lang="en-US"/>
          </a:p>
        </p:txBody>
      </p:sp>
    </p:spTree>
    <p:extLst>
      <p:ext uri="{BB962C8B-B14F-4D97-AF65-F5344CB8AC3E}">
        <p14:creationId xmlns:p14="http://schemas.microsoft.com/office/powerpoint/2010/main" val="1157791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6" name="Rectangle 7"/>
          <p:cNvSpPr>
            <a:spLocks noGrp="1" noChangeArrowheads="1"/>
          </p:cNvSpPr>
          <p:nvPr>
            <p:ph type="sldNum" idx="11"/>
          </p:nvPr>
        </p:nvSpPr>
        <p:spPr>
          <a:ln/>
        </p:spPr>
        <p:txBody>
          <a:bodyPr/>
          <a:lstStyle>
            <a:lvl1pPr>
              <a:defRPr/>
            </a:lvl1pPr>
          </a:lstStyle>
          <a:p>
            <a:pPr>
              <a:defRPr/>
            </a:pPr>
            <a:fld id="{57C2A85B-420B-4A4F-8AD1-F9B792D1B5CD}" type="slidenum">
              <a:rPr lang="en-US"/>
              <a:pPr>
                <a:defRPr/>
              </a:pPr>
              <a:t>‹#›</a:t>
            </a:fld>
            <a:endParaRPr lang="en-US"/>
          </a:p>
        </p:txBody>
      </p:sp>
    </p:spTree>
    <p:extLst>
      <p:ext uri="{BB962C8B-B14F-4D97-AF65-F5344CB8AC3E}">
        <p14:creationId xmlns:p14="http://schemas.microsoft.com/office/powerpoint/2010/main" val="3540809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6" name="Rectangle 7"/>
          <p:cNvSpPr>
            <a:spLocks noGrp="1" noChangeArrowheads="1"/>
          </p:cNvSpPr>
          <p:nvPr>
            <p:ph type="sldNum" idx="11"/>
          </p:nvPr>
        </p:nvSpPr>
        <p:spPr>
          <a:ln/>
        </p:spPr>
        <p:txBody>
          <a:bodyPr/>
          <a:lstStyle>
            <a:lvl1pPr>
              <a:defRPr/>
            </a:lvl1pPr>
          </a:lstStyle>
          <a:p>
            <a:pPr>
              <a:defRPr/>
            </a:pPr>
            <a:fld id="{39BD22B9-651B-4B23-8444-8C02AEF67125}" type="slidenum">
              <a:rPr lang="en-US"/>
              <a:pPr>
                <a:defRPr/>
              </a:pPr>
              <a:t>‹#›</a:t>
            </a:fld>
            <a:endParaRPr lang="en-US"/>
          </a:p>
        </p:txBody>
      </p:sp>
    </p:spTree>
    <p:extLst>
      <p:ext uri="{BB962C8B-B14F-4D97-AF65-F5344CB8AC3E}">
        <p14:creationId xmlns:p14="http://schemas.microsoft.com/office/powerpoint/2010/main" val="1579122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7" name="Rectangle 2"/>
          <p:cNvSpPr>
            <a:spLocks noChangeArrowheads="1"/>
          </p:cNvSpPr>
          <p:nvPr/>
        </p:nvSpPr>
        <p:spPr bwMode="auto">
          <a:xfrm flipV="1">
            <a:off x="600415" y="2438400"/>
            <a:ext cx="11578167" cy="46038"/>
          </a:xfrm>
          <a:prstGeom prst="rect">
            <a:avLst/>
          </a:prstGeom>
          <a:gradFill rotWithShape="0">
            <a:gsLst>
              <a:gs pos="0">
                <a:srgbClr val="1C1C1C"/>
              </a:gs>
              <a:gs pos="100000">
                <a:srgbClr val="FFFFFF"/>
              </a:gs>
            </a:gsLst>
            <a:lin ang="108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rot="10800000" wrap="none" anchor="ctr"/>
          <a:lstStyle/>
          <a:p>
            <a:endParaRPr lang="en-US" sz="2400"/>
          </a:p>
        </p:txBody>
      </p:sp>
      <p:sp>
        <p:nvSpPr>
          <p:cNvPr id="1028" name="Rectangle 3"/>
          <p:cNvSpPr>
            <a:spLocks noGrp="1" noChangeArrowheads="1"/>
          </p:cNvSpPr>
          <p:nvPr>
            <p:ph type="title"/>
          </p:nvPr>
        </p:nvSpPr>
        <p:spPr bwMode="auto">
          <a:xfrm>
            <a:off x="1930400" y="304800"/>
            <a:ext cx="9990667" cy="2057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vert="horz" wrap="square" lIns="90000" tIns="46800" rIns="90000" bIns="46800" numCol="1" anchor="b" anchorCtr="0" compatLnSpc="1">
            <a:prstTxWarp prst="textNoShape">
              <a:avLst/>
            </a:prstTxWarp>
          </a:bodyPr>
          <a:lstStyle/>
          <a:p>
            <a:pPr lvl="0"/>
            <a:r>
              <a:rPr lang="en-GB" dirty="0"/>
              <a:t>Click to edit the title text format</a:t>
            </a:r>
          </a:p>
        </p:txBody>
      </p:sp>
      <p:sp>
        <p:nvSpPr>
          <p:cNvPr id="1029" name="Rectangle 4"/>
          <p:cNvSpPr>
            <a:spLocks noGrp="1" noChangeArrowheads="1"/>
          </p:cNvSpPr>
          <p:nvPr>
            <p:ph type="body" idx="1"/>
          </p:nvPr>
        </p:nvSpPr>
        <p:spPr bwMode="auto">
          <a:xfrm>
            <a:off x="1576918" y="2667001"/>
            <a:ext cx="10358967" cy="3121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p:txBody>
      </p:sp>
      <p:sp>
        <p:nvSpPr>
          <p:cNvPr id="1030" name="Text Box 5"/>
          <p:cNvSpPr txBox="1">
            <a:spLocks noChangeArrowheads="1"/>
          </p:cNvSpPr>
          <p:nvPr/>
        </p:nvSpPr>
        <p:spPr bwMode="auto">
          <a:xfrm>
            <a:off x="1219200" y="6321426"/>
            <a:ext cx="2540000" cy="46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sz="2400"/>
          </a:p>
        </p:txBody>
      </p:sp>
      <p:sp>
        <p:nvSpPr>
          <p:cNvPr id="2" name="Rectangle 6"/>
          <p:cNvSpPr>
            <a:spLocks noGrp="1" noChangeArrowheads="1"/>
          </p:cNvSpPr>
          <p:nvPr>
            <p:ph type="ftr"/>
          </p:nvPr>
        </p:nvSpPr>
        <p:spPr bwMode="auto">
          <a:xfrm>
            <a:off x="4057651" y="6324601"/>
            <a:ext cx="4663016"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000000"/>
                </a:solidFill>
                <a:latin typeface="+mn-lt"/>
                <a:ea typeface="+mn-ea"/>
                <a:cs typeface="+mn-cs"/>
              </a:defRPr>
            </a:lvl1pPr>
          </a:lstStyle>
          <a:p>
            <a:pPr>
              <a:defRPr/>
            </a:pPr>
            <a:r>
              <a:rPr lang="en-US"/>
              <a:t>CS 270, Fall Semester 2015</a:t>
            </a:r>
            <a:endParaRPr lang="en-US" dirty="0"/>
          </a:p>
        </p:txBody>
      </p:sp>
      <p:sp>
        <p:nvSpPr>
          <p:cNvPr id="1031" name="Rectangle 7"/>
          <p:cNvSpPr>
            <a:spLocks noGrp="1" noChangeArrowheads="1"/>
          </p:cNvSpPr>
          <p:nvPr>
            <p:ph type="sldNum"/>
          </p:nvPr>
        </p:nvSpPr>
        <p:spPr bwMode="auto">
          <a:xfrm>
            <a:off x="9042401" y="6324601"/>
            <a:ext cx="2535767"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000000"/>
                </a:solidFill>
                <a:latin typeface="+mn-lt"/>
                <a:ea typeface="+mn-ea"/>
                <a:cs typeface="+mn-cs"/>
              </a:defRPr>
            </a:lvl1pPr>
          </a:lstStyle>
          <a:p>
            <a:pPr>
              <a:defRPr/>
            </a:pPr>
            <a:fld id="{D7528E37-EE35-4107-AAD9-27180DCB5A5D}" type="slidenum">
              <a:rPr lang="en-US"/>
              <a:pPr>
                <a:defRPr/>
              </a:pPr>
              <a:t>‹#›</a:t>
            </a:fld>
            <a:endParaRPr lang="en-US"/>
          </a:p>
        </p:txBody>
      </p:sp>
      <p:sp>
        <p:nvSpPr>
          <p:cNvPr id="1033" name="Line 8"/>
          <p:cNvSpPr>
            <a:spLocks noChangeShapeType="1"/>
          </p:cNvSpPr>
          <p:nvPr/>
        </p:nvSpPr>
        <p:spPr bwMode="auto">
          <a:xfrm flipV="1">
            <a:off x="1625600" y="301625"/>
            <a:ext cx="2117" cy="1454150"/>
          </a:xfrm>
          <a:prstGeom prst="line">
            <a:avLst/>
          </a:prstGeom>
          <a:noFill/>
          <a:ln w="381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sz="2400"/>
          </a:p>
        </p:txBody>
      </p:sp>
      <p:pic>
        <p:nvPicPr>
          <p:cNvPr id="10" name="Picture 9" descr="PattPatel.jp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42867" y="382588"/>
            <a:ext cx="1231392" cy="1143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cs typeface="+mn-cs"/>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cs typeface="+mn-cs"/>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hyperlink" Target="https://www.cs.colostate.edu/~cs270/.Spring20/resources/memory.circ"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2.xml"/><Relationship Id="rId5" Type="http://schemas.openxmlformats.org/officeDocument/2006/relationships/hyperlink" Target="https://www.cs.colostate.edu/~cs270/.Spring20/resources/memory.circ"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
          <p:cNvSpPr txBox="1">
            <a:spLocks noChangeArrowheads="1"/>
          </p:cNvSpPr>
          <p:nvPr/>
        </p:nvSpPr>
        <p:spPr bwMode="auto">
          <a:xfrm>
            <a:off x="2362200" y="2895600"/>
            <a:ext cx="7467600"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eaLnBrk="1" hangingPunct="1"/>
            <a:br>
              <a:rPr lang="en-US" sz="3600" dirty="0">
                <a:solidFill>
                  <a:srgbClr val="333399"/>
                </a:solidFill>
                <a:latin typeface="Arial" charset="0"/>
              </a:rPr>
            </a:br>
            <a:r>
              <a:rPr lang="en-US" sz="3600" dirty="0">
                <a:solidFill>
                  <a:srgbClr val="333399"/>
                </a:solidFill>
                <a:latin typeface="Arial" charset="0"/>
              </a:rPr>
              <a:t>Peer Instruction #11:</a:t>
            </a:r>
          </a:p>
          <a:p>
            <a:pPr eaLnBrk="1" hangingPunct="1"/>
            <a:r>
              <a:rPr lang="en-US" sz="3600" dirty="0">
                <a:solidFill>
                  <a:srgbClr val="333399"/>
                </a:solidFill>
                <a:latin typeface="Arial" charset="0"/>
              </a:rPr>
              <a:t>Logic and State Machines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676400" y="76200"/>
            <a:ext cx="10515600" cy="2133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A Control Store is used in the LC3 to generate the outputs of a current state and data related to the next state. If implemented in memory a Control Store cannot be updated</a:t>
            </a:r>
          </a:p>
        </p:txBody>
      </p:sp>
      <p:sp>
        <p:nvSpPr>
          <p:cNvPr id="8" name="Text Box 2"/>
          <p:cNvSpPr txBox="1">
            <a:spLocks noChangeArrowheads="1"/>
          </p:cNvSpPr>
          <p:nvPr/>
        </p:nvSpPr>
        <p:spPr bwMode="auto">
          <a:xfrm>
            <a:off x="2743200" y="28194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False, False</a:t>
            </a:r>
          </a:p>
          <a:p>
            <a:pPr marL="514350" indent="-514350">
              <a:spcBef>
                <a:spcPts val="800"/>
              </a:spcBef>
              <a:buClr>
                <a:srgbClr val="3333CC"/>
              </a:buClr>
              <a:buFont typeface="+mj-lt"/>
              <a:buAutoNum type="alphaUcPeriod"/>
            </a:pPr>
            <a:r>
              <a:rPr lang="en-US" sz="2800" dirty="0">
                <a:solidFill>
                  <a:srgbClr val="000000"/>
                </a:solidFill>
                <a:latin typeface="Arial" charset="0"/>
              </a:rPr>
              <a:t>False, True</a:t>
            </a:r>
          </a:p>
          <a:p>
            <a:pPr marL="514350" indent="-514350">
              <a:spcBef>
                <a:spcPts val="800"/>
              </a:spcBef>
              <a:buClr>
                <a:srgbClr val="3333CC"/>
              </a:buClr>
              <a:buFont typeface="+mj-lt"/>
              <a:buAutoNum type="alphaUcPeriod"/>
            </a:pPr>
            <a:r>
              <a:rPr lang="en-US" sz="2800" dirty="0">
                <a:solidFill>
                  <a:srgbClr val="000000"/>
                </a:solidFill>
                <a:latin typeface="Arial" charset="0"/>
              </a:rPr>
              <a:t>True, False</a:t>
            </a:r>
          </a:p>
          <a:p>
            <a:pPr marL="514350" indent="-514350">
              <a:spcBef>
                <a:spcPts val="800"/>
              </a:spcBef>
              <a:buClr>
                <a:srgbClr val="3333CC"/>
              </a:buClr>
              <a:buFont typeface="+mj-lt"/>
              <a:buAutoNum type="alphaUcPeriod"/>
            </a:pPr>
            <a:r>
              <a:rPr lang="en-US" sz="2800" dirty="0">
                <a:solidFill>
                  <a:srgbClr val="000000"/>
                </a:solidFill>
                <a:latin typeface="Arial" charset="0"/>
              </a:rPr>
              <a:t>True, True</a:t>
            </a:r>
          </a:p>
        </p:txBody>
      </p:sp>
    </p:spTree>
    <p:extLst>
      <p:ext uri="{BB962C8B-B14F-4D97-AF65-F5344CB8AC3E}">
        <p14:creationId xmlns:p14="http://schemas.microsoft.com/office/powerpoint/2010/main" val="379075533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981200" y="228600"/>
            <a:ext cx="99822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A D flip-flop is composed of how many D latches. What is the advantage of a D flip-flop over a D latch</a:t>
            </a:r>
          </a:p>
        </p:txBody>
      </p:sp>
      <p:sp>
        <p:nvSpPr>
          <p:cNvPr id="8" name="Text Box 2"/>
          <p:cNvSpPr txBox="1">
            <a:spLocks noChangeArrowheads="1"/>
          </p:cNvSpPr>
          <p:nvPr/>
        </p:nvSpPr>
        <p:spPr bwMode="auto">
          <a:xfrm>
            <a:off x="533400" y="2743200"/>
            <a:ext cx="86106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.5, input value is available immediately as output</a:t>
            </a:r>
          </a:p>
          <a:p>
            <a:pPr marL="514350" indent="-514350">
              <a:spcBef>
                <a:spcPts val="800"/>
              </a:spcBef>
              <a:buClr>
                <a:srgbClr val="3333CC"/>
              </a:buClr>
              <a:buFont typeface="+mj-lt"/>
              <a:buAutoNum type="alphaUcPeriod"/>
            </a:pPr>
            <a:r>
              <a:rPr lang="en-US" sz="2800" dirty="0">
                <a:solidFill>
                  <a:srgbClr val="000000"/>
                </a:solidFill>
                <a:latin typeface="Arial" charset="0"/>
              </a:rPr>
              <a:t>2, input value does not become the output until the next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1, no advantage they are just two words that describe the same device</a:t>
            </a:r>
          </a:p>
          <a:p>
            <a:pPr marL="514350" indent="-514350">
              <a:spcBef>
                <a:spcPts val="800"/>
              </a:spcBef>
              <a:buClr>
                <a:srgbClr val="3333CC"/>
              </a:buClr>
              <a:buFont typeface="+mj-lt"/>
              <a:buAutoNum type="alphaUcPeriod"/>
            </a:pPr>
            <a:r>
              <a:rPr lang="en-US" sz="2800" dirty="0">
                <a:solidFill>
                  <a:srgbClr val="000000"/>
                </a:solidFill>
                <a:latin typeface="Arial" charset="0"/>
              </a:rPr>
              <a:t>2, input value is available immediately as output</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600441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304800"/>
            <a:ext cx="9677400" cy="106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A D flip-flop is composed of how many D latches. What is the advantage of a D flip-flop over a D latch</a:t>
            </a:r>
          </a:p>
        </p:txBody>
      </p:sp>
      <p:pic>
        <p:nvPicPr>
          <p:cNvPr id="2" name="Picture 1">
            <a:extLst>
              <a:ext uri="{FF2B5EF4-FFF2-40B4-BE49-F238E27FC236}">
                <a16:creationId xmlns:a16="http://schemas.microsoft.com/office/drawing/2014/main" id="{B17EC0CB-3C1D-42A5-84B3-18A529DD6E81}"/>
              </a:ext>
            </a:extLst>
          </p:cNvPr>
          <p:cNvPicPr>
            <a:picLocks noChangeAspect="1"/>
          </p:cNvPicPr>
          <p:nvPr/>
        </p:nvPicPr>
        <p:blipFill>
          <a:blip r:embed="rId3"/>
          <a:stretch>
            <a:fillRect/>
          </a:stretch>
        </p:blipFill>
        <p:spPr>
          <a:xfrm>
            <a:off x="609600" y="3276600"/>
            <a:ext cx="8852159" cy="2475191"/>
          </a:xfrm>
          <a:prstGeom prst="rect">
            <a:avLst/>
          </a:prstGeom>
        </p:spPr>
      </p:pic>
      <p:sp>
        <p:nvSpPr>
          <p:cNvPr id="4" name="Rectangle 3">
            <a:extLst>
              <a:ext uri="{FF2B5EF4-FFF2-40B4-BE49-F238E27FC236}">
                <a16:creationId xmlns:a16="http://schemas.microsoft.com/office/drawing/2014/main" id="{2B718747-0946-4C09-B508-CB55E09B08E6}"/>
              </a:ext>
            </a:extLst>
          </p:cNvPr>
          <p:cNvSpPr/>
          <p:nvPr/>
        </p:nvSpPr>
        <p:spPr>
          <a:xfrm>
            <a:off x="38100" y="6208796"/>
            <a:ext cx="9486900" cy="400110"/>
          </a:xfrm>
          <a:prstGeom prst="rect">
            <a:avLst/>
          </a:prstGeom>
        </p:spPr>
        <p:txBody>
          <a:bodyPr wrap="square">
            <a:spAutoFit/>
          </a:bodyPr>
          <a:lstStyle/>
          <a:p>
            <a:r>
              <a:rPr lang="en-US" sz="2000" dirty="0">
                <a:solidFill>
                  <a:schemeClr val="accent2"/>
                </a:solidFill>
                <a:hlinkClick r:id="rId4">
                  <a:extLst>
                    <a:ext uri="{A12FA001-AC4F-418D-AE19-62706E023703}">
                      <ahyp:hlinkClr xmlns:ahyp="http://schemas.microsoft.com/office/drawing/2018/hyperlinkcolor" val="tx"/>
                    </a:ext>
                  </a:extLst>
                </a:hlinkClick>
              </a:rPr>
              <a:t>https://www.cs.colostate.edu/~cs270/.Spring20/resources/memory.circ</a:t>
            </a:r>
            <a:endParaRPr lang="en-US" sz="2000" dirty="0">
              <a:solidFill>
                <a:schemeClr val="accent2"/>
              </a:solidFill>
            </a:endParaRPr>
          </a:p>
        </p:txBody>
      </p:sp>
    </p:spTree>
    <p:extLst>
      <p:ext uri="{BB962C8B-B14F-4D97-AF65-F5344CB8AC3E}">
        <p14:creationId xmlns:p14="http://schemas.microsoft.com/office/powerpoint/2010/main" val="5089364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2018542" y="87652"/>
            <a:ext cx="9944858"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Karnaugh Map corresponds to the following truth table</a:t>
            </a:r>
          </a:p>
        </p:txBody>
      </p:sp>
      <p:graphicFrame>
        <p:nvGraphicFramePr>
          <p:cNvPr id="7" name="Table 6">
            <a:extLst>
              <a:ext uri="{FF2B5EF4-FFF2-40B4-BE49-F238E27FC236}">
                <a16:creationId xmlns:a16="http://schemas.microsoft.com/office/drawing/2014/main" id="{2B78AC9B-2974-4BDF-822C-036AD700B9AB}"/>
              </a:ext>
            </a:extLst>
          </p:cNvPr>
          <p:cNvGraphicFramePr>
            <a:graphicFrameLocks noGrp="1"/>
          </p:cNvGraphicFramePr>
          <p:nvPr>
            <p:extLst>
              <p:ext uri="{D42A27DB-BD31-4B8C-83A1-F6EECF244321}">
                <p14:modId xmlns:p14="http://schemas.microsoft.com/office/powerpoint/2010/main" val="4020331390"/>
              </p:ext>
            </p:extLst>
          </p:nvPr>
        </p:nvGraphicFramePr>
        <p:xfrm>
          <a:off x="693420" y="3147840"/>
          <a:ext cx="1706880" cy="3017862"/>
        </p:xfrm>
        <a:graphic>
          <a:graphicData uri="http://schemas.openxmlformats.org/drawingml/2006/table">
            <a:tbl>
              <a:tblPr firstRow="1" bandRow="1">
                <a:tableStyleId>{00A15C55-8517-42AA-B614-E9B94910E393}</a:tableStyleId>
              </a:tblPr>
              <a:tblGrid>
                <a:gridCol w="426720">
                  <a:extLst>
                    <a:ext uri="{9D8B030D-6E8A-4147-A177-3AD203B41FA5}">
                      <a16:colId xmlns:a16="http://schemas.microsoft.com/office/drawing/2014/main" val="20000"/>
                    </a:ext>
                  </a:extLst>
                </a:gridCol>
                <a:gridCol w="426720">
                  <a:extLst>
                    <a:ext uri="{9D8B030D-6E8A-4147-A177-3AD203B41FA5}">
                      <a16:colId xmlns:a16="http://schemas.microsoft.com/office/drawing/2014/main" val="20001"/>
                    </a:ext>
                  </a:extLst>
                </a:gridCol>
                <a:gridCol w="426720">
                  <a:extLst>
                    <a:ext uri="{9D8B030D-6E8A-4147-A177-3AD203B41FA5}">
                      <a16:colId xmlns:a16="http://schemas.microsoft.com/office/drawing/2014/main" val="20002"/>
                    </a:ext>
                  </a:extLst>
                </a:gridCol>
                <a:gridCol w="426720">
                  <a:extLst>
                    <a:ext uri="{9D8B030D-6E8A-4147-A177-3AD203B41FA5}">
                      <a16:colId xmlns:a16="http://schemas.microsoft.com/office/drawing/2014/main" val="20003"/>
                    </a:ext>
                  </a:extLst>
                </a:gridCol>
              </a:tblGrid>
              <a:tr h="270933">
                <a:tc>
                  <a:txBody>
                    <a:bodyPr/>
                    <a:lstStyle/>
                    <a:p>
                      <a:r>
                        <a:rPr lang="en-US" sz="1600" dirty="0"/>
                        <a:t>A</a:t>
                      </a:r>
                    </a:p>
                  </a:txBody>
                  <a:tcPr marL="91478" marR="91478" marT="45739" marB="45739"/>
                </a:tc>
                <a:tc>
                  <a:txBody>
                    <a:bodyPr/>
                    <a:lstStyle/>
                    <a:p>
                      <a:r>
                        <a:rPr lang="en-US" sz="1600" dirty="0"/>
                        <a:t>B</a:t>
                      </a:r>
                    </a:p>
                  </a:txBody>
                  <a:tcPr marL="91478" marR="91478" marT="45739" marB="45739"/>
                </a:tc>
                <a:tc>
                  <a:txBody>
                    <a:bodyPr/>
                    <a:lstStyle/>
                    <a:p>
                      <a:r>
                        <a:rPr lang="en-US" sz="1600" dirty="0"/>
                        <a:t>C</a:t>
                      </a:r>
                    </a:p>
                  </a:txBody>
                  <a:tcPr marL="91478" marR="91478" marT="45739" marB="45739"/>
                </a:tc>
                <a:tc>
                  <a:txBody>
                    <a:bodyPr/>
                    <a:lstStyle/>
                    <a:p>
                      <a:r>
                        <a:rPr lang="en-US" sz="1600" dirty="0"/>
                        <a:t>X</a:t>
                      </a:r>
                    </a:p>
                  </a:txBody>
                  <a:tcPr marL="91478" marR="91478" marT="45739" marB="45739"/>
                </a:tc>
                <a:extLst>
                  <a:ext uri="{0D108BD9-81ED-4DB2-BD59-A6C34878D82A}">
                    <a16:rowId xmlns:a16="http://schemas.microsoft.com/office/drawing/2014/main" val="10000"/>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1"/>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2"/>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3"/>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4"/>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5"/>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6"/>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7"/>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8"/>
                  </a:ext>
                </a:extLst>
              </a:tr>
            </a:tbl>
          </a:graphicData>
        </a:graphic>
      </p:graphicFrame>
      <p:sp>
        <p:nvSpPr>
          <p:cNvPr id="8" name="TextBox 7">
            <a:extLst>
              <a:ext uri="{FF2B5EF4-FFF2-40B4-BE49-F238E27FC236}">
                <a16:creationId xmlns:a16="http://schemas.microsoft.com/office/drawing/2014/main" id="{2A31F10D-5D99-431E-BA3D-F2BC5BD47387}"/>
              </a:ext>
            </a:extLst>
          </p:cNvPr>
          <p:cNvSpPr txBox="1"/>
          <p:nvPr/>
        </p:nvSpPr>
        <p:spPr>
          <a:xfrm>
            <a:off x="163258" y="4755308"/>
            <a:ext cx="407484" cy="461665"/>
          </a:xfrm>
          <a:prstGeom prst="rect">
            <a:avLst/>
          </a:prstGeom>
          <a:noFill/>
        </p:spPr>
        <p:txBody>
          <a:bodyPr wrap="none" rtlCol="0">
            <a:spAutoFit/>
          </a:bodyPr>
          <a:lstStyle/>
          <a:p>
            <a:r>
              <a:rPr lang="en-US" dirty="0"/>
              <a:t>X</a:t>
            </a:r>
          </a:p>
        </p:txBody>
      </p:sp>
      <p:pic>
        <p:nvPicPr>
          <p:cNvPr id="12" name="Picture 11">
            <a:extLst>
              <a:ext uri="{FF2B5EF4-FFF2-40B4-BE49-F238E27FC236}">
                <a16:creationId xmlns:a16="http://schemas.microsoft.com/office/drawing/2014/main" id="{ECE78D00-7B29-4E96-B491-D3574E61D82B}"/>
              </a:ext>
            </a:extLst>
          </p:cNvPr>
          <p:cNvPicPr>
            <a:picLocks noChangeAspect="1"/>
          </p:cNvPicPr>
          <p:nvPr/>
        </p:nvPicPr>
        <p:blipFill>
          <a:blip r:embed="rId3"/>
          <a:stretch>
            <a:fillRect/>
          </a:stretch>
        </p:blipFill>
        <p:spPr>
          <a:xfrm>
            <a:off x="3429000" y="2928094"/>
            <a:ext cx="5334000" cy="3919020"/>
          </a:xfrm>
          <a:prstGeom prst="rect">
            <a:avLst/>
          </a:prstGeom>
        </p:spPr>
      </p:pic>
      <p:sp>
        <p:nvSpPr>
          <p:cNvPr id="13" name="TextBox 12">
            <a:extLst>
              <a:ext uri="{FF2B5EF4-FFF2-40B4-BE49-F238E27FC236}">
                <a16:creationId xmlns:a16="http://schemas.microsoft.com/office/drawing/2014/main" id="{FB023FEE-F3AD-4277-8BF1-BD12EC63FF5A}"/>
              </a:ext>
            </a:extLst>
          </p:cNvPr>
          <p:cNvSpPr txBox="1"/>
          <p:nvPr/>
        </p:nvSpPr>
        <p:spPr>
          <a:xfrm>
            <a:off x="4267200" y="2466430"/>
            <a:ext cx="407484" cy="461665"/>
          </a:xfrm>
          <a:prstGeom prst="rect">
            <a:avLst/>
          </a:prstGeom>
          <a:noFill/>
        </p:spPr>
        <p:txBody>
          <a:bodyPr wrap="none" rtlCol="0">
            <a:spAutoFit/>
          </a:bodyPr>
          <a:lstStyle/>
          <a:p>
            <a:r>
              <a:rPr lang="en-US" b="1" dirty="0">
                <a:solidFill>
                  <a:schemeClr val="accent2"/>
                </a:solidFill>
                <a:latin typeface="+mn-lt"/>
              </a:rPr>
              <a:t>A</a:t>
            </a:r>
          </a:p>
        </p:txBody>
      </p:sp>
      <p:sp>
        <p:nvSpPr>
          <p:cNvPr id="15" name="TextBox 14">
            <a:extLst>
              <a:ext uri="{FF2B5EF4-FFF2-40B4-BE49-F238E27FC236}">
                <a16:creationId xmlns:a16="http://schemas.microsoft.com/office/drawing/2014/main" id="{1669EEA0-1C2B-46DC-A2EA-D903BF7BC0E1}"/>
              </a:ext>
            </a:extLst>
          </p:cNvPr>
          <p:cNvSpPr txBox="1"/>
          <p:nvPr/>
        </p:nvSpPr>
        <p:spPr>
          <a:xfrm>
            <a:off x="7162800" y="2466429"/>
            <a:ext cx="407484" cy="461665"/>
          </a:xfrm>
          <a:prstGeom prst="rect">
            <a:avLst/>
          </a:prstGeom>
          <a:noFill/>
        </p:spPr>
        <p:txBody>
          <a:bodyPr wrap="none" rtlCol="0">
            <a:spAutoFit/>
          </a:bodyPr>
          <a:lstStyle/>
          <a:p>
            <a:r>
              <a:rPr lang="en-US" b="1" dirty="0">
                <a:solidFill>
                  <a:schemeClr val="accent2"/>
                </a:solidFill>
                <a:latin typeface="+mn-lt"/>
              </a:rPr>
              <a:t>B</a:t>
            </a:r>
          </a:p>
        </p:txBody>
      </p:sp>
      <p:sp>
        <p:nvSpPr>
          <p:cNvPr id="16" name="TextBox 15">
            <a:extLst>
              <a:ext uri="{FF2B5EF4-FFF2-40B4-BE49-F238E27FC236}">
                <a16:creationId xmlns:a16="http://schemas.microsoft.com/office/drawing/2014/main" id="{09947CB1-FD5F-4883-B334-A5AE496A3D02}"/>
              </a:ext>
            </a:extLst>
          </p:cNvPr>
          <p:cNvSpPr txBox="1"/>
          <p:nvPr/>
        </p:nvSpPr>
        <p:spPr>
          <a:xfrm>
            <a:off x="4267200" y="4656772"/>
            <a:ext cx="407484" cy="461665"/>
          </a:xfrm>
          <a:prstGeom prst="rect">
            <a:avLst/>
          </a:prstGeom>
          <a:noFill/>
        </p:spPr>
        <p:txBody>
          <a:bodyPr wrap="square" rtlCol="0">
            <a:spAutoFit/>
          </a:bodyPr>
          <a:lstStyle/>
          <a:p>
            <a:r>
              <a:rPr lang="en-US" b="1" dirty="0">
                <a:solidFill>
                  <a:schemeClr val="accent2"/>
                </a:solidFill>
                <a:latin typeface="+mn-lt"/>
              </a:rPr>
              <a:t>C</a:t>
            </a:r>
          </a:p>
        </p:txBody>
      </p:sp>
      <p:sp>
        <p:nvSpPr>
          <p:cNvPr id="17" name="TextBox 16">
            <a:extLst>
              <a:ext uri="{FF2B5EF4-FFF2-40B4-BE49-F238E27FC236}">
                <a16:creationId xmlns:a16="http://schemas.microsoft.com/office/drawing/2014/main" id="{729F0434-1FE0-4A4B-BA2F-6B65D401B683}"/>
              </a:ext>
            </a:extLst>
          </p:cNvPr>
          <p:cNvSpPr txBox="1"/>
          <p:nvPr/>
        </p:nvSpPr>
        <p:spPr>
          <a:xfrm>
            <a:off x="7162800" y="4524475"/>
            <a:ext cx="407484" cy="461665"/>
          </a:xfrm>
          <a:prstGeom prst="rect">
            <a:avLst/>
          </a:prstGeom>
          <a:noFill/>
        </p:spPr>
        <p:txBody>
          <a:bodyPr wrap="none" rtlCol="0">
            <a:spAutoFit/>
          </a:bodyPr>
          <a:lstStyle/>
          <a:p>
            <a:r>
              <a:rPr lang="en-US" b="1" dirty="0">
                <a:solidFill>
                  <a:schemeClr val="accent2"/>
                </a:solidFill>
                <a:latin typeface="+mn-lt"/>
              </a:rPr>
              <a:t>D</a:t>
            </a:r>
          </a:p>
        </p:txBody>
      </p:sp>
    </p:spTree>
    <p:extLst>
      <p:ext uri="{BB962C8B-B14F-4D97-AF65-F5344CB8AC3E}">
        <p14:creationId xmlns:p14="http://schemas.microsoft.com/office/powerpoint/2010/main" val="72442927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87652"/>
            <a:ext cx="8760188" cy="6565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truth table corresponds to the circuit?</a:t>
            </a:r>
          </a:p>
        </p:txBody>
      </p:sp>
      <p:sp>
        <p:nvSpPr>
          <p:cNvPr id="8" name="TextBox 7">
            <a:extLst>
              <a:ext uri="{FF2B5EF4-FFF2-40B4-BE49-F238E27FC236}">
                <a16:creationId xmlns:a16="http://schemas.microsoft.com/office/drawing/2014/main" id="{2A31F10D-5D99-431E-BA3D-F2BC5BD47387}"/>
              </a:ext>
            </a:extLst>
          </p:cNvPr>
          <p:cNvSpPr txBox="1"/>
          <p:nvPr/>
        </p:nvSpPr>
        <p:spPr>
          <a:xfrm>
            <a:off x="1611058" y="4875214"/>
            <a:ext cx="407484" cy="461665"/>
          </a:xfrm>
          <a:prstGeom prst="rect">
            <a:avLst/>
          </a:prstGeom>
          <a:noFill/>
        </p:spPr>
        <p:txBody>
          <a:bodyPr wrap="none" rtlCol="0">
            <a:spAutoFit/>
          </a:bodyPr>
          <a:lstStyle/>
          <a:p>
            <a:r>
              <a:rPr lang="en-US" dirty="0"/>
              <a:t>X</a:t>
            </a:r>
          </a:p>
        </p:txBody>
      </p:sp>
      <p:graphicFrame>
        <p:nvGraphicFramePr>
          <p:cNvPr id="3" name="Table 2">
            <a:extLst>
              <a:ext uri="{FF2B5EF4-FFF2-40B4-BE49-F238E27FC236}">
                <a16:creationId xmlns:a16="http://schemas.microsoft.com/office/drawing/2014/main" id="{78DBFDF0-9B94-4B07-AF1C-1284F62CB13F}"/>
              </a:ext>
            </a:extLst>
          </p:cNvPr>
          <p:cNvGraphicFramePr>
            <a:graphicFrameLocks noGrp="1"/>
          </p:cNvGraphicFramePr>
          <p:nvPr>
            <p:extLst>
              <p:ext uri="{D42A27DB-BD31-4B8C-83A1-F6EECF244321}">
                <p14:modId xmlns:p14="http://schemas.microsoft.com/office/powerpoint/2010/main" val="3736115516"/>
              </p:ext>
            </p:extLst>
          </p:nvPr>
        </p:nvGraphicFramePr>
        <p:xfrm>
          <a:off x="4632533" y="2772260"/>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In</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graphicFrame>
        <p:nvGraphicFramePr>
          <p:cNvPr id="14" name="Table 13">
            <a:extLst>
              <a:ext uri="{FF2B5EF4-FFF2-40B4-BE49-F238E27FC236}">
                <a16:creationId xmlns:a16="http://schemas.microsoft.com/office/drawing/2014/main" id="{43BF78B5-BBA2-44F0-8CAA-286D9759C844}"/>
              </a:ext>
            </a:extLst>
          </p:cNvPr>
          <p:cNvGraphicFramePr>
            <a:graphicFrameLocks noGrp="1"/>
          </p:cNvGraphicFramePr>
          <p:nvPr>
            <p:extLst>
              <p:ext uri="{D42A27DB-BD31-4B8C-83A1-F6EECF244321}">
                <p14:modId xmlns:p14="http://schemas.microsoft.com/office/powerpoint/2010/main" val="3100871472"/>
              </p:ext>
            </p:extLst>
          </p:nvPr>
        </p:nvGraphicFramePr>
        <p:xfrm>
          <a:off x="7183943" y="2776340"/>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dirty="0">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In</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graphicFrame>
        <p:nvGraphicFramePr>
          <p:cNvPr id="18" name="Table 17">
            <a:extLst>
              <a:ext uri="{FF2B5EF4-FFF2-40B4-BE49-F238E27FC236}">
                <a16:creationId xmlns:a16="http://schemas.microsoft.com/office/drawing/2014/main" id="{9FAB52C0-17B6-48BD-ADBA-FD8F7154C5B6}"/>
              </a:ext>
            </a:extLst>
          </p:cNvPr>
          <p:cNvGraphicFramePr>
            <a:graphicFrameLocks noGrp="1"/>
          </p:cNvGraphicFramePr>
          <p:nvPr>
            <p:extLst>
              <p:ext uri="{D42A27DB-BD31-4B8C-83A1-F6EECF244321}">
                <p14:modId xmlns:p14="http://schemas.microsoft.com/office/powerpoint/2010/main" val="522240024"/>
              </p:ext>
            </p:extLst>
          </p:nvPr>
        </p:nvGraphicFramePr>
        <p:xfrm>
          <a:off x="4593144" y="4962602"/>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In</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graphicFrame>
        <p:nvGraphicFramePr>
          <p:cNvPr id="19" name="Table 18">
            <a:extLst>
              <a:ext uri="{FF2B5EF4-FFF2-40B4-BE49-F238E27FC236}">
                <a16:creationId xmlns:a16="http://schemas.microsoft.com/office/drawing/2014/main" id="{293E1C2D-F179-48BA-83EC-F581F0B44E7D}"/>
              </a:ext>
            </a:extLst>
          </p:cNvPr>
          <p:cNvGraphicFramePr>
            <a:graphicFrameLocks noGrp="1"/>
          </p:cNvGraphicFramePr>
          <p:nvPr>
            <p:extLst>
              <p:ext uri="{D42A27DB-BD31-4B8C-83A1-F6EECF244321}">
                <p14:modId xmlns:p14="http://schemas.microsoft.com/office/powerpoint/2010/main" val="698467049"/>
              </p:ext>
            </p:extLst>
          </p:nvPr>
        </p:nvGraphicFramePr>
        <p:xfrm>
          <a:off x="7183944" y="4962602"/>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In</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sp>
        <p:nvSpPr>
          <p:cNvPr id="20" name="TextBox 19">
            <a:extLst>
              <a:ext uri="{FF2B5EF4-FFF2-40B4-BE49-F238E27FC236}">
                <a16:creationId xmlns:a16="http://schemas.microsoft.com/office/drawing/2014/main" id="{E8197BD3-F73B-4A53-9E0F-D6330A0B1C64}"/>
              </a:ext>
            </a:extLst>
          </p:cNvPr>
          <p:cNvSpPr txBox="1"/>
          <p:nvPr/>
        </p:nvSpPr>
        <p:spPr>
          <a:xfrm>
            <a:off x="4745544" y="2248634"/>
            <a:ext cx="407484" cy="461665"/>
          </a:xfrm>
          <a:prstGeom prst="rect">
            <a:avLst/>
          </a:prstGeom>
          <a:noFill/>
        </p:spPr>
        <p:txBody>
          <a:bodyPr wrap="none" rtlCol="0">
            <a:spAutoFit/>
          </a:bodyPr>
          <a:lstStyle/>
          <a:p>
            <a:r>
              <a:rPr lang="en-US" b="1" dirty="0">
                <a:solidFill>
                  <a:schemeClr val="accent2"/>
                </a:solidFill>
                <a:latin typeface="+mn-lt"/>
              </a:rPr>
              <a:t>A</a:t>
            </a:r>
          </a:p>
        </p:txBody>
      </p:sp>
      <p:sp>
        <p:nvSpPr>
          <p:cNvPr id="21" name="TextBox 20">
            <a:extLst>
              <a:ext uri="{FF2B5EF4-FFF2-40B4-BE49-F238E27FC236}">
                <a16:creationId xmlns:a16="http://schemas.microsoft.com/office/drawing/2014/main" id="{022CAD50-99EB-4192-BC45-A5A86F8C81A0}"/>
              </a:ext>
            </a:extLst>
          </p:cNvPr>
          <p:cNvSpPr txBox="1"/>
          <p:nvPr/>
        </p:nvSpPr>
        <p:spPr>
          <a:xfrm>
            <a:off x="7260144" y="2286433"/>
            <a:ext cx="356684" cy="461665"/>
          </a:xfrm>
          <a:prstGeom prst="rect">
            <a:avLst/>
          </a:prstGeom>
          <a:noFill/>
        </p:spPr>
        <p:txBody>
          <a:bodyPr wrap="square" rtlCol="0">
            <a:spAutoFit/>
          </a:bodyPr>
          <a:lstStyle/>
          <a:p>
            <a:r>
              <a:rPr lang="en-US" b="1" dirty="0">
                <a:solidFill>
                  <a:schemeClr val="accent2"/>
                </a:solidFill>
                <a:latin typeface="+mn-lt"/>
              </a:rPr>
              <a:t>B</a:t>
            </a:r>
          </a:p>
        </p:txBody>
      </p:sp>
      <p:sp>
        <p:nvSpPr>
          <p:cNvPr id="22" name="TextBox 21">
            <a:extLst>
              <a:ext uri="{FF2B5EF4-FFF2-40B4-BE49-F238E27FC236}">
                <a16:creationId xmlns:a16="http://schemas.microsoft.com/office/drawing/2014/main" id="{E7F901FA-894A-45E5-AC05-1013AC74FBE8}"/>
              </a:ext>
            </a:extLst>
          </p:cNvPr>
          <p:cNvSpPr txBox="1"/>
          <p:nvPr/>
        </p:nvSpPr>
        <p:spPr>
          <a:xfrm>
            <a:off x="4745544" y="4438976"/>
            <a:ext cx="407484" cy="461665"/>
          </a:xfrm>
          <a:prstGeom prst="rect">
            <a:avLst/>
          </a:prstGeom>
          <a:noFill/>
        </p:spPr>
        <p:txBody>
          <a:bodyPr wrap="square" rtlCol="0">
            <a:spAutoFit/>
          </a:bodyPr>
          <a:lstStyle/>
          <a:p>
            <a:r>
              <a:rPr lang="en-US" b="1" dirty="0">
                <a:solidFill>
                  <a:schemeClr val="accent2"/>
                </a:solidFill>
                <a:latin typeface="+mn-lt"/>
              </a:rPr>
              <a:t>C</a:t>
            </a:r>
          </a:p>
        </p:txBody>
      </p:sp>
      <p:sp>
        <p:nvSpPr>
          <p:cNvPr id="23" name="TextBox 22">
            <a:extLst>
              <a:ext uri="{FF2B5EF4-FFF2-40B4-BE49-F238E27FC236}">
                <a16:creationId xmlns:a16="http://schemas.microsoft.com/office/drawing/2014/main" id="{BFA4ACB9-FAE3-402C-B57B-D072738BDB07}"/>
              </a:ext>
            </a:extLst>
          </p:cNvPr>
          <p:cNvSpPr txBox="1"/>
          <p:nvPr/>
        </p:nvSpPr>
        <p:spPr>
          <a:xfrm>
            <a:off x="7209344" y="4447628"/>
            <a:ext cx="407484" cy="461665"/>
          </a:xfrm>
          <a:prstGeom prst="rect">
            <a:avLst/>
          </a:prstGeom>
          <a:noFill/>
        </p:spPr>
        <p:txBody>
          <a:bodyPr wrap="none" rtlCol="0">
            <a:spAutoFit/>
          </a:bodyPr>
          <a:lstStyle/>
          <a:p>
            <a:r>
              <a:rPr lang="en-US" b="1" dirty="0">
                <a:solidFill>
                  <a:schemeClr val="accent2"/>
                </a:solidFill>
                <a:latin typeface="+mn-lt"/>
              </a:rPr>
              <a:t>D</a:t>
            </a:r>
          </a:p>
        </p:txBody>
      </p:sp>
      <p:pic>
        <p:nvPicPr>
          <p:cNvPr id="6" name="Picture 5">
            <a:extLst>
              <a:ext uri="{FF2B5EF4-FFF2-40B4-BE49-F238E27FC236}">
                <a16:creationId xmlns:a16="http://schemas.microsoft.com/office/drawing/2014/main" id="{2322C7BF-0064-44B0-A02C-8EF54256065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5658" y="2717919"/>
            <a:ext cx="3650226" cy="3352800"/>
          </a:xfrm>
          <a:prstGeom prst="rect">
            <a:avLst/>
          </a:prstGeom>
        </p:spPr>
      </p:pic>
    </p:spTree>
    <p:extLst>
      <p:ext uri="{BB962C8B-B14F-4D97-AF65-F5344CB8AC3E}">
        <p14:creationId xmlns:p14="http://schemas.microsoft.com/office/powerpoint/2010/main" val="225690359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152400"/>
            <a:ext cx="99822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If implemented as discussed in lectures what type of state machine could have the output vary during one clock cycle?</a:t>
            </a:r>
          </a:p>
        </p:txBody>
      </p:sp>
      <p:sp>
        <p:nvSpPr>
          <p:cNvPr id="8" name="Text Box 2"/>
          <p:cNvSpPr txBox="1">
            <a:spLocks noChangeArrowheads="1"/>
          </p:cNvSpPr>
          <p:nvPr/>
        </p:nvSpPr>
        <p:spPr bwMode="auto">
          <a:xfrm>
            <a:off x="2057400" y="2743200"/>
            <a:ext cx="40386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Mealy</a:t>
            </a:r>
          </a:p>
          <a:p>
            <a:pPr marL="514350" indent="-514350">
              <a:spcBef>
                <a:spcPts val="800"/>
              </a:spcBef>
              <a:buClr>
                <a:srgbClr val="3333CC"/>
              </a:buClr>
              <a:buFont typeface="+mj-lt"/>
              <a:buAutoNum type="alphaUcPeriod"/>
            </a:pPr>
            <a:r>
              <a:rPr lang="en-US" sz="2800" dirty="0">
                <a:solidFill>
                  <a:srgbClr val="000000"/>
                </a:solidFill>
                <a:latin typeface="Arial" charset="0"/>
              </a:rPr>
              <a:t>Moore</a:t>
            </a:r>
          </a:p>
          <a:p>
            <a:pPr marL="514350" indent="-514350">
              <a:spcBef>
                <a:spcPts val="800"/>
              </a:spcBef>
              <a:buClr>
                <a:srgbClr val="3333CC"/>
              </a:buClr>
              <a:buFont typeface="+mj-lt"/>
              <a:buAutoNum type="alphaUcPeriod"/>
            </a:pPr>
            <a:r>
              <a:rPr lang="en-US" sz="2800" dirty="0">
                <a:solidFill>
                  <a:srgbClr val="000000"/>
                </a:solidFill>
                <a:latin typeface="Arial" charset="0"/>
              </a:rPr>
              <a:t>All of the above</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131550104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152400"/>
            <a:ext cx="102108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How many bits of information does a D latch store? When will the input to a D latch become the output, assuming the WE line is asserted? </a:t>
            </a:r>
          </a:p>
        </p:txBody>
      </p:sp>
      <p:sp>
        <p:nvSpPr>
          <p:cNvPr id="8" name="Text Box 2"/>
          <p:cNvSpPr txBox="1">
            <a:spLocks noChangeArrowheads="1"/>
          </p:cNvSpPr>
          <p:nvPr/>
        </p:nvSpPr>
        <p:spPr bwMode="auto">
          <a:xfrm>
            <a:off x="2895600" y="28956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2 bits, in the current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1 bit, in the next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1 bit, after some propagation delay</a:t>
            </a:r>
          </a:p>
          <a:p>
            <a:pPr marL="514350" indent="-514350">
              <a:spcBef>
                <a:spcPts val="800"/>
              </a:spcBef>
              <a:buClr>
                <a:srgbClr val="3333CC"/>
              </a:buClr>
              <a:buFont typeface="+mj-lt"/>
              <a:buAutoNum type="alphaUcPeriod"/>
            </a:pPr>
            <a:r>
              <a:rPr lang="en-US" sz="2800" dirty="0">
                <a:solidFill>
                  <a:srgbClr val="000000"/>
                </a:solidFill>
                <a:latin typeface="Arial" charset="0"/>
              </a:rPr>
              <a:t>2 bits, in the next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736336068"/>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152400"/>
            <a:ext cx="102870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How many bits of information does a D latch store? When will the input to a D latch become the output, assuming the WE line is asserted? </a:t>
            </a:r>
          </a:p>
        </p:txBody>
      </p:sp>
      <p:pic>
        <p:nvPicPr>
          <p:cNvPr id="3" name="Picture 2">
            <a:extLst>
              <a:ext uri="{FF2B5EF4-FFF2-40B4-BE49-F238E27FC236}">
                <a16:creationId xmlns:a16="http://schemas.microsoft.com/office/drawing/2014/main" id="{3B1E3B9D-F66A-4007-AA30-C5ADF90255F9}"/>
              </a:ext>
            </a:extLst>
          </p:cNvPr>
          <p:cNvPicPr>
            <a:picLocks noChangeAspect="1"/>
          </p:cNvPicPr>
          <p:nvPr/>
        </p:nvPicPr>
        <p:blipFill>
          <a:blip r:embed="rId4"/>
          <a:stretch>
            <a:fillRect/>
          </a:stretch>
        </p:blipFill>
        <p:spPr>
          <a:xfrm>
            <a:off x="2667000" y="1905000"/>
            <a:ext cx="5334000" cy="4107853"/>
          </a:xfrm>
          <a:prstGeom prst="rect">
            <a:avLst/>
          </a:prstGeom>
          <a:solidFill>
            <a:schemeClr val="bg1"/>
          </a:solidFill>
        </p:spPr>
      </p:pic>
      <p:sp>
        <p:nvSpPr>
          <p:cNvPr id="2" name="Rectangle 1">
            <a:extLst>
              <a:ext uri="{FF2B5EF4-FFF2-40B4-BE49-F238E27FC236}">
                <a16:creationId xmlns:a16="http://schemas.microsoft.com/office/drawing/2014/main" id="{01A40675-ADC9-4042-A26F-2AF7362BC0C9}"/>
              </a:ext>
            </a:extLst>
          </p:cNvPr>
          <p:cNvSpPr/>
          <p:nvPr/>
        </p:nvSpPr>
        <p:spPr>
          <a:xfrm>
            <a:off x="38100" y="6208796"/>
            <a:ext cx="9486900" cy="400110"/>
          </a:xfrm>
          <a:prstGeom prst="rect">
            <a:avLst/>
          </a:prstGeom>
        </p:spPr>
        <p:txBody>
          <a:bodyPr wrap="square">
            <a:spAutoFit/>
          </a:bodyPr>
          <a:lstStyle/>
          <a:p>
            <a:r>
              <a:rPr lang="en-US" sz="2000" dirty="0">
                <a:solidFill>
                  <a:schemeClr val="accent2"/>
                </a:solidFill>
                <a:hlinkClick r:id="rId5">
                  <a:extLst>
                    <a:ext uri="{A12FA001-AC4F-418D-AE19-62706E023703}">
                      <ahyp:hlinkClr xmlns:ahyp="http://schemas.microsoft.com/office/drawing/2018/hyperlinkcolor" val="tx"/>
                    </a:ext>
                  </a:extLst>
                </a:hlinkClick>
              </a:rPr>
              <a:t>https://www.cs.colostate.edu/~cs270/.Spring20/resources/memory.circ</a:t>
            </a:r>
            <a:endParaRPr lang="en-US" sz="2000" dirty="0">
              <a:solidFill>
                <a:schemeClr val="accent2"/>
              </a:solidFill>
            </a:endParaRPr>
          </a:p>
        </p:txBody>
      </p:sp>
    </p:spTree>
    <p:extLst>
      <p:ext uri="{BB962C8B-B14F-4D97-AF65-F5344CB8AC3E}">
        <p14:creationId xmlns:p14="http://schemas.microsoft.com/office/powerpoint/2010/main" val="1902515511"/>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93916" y="152400"/>
            <a:ext cx="10287000" cy="2743200"/>
          </a:xfrm>
          <a:prstGeom prst="rect">
            <a:avLst/>
          </a:prstGeom>
          <a:solidFill>
            <a:schemeClr val="bg1"/>
          </a:solid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2800" dirty="0">
                <a:solidFill>
                  <a:srgbClr val="333399"/>
                </a:solidFill>
                <a:latin typeface="Arial" charset="0"/>
              </a:rPr>
              <a:t>A sequential circuit has two flip-flops with inputs DA and DB. The combinational logic is described by the equations: </a:t>
            </a:r>
          </a:p>
          <a:p>
            <a:r>
              <a:rPr lang="en-US" sz="2800" dirty="0">
                <a:solidFill>
                  <a:srgbClr val="333399"/>
                </a:solidFill>
                <a:latin typeface="Arial" charset="0"/>
              </a:rPr>
              <a:t>DA = AB’X + A’X’ + A’B’, 		</a:t>
            </a:r>
          </a:p>
          <a:p>
            <a:r>
              <a:rPr lang="en-US" sz="2800" dirty="0">
                <a:solidFill>
                  <a:srgbClr val="333399"/>
                </a:solidFill>
                <a:latin typeface="Arial" charset="0"/>
              </a:rPr>
              <a:t>DB = A’X + BX’</a:t>
            </a:r>
          </a:p>
          <a:p>
            <a:r>
              <a:rPr lang="en-US" sz="2800" dirty="0">
                <a:solidFill>
                  <a:srgbClr val="333399"/>
                </a:solidFill>
                <a:latin typeface="Arial" charset="0"/>
              </a:rPr>
              <a:t>and is currently in state A,B = 0,0 if the input x is 1, the next state will be</a:t>
            </a:r>
          </a:p>
        </p:txBody>
      </p:sp>
      <p:sp>
        <p:nvSpPr>
          <p:cNvPr id="8" name="Text Box 2"/>
          <p:cNvSpPr txBox="1">
            <a:spLocks noChangeArrowheads="1"/>
          </p:cNvSpPr>
          <p:nvPr/>
        </p:nvSpPr>
        <p:spPr bwMode="auto">
          <a:xfrm>
            <a:off x="1524000" y="32766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A=0, B=0</a:t>
            </a:r>
          </a:p>
          <a:p>
            <a:pPr marL="514350" indent="-514350">
              <a:spcBef>
                <a:spcPts val="800"/>
              </a:spcBef>
              <a:buClr>
                <a:srgbClr val="3333CC"/>
              </a:buClr>
              <a:buFont typeface="+mj-lt"/>
              <a:buAutoNum type="alphaUcPeriod"/>
            </a:pPr>
            <a:r>
              <a:rPr lang="en-US" sz="2800" dirty="0">
                <a:solidFill>
                  <a:srgbClr val="000000"/>
                </a:solidFill>
                <a:latin typeface="Arial" charset="0"/>
              </a:rPr>
              <a:t>A=0, B=1</a:t>
            </a:r>
          </a:p>
          <a:p>
            <a:pPr marL="514350" indent="-514350">
              <a:spcBef>
                <a:spcPts val="800"/>
              </a:spcBef>
              <a:buClr>
                <a:srgbClr val="3333CC"/>
              </a:buClr>
              <a:buFont typeface="+mj-lt"/>
              <a:buAutoNum type="alphaUcPeriod"/>
            </a:pPr>
            <a:r>
              <a:rPr lang="en-US" sz="2800" dirty="0">
                <a:solidFill>
                  <a:srgbClr val="000000"/>
                </a:solidFill>
                <a:latin typeface="Arial" charset="0"/>
              </a:rPr>
              <a:t>A=1, B=0</a:t>
            </a:r>
          </a:p>
          <a:p>
            <a:pPr marL="514350" indent="-514350">
              <a:spcBef>
                <a:spcPts val="800"/>
              </a:spcBef>
              <a:buClr>
                <a:srgbClr val="3333CC"/>
              </a:buClr>
              <a:buFont typeface="+mj-lt"/>
              <a:buAutoNum type="alphaUcPeriod"/>
            </a:pPr>
            <a:r>
              <a:rPr lang="en-US" sz="2800" dirty="0">
                <a:solidFill>
                  <a:srgbClr val="000000"/>
                </a:solidFill>
                <a:latin typeface="Arial" charset="0"/>
              </a:rPr>
              <a:t>A=1, B=1</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22517524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752600" y="381000"/>
            <a:ext cx="10591800" cy="12313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The third cycle of the Fetch phase moves data between which registers</a:t>
            </a:r>
          </a:p>
        </p:txBody>
      </p:sp>
      <p:sp>
        <p:nvSpPr>
          <p:cNvPr id="8" name="Text Box 2"/>
          <p:cNvSpPr txBox="1">
            <a:spLocks noChangeArrowheads="1"/>
          </p:cNvSpPr>
          <p:nvPr/>
        </p:nvSpPr>
        <p:spPr bwMode="auto">
          <a:xfrm>
            <a:off x="3124200" y="28194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IR &lt;- PC</a:t>
            </a:r>
          </a:p>
          <a:p>
            <a:pPr marL="514350" indent="-514350">
              <a:spcBef>
                <a:spcPts val="800"/>
              </a:spcBef>
              <a:buClr>
                <a:srgbClr val="3333CC"/>
              </a:buClr>
              <a:buFont typeface="+mj-lt"/>
              <a:buAutoNum type="alphaUcPeriod"/>
            </a:pPr>
            <a:r>
              <a:rPr lang="en-US" sz="2800" dirty="0">
                <a:solidFill>
                  <a:srgbClr val="000000"/>
                </a:solidFill>
                <a:latin typeface="Arial" charset="0"/>
              </a:rPr>
              <a:t>PC &lt;- MAR</a:t>
            </a:r>
          </a:p>
          <a:p>
            <a:pPr marL="514350" indent="-514350">
              <a:spcBef>
                <a:spcPts val="800"/>
              </a:spcBef>
              <a:buClr>
                <a:srgbClr val="3333CC"/>
              </a:buClr>
              <a:buFont typeface="+mj-lt"/>
              <a:buAutoNum type="alphaUcPeriod"/>
            </a:pPr>
            <a:r>
              <a:rPr lang="en-US" sz="2800" dirty="0">
                <a:solidFill>
                  <a:srgbClr val="000000"/>
                </a:solidFill>
                <a:latin typeface="Arial" charset="0"/>
              </a:rPr>
              <a:t>IR &lt;- MDR</a:t>
            </a:r>
          </a:p>
          <a:p>
            <a:pPr marL="514350" indent="-514350">
              <a:spcBef>
                <a:spcPts val="800"/>
              </a:spcBef>
              <a:buClr>
                <a:srgbClr val="3333CC"/>
              </a:buClr>
              <a:buFont typeface="+mj-lt"/>
              <a:buAutoNum type="alphaUcPeriod"/>
            </a:pPr>
            <a:r>
              <a:rPr lang="en-US" sz="2800" dirty="0">
                <a:solidFill>
                  <a:srgbClr val="000000"/>
                </a:solidFill>
                <a:latin typeface="Arial" charset="0"/>
              </a:rPr>
              <a:t>MDR &lt;- MAR</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13956622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981200" y="533400"/>
            <a:ext cx="9753600" cy="16123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The LC3’s Global Data Bus can have multiple input sources in the same clock cycle? How about multiple output destinations?</a:t>
            </a:r>
          </a:p>
        </p:txBody>
      </p:sp>
      <p:sp>
        <p:nvSpPr>
          <p:cNvPr id="8" name="Text Box 2"/>
          <p:cNvSpPr txBox="1">
            <a:spLocks noChangeArrowheads="1"/>
          </p:cNvSpPr>
          <p:nvPr/>
        </p:nvSpPr>
        <p:spPr bwMode="auto">
          <a:xfrm>
            <a:off x="3124200" y="28194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No, No</a:t>
            </a:r>
          </a:p>
          <a:p>
            <a:pPr marL="514350" indent="-514350">
              <a:spcBef>
                <a:spcPts val="800"/>
              </a:spcBef>
              <a:buClr>
                <a:srgbClr val="3333CC"/>
              </a:buClr>
              <a:buFont typeface="+mj-lt"/>
              <a:buAutoNum type="alphaUcPeriod"/>
            </a:pPr>
            <a:r>
              <a:rPr lang="en-US" sz="2800" dirty="0">
                <a:solidFill>
                  <a:srgbClr val="000000"/>
                </a:solidFill>
                <a:latin typeface="Arial" charset="0"/>
              </a:rPr>
              <a:t>No, Yes</a:t>
            </a:r>
          </a:p>
          <a:p>
            <a:pPr marL="514350" indent="-514350">
              <a:spcBef>
                <a:spcPts val="800"/>
              </a:spcBef>
              <a:buClr>
                <a:srgbClr val="3333CC"/>
              </a:buClr>
              <a:buFont typeface="+mj-lt"/>
              <a:buAutoNum type="alphaUcPeriod"/>
            </a:pPr>
            <a:r>
              <a:rPr lang="en-US" sz="2800" dirty="0">
                <a:solidFill>
                  <a:srgbClr val="000000"/>
                </a:solidFill>
                <a:latin typeface="Arial" charset="0"/>
              </a:rPr>
              <a:t>Yes, No</a:t>
            </a:r>
          </a:p>
          <a:p>
            <a:pPr marL="514350" indent="-514350">
              <a:spcBef>
                <a:spcPts val="800"/>
              </a:spcBef>
              <a:buClr>
                <a:srgbClr val="3333CC"/>
              </a:buClr>
              <a:buFont typeface="+mj-lt"/>
              <a:buAutoNum type="alphaUcPeriod"/>
            </a:pPr>
            <a:r>
              <a:rPr lang="en-US" sz="2800" dirty="0">
                <a:solidFill>
                  <a:srgbClr val="000000"/>
                </a:solidFill>
                <a:latin typeface="Arial" charset="0"/>
              </a:rPr>
              <a:t>Yes, Yes</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28201934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C5BFCD9-1E08-4592-8203-D022C6687920}"/>
              </a:ext>
            </a:extLst>
          </p:cNvPr>
          <p:cNvPicPr>
            <a:picLocks noChangeAspect="1"/>
          </p:cNvPicPr>
          <p:nvPr/>
        </p:nvPicPr>
        <p:blipFill>
          <a:blip r:embed="rId3"/>
          <a:stretch>
            <a:fillRect/>
          </a:stretch>
        </p:blipFill>
        <p:spPr>
          <a:xfrm>
            <a:off x="5638800" y="304800"/>
            <a:ext cx="6532509" cy="5751631"/>
          </a:xfrm>
          <a:prstGeom prst="rect">
            <a:avLst/>
          </a:prstGeom>
        </p:spPr>
      </p:pic>
      <p:sp>
        <p:nvSpPr>
          <p:cNvPr id="3" name="Text Box 1">
            <a:extLst>
              <a:ext uri="{FF2B5EF4-FFF2-40B4-BE49-F238E27FC236}">
                <a16:creationId xmlns:a16="http://schemas.microsoft.com/office/drawing/2014/main" id="{97AB7D67-8469-428E-BD3F-CC339F6C31C2}"/>
              </a:ext>
            </a:extLst>
          </p:cNvPr>
          <p:cNvSpPr txBox="1">
            <a:spLocks noChangeArrowheads="1"/>
          </p:cNvSpPr>
          <p:nvPr/>
        </p:nvSpPr>
        <p:spPr bwMode="auto">
          <a:xfrm>
            <a:off x="1600874" y="489204"/>
            <a:ext cx="4037926" cy="16123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control signal is not needed for this register transfer</a:t>
            </a:r>
          </a:p>
          <a:p>
            <a:r>
              <a:rPr lang="en-US" sz="3200" dirty="0">
                <a:solidFill>
                  <a:srgbClr val="333399"/>
                </a:solidFill>
                <a:latin typeface="Arial" charset="0"/>
              </a:rPr>
              <a:t>PC &lt;- ZEXT(IR[7:0])</a:t>
            </a:r>
          </a:p>
        </p:txBody>
      </p:sp>
      <p:sp>
        <p:nvSpPr>
          <p:cNvPr id="5" name="Text Box 2">
            <a:extLst>
              <a:ext uri="{FF2B5EF4-FFF2-40B4-BE49-F238E27FC236}">
                <a16:creationId xmlns:a16="http://schemas.microsoft.com/office/drawing/2014/main" id="{9D9C7DDA-E08E-4586-B392-079E2BF4E865}"/>
              </a:ext>
            </a:extLst>
          </p:cNvPr>
          <p:cNvSpPr txBox="1">
            <a:spLocks noChangeArrowheads="1"/>
          </p:cNvSpPr>
          <p:nvPr/>
        </p:nvSpPr>
        <p:spPr bwMode="auto">
          <a:xfrm>
            <a:off x="838200" y="30480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MARMUX</a:t>
            </a:r>
          </a:p>
          <a:p>
            <a:pPr marL="514350" indent="-514350">
              <a:spcBef>
                <a:spcPts val="800"/>
              </a:spcBef>
              <a:buClr>
                <a:srgbClr val="3333CC"/>
              </a:buClr>
              <a:buFont typeface="+mj-lt"/>
              <a:buAutoNum type="alphaUcPeriod"/>
            </a:pPr>
            <a:r>
              <a:rPr lang="en-US" sz="2800" dirty="0">
                <a:solidFill>
                  <a:srgbClr val="000000"/>
                </a:solidFill>
                <a:latin typeface="Arial" charset="0"/>
              </a:rPr>
              <a:t>GATEMARMUX</a:t>
            </a:r>
          </a:p>
          <a:p>
            <a:pPr marL="514350" indent="-514350">
              <a:spcBef>
                <a:spcPts val="800"/>
              </a:spcBef>
              <a:buClr>
                <a:srgbClr val="3333CC"/>
              </a:buClr>
              <a:buFont typeface="+mj-lt"/>
              <a:buAutoNum type="alphaUcPeriod"/>
            </a:pPr>
            <a:r>
              <a:rPr lang="en-US" sz="2800" dirty="0">
                <a:solidFill>
                  <a:srgbClr val="000000"/>
                </a:solidFill>
                <a:latin typeface="Arial" charset="0"/>
              </a:rPr>
              <a:t>LD.PC</a:t>
            </a:r>
          </a:p>
          <a:p>
            <a:pPr marL="514350" indent="-514350">
              <a:spcBef>
                <a:spcPts val="800"/>
              </a:spcBef>
              <a:buClr>
                <a:srgbClr val="3333CC"/>
              </a:buClr>
              <a:buFont typeface="+mj-lt"/>
              <a:buAutoNum type="alphaUcPeriod"/>
            </a:pPr>
            <a:r>
              <a:rPr lang="en-US" sz="2800" dirty="0" err="1">
                <a:solidFill>
                  <a:srgbClr val="000000"/>
                </a:solidFill>
                <a:latin typeface="Arial" charset="0"/>
              </a:rPr>
              <a:t>GatePC</a:t>
            </a:r>
            <a:endParaRPr lang="en-US" sz="2800" dirty="0">
              <a:solidFill>
                <a:srgbClr val="000000"/>
              </a:solidFill>
              <a:latin typeface="Arial" charset="0"/>
            </a:endParaRPr>
          </a:p>
          <a:p>
            <a:pPr marL="514350" indent="-514350">
              <a:spcBef>
                <a:spcPts val="800"/>
              </a:spcBef>
              <a:buClr>
                <a:srgbClr val="3333CC"/>
              </a:buClr>
              <a:buFont typeface="+mj-lt"/>
              <a:buAutoNum type="alphaUcPeriod"/>
            </a:pPr>
            <a:r>
              <a:rPr lang="en-US" sz="2800" dirty="0">
                <a:solidFill>
                  <a:srgbClr val="000000"/>
                </a:solidFill>
                <a:latin typeface="Arial" charset="0"/>
              </a:rPr>
              <a:t>PCMUX</a:t>
            </a:r>
          </a:p>
        </p:txBody>
      </p:sp>
    </p:spTree>
    <p:extLst>
      <p:ext uri="{BB962C8B-B14F-4D97-AF65-F5344CB8AC3E}">
        <p14:creationId xmlns:p14="http://schemas.microsoft.com/office/powerpoint/2010/main" val="173517048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676400" y="76200"/>
            <a:ext cx="10287000" cy="23743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is the result of adding the following 2s comp values in Hex</a:t>
            </a:r>
          </a:p>
          <a:p>
            <a:r>
              <a:rPr lang="en-US" sz="3200" dirty="0">
                <a:solidFill>
                  <a:srgbClr val="333399"/>
                </a:solidFill>
                <a:latin typeface="Arial" charset="0"/>
              </a:rPr>
              <a:t>0x81FA + 0x78</a:t>
            </a:r>
          </a:p>
          <a:p>
            <a:r>
              <a:rPr lang="en-US" sz="3200" dirty="0">
                <a:solidFill>
                  <a:srgbClr val="333399"/>
                </a:solidFill>
                <a:latin typeface="Arial" charset="0"/>
              </a:rPr>
              <a:t>Assume the second value is stored in 8 bits and use sign extension if necessary</a:t>
            </a:r>
          </a:p>
        </p:txBody>
      </p:sp>
      <p:sp>
        <p:nvSpPr>
          <p:cNvPr id="8" name="Text Box 2"/>
          <p:cNvSpPr txBox="1">
            <a:spLocks noChangeArrowheads="1"/>
          </p:cNvSpPr>
          <p:nvPr/>
        </p:nvSpPr>
        <p:spPr bwMode="auto">
          <a:xfrm>
            <a:off x="3124200" y="2819400"/>
            <a:ext cx="62865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0x78FA</a:t>
            </a:r>
          </a:p>
          <a:p>
            <a:pPr marL="514350" indent="-514350">
              <a:spcBef>
                <a:spcPts val="800"/>
              </a:spcBef>
              <a:buClr>
                <a:srgbClr val="3333CC"/>
              </a:buClr>
              <a:buFont typeface="+mj-lt"/>
              <a:buAutoNum type="alphaUcPeriod"/>
            </a:pPr>
            <a:r>
              <a:rPr lang="en-US" sz="2800" dirty="0">
                <a:solidFill>
                  <a:srgbClr val="000000"/>
                </a:solidFill>
                <a:latin typeface="Arial" charset="0"/>
              </a:rPr>
              <a:t>0x8272</a:t>
            </a:r>
          </a:p>
          <a:p>
            <a:pPr marL="514350" indent="-514350">
              <a:spcBef>
                <a:spcPts val="800"/>
              </a:spcBef>
              <a:buClr>
                <a:srgbClr val="3333CC"/>
              </a:buClr>
              <a:buFont typeface="+mj-lt"/>
              <a:buAutoNum type="alphaUcPeriod"/>
            </a:pPr>
            <a:r>
              <a:rPr lang="en-US" sz="2800" dirty="0">
                <a:solidFill>
                  <a:srgbClr val="000000"/>
                </a:solidFill>
                <a:latin typeface="Arial" charset="0"/>
              </a:rPr>
              <a:t>0x8172</a:t>
            </a:r>
          </a:p>
          <a:p>
            <a:pPr marL="514350" indent="-514350">
              <a:spcBef>
                <a:spcPts val="800"/>
              </a:spcBef>
              <a:buClr>
                <a:srgbClr val="3333CC"/>
              </a:buClr>
              <a:buFont typeface="+mj-lt"/>
              <a:buAutoNum type="alphaUcPeriod"/>
            </a:pPr>
            <a:r>
              <a:rPr lang="en-US" sz="2800" dirty="0">
                <a:solidFill>
                  <a:srgbClr val="000000"/>
                </a:solidFill>
                <a:latin typeface="Arial" charset="0"/>
              </a:rPr>
              <a:t>0x181F2</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9567226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96310</TotalTime>
  <Words>1090</Words>
  <Application>Microsoft Office PowerPoint</Application>
  <PresentationFormat>Widescreen</PresentationFormat>
  <Paragraphs>361</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What is Programming?</dc:title>
  <dc:creator>ESBoese</dc:creator>
  <cp:lastModifiedBy>Sharp,Phil (EID)</cp:lastModifiedBy>
  <cp:revision>323</cp:revision>
  <cp:lastPrinted>2014-04-27T21:07:23Z</cp:lastPrinted>
  <dcterms:created xsi:type="dcterms:W3CDTF">2009-01-22T02:10:52Z</dcterms:created>
  <dcterms:modified xsi:type="dcterms:W3CDTF">2022-02-24T16:19:19Z</dcterms:modified>
</cp:coreProperties>
</file>